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68" r:id="rId7"/>
    <p:sldId id="269" r:id="rId8"/>
    <p:sldId id="259" r:id="rId9"/>
    <p:sldId id="260" r:id="rId10"/>
    <p:sldId id="262"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endingclub.com/business/?utm_source=LC&amp;utm_medium=link&amp;utm_campaign=pl_about_us&amp;u=5" TargetMode="External"/><Relationship Id="rId2" Type="http://schemas.openxmlformats.org/officeDocument/2006/relationships/hyperlink" Target="https://www.lendingclub.com/public/personal-loans.action" TargetMode="External"/><Relationship Id="rId1" Type="http://schemas.openxmlformats.org/officeDocument/2006/relationships/slideLayout" Target="../slideLayouts/slideLayout2.xml"/><Relationship Id="rId4" Type="http://schemas.openxmlformats.org/officeDocument/2006/relationships/hyperlink" Target="https://www.lendingclub.com/patientsolu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endingclub.com/site/investing/solid-retur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endingclub.com/site/investing/solid-returns#footnote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a:t>Bharadwaj Vavilikolanu (Lead) </a:t>
            </a:r>
          </a:p>
          <a:p>
            <a:r>
              <a:rPr lang="en-US" dirty="0"/>
              <a:t>Kiran Kumar Jonnada</a:t>
            </a:r>
          </a:p>
          <a:p>
            <a:r>
              <a:rPr lang="en-US" dirty="0"/>
              <a:t>Reddy </a:t>
            </a:r>
            <a:r>
              <a:rPr lang="en-US" dirty="0" err="1"/>
              <a:t>Bhanu</a:t>
            </a:r>
            <a:r>
              <a:rPr lang="en-US" dirty="0"/>
              <a:t> Prakash</a:t>
            </a:r>
          </a:p>
        </p:txBody>
      </p:sp>
      <p:pic>
        <p:nvPicPr>
          <p:cNvPr id="4" name="Picture 3"/>
          <p:cNvPicPr>
            <a:picLocks noChangeAspect="1"/>
          </p:cNvPicPr>
          <p:nvPr/>
        </p:nvPicPr>
        <p:blipFill>
          <a:blip r:embed="rId2"/>
          <a:stretch>
            <a:fillRect/>
          </a:stretch>
        </p:blipFill>
        <p:spPr>
          <a:xfrm>
            <a:off x="2303420" y="1331161"/>
            <a:ext cx="5193651" cy="1663492"/>
          </a:xfrm>
          <a:prstGeom prst="rect">
            <a:avLst/>
          </a:prstGeom>
        </p:spPr>
      </p:pic>
    </p:spTree>
    <p:extLst>
      <p:ext uri="{BB962C8B-B14F-4D97-AF65-F5344CB8AC3E}">
        <p14:creationId xmlns:p14="http://schemas.microsoft.com/office/powerpoint/2010/main" val="2309310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131"/>
          </a:xfrm>
        </p:spPr>
        <p:txBody>
          <a:bodyPr/>
          <a:lstStyle/>
          <a:p>
            <a:r>
              <a:rPr lang="en-US" dirty="0"/>
              <a:t>Fact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1432223"/>
              </p:ext>
            </p:extLst>
          </p:nvPr>
        </p:nvGraphicFramePr>
        <p:xfrm>
          <a:off x="3603640" y="609600"/>
          <a:ext cx="3103685" cy="3218334"/>
        </p:xfrm>
        <a:graphic>
          <a:graphicData uri="http://schemas.openxmlformats.org/drawingml/2006/table">
            <a:tbl>
              <a:tblPr firstRow="1" bandRow="1">
                <a:tableStyleId>{5C22544A-7EE6-4342-B048-85BDC9FD1C3A}</a:tableStyleId>
              </a:tblPr>
              <a:tblGrid>
                <a:gridCol w="3103685">
                  <a:extLst>
                    <a:ext uri="{9D8B030D-6E8A-4147-A177-3AD203B41FA5}">
                      <a16:colId xmlns:a16="http://schemas.microsoft.com/office/drawing/2014/main" xmlns="" val="3811082873"/>
                    </a:ext>
                  </a:extLst>
                </a:gridCol>
              </a:tblGrid>
              <a:tr h="271673">
                <a:tc>
                  <a:txBody>
                    <a:bodyPr/>
                    <a:lstStyle/>
                    <a:p>
                      <a:pPr algn="ctr"/>
                      <a:r>
                        <a:rPr lang="en-US" dirty="0"/>
                        <a:t>LoansFact</a:t>
                      </a:r>
                    </a:p>
                  </a:txBody>
                  <a:tcPr/>
                </a:tc>
                <a:extLst>
                  <a:ext uri="{0D108BD9-81ED-4DB2-BD59-A6C34878D82A}">
                    <a16:rowId xmlns:a16="http://schemas.microsoft.com/office/drawing/2014/main" xmlns="" val="3348757827"/>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LoanID</a:t>
                      </a:r>
                    </a:p>
                  </a:txBody>
                  <a:tcPr/>
                </a:tc>
                <a:extLst>
                  <a:ext uri="{0D108BD9-81ED-4DB2-BD59-A6C34878D82A}">
                    <a16:rowId xmlns:a16="http://schemas.microsoft.com/office/drawing/2014/main" xmlns="" val="3810367496"/>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BorrowerID</a:t>
                      </a:r>
                    </a:p>
                  </a:txBody>
                  <a:tcPr/>
                </a:tc>
                <a:extLst>
                  <a:ext uri="{0D108BD9-81ED-4DB2-BD59-A6C34878D82A}">
                    <a16:rowId xmlns:a16="http://schemas.microsoft.com/office/drawing/2014/main" xmlns="" val="2021584282"/>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TimeID</a:t>
                      </a:r>
                    </a:p>
                  </a:txBody>
                  <a:tcPr/>
                </a:tc>
                <a:extLst>
                  <a:ext uri="{0D108BD9-81ED-4DB2-BD59-A6C34878D82A}">
                    <a16:rowId xmlns:a16="http://schemas.microsoft.com/office/drawing/2014/main" xmlns="" val="2592034473"/>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LoanAmount</a:t>
                      </a:r>
                    </a:p>
                  </a:txBody>
                  <a:tcPr/>
                </a:tc>
                <a:extLst>
                  <a:ext uri="{0D108BD9-81ED-4DB2-BD59-A6C34878D82A}">
                    <a16:rowId xmlns:a16="http://schemas.microsoft.com/office/drawing/2014/main" xmlns="" val="3555878869"/>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LoanAmountAlloted</a:t>
                      </a:r>
                    </a:p>
                  </a:txBody>
                  <a:tcPr/>
                </a:tc>
                <a:extLst>
                  <a:ext uri="{0D108BD9-81ED-4DB2-BD59-A6C34878D82A}">
                    <a16:rowId xmlns:a16="http://schemas.microsoft.com/office/drawing/2014/main" xmlns="" val="2268200266"/>
                  </a:ext>
                </a:extLst>
              </a:tr>
              <a:tr h="4754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t>InterestRate</a:t>
                      </a:r>
                    </a:p>
                  </a:txBody>
                  <a:tcPr/>
                </a:tc>
                <a:extLst>
                  <a:ext uri="{0D108BD9-81ED-4DB2-BD59-A6C34878D82A}">
                    <a16:rowId xmlns:a16="http://schemas.microsoft.com/office/drawing/2014/main" xmlns="" val="4149697260"/>
                  </a:ext>
                </a:extLst>
              </a:tr>
            </a:tbl>
          </a:graphicData>
        </a:graphic>
      </p:graphicFrame>
      <p:sp>
        <p:nvSpPr>
          <p:cNvPr id="3" name="TextBox 2"/>
          <p:cNvSpPr txBox="1"/>
          <p:nvPr/>
        </p:nvSpPr>
        <p:spPr>
          <a:xfrm>
            <a:off x="360484" y="5442438"/>
            <a:ext cx="9589998" cy="923330"/>
          </a:xfrm>
          <a:prstGeom prst="rect">
            <a:avLst/>
          </a:prstGeom>
          <a:noFill/>
        </p:spPr>
        <p:txBody>
          <a:bodyPr wrap="none" rtlCol="0">
            <a:spAutoFit/>
          </a:bodyPr>
          <a:lstStyle/>
          <a:p>
            <a:r>
              <a:rPr lang="en-US" dirty="0"/>
              <a:t>The fact table lists events that happen in the company (or at least the events that </a:t>
            </a:r>
          </a:p>
          <a:p>
            <a:r>
              <a:rPr lang="en-US" dirty="0"/>
              <a:t>we want to analyze). The dimension tables list the factors (Borrower, Time, Investor etc.,)</a:t>
            </a:r>
          </a:p>
          <a:p>
            <a:r>
              <a:rPr lang="en-US" dirty="0"/>
              <a:t>by which we want to analyze the data.</a:t>
            </a:r>
          </a:p>
        </p:txBody>
      </p:sp>
    </p:spTree>
    <p:extLst>
      <p:ext uri="{BB962C8B-B14F-4D97-AF65-F5344CB8AC3E}">
        <p14:creationId xmlns:p14="http://schemas.microsoft.com/office/powerpoint/2010/main" val="254030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a:t>
            </a:r>
          </a:p>
        </p:txBody>
      </p:sp>
      <p:sp>
        <p:nvSpPr>
          <p:cNvPr id="3" name="Content Placeholder 2"/>
          <p:cNvSpPr>
            <a:spLocks noGrp="1"/>
          </p:cNvSpPr>
          <p:nvPr>
            <p:ph idx="1"/>
          </p:nvPr>
        </p:nvSpPr>
        <p:spPr>
          <a:xfrm>
            <a:off x="563034" y="1738558"/>
            <a:ext cx="8596668" cy="3880773"/>
          </a:xfrm>
        </p:spPr>
        <p:txBody>
          <a:bodyPr/>
          <a:lstStyle/>
          <a:p>
            <a:r>
              <a:rPr lang="en-US" sz="2400" dirty="0"/>
              <a:t>1. Report based on Grade.</a:t>
            </a:r>
          </a:p>
          <a:p>
            <a:endParaRPr lang="en-US" sz="2400" dirty="0"/>
          </a:p>
          <a:p>
            <a:r>
              <a:rPr lang="en-US" sz="2400" dirty="0"/>
              <a:t>2. Report based on Purpose.</a:t>
            </a:r>
          </a:p>
          <a:p>
            <a:endParaRPr lang="en-US" sz="2400" dirty="0"/>
          </a:p>
          <a:p>
            <a:r>
              <a:rPr lang="en-US" sz="2400" dirty="0"/>
              <a:t>3. Report based on State.</a:t>
            </a:r>
          </a:p>
          <a:p>
            <a:endParaRPr lang="en-US" dirty="0"/>
          </a:p>
          <a:p>
            <a:endParaRPr lang="en-US" dirty="0"/>
          </a:p>
        </p:txBody>
      </p:sp>
    </p:spTree>
    <p:extLst>
      <p:ext uri="{BB962C8B-B14F-4D97-AF65-F5344CB8AC3E}">
        <p14:creationId xmlns:p14="http://schemas.microsoft.com/office/powerpoint/2010/main" val="353692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51638" y="1116623"/>
            <a:ext cx="4580792" cy="4580792"/>
          </a:xfrm>
          <a:prstGeom prst="rect">
            <a:avLst/>
          </a:prstGeom>
        </p:spPr>
      </p:pic>
    </p:spTree>
    <p:extLst>
      <p:ext uri="{BB962C8B-B14F-4D97-AF65-F5344CB8AC3E}">
        <p14:creationId xmlns:p14="http://schemas.microsoft.com/office/powerpoint/2010/main" val="46628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285"/>
          </a:xfrm>
        </p:spPr>
        <p:txBody>
          <a:bodyPr/>
          <a:lstStyle/>
          <a:p>
            <a:r>
              <a:rPr lang="en-US" dirty="0"/>
              <a:t>About Lending Club</a:t>
            </a:r>
          </a:p>
        </p:txBody>
      </p:sp>
      <p:sp>
        <p:nvSpPr>
          <p:cNvPr id="3" name="Content Placeholder 2"/>
          <p:cNvSpPr>
            <a:spLocks noGrp="1"/>
          </p:cNvSpPr>
          <p:nvPr>
            <p:ph idx="1"/>
          </p:nvPr>
        </p:nvSpPr>
        <p:spPr>
          <a:xfrm>
            <a:off x="677334" y="1573823"/>
            <a:ext cx="8596668" cy="4467539"/>
          </a:xfrm>
        </p:spPr>
        <p:txBody>
          <a:bodyPr/>
          <a:lstStyle/>
          <a:p>
            <a:r>
              <a:rPr lang="en-US" sz="2800" dirty="0"/>
              <a:t>It is the world’s largest online credit marketplace.</a:t>
            </a:r>
          </a:p>
          <a:p>
            <a:endParaRPr lang="en-US" sz="2800" dirty="0"/>
          </a:p>
          <a:p>
            <a:pPr marL="0" indent="0">
              <a:buNone/>
            </a:pPr>
            <a:r>
              <a:rPr lang="en-US" sz="2800" dirty="0"/>
              <a:t>They facilitates </a:t>
            </a:r>
          </a:p>
          <a:p>
            <a:r>
              <a:rPr lang="en-US" sz="2800" dirty="0">
                <a:hlinkClick r:id="rId2"/>
              </a:rPr>
              <a:t>personal loans</a:t>
            </a:r>
            <a:r>
              <a:rPr lang="en-US" sz="2800" dirty="0"/>
              <a:t>, </a:t>
            </a:r>
          </a:p>
          <a:p>
            <a:r>
              <a:rPr lang="en-US" sz="2800" dirty="0">
                <a:hlinkClick r:id="rId3"/>
              </a:rPr>
              <a:t>business loans</a:t>
            </a:r>
            <a:r>
              <a:rPr lang="en-US" sz="2800" dirty="0"/>
              <a:t>, and </a:t>
            </a:r>
          </a:p>
          <a:p>
            <a:r>
              <a:rPr lang="en-US" sz="2800" dirty="0"/>
              <a:t>financing for </a:t>
            </a:r>
            <a:r>
              <a:rPr lang="en-US" sz="2800" dirty="0">
                <a:hlinkClick r:id="rId4"/>
              </a:rPr>
              <a:t>elective medical procedures</a:t>
            </a:r>
            <a:r>
              <a:rPr lang="en-US" sz="2800" dirty="0"/>
              <a:t>. </a:t>
            </a:r>
          </a:p>
          <a:p>
            <a:endParaRPr lang="en-US" dirty="0"/>
          </a:p>
        </p:txBody>
      </p:sp>
    </p:spTree>
    <p:extLst>
      <p:ext uri="{BB962C8B-B14F-4D97-AF65-F5344CB8AC3E}">
        <p14:creationId xmlns:p14="http://schemas.microsoft.com/office/powerpoint/2010/main" val="398959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They Do</a:t>
            </a:r>
            <a:br>
              <a:rPr lang="en-US" dirty="0"/>
            </a:br>
            <a:endParaRPr lang="en-US" dirty="0"/>
          </a:p>
        </p:txBody>
      </p:sp>
      <p:sp>
        <p:nvSpPr>
          <p:cNvPr id="3" name="Content Placeholder 2"/>
          <p:cNvSpPr>
            <a:spLocks noGrp="1"/>
          </p:cNvSpPr>
          <p:nvPr>
            <p:ph idx="1"/>
          </p:nvPr>
        </p:nvSpPr>
        <p:spPr>
          <a:xfrm>
            <a:off x="677334" y="1468611"/>
            <a:ext cx="8596668" cy="3880773"/>
          </a:xfrm>
        </p:spPr>
        <p:txBody>
          <a:bodyPr>
            <a:normAutofit/>
          </a:bodyPr>
          <a:lstStyle/>
          <a:p>
            <a:r>
              <a:rPr lang="en-US" sz="2800" dirty="0"/>
              <a:t>Borrowers access lower interest rate loans through a fast and easy online or mobile interface. </a:t>
            </a:r>
          </a:p>
          <a:p>
            <a:r>
              <a:rPr lang="en-US" sz="2800" dirty="0"/>
              <a:t>Investors provide the capital to enable many of the loans in exchange for earning interest.</a:t>
            </a:r>
          </a:p>
          <a:p>
            <a:endParaRPr lang="en-US" dirty="0"/>
          </a:p>
        </p:txBody>
      </p:sp>
    </p:spTree>
    <p:extLst>
      <p:ext uri="{BB962C8B-B14F-4D97-AF65-F5344CB8AC3E}">
        <p14:creationId xmlns:p14="http://schemas.microsoft.com/office/powerpoint/2010/main" val="99339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Content Placeholder 2"/>
          <p:cNvSpPr>
            <a:spLocks noGrp="1"/>
          </p:cNvSpPr>
          <p:nvPr>
            <p:ph idx="1"/>
          </p:nvPr>
        </p:nvSpPr>
        <p:spPr/>
        <p:txBody>
          <a:bodyPr/>
          <a:lstStyle/>
          <a:p>
            <a:r>
              <a:rPr lang="en-US" dirty="0"/>
              <a:t>We can get an instant quote in minutes with no impact to our credit score</a:t>
            </a:r>
          </a:p>
          <a:p>
            <a:r>
              <a:rPr lang="en-US" dirty="0"/>
              <a:t>If you’re </a:t>
            </a:r>
            <a:r>
              <a:rPr lang="en-US" dirty="0">
                <a:hlinkClick r:id="rId2"/>
              </a:rPr>
              <a:t>investing</a:t>
            </a:r>
            <a:r>
              <a:rPr lang="en-US" dirty="0"/>
              <a:t>, you can open an account in minutes. You’ll receive monthly payments of principal and interest, which you can withdraw or reinvest.</a:t>
            </a:r>
          </a:p>
          <a:p>
            <a:r>
              <a:rPr lang="en-US" dirty="0"/>
              <a:t>No matter what kind of loan you’re interested in, everything is done online, so the whole process is fast, convenient and private.</a:t>
            </a:r>
          </a:p>
          <a:p>
            <a:r>
              <a:rPr lang="en-US" dirty="0"/>
              <a:t>All loans facilitated by Lending Club are issued by a bank and subject to the same consumer protection, fair lending, and disclosure requirements as any other bank loan</a:t>
            </a:r>
          </a:p>
        </p:txBody>
      </p:sp>
    </p:spTree>
    <p:extLst>
      <p:ext uri="{BB962C8B-B14F-4D97-AF65-F5344CB8AC3E}">
        <p14:creationId xmlns:p14="http://schemas.microsoft.com/office/powerpoint/2010/main" val="216671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474" y="1199977"/>
            <a:ext cx="8596668" cy="3880773"/>
          </a:xfrm>
        </p:spPr>
        <p:txBody>
          <a:bodyPr/>
          <a:lstStyle/>
          <a:p>
            <a:r>
              <a:rPr lang="en-US" dirty="0"/>
              <a:t>We operate fully online with no branch infrastructure, and use technology to lower cost and deliver an amazing experience. We pass the cost savings to borrowers in the form of lower rates and investors in the form of attractive returns</a:t>
            </a:r>
          </a:p>
          <a:p>
            <a:endParaRPr lang="en-US" dirty="0"/>
          </a:p>
        </p:txBody>
      </p:sp>
      <p:pic>
        <p:nvPicPr>
          <p:cNvPr id="4" name="Picture 3"/>
          <p:cNvPicPr>
            <a:picLocks noChangeAspect="1"/>
          </p:cNvPicPr>
          <p:nvPr/>
        </p:nvPicPr>
        <p:blipFill>
          <a:blip r:embed="rId2"/>
          <a:stretch>
            <a:fillRect/>
          </a:stretch>
        </p:blipFill>
        <p:spPr>
          <a:xfrm>
            <a:off x="1055223" y="2803647"/>
            <a:ext cx="3689106" cy="3022587"/>
          </a:xfrm>
          <a:prstGeom prst="rect">
            <a:avLst/>
          </a:prstGeom>
        </p:spPr>
      </p:pic>
    </p:spTree>
    <p:extLst>
      <p:ext uri="{BB962C8B-B14F-4D97-AF65-F5344CB8AC3E}">
        <p14:creationId xmlns:p14="http://schemas.microsoft.com/office/powerpoint/2010/main" val="296599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 for investors</a:t>
            </a:r>
            <a:br>
              <a:rPr lang="en-US" dirty="0"/>
            </a:br>
            <a:endParaRPr lang="en-US" dirty="0"/>
          </a:p>
        </p:txBody>
      </p:sp>
      <p:sp>
        <p:nvSpPr>
          <p:cNvPr id="3" name="Content Placeholder 2"/>
          <p:cNvSpPr>
            <a:spLocks noGrp="1"/>
          </p:cNvSpPr>
          <p:nvPr>
            <p:ph idx="1"/>
          </p:nvPr>
        </p:nvSpPr>
        <p:spPr/>
        <p:txBody>
          <a:bodyPr/>
          <a:lstStyle/>
          <a:p>
            <a:pPr>
              <a:buFont typeface="+mj-lt"/>
              <a:buAutoNum type="arabicPeriod"/>
            </a:pPr>
            <a:r>
              <a:rPr lang="en-US" dirty="0"/>
              <a:t>Potential borrowers submit loan applications through Lending Club and Lending Club begins the screening process.</a:t>
            </a:r>
          </a:p>
          <a:p>
            <a:pPr>
              <a:buFont typeface="+mj-lt"/>
              <a:buAutoNum type="arabicPeriod"/>
            </a:pPr>
            <a:r>
              <a:rPr lang="en-US" dirty="0"/>
              <a:t>If approved, each loan is assigned a Grade between A and G based on borrower credit quality and underlying risk.</a:t>
            </a:r>
          </a:p>
          <a:p>
            <a:pPr>
              <a:buFont typeface="+mj-lt"/>
              <a:buAutoNum type="arabicPeriod"/>
            </a:pPr>
            <a:r>
              <a:rPr lang="en-US" dirty="0"/>
              <a:t>As an investor, you can then select and invest in Notes which correspond to fractions of these loans. By investing in at least 100 different Notes with different underlying borrowers, you may able to diversify your portfolio.</a:t>
            </a:r>
            <a:r>
              <a:rPr lang="en-US" baseline="30000" dirty="0">
                <a:hlinkClick r:id="rId2"/>
              </a:rPr>
              <a:t>4</a:t>
            </a:r>
            <a:endParaRPr lang="en-US" dirty="0"/>
          </a:p>
          <a:p>
            <a:pPr>
              <a:buFont typeface="+mj-lt"/>
              <a:buAutoNum type="arabicPeriod"/>
            </a:pPr>
            <a:r>
              <a:rPr lang="en-US" dirty="0"/>
              <a:t>As borrowers repay their loans, funds are deposited into your account and can be withdrawn or reinvested.</a:t>
            </a:r>
          </a:p>
          <a:p>
            <a:endParaRPr lang="en-US" dirty="0"/>
          </a:p>
        </p:txBody>
      </p:sp>
    </p:spTree>
    <p:extLst>
      <p:ext uri="{BB962C8B-B14F-4D97-AF65-F5344CB8AC3E}">
        <p14:creationId xmlns:p14="http://schemas.microsoft.com/office/powerpoint/2010/main" val="295573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Warehousing?</a:t>
            </a:r>
          </a:p>
        </p:txBody>
      </p:sp>
      <p:sp>
        <p:nvSpPr>
          <p:cNvPr id="3" name="Content Placeholder 2"/>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A data warehouse is a system used for reporting and data analysis. </a:t>
            </a:r>
          </a:p>
          <a:p>
            <a:r>
              <a:rPr lang="en-US" sz="2800" dirty="0">
                <a:latin typeface="Times New Roman" panose="02020603050405020304" pitchFamily="18" charset="0"/>
                <a:cs typeface="Times New Roman" panose="02020603050405020304" pitchFamily="18" charset="0"/>
              </a:rPr>
              <a:t>They also store historic data that helps in creating the trending based reports.</a:t>
            </a:r>
          </a:p>
          <a:p>
            <a:r>
              <a:rPr lang="en-US" sz="2800" dirty="0">
                <a:latin typeface="Times New Roman" panose="02020603050405020304" pitchFamily="18" charset="0"/>
                <a:cs typeface="Times New Roman" panose="02020603050405020304" pitchFamily="18" charset="0"/>
              </a:rPr>
              <a:t>An ideal environment for data analysis and decision support</a:t>
            </a:r>
          </a:p>
          <a:p>
            <a:r>
              <a:rPr lang="en-US" sz="2800" dirty="0">
                <a:latin typeface="Times New Roman" panose="02020603050405020304" pitchFamily="18" charset="0"/>
                <a:cs typeface="Times New Roman" panose="02020603050405020304" pitchFamily="18" charset="0"/>
              </a:rPr>
              <a:t>Current and Historical information on a customer risk information</a:t>
            </a:r>
          </a:p>
          <a:p>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526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Dataset</a:t>
            </a:r>
          </a:p>
        </p:txBody>
      </p:sp>
      <p:pic>
        <p:nvPicPr>
          <p:cNvPr id="4" name="Content Placeholder 3"/>
          <p:cNvPicPr>
            <a:picLocks noGrp="1" noChangeAspect="1"/>
          </p:cNvPicPr>
          <p:nvPr>
            <p:ph idx="1"/>
          </p:nvPr>
        </p:nvPicPr>
        <p:blipFill>
          <a:blip r:embed="rId2"/>
          <a:stretch>
            <a:fillRect/>
          </a:stretch>
        </p:blipFill>
        <p:spPr>
          <a:xfrm>
            <a:off x="677863" y="2096027"/>
            <a:ext cx="8596312" cy="3142195"/>
          </a:xfrm>
          <a:prstGeom prst="rect">
            <a:avLst/>
          </a:prstGeom>
        </p:spPr>
      </p:pic>
    </p:spTree>
    <p:extLst>
      <p:ext uri="{BB962C8B-B14F-4D97-AF65-F5344CB8AC3E}">
        <p14:creationId xmlns:p14="http://schemas.microsoft.com/office/powerpoint/2010/main" val="406290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3015"/>
          </a:xfrm>
        </p:spPr>
        <p:txBody>
          <a:bodyPr/>
          <a:lstStyle/>
          <a:p>
            <a:r>
              <a:rPr lang="en-US" dirty="0"/>
              <a:t>Dimension Tables</a:t>
            </a:r>
          </a:p>
        </p:txBody>
      </p:sp>
      <p:graphicFrame>
        <p:nvGraphicFramePr>
          <p:cNvPr id="5" name="Content Placeholder 3"/>
          <p:cNvGraphicFramePr>
            <a:graphicFrameLocks/>
          </p:cNvGraphicFramePr>
          <p:nvPr>
            <p:extLst>
              <p:ext uri="{D42A27DB-BD31-4B8C-83A1-F6EECF244321}">
                <p14:modId xmlns:p14="http://schemas.microsoft.com/office/powerpoint/2010/main" val="2821650351"/>
              </p:ext>
            </p:extLst>
          </p:nvPr>
        </p:nvGraphicFramePr>
        <p:xfrm>
          <a:off x="677334" y="1707641"/>
          <a:ext cx="1965691" cy="2497344"/>
        </p:xfrm>
        <a:graphic>
          <a:graphicData uri="http://schemas.openxmlformats.org/drawingml/2006/table">
            <a:tbl>
              <a:tblPr firstRow="1" bandRow="1">
                <a:tableStyleId>{5C22544A-7EE6-4342-B048-85BDC9FD1C3A}</a:tableStyleId>
              </a:tblPr>
              <a:tblGrid>
                <a:gridCol w="1965691">
                  <a:extLst>
                    <a:ext uri="{9D8B030D-6E8A-4147-A177-3AD203B41FA5}">
                      <a16:colId xmlns:a16="http://schemas.microsoft.com/office/drawing/2014/main" xmlns="" val="4233119254"/>
                    </a:ext>
                  </a:extLst>
                </a:gridCol>
              </a:tblGrid>
              <a:tr h="312168">
                <a:tc>
                  <a:txBody>
                    <a:bodyPr/>
                    <a:lstStyle/>
                    <a:p>
                      <a:r>
                        <a:rPr lang="en-US" sz="1400" dirty="0"/>
                        <a:t>BorrowerDimension</a:t>
                      </a:r>
                    </a:p>
                  </a:txBody>
                  <a:tcPr/>
                </a:tc>
                <a:extLst>
                  <a:ext uri="{0D108BD9-81ED-4DB2-BD59-A6C34878D82A}">
                    <a16:rowId xmlns:a16="http://schemas.microsoft.com/office/drawing/2014/main" xmlns="" val="1548825553"/>
                  </a:ext>
                </a:extLst>
              </a:tr>
              <a:tr h="312168">
                <a:tc>
                  <a:txBody>
                    <a:bodyPr/>
                    <a:lstStyle/>
                    <a:p>
                      <a:r>
                        <a:rPr lang="en-US" sz="1200" dirty="0"/>
                        <a:t>BorrowerID(PK)</a:t>
                      </a:r>
                    </a:p>
                  </a:txBody>
                  <a:tcPr/>
                </a:tc>
                <a:extLst>
                  <a:ext uri="{0D108BD9-81ED-4DB2-BD59-A6C34878D82A}">
                    <a16:rowId xmlns:a16="http://schemas.microsoft.com/office/drawing/2014/main" xmlns="" val="3200673126"/>
                  </a:ext>
                </a:extLst>
              </a:tr>
              <a:tr h="312168">
                <a:tc>
                  <a:txBody>
                    <a:bodyPr/>
                    <a:lstStyle/>
                    <a:p>
                      <a:r>
                        <a:rPr lang="en-US" sz="1200" dirty="0"/>
                        <a:t>Borrower_Title</a:t>
                      </a:r>
                    </a:p>
                  </a:txBody>
                  <a:tcPr/>
                </a:tc>
                <a:extLst>
                  <a:ext uri="{0D108BD9-81ED-4DB2-BD59-A6C34878D82A}">
                    <a16:rowId xmlns:a16="http://schemas.microsoft.com/office/drawing/2014/main" xmlns="" val="323981919"/>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Borrower_Grade</a:t>
                      </a:r>
                    </a:p>
                  </a:txBody>
                  <a:tcPr/>
                </a:tc>
                <a:extLst>
                  <a:ext uri="{0D108BD9-81ED-4DB2-BD59-A6C34878D82A}">
                    <a16:rowId xmlns:a16="http://schemas.microsoft.com/office/drawing/2014/main" xmlns="" val="2372531478"/>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Borrower_Homeowner</a:t>
                      </a:r>
                    </a:p>
                  </a:txBody>
                  <a:tcPr/>
                </a:tc>
                <a:extLst>
                  <a:ext uri="{0D108BD9-81ED-4DB2-BD59-A6C34878D82A}">
                    <a16:rowId xmlns:a16="http://schemas.microsoft.com/office/drawing/2014/main" xmlns="" val="1017141549"/>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LocationID(FK)</a:t>
                      </a:r>
                    </a:p>
                  </a:txBody>
                  <a:tcPr/>
                </a:tc>
                <a:extLst>
                  <a:ext uri="{0D108BD9-81ED-4DB2-BD59-A6C34878D82A}">
                    <a16:rowId xmlns:a16="http://schemas.microsoft.com/office/drawing/2014/main" xmlns="" val="210602098"/>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Borrower_Zip_code</a:t>
                      </a:r>
                    </a:p>
                  </a:txBody>
                  <a:tcPr/>
                </a:tc>
                <a:extLst>
                  <a:ext uri="{0D108BD9-81ED-4DB2-BD59-A6C34878D82A}">
                    <a16:rowId xmlns:a16="http://schemas.microsoft.com/office/drawing/2014/main" xmlns="" val="4265814567"/>
                  </a:ext>
                </a:extLst>
              </a:tr>
              <a:tr h="312168">
                <a:tc>
                  <a:txBody>
                    <a:bodyPr/>
                    <a:lstStyle/>
                    <a:p>
                      <a:r>
                        <a:rPr lang="en-US" sz="1200" dirty="0"/>
                        <a:t>AnnualIncome</a:t>
                      </a:r>
                    </a:p>
                  </a:txBody>
                  <a:tcPr/>
                </a:tc>
                <a:extLst>
                  <a:ext uri="{0D108BD9-81ED-4DB2-BD59-A6C34878D82A}">
                    <a16:rowId xmlns:a16="http://schemas.microsoft.com/office/drawing/2014/main" xmlns="" val="1063675202"/>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356835716"/>
              </p:ext>
            </p:extLst>
          </p:nvPr>
        </p:nvGraphicFramePr>
        <p:xfrm>
          <a:off x="5698271" y="1707641"/>
          <a:ext cx="1722437" cy="1560840"/>
        </p:xfrm>
        <a:graphic>
          <a:graphicData uri="http://schemas.openxmlformats.org/drawingml/2006/table">
            <a:tbl>
              <a:tblPr firstRow="1" bandRow="1">
                <a:tableStyleId>{5C22544A-7EE6-4342-B048-85BDC9FD1C3A}</a:tableStyleId>
              </a:tblPr>
              <a:tblGrid>
                <a:gridCol w="1722437">
                  <a:extLst>
                    <a:ext uri="{9D8B030D-6E8A-4147-A177-3AD203B41FA5}">
                      <a16:colId xmlns:a16="http://schemas.microsoft.com/office/drawing/2014/main" xmlns="" val="4233119254"/>
                    </a:ext>
                  </a:extLst>
                </a:gridCol>
              </a:tblGrid>
              <a:tr h="312168">
                <a:tc>
                  <a:txBody>
                    <a:bodyPr/>
                    <a:lstStyle/>
                    <a:p>
                      <a:r>
                        <a:rPr lang="en-US" sz="1400" dirty="0"/>
                        <a:t>TimeDimension</a:t>
                      </a:r>
                    </a:p>
                  </a:txBody>
                  <a:tcPr/>
                </a:tc>
                <a:extLst>
                  <a:ext uri="{0D108BD9-81ED-4DB2-BD59-A6C34878D82A}">
                    <a16:rowId xmlns:a16="http://schemas.microsoft.com/office/drawing/2014/main" xmlns="" val="1548825553"/>
                  </a:ext>
                </a:extLst>
              </a:tr>
              <a:tr h="312168">
                <a:tc>
                  <a:txBody>
                    <a:bodyPr/>
                    <a:lstStyle/>
                    <a:p>
                      <a:r>
                        <a:rPr lang="en-US" sz="1200" dirty="0"/>
                        <a:t>IssuedateID(PK)</a:t>
                      </a:r>
                    </a:p>
                  </a:txBody>
                  <a:tcPr/>
                </a:tc>
                <a:extLst>
                  <a:ext uri="{0D108BD9-81ED-4DB2-BD59-A6C34878D82A}">
                    <a16:rowId xmlns:a16="http://schemas.microsoft.com/office/drawing/2014/main" xmlns="" val="3200673126"/>
                  </a:ext>
                </a:extLst>
              </a:tr>
              <a:tr h="312168">
                <a:tc>
                  <a:txBody>
                    <a:bodyPr/>
                    <a:lstStyle/>
                    <a:p>
                      <a:r>
                        <a:rPr lang="en-US" sz="1200" dirty="0"/>
                        <a:t>Time_Day</a:t>
                      </a:r>
                    </a:p>
                  </a:txBody>
                  <a:tcPr/>
                </a:tc>
                <a:extLst>
                  <a:ext uri="{0D108BD9-81ED-4DB2-BD59-A6C34878D82A}">
                    <a16:rowId xmlns:a16="http://schemas.microsoft.com/office/drawing/2014/main" xmlns="" val="323981919"/>
                  </a:ext>
                </a:extLst>
              </a:tr>
              <a:tr h="312168">
                <a:tc>
                  <a:txBody>
                    <a:bodyPr/>
                    <a:lstStyle/>
                    <a:p>
                      <a:r>
                        <a:rPr lang="en-US" sz="1200" dirty="0"/>
                        <a:t>Time_Month</a:t>
                      </a:r>
                    </a:p>
                  </a:txBody>
                  <a:tcPr/>
                </a:tc>
                <a:extLst>
                  <a:ext uri="{0D108BD9-81ED-4DB2-BD59-A6C34878D82A}">
                    <a16:rowId xmlns:a16="http://schemas.microsoft.com/office/drawing/2014/main" xmlns="" val="2613664963"/>
                  </a:ext>
                </a:extLst>
              </a:tr>
              <a:tr h="312168">
                <a:tc>
                  <a:txBody>
                    <a:bodyPr/>
                    <a:lstStyle/>
                    <a:p>
                      <a:r>
                        <a:rPr lang="en-US" sz="1200" dirty="0"/>
                        <a:t>Time_Year</a:t>
                      </a:r>
                    </a:p>
                  </a:txBody>
                  <a:tcPr/>
                </a:tc>
                <a:extLst>
                  <a:ext uri="{0D108BD9-81ED-4DB2-BD59-A6C34878D82A}">
                    <a16:rowId xmlns:a16="http://schemas.microsoft.com/office/drawing/2014/main" xmlns="" val="2372531478"/>
                  </a:ext>
                </a:extLst>
              </a:tr>
            </a:tbl>
          </a:graphicData>
        </a:graphic>
      </p:graphicFrame>
      <p:sp>
        <p:nvSpPr>
          <p:cNvPr id="3" name="TextBox 2"/>
          <p:cNvSpPr txBox="1"/>
          <p:nvPr/>
        </p:nvSpPr>
        <p:spPr>
          <a:xfrm>
            <a:off x="545123" y="5196254"/>
            <a:ext cx="8226996" cy="646331"/>
          </a:xfrm>
          <a:prstGeom prst="rect">
            <a:avLst/>
          </a:prstGeom>
          <a:noFill/>
        </p:spPr>
        <p:txBody>
          <a:bodyPr wrap="none" rtlCol="0">
            <a:spAutoFit/>
          </a:bodyPr>
          <a:lstStyle/>
          <a:p>
            <a:r>
              <a:rPr lang="en-US" dirty="0"/>
              <a:t>A dimension table stores attributes, or dimensions, that describe the objects </a:t>
            </a:r>
          </a:p>
          <a:p>
            <a:r>
              <a:rPr lang="en-US" dirty="0"/>
              <a:t>in a fact table.</a:t>
            </a:r>
          </a:p>
        </p:txBody>
      </p:sp>
      <p:graphicFrame>
        <p:nvGraphicFramePr>
          <p:cNvPr id="8" name="Content Placeholder 3"/>
          <p:cNvGraphicFramePr>
            <a:graphicFrameLocks/>
          </p:cNvGraphicFramePr>
          <p:nvPr>
            <p:extLst>
              <p:ext uri="{D42A27DB-BD31-4B8C-83A1-F6EECF244321}">
                <p14:modId xmlns:p14="http://schemas.microsoft.com/office/powerpoint/2010/main" val="3945675359"/>
              </p:ext>
            </p:extLst>
          </p:nvPr>
        </p:nvGraphicFramePr>
        <p:xfrm>
          <a:off x="3364077" y="1689812"/>
          <a:ext cx="1789844" cy="1873008"/>
        </p:xfrm>
        <a:graphic>
          <a:graphicData uri="http://schemas.openxmlformats.org/drawingml/2006/table">
            <a:tbl>
              <a:tblPr firstRow="1" bandRow="1">
                <a:tableStyleId>{5C22544A-7EE6-4342-B048-85BDC9FD1C3A}</a:tableStyleId>
              </a:tblPr>
              <a:tblGrid>
                <a:gridCol w="1789844">
                  <a:extLst>
                    <a:ext uri="{9D8B030D-6E8A-4147-A177-3AD203B41FA5}">
                      <a16:colId xmlns:a16="http://schemas.microsoft.com/office/drawing/2014/main" xmlns="" val="4233119254"/>
                    </a:ext>
                  </a:extLst>
                </a:gridCol>
              </a:tblGrid>
              <a:tr h="312168">
                <a:tc>
                  <a:txBody>
                    <a:bodyPr/>
                    <a:lstStyle/>
                    <a:p>
                      <a:r>
                        <a:rPr lang="en-US" sz="1400" dirty="0"/>
                        <a:t>Loan</a:t>
                      </a:r>
                    </a:p>
                  </a:txBody>
                  <a:tcPr/>
                </a:tc>
                <a:extLst>
                  <a:ext uri="{0D108BD9-81ED-4DB2-BD59-A6C34878D82A}">
                    <a16:rowId xmlns:a16="http://schemas.microsoft.com/office/drawing/2014/main" xmlns="" val="1548825553"/>
                  </a:ext>
                </a:extLst>
              </a:tr>
              <a:tr h="312168">
                <a:tc>
                  <a:txBody>
                    <a:bodyPr/>
                    <a:lstStyle/>
                    <a:p>
                      <a:r>
                        <a:rPr lang="en-US" sz="1200" dirty="0"/>
                        <a:t>LoanID(PK)</a:t>
                      </a:r>
                    </a:p>
                  </a:txBody>
                  <a:tcPr/>
                </a:tc>
                <a:extLst>
                  <a:ext uri="{0D108BD9-81ED-4DB2-BD59-A6C34878D82A}">
                    <a16:rowId xmlns:a16="http://schemas.microsoft.com/office/drawing/2014/main" xmlns="" val="3200673126"/>
                  </a:ext>
                </a:extLst>
              </a:tr>
              <a:tr h="312168">
                <a:tc>
                  <a:txBody>
                    <a:bodyPr/>
                    <a:lstStyle/>
                    <a:p>
                      <a:r>
                        <a:rPr lang="en-US" sz="1200" dirty="0"/>
                        <a:t>LoanDescription</a:t>
                      </a:r>
                    </a:p>
                  </a:txBody>
                  <a:tcPr/>
                </a:tc>
                <a:extLst>
                  <a:ext uri="{0D108BD9-81ED-4DB2-BD59-A6C34878D82A}">
                    <a16:rowId xmlns:a16="http://schemas.microsoft.com/office/drawing/2014/main" xmlns="" val="2613664963"/>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LoanTerm</a:t>
                      </a:r>
                    </a:p>
                  </a:txBody>
                  <a:tcPr/>
                </a:tc>
                <a:extLst>
                  <a:ext uri="{0D108BD9-81ED-4DB2-BD59-A6C34878D82A}">
                    <a16:rowId xmlns:a16="http://schemas.microsoft.com/office/drawing/2014/main" xmlns="" val="1643751574"/>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Purpose</a:t>
                      </a:r>
                    </a:p>
                  </a:txBody>
                  <a:tcPr/>
                </a:tc>
                <a:extLst>
                  <a:ext uri="{0D108BD9-81ED-4DB2-BD59-A6C34878D82A}">
                    <a16:rowId xmlns:a16="http://schemas.microsoft.com/office/drawing/2014/main" xmlns="" val="1821556554"/>
                  </a:ext>
                </a:extLst>
              </a:tr>
              <a:tr h="3121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ApplicationType</a:t>
                      </a:r>
                    </a:p>
                  </a:txBody>
                  <a:tcPr/>
                </a:tc>
                <a:extLst>
                  <a:ext uri="{0D108BD9-81ED-4DB2-BD59-A6C34878D82A}">
                    <a16:rowId xmlns:a16="http://schemas.microsoft.com/office/drawing/2014/main" xmlns="" val="489533160"/>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709849032"/>
              </p:ext>
            </p:extLst>
          </p:nvPr>
        </p:nvGraphicFramePr>
        <p:xfrm>
          <a:off x="8048748" y="1707641"/>
          <a:ext cx="1722437" cy="936504"/>
        </p:xfrm>
        <a:graphic>
          <a:graphicData uri="http://schemas.openxmlformats.org/drawingml/2006/table">
            <a:tbl>
              <a:tblPr firstRow="1" bandRow="1">
                <a:tableStyleId>{5C22544A-7EE6-4342-B048-85BDC9FD1C3A}</a:tableStyleId>
              </a:tblPr>
              <a:tblGrid>
                <a:gridCol w="1722437">
                  <a:extLst>
                    <a:ext uri="{9D8B030D-6E8A-4147-A177-3AD203B41FA5}">
                      <a16:colId xmlns:a16="http://schemas.microsoft.com/office/drawing/2014/main" xmlns="" val="4233119254"/>
                    </a:ext>
                  </a:extLst>
                </a:gridCol>
              </a:tblGrid>
              <a:tr h="312168">
                <a:tc>
                  <a:txBody>
                    <a:bodyPr/>
                    <a:lstStyle/>
                    <a:p>
                      <a:r>
                        <a:rPr lang="en-US" sz="1400" dirty="0"/>
                        <a:t>Location</a:t>
                      </a:r>
                    </a:p>
                  </a:txBody>
                  <a:tcPr/>
                </a:tc>
                <a:extLst>
                  <a:ext uri="{0D108BD9-81ED-4DB2-BD59-A6C34878D82A}">
                    <a16:rowId xmlns:a16="http://schemas.microsoft.com/office/drawing/2014/main" xmlns="" val="1548825553"/>
                  </a:ext>
                </a:extLst>
              </a:tr>
              <a:tr h="312168">
                <a:tc>
                  <a:txBody>
                    <a:bodyPr/>
                    <a:lstStyle/>
                    <a:p>
                      <a:r>
                        <a:rPr lang="en-US" sz="1200" dirty="0"/>
                        <a:t>LocationID(PK)</a:t>
                      </a:r>
                    </a:p>
                  </a:txBody>
                  <a:tcPr/>
                </a:tc>
                <a:extLst>
                  <a:ext uri="{0D108BD9-81ED-4DB2-BD59-A6C34878D82A}">
                    <a16:rowId xmlns:a16="http://schemas.microsoft.com/office/drawing/2014/main" xmlns="" val="3200673126"/>
                  </a:ext>
                </a:extLst>
              </a:tr>
              <a:tr h="312168">
                <a:tc>
                  <a:txBody>
                    <a:bodyPr/>
                    <a:lstStyle/>
                    <a:p>
                      <a:r>
                        <a:rPr lang="en-US" sz="1200" dirty="0"/>
                        <a:t>State_name</a:t>
                      </a:r>
                    </a:p>
                  </a:txBody>
                  <a:tcPr/>
                </a:tc>
                <a:extLst>
                  <a:ext uri="{0D108BD9-81ED-4DB2-BD59-A6C34878D82A}">
                    <a16:rowId xmlns:a16="http://schemas.microsoft.com/office/drawing/2014/main" xmlns="" val="323981919"/>
                  </a:ext>
                </a:extLst>
              </a:tr>
            </a:tbl>
          </a:graphicData>
        </a:graphic>
      </p:graphicFrame>
    </p:spTree>
    <p:extLst>
      <p:ext uri="{BB962C8B-B14F-4D97-AF65-F5344CB8AC3E}">
        <p14:creationId xmlns:p14="http://schemas.microsoft.com/office/powerpoint/2010/main" val="3761197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548</TotalTime>
  <Words>397</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PowerPoint Presentation</vt:lpstr>
      <vt:lpstr>About Lending Club</vt:lpstr>
      <vt:lpstr>What They Do </vt:lpstr>
      <vt:lpstr>Characteristics</vt:lpstr>
      <vt:lpstr>PowerPoint Presentation</vt:lpstr>
      <vt:lpstr>How it works for investors </vt:lpstr>
      <vt:lpstr>Why Data Warehousing?</vt:lpstr>
      <vt:lpstr>Sample Dataset</vt:lpstr>
      <vt:lpstr>Dimension Tables</vt:lpstr>
      <vt:lpstr>Fact Table</vt:lpstr>
      <vt:lpstr>Reports: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Kumar</dc:creator>
  <cp:lastModifiedBy>Vavilikolanu, Bharadwaj</cp:lastModifiedBy>
  <cp:revision>45</cp:revision>
  <dcterms:created xsi:type="dcterms:W3CDTF">2016-09-23T03:08:35Z</dcterms:created>
  <dcterms:modified xsi:type="dcterms:W3CDTF">2016-11-29T02:25:26Z</dcterms:modified>
</cp:coreProperties>
</file>