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0" r:id="rId8"/>
    <p:sldId id="274" r:id="rId9"/>
    <p:sldId id="275" r:id="rId10"/>
    <p:sldId id="265" r:id="rId11"/>
    <p:sldId id="273" r:id="rId12"/>
    <p:sldId id="272" r:id="rId13"/>
    <p:sldId id="271" r:id="rId14"/>
    <p:sldId id="276" r:id="rId15"/>
    <p:sldId id="277" r:id="rId16"/>
    <p:sldId id="278" r:id="rId17"/>
    <p:sldId id="279" r:id="rId18"/>
    <p:sldId id="280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ndingclub.com/business/?utm_source=LC&amp;utm_medium=link&amp;utm_campaign=pl_about_us&amp;u=5" TargetMode="External"/><Relationship Id="rId2" Type="http://schemas.openxmlformats.org/officeDocument/2006/relationships/hyperlink" Target="https://www.lendingclub.com/public/personal-loans.a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ndingclub.com/patientsolut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Bharadwaj Vavilikolanu (Lead) </a:t>
            </a:r>
          </a:p>
          <a:p>
            <a:r>
              <a:rPr lang="en-US" dirty="0"/>
              <a:t>Kiran Kumar Jonnada</a:t>
            </a:r>
          </a:p>
          <a:p>
            <a:r>
              <a:rPr lang="en-US" dirty="0"/>
              <a:t>Reddy </a:t>
            </a:r>
            <a:r>
              <a:rPr lang="en-US" dirty="0" err="1"/>
              <a:t>Bhanu</a:t>
            </a:r>
            <a:r>
              <a:rPr lang="en-US" dirty="0"/>
              <a:t> Prakash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20" y="1331161"/>
            <a:ext cx="5193651" cy="16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1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generated using Excel: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34" y="1738558"/>
            <a:ext cx="8596668" cy="3880773"/>
          </a:xfrm>
        </p:spPr>
        <p:txBody>
          <a:bodyPr/>
          <a:lstStyle/>
          <a:p>
            <a:r>
              <a:rPr lang="en-US" sz="2400" dirty="0"/>
              <a:t>1. Report based on Grade.</a:t>
            </a:r>
          </a:p>
          <a:p>
            <a:endParaRPr lang="en-US" sz="2400" dirty="0"/>
          </a:p>
          <a:p>
            <a:r>
              <a:rPr lang="en-US" sz="2400" dirty="0"/>
              <a:t>2. Report based on Purpose.</a:t>
            </a:r>
          </a:p>
          <a:p>
            <a:endParaRPr lang="en-US" sz="2400" dirty="0"/>
          </a:p>
          <a:p>
            <a:r>
              <a:rPr lang="en-US" sz="2400" dirty="0"/>
              <a:t>3. Report based on State.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2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738187"/>
            <a:ext cx="116586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7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304" y="0"/>
            <a:ext cx="68865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0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243" y="1310054"/>
            <a:ext cx="7726270" cy="462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5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7" y="0"/>
            <a:ext cx="8596668" cy="1320800"/>
          </a:xfrm>
        </p:spPr>
        <p:txBody>
          <a:bodyPr/>
          <a:lstStyle/>
          <a:p>
            <a:r>
              <a:rPr lang="en-US" dirty="0" smtClean="0"/>
              <a:t>Cube Reports  - Report by State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82" y="599815"/>
            <a:ext cx="6664776" cy="617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6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9" y="77586"/>
            <a:ext cx="8596668" cy="1320800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Report based on state and borrower home ownership</a:t>
            </a:r>
            <a:endParaRPr lang="en-US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51" y="457547"/>
            <a:ext cx="7782098" cy="555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7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9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/>
              <a:t> </a:t>
            </a:r>
            <a:r>
              <a:rPr lang="en-US" sz="1400" b="1" dirty="0" smtClean="0"/>
              <a:t>  Report on number of loans based on grade and state </a:t>
            </a:r>
            <a:endParaRPr lang="en-US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64" y="872058"/>
            <a:ext cx="8676150" cy="49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31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81" y="110836"/>
            <a:ext cx="8596668" cy="1320800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Report based on loan purpose in each state</a:t>
            </a:r>
            <a:endParaRPr lang="en-US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0" y="470969"/>
            <a:ext cx="11243117" cy="605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10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6" y="94211"/>
            <a:ext cx="8596668" cy="1320800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Report on number of loans based on each month by state</a:t>
            </a:r>
            <a:endParaRPr lang="en-US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6" y="444471"/>
            <a:ext cx="10162463" cy="63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4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638" y="1116623"/>
            <a:ext cx="4580792" cy="45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285"/>
          </a:xfrm>
        </p:spPr>
        <p:txBody>
          <a:bodyPr/>
          <a:lstStyle/>
          <a:p>
            <a:r>
              <a:rPr lang="en-US" dirty="0"/>
              <a:t>About Lending Club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3823"/>
            <a:ext cx="8596668" cy="4467539"/>
          </a:xfrm>
        </p:spPr>
        <p:txBody>
          <a:bodyPr/>
          <a:lstStyle/>
          <a:p>
            <a:r>
              <a:rPr lang="en-US" sz="2800" dirty="0"/>
              <a:t>It is the world’s largest online credit marketplace.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They facilitates </a:t>
            </a:r>
          </a:p>
          <a:p>
            <a:r>
              <a:rPr lang="en-US" sz="2800" dirty="0">
                <a:hlinkClick r:id="rId2"/>
              </a:rPr>
              <a:t>personal loans</a:t>
            </a:r>
            <a:r>
              <a:rPr lang="en-US" sz="2800" dirty="0"/>
              <a:t>, </a:t>
            </a:r>
          </a:p>
          <a:p>
            <a:r>
              <a:rPr lang="en-US" sz="2800" dirty="0">
                <a:hlinkClick r:id="rId3"/>
              </a:rPr>
              <a:t>business loans</a:t>
            </a:r>
            <a:r>
              <a:rPr lang="en-US" sz="2800" dirty="0"/>
              <a:t>, and </a:t>
            </a:r>
          </a:p>
          <a:p>
            <a:r>
              <a:rPr lang="en-US" sz="2800" dirty="0"/>
              <a:t>financing for </a:t>
            </a:r>
            <a:r>
              <a:rPr lang="en-US" sz="2800" dirty="0">
                <a:hlinkClick r:id="rId4"/>
              </a:rPr>
              <a:t>elective medical procedures</a:t>
            </a:r>
            <a:r>
              <a:rPr lang="en-US" sz="2800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9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They Do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611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Borrowers access lower interest rate loans through a fast and easy online or mobile interface. </a:t>
            </a:r>
          </a:p>
          <a:p>
            <a:r>
              <a:rPr lang="en-US" sz="2800" dirty="0"/>
              <a:t>Investors provide the capital to enable many of the loans in exchange for earning interest.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9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096027"/>
            <a:ext cx="8596312" cy="314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0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3015"/>
          </a:xfrm>
        </p:spPr>
        <p:txBody>
          <a:bodyPr/>
          <a:lstStyle/>
          <a:p>
            <a:r>
              <a:rPr lang="en-US" dirty="0"/>
              <a:t>Dimension Tables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650351"/>
              </p:ext>
            </p:extLst>
          </p:nvPr>
        </p:nvGraphicFramePr>
        <p:xfrm>
          <a:off x="677334" y="1707641"/>
          <a:ext cx="1965691" cy="2497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691">
                  <a:extLst>
                    <a:ext uri="{9D8B030D-6E8A-4147-A177-3AD203B41FA5}">
                      <a16:colId xmlns:a16="http://schemas.microsoft.com/office/drawing/2014/main" xmlns="" val="4233119254"/>
                    </a:ext>
                  </a:extLst>
                </a:gridCol>
              </a:tblGrid>
              <a:tr h="312168">
                <a:tc>
                  <a:txBody>
                    <a:bodyPr/>
                    <a:lstStyle/>
                    <a:p>
                      <a:r>
                        <a:rPr lang="en-US" sz="1400" dirty="0"/>
                        <a:t>BorrowerDimension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8825553"/>
                  </a:ext>
                </a:extLst>
              </a:tr>
              <a:tr h="312168">
                <a:tc>
                  <a:txBody>
                    <a:bodyPr/>
                    <a:lstStyle/>
                    <a:p>
                      <a:r>
                        <a:rPr lang="en-US" sz="1200" dirty="0"/>
                        <a:t>BorrowerID(PK)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0673126"/>
                  </a:ext>
                </a:extLst>
              </a:tr>
              <a:tr h="312168">
                <a:tc>
                  <a:txBody>
                    <a:bodyPr/>
                    <a:lstStyle/>
                    <a:p>
                      <a:r>
                        <a:rPr lang="en-US" sz="1200" dirty="0"/>
                        <a:t>Borrower_Title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981919"/>
                  </a:ext>
                </a:extLst>
              </a:tr>
              <a:tr h="3121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Borrower_Grade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2531478"/>
                  </a:ext>
                </a:extLst>
              </a:tr>
              <a:tr h="3121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Borrower_Homeowner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7141549"/>
                  </a:ext>
                </a:extLst>
              </a:tr>
              <a:tr h="3121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LocationID(FK)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602098"/>
                  </a:ext>
                </a:extLst>
              </a:tr>
              <a:tr h="3121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Borrower_Zip_code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814567"/>
                  </a:ext>
                </a:extLst>
              </a:tr>
              <a:tr h="312168">
                <a:tc>
                  <a:txBody>
                    <a:bodyPr/>
                    <a:lstStyle/>
                    <a:p>
                      <a:r>
                        <a:rPr lang="en-US" sz="1200" dirty="0"/>
                        <a:t>AnnualIncome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36752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835716"/>
              </p:ext>
            </p:extLst>
          </p:nvPr>
        </p:nvGraphicFramePr>
        <p:xfrm>
          <a:off x="5698271" y="1707641"/>
          <a:ext cx="1722437" cy="156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37">
                  <a:extLst>
                    <a:ext uri="{9D8B030D-6E8A-4147-A177-3AD203B41FA5}">
                      <a16:colId xmlns:a16="http://schemas.microsoft.com/office/drawing/2014/main" xmlns="" val="4233119254"/>
                    </a:ext>
                  </a:extLst>
                </a:gridCol>
              </a:tblGrid>
              <a:tr h="312168">
                <a:tc>
                  <a:txBody>
                    <a:bodyPr/>
                    <a:lstStyle/>
                    <a:p>
                      <a:r>
                        <a:rPr lang="en-US" sz="1400" dirty="0"/>
                        <a:t>TimeDimension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8825553"/>
                  </a:ext>
                </a:extLst>
              </a:tr>
              <a:tr h="312168">
                <a:tc>
                  <a:txBody>
                    <a:bodyPr/>
                    <a:lstStyle/>
                    <a:p>
                      <a:r>
                        <a:rPr lang="en-US" sz="1200" dirty="0"/>
                        <a:t>IssuedateID(PK)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0673126"/>
                  </a:ext>
                </a:extLst>
              </a:tr>
              <a:tr h="312168">
                <a:tc>
                  <a:txBody>
                    <a:bodyPr/>
                    <a:lstStyle/>
                    <a:p>
                      <a:r>
                        <a:rPr lang="en-US" sz="1200" dirty="0"/>
                        <a:t>Time_Day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981919"/>
                  </a:ext>
                </a:extLst>
              </a:tr>
              <a:tr h="312168">
                <a:tc>
                  <a:txBody>
                    <a:bodyPr/>
                    <a:lstStyle/>
                    <a:p>
                      <a:r>
                        <a:rPr lang="en-US" sz="1200" dirty="0"/>
                        <a:t>Time_Month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3664963"/>
                  </a:ext>
                </a:extLst>
              </a:tr>
              <a:tr h="312168">
                <a:tc>
                  <a:txBody>
                    <a:bodyPr/>
                    <a:lstStyle/>
                    <a:p>
                      <a:r>
                        <a:rPr lang="en-US" sz="1200" dirty="0"/>
                        <a:t>Time_Year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25314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5123" y="5196254"/>
            <a:ext cx="822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dimension table stores attributes, or dimensions, that describe the objects </a:t>
            </a:r>
          </a:p>
          <a:p>
            <a:r>
              <a:rPr lang="en-US" dirty="0"/>
              <a:t>in a fact table.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675359"/>
              </p:ext>
            </p:extLst>
          </p:nvPr>
        </p:nvGraphicFramePr>
        <p:xfrm>
          <a:off x="3364077" y="1689812"/>
          <a:ext cx="1789844" cy="187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844">
                  <a:extLst>
                    <a:ext uri="{9D8B030D-6E8A-4147-A177-3AD203B41FA5}">
                      <a16:colId xmlns:a16="http://schemas.microsoft.com/office/drawing/2014/main" xmlns="" val="4233119254"/>
                    </a:ext>
                  </a:extLst>
                </a:gridCol>
              </a:tblGrid>
              <a:tr h="312168">
                <a:tc>
                  <a:txBody>
                    <a:bodyPr/>
                    <a:lstStyle/>
                    <a:p>
                      <a:r>
                        <a:rPr lang="en-US" sz="1400" dirty="0"/>
                        <a:t>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8825553"/>
                  </a:ext>
                </a:extLst>
              </a:tr>
              <a:tr h="312168">
                <a:tc>
                  <a:txBody>
                    <a:bodyPr/>
                    <a:lstStyle/>
                    <a:p>
                      <a:r>
                        <a:rPr lang="en-US" sz="1200" dirty="0"/>
                        <a:t>LoanID(PK)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0673126"/>
                  </a:ext>
                </a:extLst>
              </a:tr>
              <a:tr h="312168">
                <a:tc>
                  <a:txBody>
                    <a:bodyPr/>
                    <a:lstStyle/>
                    <a:p>
                      <a:r>
                        <a:rPr lang="en-US" sz="1200" dirty="0"/>
                        <a:t>LoanDescription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3664963"/>
                  </a:ext>
                </a:extLst>
              </a:tr>
              <a:tr h="3121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LoanTerm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3751574"/>
                  </a:ext>
                </a:extLst>
              </a:tr>
              <a:tr h="3121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1556554"/>
                  </a:ext>
                </a:extLst>
              </a:tr>
              <a:tr h="3121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953316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849032"/>
              </p:ext>
            </p:extLst>
          </p:nvPr>
        </p:nvGraphicFramePr>
        <p:xfrm>
          <a:off x="8048748" y="1707641"/>
          <a:ext cx="1722437" cy="9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37">
                  <a:extLst>
                    <a:ext uri="{9D8B030D-6E8A-4147-A177-3AD203B41FA5}">
                      <a16:colId xmlns:a16="http://schemas.microsoft.com/office/drawing/2014/main" xmlns="" val="4233119254"/>
                    </a:ext>
                  </a:extLst>
                </a:gridCol>
              </a:tblGrid>
              <a:tr h="312168">
                <a:tc>
                  <a:txBody>
                    <a:bodyPr/>
                    <a:lstStyle/>
                    <a:p>
                      <a:r>
                        <a:rPr lang="en-US" sz="1400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8825553"/>
                  </a:ext>
                </a:extLst>
              </a:tr>
              <a:tr h="312168">
                <a:tc>
                  <a:txBody>
                    <a:bodyPr/>
                    <a:lstStyle/>
                    <a:p>
                      <a:r>
                        <a:rPr lang="en-US" sz="1200" dirty="0"/>
                        <a:t>LocationID(PK)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0673126"/>
                  </a:ext>
                </a:extLst>
              </a:tr>
              <a:tr h="312168">
                <a:tc>
                  <a:txBody>
                    <a:bodyPr/>
                    <a:lstStyle/>
                    <a:p>
                      <a:r>
                        <a:rPr lang="en-US" sz="1200" dirty="0"/>
                        <a:t>State_name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98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1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131"/>
          </a:xfrm>
        </p:spPr>
        <p:txBody>
          <a:bodyPr/>
          <a:lstStyle/>
          <a:p>
            <a:r>
              <a:rPr lang="en-US" dirty="0"/>
              <a:t>Fact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432223"/>
              </p:ext>
            </p:extLst>
          </p:nvPr>
        </p:nvGraphicFramePr>
        <p:xfrm>
          <a:off x="3603640" y="609600"/>
          <a:ext cx="3103685" cy="3218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685">
                  <a:extLst>
                    <a:ext uri="{9D8B030D-6E8A-4147-A177-3AD203B41FA5}">
                      <a16:colId xmlns:a16="http://schemas.microsoft.com/office/drawing/2014/main" xmlns="" val="3811082873"/>
                    </a:ext>
                  </a:extLst>
                </a:gridCol>
              </a:tblGrid>
              <a:tr h="2716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LoansFact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8757827"/>
                  </a:ext>
                </a:extLst>
              </a:tr>
              <a:tr h="4754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/>
                        <a:t>LoanID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0367496"/>
                  </a:ext>
                </a:extLst>
              </a:tr>
              <a:tr h="4754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/>
                        <a:t>BorrowerID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1584282"/>
                  </a:ext>
                </a:extLst>
              </a:tr>
              <a:tr h="4754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/>
                        <a:t>TimeID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2034473"/>
                  </a:ext>
                </a:extLst>
              </a:tr>
              <a:tr h="4754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LoanAmount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5878869"/>
                  </a:ext>
                </a:extLst>
              </a:tr>
              <a:tr h="4754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LoanAmountAlloted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8200266"/>
                  </a:ext>
                </a:extLst>
              </a:tr>
              <a:tr h="4754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InterestRate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96972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0484" y="5442438"/>
            <a:ext cx="9589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fact table lists events that happen in the company (or at least the events that </a:t>
            </a:r>
          </a:p>
          <a:p>
            <a:r>
              <a:rPr lang="en-US" dirty="0"/>
              <a:t>we want to analyze). The dimension tables list the factors (Borrower, Time, Investor etc.,)</a:t>
            </a:r>
          </a:p>
          <a:p>
            <a:r>
              <a:rPr lang="en-US" dirty="0"/>
              <a:t>by which we want to analyze the data.</a:t>
            </a:r>
          </a:p>
        </p:txBody>
      </p:sp>
    </p:spTree>
    <p:extLst>
      <p:ext uri="{BB962C8B-B14F-4D97-AF65-F5344CB8AC3E}">
        <p14:creationId xmlns:p14="http://schemas.microsoft.com/office/powerpoint/2010/main" val="254030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4468" y="670560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 Flake Schema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58" y="1217734"/>
            <a:ext cx="69627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 Modelling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871" y="1265506"/>
            <a:ext cx="5889329" cy="477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Cube Development in Visual Studio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88" y="1270000"/>
            <a:ext cx="7391746" cy="56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492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675</TotalTime>
  <Words>233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PowerPoint Presentation</vt:lpstr>
      <vt:lpstr>About Lending Club</vt:lpstr>
      <vt:lpstr>What They Do </vt:lpstr>
      <vt:lpstr>Sample Dataset</vt:lpstr>
      <vt:lpstr>Dimension Tables</vt:lpstr>
      <vt:lpstr>Fact Table</vt:lpstr>
      <vt:lpstr>PowerPoint Presentation</vt:lpstr>
      <vt:lpstr>Dimensional Modelling</vt:lpstr>
      <vt:lpstr>   Cube Development in Visual Studio</vt:lpstr>
      <vt:lpstr>Reports generated using Excel:</vt:lpstr>
      <vt:lpstr>PowerPoint Presentation</vt:lpstr>
      <vt:lpstr>PowerPoint Presentation</vt:lpstr>
      <vt:lpstr>PowerPoint Presentation</vt:lpstr>
      <vt:lpstr>Cube Reports  - Report by State </vt:lpstr>
      <vt:lpstr>Report based on state and borrower home ownership</vt:lpstr>
      <vt:lpstr>    Report on number of loans based on grade and state </vt:lpstr>
      <vt:lpstr>Report based on loan purpose in each state</vt:lpstr>
      <vt:lpstr>Report on number of loans based on each month by state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Kumar</dc:creator>
  <cp:lastModifiedBy>Vavilikolanu, Bharadwaj</cp:lastModifiedBy>
  <cp:revision>52</cp:revision>
  <dcterms:created xsi:type="dcterms:W3CDTF">2016-09-23T03:08:35Z</dcterms:created>
  <dcterms:modified xsi:type="dcterms:W3CDTF">2016-11-29T02:24:03Z</dcterms:modified>
</cp:coreProperties>
</file>