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73" r:id="rId3"/>
    <p:sldId id="460" r:id="rId4"/>
    <p:sldId id="458" r:id="rId5"/>
    <p:sldId id="461" r:id="rId6"/>
    <p:sldId id="374" r:id="rId7"/>
    <p:sldId id="462" r:id="rId8"/>
    <p:sldId id="455" r:id="rId9"/>
    <p:sldId id="456" r:id="rId10"/>
    <p:sldId id="459" r:id="rId11"/>
    <p:sldId id="315" r:id="rId12"/>
    <p:sldId id="454" r:id="rId13"/>
    <p:sldId id="463" r:id="rId14"/>
    <p:sldId id="29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8B6DB-08D7-2810-A094-1B4BF442B9D6}" v="4" dt="2025-05-04T16:15:07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E265-0F28-4FAC-AFB5-B3D97C1FD3D0}" type="datetimeFigureOut">
              <a:t>05/05/2025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DF79F-C479-4252-96F0-0557D0F54EE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9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atriz.assis@mtel.inatel.br" TargetMode="External"/><Relationship Id="rId2" Type="http://schemas.openxmlformats.org/officeDocument/2006/relationships/hyperlink" Target="mailto:barbara.rosa@mtel.inatel.b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samuelbmafra@inatel.b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bara-rosa05/TP547/blob/main/Trabalho_Final_Parte_1/main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beatriz.assis@mtel.inatel.br" TargetMode="External"/><Relationship Id="rId2" Type="http://schemas.openxmlformats.org/officeDocument/2006/relationships/hyperlink" Target="mailto:barbara.rosa@mtel.inatel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30018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954157"/>
            <a:ext cx="9144000" cy="3090480"/>
          </a:xfrm>
        </p:spPr>
        <p:txBody>
          <a:bodyPr>
            <a:noAutofit/>
          </a:bodyPr>
          <a:lstStyle/>
          <a:p>
            <a:r>
              <a:rPr lang="pt-BR" sz="4000" dirty="0">
                <a:ea typeface="+mj-lt"/>
                <a:cs typeface="+mj-lt"/>
              </a:rPr>
              <a:t>TP547 - Princípios de Simulação de Sistemas de Comunicação:</a:t>
            </a:r>
            <a:br>
              <a:rPr lang="pt-BR" sz="4000" dirty="0">
                <a:ea typeface="+mj-lt"/>
                <a:cs typeface="+mj-lt"/>
              </a:rPr>
            </a:br>
            <a:endParaRPr lang="pt-BR" sz="4000" dirty="0"/>
          </a:p>
          <a:p>
            <a:r>
              <a:rPr lang="pt-BR" sz="4000" b="1" dirty="0">
                <a:ea typeface="+mj-lt"/>
                <a:cs typeface="+mj-lt"/>
              </a:rPr>
              <a:t>Estudo de Distribuição de Autovalores em Canais RIS via Simulação de Monte Carlo</a:t>
            </a:r>
            <a:endParaRPr lang="pt-BR" sz="4000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1139687" y="4975677"/>
            <a:ext cx="597673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ea typeface="+mn-lt"/>
                <a:cs typeface="+mn-lt"/>
              </a:rPr>
              <a:t>Alunas: Barbara Cássia Florentino Rosa </a:t>
            </a:r>
            <a:r>
              <a:rPr lang="pt-BR" sz="1600" dirty="0">
                <a:solidFill>
                  <a:srgbClr val="1F2328"/>
                </a:solidFill>
                <a:ea typeface="+mn-lt"/>
                <a:cs typeface="+mn-lt"/>
              </a:rPr>
              <a:t>(</a:t>
            </a:r>
            <a:r>
              <a:rPr lang="pt-BR" sz="1600" dirty="0">
                <a:solidFill>
                  <a:srgbClr val="1F2328"/>
                </a:solidFill>
                <a:ea typeface="+mn-lt"/>
                <a:cs typeface="+mn-lt"/>
                <a:hlinkClick r:id="rId2"/>
              </a:rPr>
              <a:t>barbara.rosa@mtel.inatel.br</a:t>
            </a:r>
            <a:r>
              <a:rPr lang="pt-BR" sz="1600" dirty="0">
                <a:solidFill>
                  <a:srgbClr val="1F2328"/>
                </a:solidFill>
                <a:ea typeface="+mn-lt"/>
                <a:cs typeface="+mn-lt"/>
              </a:rPr>
              <a:t>)</a:t>
            </a:r>
            <a:endParaRPr lang="pt-BR" sz="1600" dirty="0"/>
          </a:p>
          <a:p>
            <a:r>
              <a:rPr lang="pt-BR" sz="1600" dirty="0"/>
              <a:t>              Beatriz Bastos Assis (</a:t>
            </a:r>
            <a:r>
              <a:rPr lang="pt-BR" sz="1600" dirty="0">
                <a:hlinkClick r:id="rId3"/>
              </a:rPr>
              <a:t>beatriz.assis@mtel.inatel.br</a:t>
            </a:r>
            <a:r>
              <a:rPr lang="pt-BR" sz="1600" dirty="0"/>
              <a:t>)</a:t>
            </a:r>
          </a:p>
          <a:p>
            <a:endParaRPr lang="pt-BR" sz="1600" dirty="0">
              <a:ea typeface="Calibri"/>
              <a:cs typeface="Calibri"/>
            </a:endParaRPr>
          </a:p>
          <a:p>
            <a:r>
              <a:rPr lang="pt-BR" sz="1600" dirty="0">
                <a:ea typeface="Calibri"/>
                <a:cs typeface="Calibri"/>
              </a:rPr>
              <a:t>Professor: Samuel </a:t>
            </a:r>
            <a:r>
              <a:rPr lang="pt-BR" sz="1600" dirty="0" err="1">
                <a:ea typeface="Calibri"/>
                <a:cs typeface="Calibri"/>
              </a:rPr>
              <a:t>Baraldi</a:t>
            </a:r>
            <a:r>
              <a:rPr lang="pt-BR" sz="1600" dirty="0">
                <a:ea typeface="Calibri"/>
                <a:cs typeface="Calibri"/>
              </a:rPr>
              <a:t> Mafra (</a:t>
            </a:r>
            <a:r>
              <a:rPr lang="pt-BR" sz="1600" dirty="0">
                <a:ea typeface="Calibri"/>
                <a:cs typeface="Calibri"/>
                <a:hlinkClick r:id="rId4"/>
              </a:rPr>
              <a:t>samuelbmafra@inatel.br</a:t>
            </a:r>
            <a:r>
              <a:rPr lang="pt-BR" sz="1600" dirty="0">
                <a:ea typeface="Calibri"/>
                <a:cs typeface="Calibri"/>
              </a:rPr>
              <a:t>)</a:t>
            </a:r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8790925" y="5375786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07" y="1864711"/>
            <a:ext cx="10773696" cy="13255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600" dirty="0"/>
              <a:t>O </a:t>
            </a:r>
            <a:r>
              <a:rPr lang="pt-BR" sz="2600" b="1" dirty="0">
                <a:solidFill>
                  <a:srgbClr val="92D050"/>
                </a:solidFill>
              </a:rPr>
              <a:t>Teorema do Limite Central</a:t>
            </a:r>
            <a:r>
              <a:rPr lang="pt-BR" sz="2600" dirty="0">
                <a:solidFill>
                  <a:srgbClr val="92D050"/>
                </a:solidFill>
              </a:rPr>
              <a:t> </a:t>
            </a:r>
            <a:r>
              <a:rPr lang="pt-BR" sz="2600" dirty="0"/>
              <a:t>afirma que ao observar as médias de várias amostras aleatórias de qualquer população, elas começarão a formar uma curva normal, mesmo que a população original não pareça normal.</a:t>
            </a:r>
            <a:endParaRPr lang="pt-BR" sz="2600" dirty="0">
              <a:cs typeface="Calibri" panose="020F0502020204030204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3DC570A-AC9B-2A37-7A0D-3EB93BFCFFAD}"/>
              </a:ext>
            </a:extLst>
          </p:cNvPr>
          <p:cNvSpPr txBox="1">
            <a:spLocks/>
          </p:cNvSpPr>
          <p:nvPr/>
        </p:nvSpPr>
        <p:spPr>
          <a:xfrm>
            <a:off x="2459" y="-3586"/>
            <a:ext cx="12174792" cy="1325563"/>
          </a:xfrm>
          <a:prstGeom prst="rect">
            <a:avLst/>
          </a:prstGeom>
          <a:solidFill>
            <a:srgbClr val="E6F725">
              <a:alpha val="3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635B90-1436-4697-A261-9417A8897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04" b="57681"/>
          <a:stretch/>
        </p:blipFill>
        <p:spPr>
          <a:xfrm>
            <a:off x="1573696" y="3578573"/>
            <a:ext cx="4522303" cy="27957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ACF152B-3FA3-4A3F-87DC-98B2942F8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7" r="51104" b="6734"/>
          <a:stretch/>
        </p:blipFill>
        <p:spPr>
          <a:xfrm>
            <a:off x="6294783" y="3701460"/>
            <a:ext cx="4323522" cy="26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8EB7AFD-3B17-4519-A58D-0A03DEE53BC0}"/>
              </a:ext>
            </a:extLst>
          </p:cNvPr>
          <p:cNvSpPr txBox="1">
            <a:spLocks/>
          </p:cNvSpPr>
          <p:nvPr/>
        </p:nvSpPr>
        <p:spPr>
          <a:xfrm>
            <a:off x="3956" y="-2749"/>
            <a:ext cx="12174792" cy="1325563"/>
          </a:xfrm>
          <a:prstGeom prst="rect">
            <a:avLst/>
          </a:prstGeom>
          <a:solidFill>
            <a:srgbClr val="E6F725">
              <a:alpha val="3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Fundamentação Teórica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76B9A3-3EC9-5BBA-94BC-F4DE6ABB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" r="10305" b="8696"/>
          <a:stretch/>
        </p:blipFill>
        <p:spPr>
          <a:xfrm>
            <a:off x="3493359" y="1581396"/>
            <a:ext cx="2793019" cy="1139274"/>
          </a:xfrm>
          <a:prstGeom prst="rect">
            <a:avLst/>
          </a:prstGeom>
        </p:spPr>
      </p:pic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E469C3BA-F549-18F7-0A91-77559507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24" y="2902172"/>
            <a:ext cx="6241595" cy="10545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2007ABC-6ED7-5BE6-1E88-3442B7E2D292}"/>
              </a:ext>
            </a:extLst>
          </p:cNvPr>
          <p:cNvSpPr txBox="1"/>
          <p:nvPr/>
        </p:nvSpPr>
        <p:spPr>
          <a:xfrm>
            <a:off x="457201" y="1945968"/>
            <a:ext cx="3486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Somatório de ondas planas</a:t>
            </a: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1241EA-0E2F-CCEE-1B4D-AB83D687325C}"/>
              </a:ext>
            </a:extLst>
          </p:cNvPr>
          <p:cNvSpPr txBox="1"/>
          <p:nvPr/>
        </p:nvSpPr>
        <p:spPr>
          <a:xfrm>
            <a:off x="529670" y="3310286"/>
            <a:ext cx="3486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Matriz de correlação</a:t>
            </a:r>
            <a:endParaRPr lang="pt-BR" dirty="0"/>
          </a:p>
        </p:txBody>
      </p:sp>
      <p:pic>
        <p:nvPicPr>
          <p:cNvPr id="8" name="Imagem 7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0D552315-3820-780F-574D-8E71D6203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970" y="4353810"/>
            <a:ext cx="4124325" cy="6667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A67F39-F42F-01AD-2F79-2E4C25EB07CC}"/>
              </a:ext>
            </a:extLst>
          </p:cNvPr>
          <p:cNvSpPr txBox="1"/>
          <p:nvPr/>
        </p:nvSpPr>
        <p:spPr>
          <a:xfrm>
            <a:off x="529670" y="46157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i="1" dirty="0"/>
              <a:t>Rank</a:t>
            </a:r>
            <a:r>
              <a:rPr lang="pt-BR" dirty="0"/>
              <a:t> efetivo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F2E38E7-09B6-51A1-9361-31F80C7CC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020" y="4329997"/>
            <a:ext cx="2305050" cy="6477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C44DD1-138A-1D39-36B2-AC3B0B5C5137}"/>
              </a:ext>
            </a:extLst>
          </p:cNvPr>
          <p:cNvSpPr txBox="1"/>
          <p:nvPr/>
        </p:nvSpPr>
        <p:spPr>
          <a:xfrm>
            <a:off x="533400" y="58055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Endurecimento do canal</a:t>
            </a:r>
          </a:p>
        </p:txBody>
      </p:sp>
      <p:pic>
        <p:nvPicPr>
          <p:cNvPr id="12" name="Imagem 1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320017A6-6D5B-CA72-961D-06569B7CE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113" y="5642527"/>
            <a:ext cx="45815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52" y="1762541"/>
            <a:ext cx="10773696" cy="4532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600" b="1" dirty="0">
                <a:ea typeface="+mn-lt"/>
                <a:cs typeface="+mn-lt"/>
              </a:rPr>
              <a:t>Passos: </a:t>
            </a:r>
            <a:r>
              <a:rPr lang="pt-BR" sz="2600" dirty="0">
                <a:ea typeface="+mn-lt"/>
                <a:cs typeface="+mn-lt"/>
              </a:rPr>
              <a:t> </a:t>
            </a:r>
          </a:p>
          <a:p>
            <a:pPr marL="0" indent="0" algn="just">
              <a:buNone/>
            </a:pPr>
            <a:endParaRPr lang="pt-BR" sz="600" dirty="0"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pt-BR" sz="2600" dirty="0">
                <a:ea typeface="+mn-lt"/>
                <a:cs typeface="+mn-lt"/>
              </a:rPr>
              <a:t>Aplicar o Monte Carlo para simular a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distribuição dos autovalores </a:t>
            </a:r>
            <a:r>
              <a:rPr lang="pt-BR" sz="2600" dirty="0">
                <a:ea typeface="+mn-lt"/>
                <a:cs typeface="+mn-lt"/>
              </a:rPr>
              <a:t>da matriz de correlação espacial para diferentes espaçamentos;</a:t>
            </a:r>
          </a:p>
          <a:p>
            <a:pPr marL="514350" indent="-514350" algn="just">
              <a:buAutoNum type="arabicPeriod"/>
            </a:pPr>
            <a:r>
              <a:rPr lang="pt-BR" sz="2600" dirty="0">
                <a:ea typeface="+mn-lt"/>
                <a:cs typeface="+mn-lt"/>
              </a:rPr>
              <a:t>Fazer a análise da energia cumulativa dos autovalores (</a:t>
            </a:r>
            <a:r>
              <a:rPr lang="pt-BR" sz="2600" b="1" i="1" dirty="0">
                <a:solidFill>
                  <a:srgbClr val="92D050"/>
                </a:solidFill>
                <a:ea typeface="+mn-lt"/>
                <a:cs typeface="+mn-lt"/>
              </a:rPr>
              <a:t>Rank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 Efetivo</a:t>
            </a:r>
            <a:r>
              <a:rPr lang="pt-BR" sz="2600" dirty="0">
                <a:ea typeface="+mn-lt"/>
                <a:cs typeface="+mn-lt"/>
              </a:rPr>
              <a:t>);</a:t>
            </a:r>
          </a:p>
          <a:p>
            <a:pPr marL="514350" indent="-514350" algn="just">
              <a:buAutoNum type="arabicPeriod"/>
            </a:pPr>
            <a:r>
              <a:rPr lang="pt-BR" sz="2600" dirty="0">
                <a:ea typeface="+mn-lt"/>
                <a:cs typeface="+mn-lt"/>
              </a:rPr>
              <a:t>Gerar milhares de instâncias aleatórias dos canais de comunicação com desvanecimento, permitindo obter a mediana e a variação da Relação Sinal Ruído e demonstrando fenômenos como o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endurecimento do canal</a:t>
            </a:r>
            <a:r>
              <a:rPr lang="pt-BR" sz="2600" dirty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BR" sz="26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BR" sz="2600" b="1" dirty="0"/>
              <a:t>Link do código: </a:t>
            </a:r>
            <a:r>
              <a:rPr lang="pt-BR" sz="2600" dirty="0">
                <a:ea typeface="+mn-lt"/>
                <a:cs typeface="+mn-lt"/>
                <a:hlinkClick r:id="rId2"/>
              </a:rPr>
              <a:t>TP547/Trabalho_Final_Parte_1/</a:t>
            </a:r>
            <a:r>
              <a:rPr lang="pt-BR" sz="2600" dirty="0" err="1">
                <a:ea typeface="+mn-lt"/>
                <a:cs typeface="+mn-lt"/>
                <a:hlinkClick r:id="rId2"/>
              </a:rPr>
              <a:t>main.ipynb</a:t>
            </a:r>
            <a:r>
              <a:rPr lang="pt-BR" sz="2600" dirty="0">
                <a:ea typeface="+mn-lt"/>
                <a:cs typeface="+mn-lt"/>
                <a:hlinkClick r:id="rId2"/>
              </a:rPr>
              <a:t> </a:t>
            </a:r>
            <a:r>
              <a:rPr lang="pt-BR" sz="2600" dirty="0" err="1">
                <a:ea typeface="+mn-lt"/>
                <a:cs typeface="+mn-lt"/>
                <a:hlinkClick r:id="rId2"/>
              </a:rPr>
              <a:t>at</a:t>
            </a:r>
            <a:r>
              <a:rPr lang="pt-BR" sz="2600" dirty="0">
                <a:ea typeface="+mn-lt"/>
                <a:cs typeface="+mn-lt"/>
                <a:hlinkClick r:id="rId2"/>
              </a:rPr>
              <a:t> </a:t>
            </a:r>
            <a:r>
              <a:rPr lang="pt-BR" sz="2600" dirty="0" err="1">
                <a:ea typeface="+mn-lt"/>
                <a:cs typeface="+mn-lt"/>
                <a:hlinkClick r:id="rId2"/>
              </a:rPr>
              <a:t>main</a:t>
            </a:r>
            <a:r>
              <a:rPr lang="pt-BR" sz="2600" dirty="0">
                <a:ea typeface="+mn-lt"/>
                <a:cs typeface="+mn-lt"/>
                <a:hlinkClick r:id="rId2"/>
              </a:rPr>
              <a:t> · barbara-rosa05/TP547</a:t>
            </a:r>
            <a:endParaRPr lang="pt-BR" sz="2600" dirty="0">
              <a:cs typeface="Calibri" panose="020F0502020204030204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3DC570A-AC9B-2A37-7A0D-3EB93BFCFFAD}"/>
              </a:ext>
            </a:extLst>
          </p:cNvPr>
          <p:cNvSpPr txBox="1">
            <a:spLocks/>
          </p:cNvSpPr>
          <p:nvPr/>
        </p:nvSpPr>
        <p:spPr>
          <a:xfrm>
            <a:off x="2459" y="-3585"/>
            <a:ext cx="12174792" cy="1325563"/>
          </a:xfrm>
          <a:prstGeom prst="rect">
            <a:avLst/>
          </a:prstGeom>
          <a:solidFill>
            <a:srgbClr val="E6F725">
              <a:alpha val="3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Simulação</a:t>
            </a:r>
          </a:p>
        </p:txBody>
      </p:sp>
    </p:spTree>
    <p:extLst>
      <p:ext uri="{BB962C8B-B14F-4D97-AF65-F5344CB8AC3E}">
        <p14:creationId xmlns:p14="http://schemas.microsoft.com/office/powerpoint/2010/main" val="15056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734" y="1815550"/>
            <a:ext cx="1225665" cy="4505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BR" sz="2600" b="1" dirty="0">
                <a:ea typeface="+mn-lt"/>
                <a:cs typeface="+mn-lt"/>
              </a:rPr>
              <a:t>Artigo:</a:t>
            </a:r>
            <a:endParaRPr lang="pt-BR" sz="2600" dirty="0">
              <a:ea typeface="+mn-lt"/>
              <a:cs typeface="+mn-l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3DC570A-AC9B-2A37-7A0D-3EB93BFCFFAD}"/>
              </a:ext>
            </a:extLst>
          </p:cNvPr>
          <p:cNvSpPr txBox="1">
            <a:spLocks/>
          </p:cNvSpPr>
          <p:nvPr/>
        </p:nvSpPr>
        <p:spPr>
          <a:xfrm>
            <a:off x="2459" y="-3585"/>
            <a:ext cx="12174792" cy="1325563"/>
          </a:xfrm>
          <a:prstGeom prst="rect">
            <a:avLst/>
          </a:prstGeom>
          <a:solidFill>
            <a:srgbClr val="E6F725">
              <a:alpha val="3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Comparação de Resultados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FA9DA5B-9417-43B2-901D-0CB35D8F8051}"/>
              </a:ext>
            </a:extLst>
          </p:cNvPr>
          <p:cNvSpPr txBox="1">
            <a:spLocks/>
          </p:cNvSpPr>
          <p:nvPr/>
        </p:nvSpPr>
        <p:spPr>
          <a:xfrm>
            <a:off x="7123047" y="1815550"/>
            <a:ext cx="3352800" cy="4505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 b="1" dirty="0">
                <a:ea typeface="+mn-lt"/>
                <a:cs typeface="+mn-lt"/>
              </a:rPr>
              <a:t>Simulado pelas alunas:</a:t>
            </a:r>
            <a:endParaRPr lang="pt-BR" sz="2600" dirty="0">
              <a:ea typeface="+mn-lt"/>
              <a:cs typeface="+mn-lt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256D88C-DB46-44C5-A8CC-13F4034C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4" y="2536135"/>
            <a:ext cx="5442396" cy="34405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67C26C-9724-4493-83E0-4202AA20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83" y="2647051"/>
            <a:ext cx="5120119" cy="30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9CC641B-F3B8-4777-B378-35C782CE1FD6}"/>
              </a:ext>
            </a:extLst>
          </p:cNvPr>
          <p:cNvSpPr txBox="1"/>
          <p:nvPr/>
        </p:nvSpPr>
        <p:spPr>
          <a:xfrm>
            <a:off x="2676613" y="2385969"/>
            <a:ext cx="683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Gratas pela atenção!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C1E933-5016-4B4D-ABAC-0A404C54FB9A}"/>
              </a:ext>
            </a:extLst>
          </p:cNvPr>
          <p:cNvSpPr txBox="1"/>
          <p:nvPr/>
        </p:nvSpPr>
        <p:spPr>
          <a:xfrm>
            <a:off x="3107635" y="4154043"/>
            <a:ext cx="59767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ea typeface="+mn-lt"/>
                <a:cs typeface="+mn-lt"/>
              </a:rPr>
              <a:t>Barbara Cássia Florentino Rosa </a:t>
            </a:r>
            <a:r>
              <a:rPr lang="pt-BR" dirty="0">
                <a:solidFill>
                  <a:srgbClr val="1F2328"/>
                </a:solidFill>
                <a:ea typeface="+mn-lt"/>
                <a:cs typeface="+mn-lt"/>
              </a:rPr>
              <a:t>(</a:t>
            </a:r>
            <a:r>
              <a:rPr lang="pt-BR" dirty="0">
                <a:solidFill>
                  <a:srgbClr val="1F2328"/>
                </a:solidFill>
                <a:ea typeface="+mn-lt"/>
                <a:cs typeface="+mn-lt"/>
                <a:hlinkClick r:id="rId2"/>
              </a:rPr>
              <a:t>barbara.rosa@mtel.inatel.br</a:t>
            </a:r>
            <a:r>
              <a:rPr lang="pt-BR" dirty="0">
                <a:solidFill>
                  <a:srgbClr val="1F2328"/>
                </a:solidFill>
                <a:ea typeface="+mn-lt"/>
                <a:cs typeface="+mn-lt"/>
              </a:rPr>
              <a:t>)</a:t>
            </a:r>
            <a:endParaRPr lang="pt-BR" dirty="0"/>
          </a:p>
          <a:p>
            <a:pPr algn="ctr"/>
            <a:r>
              <a:rPr lang="pt-BR" dirty="0"/>
              <a:t>Beatriz Bastos Assis (</a:t>
            </a:r>
            <a:r>
              <a:rPr lang="pt-BR" dirty="0">
                <a:hlinkClick r:id="rId3"/>
              </a:rPr>
              <a:t>beatriz.assis@mtel.inatel.br</a:t>
            </a:r>
            <a:r>
              <a:rPr lang="pt-BR" dirty="0"/>
              <a:t>)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-3587"/>
            <a:ext cx="12174792" cy="1325563"/>
          </a:xfrm>
          <a:solidFill>
            <a:srgbClr val="E6F725">
              <a:alpha val="38000"/>
            </a:srgbClr>
          </a:solidFill>
        </p:spPr>
        <p:txBody>
          <a:bodyPr/>
          <a:lstStyle/>
          <a:p>
            <a:r>
              <a:rPr lang="pt-BR" dirty="0"/>
              <a:t>	Artigo Escolhido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52" y="1934655"/>
            <a:ext cx="10773696" cy="40288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A metodologia e as análises foram baseadas no artigo descrito abaixo:</a:t>
            </a:r>
          </a:p>
          <a:p>
            <a:pPr marL="0" indent="0" algn="just">
              <a:buNone/>
            </a:pPr>
            <a:endParaRPr lang="pt-BR" sz="2600" dirty="0">
              <a:ea typeface="+mn-lt"/>
              <a:cs typeface="+mn-lt"/>
            </a:endParaRPr>
          </a:p>
          <a:p>
            <a:pPr algn="just"/>
            <a:r>
              <a:rPr lang="pt-BR" sz="2600" b="1" dirty="0">
                <a:ea typeface="+mn-lt"/>
                <a:cs typeface="+mn-lt"/>
              </a:rPr>
              <a:t>Título: </a:t>
            </a:r>
            <a:r>
              <a:rPr lang="pt-BR" sz="2600" i="1" dirty="0">
                <a:ea typeface="+mn-lt"/>
                <a:cs typeface="+mn-lt"/>
              </a:rPr>
              <a:t>Rayleigh Fading </a:t>
            </a:r>
            <a:r>
              <a:rPr lang="pt-BR" sz="2600" i="1" dirty="0" err="1">
                <a:ea typeface="+mn-lt"/>
                <a:cs typeface="+mn-lt"/>
              </a:rPr>
              <a:t>Modeling</a:t>
            </a:r>
            <a:r>
              <a:rPr lang="pt-BR" sz="2600" i="1" dirty="0">
                <a:ea typeface="+mn-lt"/>
                <a:cs typeface="+mn-lt"/>
              </a:rPr>
              <a:t> </a:t>
            </a:r>
            <a:r>
              <a:rPr lang="pt-BR" sz="2600" i="1" dirty="0" err="1">
                <a:ea typeface="+mn-lt"/>
                <a:cs typeface="+mn-lt"/>
              </a:rPr>
              <a:t>and</a:t>
            </a:r>
            <a:r>
              <a:rPr lang="pt-BR" sz="2600" i="1" dirty="0">
                <a:ea typeface="+mn-lt"/>
                <a:cs typeface="+mn-lt"/>
              </a:rPr>
              <a:t> </a:t>
            </a:r>
            <a:r>
              <a:rPr lang="pt-BR" sz="2600" i="1" dirty="0" err="1">
                <a:ea typeface="+mn-lt"/>
                <a:cs typeface="+mn-lt"/>
              </a:rPr>
              <a:t>Channel</a:t>
            </a:r>
            <a:r>
              <a:rPr lang="pt-BR" sz="2600" i="1" dirty="0">
                <a:ea typeface="+mn-lt"/>
                <a:cs typeface="+mn-lt"/>
              </a:rPr>
              <a:t> </a:t>
            </a:r>
            <a:r>
              <a:rPr lang="pt-BR" sz="2600" i="1" dirty="0" err="1">
                <a:ea typeface="+mn-lt"/>
                <a:cs typeface="+mn-lt"/>
              </a:rPr>
              <a:t>Hardening</a:t>
            </a:r>
            <a:r>
              <a:rPr lang="pt-BR" sz="2600" i="1" dirty="0">
                <a:ea typeface="+mn-lt"/>
                <a:cs typeface="+mn-lt"/>
              </a:rPr>
              <a:t> for </a:t>
            </a:r>
            <a:r>
              <a:rPr lang="pt-BR" sz="2600" i="1" dirty="0" err="1">
                <a:ea typeface="+mn-lt"/>
                <a:cs typeface="+mn-lt"/>
              </a:rPr>
              <a:t>Reconfigurable</a:t>
            </a:r>
            <a:r>
              <a:rPr lang="pt-BR" sz="2600" i="1" dirty="0">
                <a:ea typeface="+mn-lt"/>
                <a:cs typeface="+mn-lt"/>
              </a:rPr>
              <a:t> </a:t>
            </a:r>
            <a:r>
              <a:rPr lang="pt-BR" sz="2600" i="1" dirty="0" err="1">
                <a:ea typeface="+mn-lt"/>
                <a:cs typeface="+mn-lt"/>
              </a:rPr>
              <a:t>Intelligent</a:t>
            </a:r>
            <a:r>
              <a:rPr lang="pt-BR" sz="2600" i="1" dirty="0">
                <a:ea typeface="+mn-lt"/>
                <a:cs typeface="+mn-lt"/>
              </a:rPr>
              <a:t> </a:t>
            </a:r>
            <a:r>
              <a:rPr lang="pt-BR" sz="2600" i="1" dirty="0" err="1">
                <a:ea typeface="+mn-lt"/>
                <a:cs typeface="+mn-lt"/>
              </a:rPr>
              <a:t>Surfaces</a:t>
            </a:r>
            <a:endParaRPr lang="pt-BR" sz="2600" i="1" dirty="0">
              <a:ea typeface="+mn-lt"/>
              <a:cs typeface="+mn-lt"/>
            </a:endParaRPr>
          </a:p>
          <a:p>
            <a:pPr algn="just"/>
            <a:endParaRPr lang="pt-BR" sz="100" i="1" dirty="0">
              <a:ea typeface="+mn-lt"/>
              <a:cs typeface="+mn-lt"/>
            </a:endParaRPr>
          </a:p>
          <a:p>
            <a:pPr algn="just"/>
            <a:r>
              <a:rPr lang="pt-BR" sz="2600" b="1" dirty="0">
                <a:ea typeface="+mn-lt"/>
                <a:cs typeface="+mn-lt"/>
              </a:rPr>
              <a:t>Autores: </a:t>
            </a:r>
            <a:r>
              <a:rPr lang="pt-BR" sz="2600" dirty="0">
                <a:ea typeface="+mn-lt"/>
                <a:cs typeface="+mn-lt"/>
              </a:rPr>
              <a:t>Emil </a:t>
            </a:r>
            <a:r>
              <a:rPr lang="pt-BR" sz="2600" dirty="0" err="1">
                <a:ea typeface="+mn-lt"/>
                <a:cs typeface="+mn-lt"/>
              </a:rPr>
              <a:t>Bjornson</a:t>
            </a:r>
            <a:r>
              <a:rPr lang="pt-BR" sz="2600" dirty="0">
                <a:ea typeface="+mn-lt"/>
                <a:cs typeface="+mn-lt"/>
              </a:rPr>
              <a:t> e Luca Sanguinetti</a:t>
            </a:r>
          </a:p>
          <a:p>
            <a:pPr algn="just"/>
            <a:endParaRPr lang="pt-BR" sz="100" dirty="0">
              <a:ea typeface="+mn-lt"/>
              <a:cs typeface="+mn-lt"/>
            </a:endParaRPr>
          </a:p>
          <a:p>
            <a:pPr algn="just"/>
            <a:r>
              <a:rPr lang="pt-BR" sz="2600" b="1" dirty="0">
                <a:ea typeface="+mn-lt"/>
                <a:cs typeface="+mn-lt"/>
              </a:rPr>
              <a:t>Fonte: </a:t>
            </a:r>
            <a:r>
              <a:rPr lang="pt-BR" sz="2600" dirty="0">
                <a:ea typeface="+mn-lt"/>
                <a:cs typeface="+mn-lt"/>
              </a:rPr>
              <a:t>IEEE </a:t>
            </a:r>
            <a:r>
              <a:rPr lang="pt-BR" sz="2600" i="1" dirty="0">
                <a:ea typeface="+mn-lt"/>
                <a:cs typeface="+mn-lt"/>
              </a:rPr>
              <a:t>Wireless Communications </a:t>
            </a:r>
            <a:r>
              <a:rPr lang="pt-BR" sz="2600" i="1" dirty="0" err="1">
                <a:ea typeface="+mn-lt"/>
                <a:cs typeface="+mn-lt"/>
              </a:rPr>
              <a:t>Letters</a:t>
            </a:r>
            <a:r>
              <a:rPr lang="pt-BR" sz="2600" dirty="0">
                <a:ea typeface="+mn-lt"/>
                <a:cs typeface="+mn-lt"/>
              </a:rPr>
              <a:t>, Vol. 10, No. 4, Abril 2021.</a:t>
            </a:r>
          </a:p>
          <a:p>
            <a:pPr algn="just"/>
            <a:endParaRPr lang="pt-BR" sz="100" dirty="0">
              <a:ea typeface="+mn-lt"/>
              <a:cs typeface="+mn-lt"/>
            </a:endParaRPr>
          </a:p>
          <a:p>
            <a:pPr algn="just"/>
            <a:r>
              <a:rPr lang="pt-BR" sz="2600" b="1" i="1" dirty="0">
                <a:ea typeface="+mn-lt"/>
                <a:cs typeface="+mn-lt"/>
              </a:rPr>
              <a:t>Link</a:t>
            </a:r>
            <a:r>
              <a:rPr lang="pt-BR" sz="2600" b="1" dirty="0">
                <a:ea typeface="+mn-lt"/>
                <a:cs typeface="+mn-lt"/>
              </a:rPr>
              <a:t>:</a:t>
            </a:r>
            <a:r>
              <a:rPr lang="pt-BR" sz="2600" dirty="0">
                <a:ea typeface="+mn-lt"/>
                <a:cs typeface="+mn-lt"/>
              </a:rPr>
              <a:t> </a:t>
            </a:r>
            <a:r>
              <a:rPr lang="pt-BR" sz="2600" i="1" dirty="0">
                <a:ea typeface="+mn-lt"/>
                <a:cs typeface="+mn-lt"/>
                <a:hlinkClick r:id="rId2"/>
              </a:rPr>
              <a:t>Rayleigh Fading </a:t>
            </a:r>
            <a:r>
              <a:rPr lang="pt-BR" sz="2600" i="1" dirty="0" err="1">
                <a:ea typeface="+mn-lt"/>
                <a:cs typeface="+mn-lt"/>
                <a:hlinkClick r:id="rId2"/>
              </a:rPr>
              <a:t>Modeling</a:t>
            </a:r>
            <a:r>
              <a:rPr lang="pt-BR" sz="2600" i="1" dirty="0">
                <a:ea typeface="+mn-lt"/>
                <a:cs typeface="+mn-lt"/>
                <a:hlinkClick r:id="rId2"/>
              </a:rPr>
              <a:t> </a:t>
            </a:r>
            <a:r>
              <a:rPr lang="pt-BR" sz="2600" i="1" dirty="0" err="1">
                <a:ea typeface="+mn-lt"/>
                <a:cs typeface="+mn-lt"/>
                <a:hlinkClick r:id="rId2"/>
              </a:rPr>
              <a:t>and</a:t>
            </a:r>
            <a:r>
              <a:rPr lang="pt-BR" sz="2600" i="1" dirty="0">
                <a:ea typeface="+mn-lt"/>
                <a:cs typeface="+mn-lt"/>
                <a:hlinkClick r:id="rId2"/>
              </a:rPr>
              <a:t> </a:t>
            </a:r>
            <a:r>
              <a:rPr lang="pt-BR" sz="2600" i="1" dirty="0" err="1">
                <a:ea typeface="+mn-lt"/>
                <a:cs typeface="+mn-lt"/>
                <a:hlinkClick r:id="rId2"/>
              </a:rPr>
              <a:t>Channel</a:t>
            </a:r>
            <a:r>
              <a:rPr lang="pt-BR" sz="2600" i="1" dirty="0">
                <a:ea typeface="+mn-lt"/>
                <a:cs typeface="+mn-lt"/>
                <a:hlinkClick r:id="rId2"/>
              </a:rPr>
              <a:t> </a:t>
            </a:r>
            <a:r>
              <a:rPr lang="pt-BR" sz="2600" i="1" dirty="0" err="1">
                <a:ea typeface="+mn-lt"/>
                <a:cs typeface="+mn-lt"/>
                <a:hlinkClick r:id="rId2"/>
              </a:rPr>
              <a:t>Hardening</a:t>
            </a:r>
            <a:r>
              <a:rPr lang="pt-BR" sz="2600" i="1" dirty="0">
                <a:ea typeface="+mn-lt"/>
                <a:cs typeface="+mn-lt"/>
                <a:hlinkClick r:id="rId2"/>
              </a:rPr>
              <a:t> for </a:t>
            </a:r>
            <a:r>
              <a:rPr lang="pt-BR" sz="2600" i="1" dirty="0" err="1">
                <a:ea typeface="+mn-lt"/>
                <a:cs typeface="+mn-lt"/>
                <a:hlinkClick r:id="rId2"/>
              </a:rPr>
              <a:t>Reconfigurable</a:t>
            </a:r>
            <a:r>
              <a:rPr lang="pt-BR" sz="2600" i="1" dirty="0">
                <a:ea typeface="+mn-lt"/>
                <a:cs typeface="+mn-lt"/>
                <a:hlinkClick r:id="rId2"/>
              </a:rPr>
              <a:t> </a:t>
            </a:r>
            <a:r>
              <a:rPr lang="pt-BR" sz="2600" i="1" dirty="0" err="1">
                <a:ea typeface="+mn-lt"/>
                <a:cs typeface="+mn-lt"/>
                <a:hlinkClick r:id="rId2"/>
              </a:rPr>
              <a:t>Intelligent</a:t>
            </a:r>
            <a:r>
              <a:rPr lang="pt-BR" sz="2600" i="1" dirty="0">
                <a:ea typeface="+mn-lt"/>
                <a:cs typeface="+mn-lt"/>
                <a:hlinkClick r:id="rId2"/>
              </a:rPr>
              <a:t> </a:t>
            </a:r>
            <a:r>
              <a:rPr lang="pt-BR" sz="2600" i="1" dirty="0" err="1">
                <a:ea typeface="+mn-lt"/>
                <a:cs typeface="+mn-lt"/>
                <a:hlinkClick r:id="rId2"/>
              </a:rPr>
              <a:t>Surfaces</a:t>
            </a:r>
            <a:r>
              <a:rPr lang="pt-BR" sz="2600" i="1" dirty="0">
                <a:ea typeface="+mn-lt"/>
                <a:cs typeface="+mn-lt"/>
                <a:hlinkClick r:id="rId2"/>
              </a:rPr>
              <a:t> | IEEE </a:t>
            </a:r>
            <a:r>
              <a:rPr lang="pt-BR" sz="2600" i="1" dirty="0" err="1">
                <a:ea typeface="+mn-lt"/>
                <a:cs typeface="+mn-lt"/>
                <a:hlinkClick r:id="rId2"/>
              </a:rPr>
              <a:t>Journals</a:t>
            </a:r>
            <a:r>
              <a:rPr lang="pt-BR" sz="2600" i="1" dirty="0">
                <a:ea typeface="+mn-lt"/>
                <a:cs typeface="+mn-lt"/>
                <a:hlinkClick r:id="rId2"/>
              </a:rPr>
              <a:t> &amp; Magazine | IEEE </a:t>
            </a:r>
            <a:r>
              <a:rPr lang="pt-BR" sz="2600" i="1" dirty="0" err="1">
                <a:ea typeface="+mn-lt"/>
                <a:cs typeface="+mn-lt"/>
                <a:hlinkClick r:id="rId2"/>
              </a:rPr>
              <a:t>Xplore</a:t>
            </a:r>
            <a:endParaRPr lang="pt-BR" sz="2600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16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-3585"/>
            <a:ext cx="12174792" cy="1325563"/>
          </a:xfrm>
          <a:solidFill>
            <a:srgbClr val="E6F725">
              <a:alpha val="38000"/>
            </a:srgbClr>
          </a:solidFill>
        </p:spPr>
        <p:txBody>
          <a:bodyPr/>
          <a:lstStyle/>
          <a:p>
            <a:r>
              <a:rPr lang="pt-BR" dirty="0"/>
              <a:t>	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07" y="1682864"/>
            <a:ext cx="10773696" cy="20284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O objetivo deste trabalho é realizar uma simulação de Monte Carlo para estimar a distribuição dos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autovalores</a:t>
            </a:r>
            <a:r>
              <a:rPr lang="pt-BR" sz="2600" dirty="0">
                <a:ea typeface="+mn-lt"/>
                <a:cs typeface="+mn-lt"/>
              </a:rPr>
              <a:t> da matriz de correlação espacial de uma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Superfície Inteligente </a:t>
            </a:r>
            <a:r>
              <a:rPr lang="pt-BR" sz="2600" b="1" dirty="0" err="1">
                <a:solidFill>
                  <a:srgbClr val="92D050"/>
                </a:solidFill>
                <a:ea typeface="+mn-lt"/>
                <a:cs typeface="+mn-lt"/>
              </a:rPr>
              <a:t>Reconfigurável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 (RIS)</a:t>
            </a:r>
            <a:r>
              <a:rPr lang="pt-BR" sz="2600" dirty="0">
                <a:ea typeface="+mn-lt"/>
                <a:cs typeface="+mn-lt"/>
              </a:rPr>
              <a:t>.</a:t>
            </a:r>
            <a:endParaRPr lang="pt-BR" sz="2600" dirty="0"/>
          </a:p>
          <a:p>
            <a:pPr marL="0" indent="0" algn="just">
              <a:buNone/>
            </a:pPr>
            <a:r>
              <a:rPr lang="pt-BR" sz="2600" dirty="0"/>
              <a:t>Um </a:t>
            </a:r>
            <a:r>
              <a:rPr lang="pt-BR" sz="2600" b="1" dirty="0">
                <a:solidFill>
                  <a:srgbClr val="92D050"/>
                </a:solidFill>
              </a:rPr>
              <a:t>autovalor</a:t>
            </a:r>
            <a:r>
              <a:rPr lang="pt-BR" sz="2600" dirty="0"/>
              <a:t> de uma matriz é um escalar que caracteriza certas propriedades fundamentais dessa matriz.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940507-661D-40A5-8107-3D31AF317E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" t="6057" r="1697" b="5507"/>
          <a:stretch/>
        </p:blipFill>
        <p:spPr>
          <a:xfrm>
            <a:off x="2942463" y="3807173"/>
            <a:ext cx="6294783" cy="252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-3585"/>
            <a:ext cx="12174792" cy="1325563"/>
          </a:xfrm>
          <a:solidFill>
            <a:srgbClr val="E6F725">
              <a:alpha val="38000"/>
            </a:srgbClr>
          </a:solidFill>
        </p:spPr>
        <p:txBody>
          <a:bodyPr/>
          <a:lstStyle/>
          <a:p>
            <a:r>
              <a:rPr lang="pt-BR" dirty="0"/>
              <a:t>	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07" y="3429000"/>
            <a:ext cx="10773696" cy="25719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Se trata de uma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superfície plana </a:t>
            </a:r>
            <a:r>
              <a:rPr lang="pt-BR" sz="2600" dirty="0">
                <a:ea typeface="+mn-lt"/>
                <a:cs typeface="+mn-lt"/>
              </a:rPr>
              <a:t>composta por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células unitárias controláveis </a:t>
            </a:r>
            <a:r>
              <a:rPr lang="pt-BR" sz="2600" dirty="0">
                <a:ea typeface="+mn-lt"/>
                <a:cs typeface="+mn-lt"/>
              </a:rPr>
              <a:t>que ajustam, em tempo real, sinais sem fio por reflexão, refração, foco, absorção ou outras técnicas.</a:t>
            </a:r>
          </a:p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Ao criar interferências construtivas ou destrutivas de forma dinâmica, ela reforça sinais desejados e suprime interferências, proporcionando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controle preciso sobre o canal de comunicação sem fio</a:t>
            </a:r>
            <a:r>
              <a:rPr lang="pt-BR" sz="2600" dirty="0">
                <a:ea typeface="+mn-lt"/>
                <a:cs typeface="+mn-lt"/>
              </a:rPr>
              <a:t>.</a:t>
            </a:r>
            <a:endParaRPr lang="pt-BR" sz="2600" dirty="0">
              <a:cs typeface="Calibri"/>
            </a:endParaRPr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4E0A2C4C-87FA-483E-38B3-950EFC0BB4FC}"/>
              </a:ext>
            </a:extLst>
          </p:cNvPr>
          <p:cNvSpPr/>
          <p:nvPr/>
        </p:nvSpPr>
        <p:spPr>
          <a:xfrm>
            <a:off x="2962342" y="1850394"/>
            <a:ext cx="6255026" cy="104264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0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rgbClr val="000000"/>
                </a:solidFill>
                <a:ea typeface="+mn-lt"/>
                <a:cs typeface="+mn-lt"/>
              </a:rPr>
              <a:t>Superfície Inteligente </a:t>
            </a:r>
            <a:r>
              <a:rPr lang="pt-BR" sz="2800" b="1" dirty="0" err="1">
                <a:solidFill>
                  <a:srgbClr val="000000"/>
                </a:solidFill>
                <a:ea typeface="+mn-lt"/>
                <a:cs typeface="+mn-lt"/>
              </a:rPr>
              <a:t>Reconfigurável</a:t>
            </a:r>
            <a:r>
              <a:rPr lang="pt-BR" sz="2800" b="1" dirty="0">
                <a:solidFill>
                  <a:srgbClr val="000000"/>
                </a:solidFill>
                <a:cs typeface="Calibri"/>
              </a:rPr>
              <a:t>... </a:t>
            </a:r>
          </a:p>
          <a:p>
            <a:pPr algn="ctr"/>
            <a:r>
              <a:rPr lang="pt-BR" sz="2800" b="1" dirty="0">
                <a:solidFill>
                  <a:srgbClr val="000000"/>
                </a:solidFill>
                <a:cs typeface="Calibri"/>
              </a:rPr>
              <a:t>O que é?</a:t>
            </a:r>
            <a:endParaRPr lang="pt-BR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5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-3585"/>
            <a:ext cx="12174792" cy="1325563"/>
          </a:xfrm>
          <a:solidFill>
            <a:srgbClr val="E6F725">
              <a:alpha val="38000"/>
            </a:srgbClr>
          </a:solidFill>
        </p:spPr>
        <p:txBody>
          <a:bodyPr/>
          <a:lstStyle/>
          <a:p>
            <a:r>
              <a:rPr lang="pt-BR" dirty="0"/>
              <a:t>	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07" y="2107096"/>
            <a:ext cx="10773696" cy="36443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A RIS pode ser usada em ambientes internos (escritórios, dentro de aeroportos e </a:t>
            </a:r>
            <a:r>
              <a:rPr lang="pt-BR" sz="2600" i="1" dirty="0">
                <a:ea typeface="+mn-lt"/>
                <a:cs typeface="+mn-lt"/>
              </a:rPr>
              <a:t>shopping centers</a:t>
            </a:r>
            <a:r>
              <a:rPr lang="pt-BR" sz="2600" dirty="0">
                <a:ea typeface="+mn-lt"/>
                <a:cs typeface="+mn-lt"/>
              </a:rPr>
              <a:t>) e externos (postes de iluminação e </a:t>
            </a:r>
            <a:r>
              <a:rPr lang="pt-BR" sz="2600" i="1" dirty="0">
                <a:ea typeface="+mn-lt"/>
                <a:cs typeface="+mn-lt"/>
              </a:rPr>
              <a:t>outdoors</a:t>
            </a:r>
            <a:r>
              <a:rPr lang="pt-BR" sz="2600" dirty="0">
                <a:ea typeface="+mn-lt"/>
                <a:cs typeface="+mn-lt"/>
              </a:rPr>
              <a:t> publicitários), integrada a diferentes objetos e formatos, com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baixo consumo de energia</a:t>
            </a:r>
            <a:r>
              <a:rPr lang="pt-BR" sz="2600" dirty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BR" sz="4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Opera em diversas faixas de frequência (abaixo de 6GHz a </a:t>
            </a:r>
            <a:r>
              <a:rPr lang="pt-BR" sz="2600" dirty="0" err="1">
                <a:ea typeface="+mn-lt"/>
                <a:cs typeface="+mn-lt"/>
              </a:rPr>
              <a:t>THz</a:t>
            </a:r>
            <a:r>
              <a:rPr lang="pt-BR" sz="2600" dirty="0">
                <a:ea typeface="+mn-lt"/>
                <a:cs typeface="+mn-lt"/>
              </a:rPr>
              <a:t>) e pode empregar Inteligência Artificial e </a:t>
            </a:r>
            <a:r>
              <a:rPr lang="pt-BR" sz="2600" i="1" dirty="0" err="1">
                <a:ea typeface="+mn-lt"/>
                <a:cs typeface="+mn-lt"/>
              </a:rPr>
              <a:t>Machine</a:t>
            </a:r>
            <a:r>
              <a:rPr lang="pt-BR" sz="2600" i="1" dirty="0">
                <a:ea typeface="+mn-lt"/>
                <a:cs typeface="+mn-lt"/>
              </a:rPr>
              <a:t> Learning</a:t>
            </a:r>
            <a:r>
              <a:rPr lang="pt-BR" sz="2600" dirty="0">
                <a:ea typeface="+mn-lt"/>
                <a:cs typeface="+mn-lt"/>
              </a:rPr>
              <a:t> para otimização.</a:t>
            </a:r>
          </a:p>
          <a:p>
            <a:pPr marL="0" indent="0" algn="just">
              <a:buNone/>
            </a:pPr>
            <a:endParaRPr lang="pt-BR" sz="4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BR" sz="2600" dirty="0">
                <a:cs typeface="Calibri"/>
              </a:rPr>
              <a:t>O artigo investiga como a estrutura espacial da RIS impacta em propriedades chave do canal, como a matriz de correlação espacial e a distribuição de autovalores. Utiliza-se um modelo de </a:t>
            </a:r>
            <a:r>
              <a:rPr lang="pt-BR" sz="2600" b="1" i="1" dirty="0">
                <a:solidFill>
                  <a:srgbClr val="92D050"/>
                </a:solidFill>
                <a:cs typeface="Calibri"/>
              </a:rPr>
              <a:t>Fading Rayleigh</a:t>
            </a:r>
            <a:r>
              <a:rPr lang="pt-BR" sz="2600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9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0EE7-31C4-3F3F-827A-50E17173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D8B57-46CE-6236-61AC-BDA6CAA3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-3585"/>
            <a:ext cx="12174792" cy="1325563"/>
          </a:xfrm>
          <a:solidFill>
            <a:srgbClr val="E6F725">
              <a:alpha val="38000"/>
            </a:srgbClr>
          </a:solidFill>
        </p:spPr>
        <p:txBody>
          <a:bodyPr/>
          <a:lstStyle/>
          <a:p>
            <a:r>
              <a:rPr lang="pt-BR" dirty="0"/>
              <a:t>	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5B3A0-DDFF-9718-8D0B-611ACE87B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32" y="3736365"/>
            <a:ext cx="10830846" cy="2209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É um modelo estatístico usado para descrever a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variação rápida da intensidade de sinais de rádio</a:t>
            </a:r>
            <a:r>
              <a:rPr lang="pt-BR" sz="2600" dirty="0">
                <a:ea typeface="+mn-lt"/>
                <a:cs typeface="+mn-lt"/>
              </a:rPr>
              <a:t> em ambientes </a:t>
            </a:r>
            <a:r>
              <a:rPr lang="pt-BR" sz="2600" dirty="0" err="1">
                <a:ea typeface="+mn-lt"/>
                <a:cs typeface="+mn-lt"/>
              </a:rPr>
              <a:t>NLoS</a:t>
            </a:r>
            <a:r>
              <a:rPr lang="pt-BR" sz="2600" dirty="0">
                <a:ea typeface="+mn-lt"/>
                <a:cs typeface="+mn-lt"/>
              </a:rPr>
              <a:t> (</a:t>
            </a:r>
            <a:r>
              <a:rPr lang="pt-BR" sz="2600" i="1" dirty="0">
                <a:ea typeface="+mn-lt"/>
                <a:cs typeface="+mn-lt"/>
              </a:rPr>
              <a:t>Non-</a:t>
            </a:r>
            <a:r>
              <a:rPr lang="pt-BR" sz="2600" i="1" dirty="0" err="1">
                <a:ea typeface="+mn-lt"/>
                <a:cs typeface="+mn-lt"/>
              </a:rPr>
              <a:t>Line</a:t>
            </a:r>
            <a:r>
              <a:rPr lang="pt-BR" sz="2600" i="1" dirty="0">
                <a:ea typeface="+mn-lt"/>
                <a:cs typeface="+mn-lt"/>
              </a:rPr>
              <a:t>-</a:t>
            </a:r>
            <a:r>
              <a:rPr lang="pt-BR" sz="2600" i="1" dirty="0" err="1">
                <a:ea typeface="+mn-lt"/>
                <a:cs typeface="+mn-lt"/>
              </a:rPr>
              <a:t>of-Sight</a:t>
            </a:r>
            <a:r>
              <a:rPr lang="pt-BR" sz="2600" dirty="0">
                <a:ea typeface="+mn-lt"/>
                <a:cs typeface="+mn-lt"/>
              </a:rPr>
              <a:t>), ou seja,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sem linha de visada</a:t>
            </a:r>
            <a:r>
              <a:rPr lang="pt-BR" sz="2600" dirty="0"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endParaRPr lang="pt-BR" sz="4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Esse sinal chega ao receptor por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múltiplos caminhos </a:t>
            </a:r>
            <a:r>
              <a:rPr lang="pt-BR" sz="2600" dirty="0">
                <a:ea typeface="+mn-lt"/>
                <a:cs typeface="+mn-lt"/>
              </a:rPr>
              <a:t>e em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fases e amplitudes aleatórias</a:t>
            </a:r>
            <a:r>
              <a:rPr lang="pt-BR" sz="2600" dirty="0">
                <a:ea typeface="+mn-lt"/>
                <a:cs typeface="+mn-lt"/>
              </a:rPr>
              <a:t> devido a reflexões, difrações e espalhamentos.</a:t>
            </a:r>
            <a:endParaRPr lang="pt-BR" dirty="0">
              <a:cs typeface="Calibri"/>
            </a:endParaRPr>
          </a:p>
        </p:txBody>
      </p:sp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CF1F90C5-57A1-4A3C-96B5-FD6F38F4AE6D}"/>
              </a:ext>
            </a:extLst>
          </p:cNvPr>
          <p:cNvSpPr/>
          <p:nvPr/>
        </p:nvSpPr>
        <p:spPr>
          <a:xfrm>
            <a:off x="2962342" y="1850394"/>
            <a:ext cx="6255026" cy="104264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0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rgbClr val="000000"/>
                </a:solidFill>
                <a:ea typeface="+mn-lt"/>
                <a:cs typeface="+mn-lt"/>
              </a:rPr>
              <a:t>Desvanecimento de Rayleigh</a:t>
            </a:r>
            <a:r>
              <a:rPr lang="pt-BR" sz="2800" b="1" dirty="0">
                <a:solidFill>
                  <a:srgbClr val="000000"/>
                </a:solidFill>
                <a:cs typeface="Calibri"/>
              </a:rPr>
              <a:t>... </a:t>
            </a:r>
          </a:p>
          <a:p>
            <a:pPr algn="ctr"/>
            <a:r>
              <a:rPr lang="pt-BR" sz="2800" b="1" dirty="0">
                <a:solidFill>
                  <a:srgbClr val="000000"/>
                </a:solidFill>
                <a:cs typeface="Calibri"/>
              </a:rPr>
              <a:t>O que é?</a:t>
            </a:r>
            <a:endParaRPr lang="pt-BR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0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-3585"/>
            <a:ext cx="12174792" cy="1325563"/>
          </a:xfrm>
          <a:solidFill>
            <a:srgbClr val="E6F725">
              <a:alpha val="38000"/>
            </a:srgbClr>
          </a:solidFill>
        </p:spPr>
        <p:txBody>
          <a:bodyPr/>
          <a:lstStyle/>
          <a:p>
            <a:r>
              <a:rPr lang="pt-BR" dirty="0"/>
              <a:t>	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52" y="2133601"/>
            <a:ext cx="10773696" cy="37238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Este modelo, considerado </a:t>
            </a:r>
            <a:r>
              <a:rPr lang="pt-BR" sz="2600" b="1" dirty="0" err="1">
                <a:solidFill>
                  <a:srgbClr val="92D050"/>
                </a:solidFill>
                <a:ea typeface="+mn-lt"/>
                <a:cs typeface="+mn-lt"/>
              </a:rPr>
              <a:t>i.i.d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. (independente e identicamente distribuído) </a:t>
            </a:r>
            <a:r>
              <a:rPr lang="pt-BR" sz="2600" dirty="0">
                <a:ea typeface="+mn-lt"/>
                <a:cs typeface="+mn-lt"/>
              </a:rPr>
              <a:t>é comumente utilizado em tecnologias de múltiplas antenas, mas o artigo argumenta que esse modelo é aplicável apenas na teoria e nos cálculos quando se utiliza RIS em um ambiente de espalhamento isotrópico.</a:t>
            </a:r>
          </a:p>
          <a:p>
            <a:pPr marL="0" indent="0" algn="just">
              <a:buNone/>
            </a:pPr>
            <a:endParaRPr lang="pt-BR" sz="4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Para isso, foi implementada uma </a:t>
            </a: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simulação de Monte Carlo</a:t>
            </a:r>
            <a:r>
              <a:rPr lang="pt-BR" sz="2600" dirty="0">
                <a:ea typeface="+mn-lt"/>
                <a:cs typeface="+mn-lt"/>
              </a:rPr>
              <a:t>, um método computacional para resolver problemas numéricos através da utilização de simulações estatísticas baseadas em números aleatórios.</a:t>
            </a:r>
          </a:p>
          <a:p>
            <a:pPr marL="0" indent="0" algn="just">
              <a:buNone/>
            </a:pPr>
            <a:r>
              <a:rPr lang="pt-BR" sz="2600" dirty="0">
                <a:ea typeface="+mn-lt"/>
                <a:cs typeface="+mn-lt"/>
              </a:rPr>
              <a:t>É um método muito útil para problemas complexos em que soluções analíticas são difíceis.</a:t>
            </a:r>
          </a:p>
        </p:txBody>
      </p:sp>
    </p:spTree>
    <p:extLst>
      <p:ext uri="{BB962C8B-B14F-4D97-AF65-F5344CB8AC3E}">
        <p14:creationId xmlns:p14="http://schemas.microsoft.com/office/powerpoint/2010/main" val="144334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F428-01C6-CBFA-4719-81A98F741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3E49E-AE8C-96FA-F111-99E03FBE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" y="-3585"/>
            <a:ext cx="12174792" cy="1325563"/>
          </a:xfrm>
          <a:solidFill>
            <a:srgbClr val="E6F725">
              <a:alpha val="38000"/>
            </a:srgbClr>
          </a:solidFill>
        </p:spPr>
        <p:txBody>
          <a:bodyPr/>
          <a:lstStyle/>
          <a:p>
            <a:r>
              <a:rPr lang="pt-BR" dirty="0"/>
              <a:t>	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AA2DC-3C81-909A-D00D-7498AFAD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52" y="3483319"/>
            <a:ext cx="10773696" cy="2759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/>
              <a:buChar char="•"/>
            </a:pP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Gerar muitas amostras aleatórias</a:t>
            </a:r>
            <a:r>
              <a:rPr lang="pt-BR" sz="2600" dirty="0">
                <a:solidFill>
                  <a:srgbClr val="92D050"/>
                </a:solidFill>
                <a:ea typeface="+mn-lt"/>
                <a:cs typeface="+mn-lt"/>
              </a:rPr>
              <a:t> </a:t>
            </a:r>
            <a:r>
              <a:rPr lang="pt-BR" sz="2600" dirty="0">
                <a:ea typeface="+mn-lt"/>
                <a:cs typeface="+mn-lt"/>
              </a:rPr>
              <a:t>para variáveis que modelam o sistema ou fenômeno de interesse;</a:t>
            </a:r>
            <a:endParaRPr lang="pt-BR" sz="2600" dirty="0"/>
          </a:p>
          <a:p>
            <a:pPr algn="just">
              <a:buFont typeface="Arial"/>
              <a:buChar char="•"/>
            </a:pP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Avaliar o desempenho ou resultado desejado para cada uma dessas amostras</a:t>
            </a:r>
            <a:r>
              <a:rPr lang="pt-BR" sz="2600" dirty="0">
                <a:solidFill>
                  <a:srgbClr val="00B050"/>
                </a:solidFill>
                <a:ea typeface="+mn-lt"/>
                <a:cs typeface="+mn-lt"/>
              </a:rPr>
              <a:t>,</a:t>
            </a:r>
            <a:r>
              <a:rPr lang="pt-BR" sz="2600" dirty="0">
                <a:ea typeface="+mn-lt"/>
                <a:cs typeface="+mn-lt"/>
              </a:rPr>
              <a:t> obtendo assim uma distribuição empírica dos resultados;</a:t>
            </a:r>
            <a:endParaRPr lang="pt-BR" sz="2600" dirty="0"/>
          </a:p>
          <a:p>
            <a:pPr algn="just">
              <a:buFont typeface="Arial"/>
              <a:buChar char="•"/>
            </a:pPr>
            <a:r>
              <a:rPr lang="pt-BR" sz="2600" b="1" dirty="0">
                <a:solidFill>
                  <a:srgbClr val="92D050"/>
                </a:solidFill>
                <a:ea typeface="+mn-lt"/>
                <a:cs typeface="+mn-lt"/>
              </a:rPr>
              <a:t>Estimar estatísticas importantes</a:t>
            </a:r>
            <a:r>
              <a:rPr lang="pt-BR" sz="2600" dirty="0">
                <a:solidFill>
                  <a:srgbClr val="92D050"/>
                </a:solidFill>
                <a:ea typeface="+mn-lt"/>
                <a:cs typeface="+mn-lt"/>
              </a:rPr>
              <a:t>, </a:t>
            </a:r>
            <a:r>
              <a:rPr lang="pt-BR" sz="2600" dirty="0">
                <a:ea typeface="+mn-lt"/>
                <a:cs typeface="+mn-lt"/>
              </a:rPr>
              <a:t>como médias, medianas, intervalos de confiança, probabilidades de eventos, entre outros.</a:t>
            </a:r>
            <a:endParaRPr lang="pt-BR" sz="2600" dirty="0">
              <a:cs typeface="Calibri" panose="020F0502020204030204"/>
            </a:endParaRPr>
          </a:p>
        </p:txBody>
      </p:sp>
      <p:sp>
        <p:nvSpPr>
          <p:cNvPr id="7" name="Retângulo: Canto Dobrado 6">
            <a:extLst>
              <a:ext uri="{FF2B5EF4-FFF2-40B4-BE49-F238E27FC236}">
                <a16:creationId xmlns:a16="http://schemas.microsoft.com/office/drawing/2014/main" id="{FC050010-0A71-44CA-974D-373CE8963857}"/>
              </a:ext>
            </a:extLst>
          </p:cNvPr>
          <p:cNvSpPr/>
          <p:nvPr/>
        </p:nvSpPr>
        <p:spPr>
          <a:xfrm>
            <a:off x="2962342" y="1850394"/>
            <a:ext cx="6255026" cy="1042642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0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rgbClr val="000000"/>
                </a:solidFill>
                <a:ea typeface="+mn-lt"/>
                <a:cs typeface="+mn-lt"/>
              </a:rPr>
              <a:t>Simulação de Monte Carlo</a:t>
            </a:r>
            <a:r>
              <a:rPr lang="pt-BR" sz="2800" b="1" dirty="0">
                <a:solidFill>
                  <a:srgbClr val="000000"/>
                </a:solidFill>
                <a:cs typeface="Calibri"/>
              </a:rPr>
              <a:t>... </a:t>
            </a:r>
          </a:p>
          <a:p>
            <a:pPr algn="ctr"/>
            <a:r>
              <a:rPr lang="pt-BR" sz="2800" b="1" dirty="0">
                <a:solidFill>
                  <a:srgbClr val="000000"/>
                </a:solidFill>
                <a:cs typeface="Calibri"/>
              </a:rPr>
              <a:t>No que consiste?</a:t>
            </a:r>
            <a:endParaRPr lang="pt-BR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07" y="1974459"/>
            <a:ext cx="10773696" cy="41745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pt-BR" sz="2600" dirty="0">
                <a:cs typeface="Calibri" panose="020F0502020204030204"/>
              </a:rPr>
              <a:t>Foi reproduzida a curva de distribuição dos autovalores da matriz de correlação para os diferentes espaçamentos:</a:t>
            </a:r>
          </a:p>
          <a:p>
            <a:pPr marL="0" indent="0" algn="just">
              <a:buNone/>
            </a:pPr>
            <a:endParaRPr lang="pt-BR" sz="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pt-BR" sz="2600" dirty="0">
                <a:cs typeface="Calibri" panose="020F0502020204030204"/>
              </a:rPr>
              <a:t>• d = λ/8;</a:t>
            </a:r>
          </a:p>
          <a:p>
            <a:pPr marL="0" indent="0">
              <a:buNone/>
            </a:pPr>
            <a:r>
              <a:rPr lang="pt-BR" sz="2600" dirty="0">
                <a:cs typeface="Calibri" panose="020F0502020204030204"/>
              </a:rPr>
              <a:t>• d = λ/4;</a:t>
            </a:r>
          </a:p>
          <a:p>
            <a:pPr marL="0" indent="0">
              <a:buNone/>
            </a:pPr>
            <a:r>
              <a:rPr lang="pt-BR" sz="2600" dirty="0">
                <a:cs typeface="Calibri" panose="020F0502020204030204"/>
              </a:rPr>
              <a:t>• d = λ/2.</a:t>
            </a:r>
          </a:p>
          <a:p>
            <a:pPr marL="0" indent="0" algn="just">
              <a:buNone/>
            </a:pPr>
            <a:endParaRPr lang="pt-BR" sz="26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pt-BR" sz="2600" dirty="0">
                <a:cs typeface="Calibri" panose="020F0502020204030204"/>
              </a:rPr>
              <a:t>A escolha de 100 ondas planas foi fundamentada por </a:t>
            </a:r>
            <a:r>
              <a:rPr lang="pt-BR" sz="2600" dirty="0" err="1">
                <a:cs typeface="Calibri" panose="020F0502020204030204"/>
              </a:rPr>
              <a:t>Aulin</a:t>
            </a:r>
            <a:r>
              <a:rPr lang="pt-BR" sz="2600" dirty="0">
                <a:cs typeface="Calibri" panose="020F0502020204030204"/>
              </a:rPr>
              <a:t>, mostrando que quanto maior o número de ondas, melhor a aproximação do processo de soma para uma variável Gaussiana por aplicação do </a:t>
            </a:r>
            <a:r>
              <a:rPr lang="pt-BR" sz="2600" b="1" dirty="0">
                <a:solidFill>
                  <a:srgbClr val="92D050"/>
                </a:solidFill>
                <a:cs typeface="Calibri" panose="020F0502020204030204"/>
              </a:rPr>
              <a:t>Teorema do Limite Central</a:t>
            </a:r>
            <a:r>
              <a:rPr lang="pt-BR" sz="2600" dirty="0">
                <a:cs typeface="Calibri" panose="020F0502020204030204"/>
              </a:rPr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3DC570A-AC9B-2A37-7A0D-3EB93BFCFFAD}"/>
              </a:ext>
            </a:extLst>
          </p:cNvPr>
          <p:cNvSpPr txBox="1">
            <a:spLocks/>
          </p:cNvSpPr>
          <p:nvPr/>
        </p:nvSpPr>
        <p:spPr>
          <a:xfrm>
            <a:off x="2459" y="-3587"/>
            <a:ext cx="12174792" cy="1325563"/>
          </a:xfrm>
          <a:prstGeom prst="rect">
            <a:avLst/>
          </a:prstGeom>
          <a:solidFill>
            <a:srgbClr val="E6F725">
              <a:alpha val="38000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	Resultados</a:t>
            </a:r>
          </a:p>
        </p:txBody>
      </p:sp>
    </p:spTree>
    <p:extLst>
      <p:ext uri="{BB962C8B-B14F-4D97-AF65-F5344CB8AC3E}">
        <p14:creationId xmlns:p14="http://schemas.microsoft.com/office/powerpoint/2010/main" val="13555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855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Tema do Office</vt:lpstr>
      <vt:lpstr>TP547 - Princípios de Simulação de Sistemas de Comunicação:  Estudo de Distribuição de Autovalores em Canais RIS via Simulação de Monte Carlo</vt:lpstr>
      <vt:lpstr> Artigo Escolhido</vt:lpstr>
      <vt:lpstr> Objetivo</vt:lpstr>
      <vt:lpstr> Introdução</vt:lpstr>
      <vt:lpstr> Introdução</vt:lpstr>
      <vt:lpstr> Introdução</vt:lpstr>
      <vt:lpstr> Introdução</vt:lpstr>
      <vt:lpstr> 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TP547 - Princípios de Simulação de Sistemas de Comunicação:  Rayleigh Fading Modeling and Channel Hardening for Reconfigurable Intelligent Surfaces</dc:title>
  <dc:creator/>
  <cp:lastModifiedBy>Bárbara Cássia Florentino Rosa</cp:lastModifiedBy>
  <cp:revision>240</cp:revision>
  <dcterms:created xsi:type="dcterms:W3CDTF">2025-05-02T12:23:21Z</dcterms:created>
  <dcterms:modified xsi:type="dcterms:W3CDTF">2025-05-05T23:18:06Z</dcterms:modified>
</cp:coreProperties>
</file>