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477e0462ea55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477e0462ea55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477e0462ea55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477e0462ea55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477e0462ea55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477e0462ea55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477e0462ea55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477e0462ea55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477e0462ea55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477e0462ea55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477e0462ea55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477e0462ea55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477e0462ea55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477e0462ea55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477e0462ea55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477e0462ea55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feb77ac1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feb77ac1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477e0462ea55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477e0462ea55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f7b09b96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f7b09b96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477e0462ea55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3477e0462ea55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f7b09b966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f7b09b966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feb77ac1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feb77ac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477e0462ea55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477e0462ea55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477e0462ea55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477e0462ea55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feb77b23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feb77b23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477e0462ea55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477e0462ea55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feb77b233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feb77b233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jupyter.org/" TargetMode="External"/><Relationship Id="rId4" Type="http://schemas.openxmlformats.org/officeDocument/2006/relationships/hyperlink" Target="https://www.google.com/sheets/abou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Exploratory Data Analysis</a:t>
            </a:r>
            <a:endParaRPr>
              <a:solidFill>
                <a:schemeClr val="lt2"/>
              </a:solidFill>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7950" y="3391600"/>
            <a:ext cx="7688100" cy="5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2"/>
                </a:solidFill>
              </a:rPr>
              <a:t>CHOCOLATE BAR  RATINGS </a:t>
            </a:r>
            <a:endParaRPr sz="24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rPr lang="en"/>
              <a:t>	</a:t>
            </a:r>
            <a:endParaRPr/>
          </a:p>
        </p:txBody>
      </p:sp>
      <p:pic>
        <p:nvPicPr>
          <p:cNvPr id="141" name="Google Shape;141;p22"/>
          <p:cNvPicPr preferRelativeResize="0"/>
          <p:nvPr/>
        </p:nvPicPr>
        <p:blipFill>
          <a:blip r:embed="rId3">
            <a:alphaModFix/>
          </a:blip>
          <a:stretch>
            <a:fillRect/>
          </a:stretch>
        </p:blipFill>
        <p:spPr>
          <a:xfrm>
            <a:off x="1174625" y="750625"/>
            <a:ext cx="6794750" cy="4392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194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147" name="Google Shape;147;p23"/>
          <p:cNvPicPr preferRelativeResize="0"/>
          <p:nvPr/>
        </p:nvPicPr>
        <p:blipFill>
          <a:blip r:embed="rId3">
            <a:alphaModFix/>
          </a:blip>
          <a:stretch>
            <a:fillRect/>
          </a:stretch>
        </p:blipFill>
        <p:spPr>
          <a:xfrm>
            <a:off x="1326050" y="258875"/>
            <a:ext cx="6355951" cy="4884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16805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800"/>
              </a:spcAft>
              <a:buNone/>
            </a:pPr>
            <a:r>
              <a:rPr lang="en" sz="2000">
                <a:solidFill>
                  <a:srgbClr val="333333"/>
                </a:solidFill>
                <a:latin typeface="Times New Roman"/>
                <a:ea typeface="Times New Roman"/>
                <a:cs typeface="Times New Roman"/>
                <a:sym typeface="Times New Roman"/>
              </a:rPr>
              <a:t>Ratings of Chocolate Bars with 100% Cocoa</a:t>
            </a:r>
            <a:endParaRPr sz="2000">
              <a:latin typeface="Times New Roman"/>
              <a:ea typeface="Times New Roman"/>
              <a:cs typeface="Times New Roman"/>
              <a:sym typeface="Times New Roman"/>
            </a:endParaRPr>
          </a:p>
        </p:txBody>
      </p:sp>
      <p:pic>
        <p:nvPicPr>
          <p:cNvPr id="153" name="Google Shape;153;p24"/>
          <p:cNvPicPr preferRelativeResize="0"/>
          <p:nvPr/>
        </p:nvPicPr>
        <p:blipFill>
          <a:blip r:embed="rId3">
            <a:alphaModFix/>
          </a:blip>
          <a:stretch>
            <a:fillRect/>
          </a:stretch>
        </p:blipFill>
        <p:spPr>
          <a:xfrm>
            <a:off x="1200123" y="937998"/>
            <a:ext cx="6199700" cy="4205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564750" y="268937"/>
            <a:ext cx="8014500" cy="4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70% Cocoa in production</a:t>
            </a:r>
            <a:endParaRPr/>
          </a:p>
        </p:txBody>
      </p:sp>
      <p:pic>
        <p:nvPicPr>
          <p:cNvPr id="159" name="Google Shape;159;p25"/>
          <p:cNvPicPr preferRelativeResize="0"/>
          <p:nvPr/>
        </p:nvPicPr>
        <p:blipFill>
          <a:blip r:embed="rId3">
            <a:alphaModFix/>
          </a:blip>
          <a:stretch>
            <a:fillRect/>
          </a:stretch>
        </p:blipFill>
        <p:spPr>
          <a:xfrm>
            <a:off x="622630" y="936372"/>
            <a:ext cx="7033113" cy="3804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145075"/>
            <a:ext cx="8520600" cy="8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Times New Roman"/>
                <a:ea typeface="Times New Roman"/>
                <a:cs typeface="Times New Roman"/>
                <a:sym typeface="Times New Roman"/>
              </a:rPr>
              <a:t>Companies that produced the highest number of chocolate bars over 11 years in review.</a:t>
            </a:r>
            <a:endParaRPr sz="2000">
              <a:latin typeface="Times New Roman"/>
              <a:ea typeface="Times New Roman"/>
              <a:cs typeface="Times New Roman"/>
              <a:sym typeface="Times New Roman"/>
            </a:endParaRPr>
          </a:p>
        </p:txBody>
      </p:sp>
      <p:pic>
        <p:nvPicPr>
          <p:cNvPr id="165" name="Google Shape;165;p26"/>
          <p:cNvPicPr preferRelativeResize="0"/>
          <p:nvPr/>
        </p:nvPicPr>
        <p:blipFill>
          <a:blip r:embed="rId3">
            <a:alphaModFix/>
          </a:blip>
          <a:stretch>
            <a:fillRect/>
          </a:stretch>
        </p:blipFill>
        <p:spPr>
          <a:xfrm>
            <a:off x="454827" y="1136425"/>
            <a:ext cx="7647275" cy="38644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211025"/>
            <a:ext cx="8520600" cy="94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Cocoa p</a:t>
            </a:r>
            <a:r>
              <a:rPr lang="en">
                <a:latin typeface="Times New Roman"/>
                <a:ea typeface="Times New Roman"/>
                <a:cs typeface="Times New Roman"/>
                <a:sym typeface="Times New Roman"/>
              </a:rPr>
              <a:t>ercentage pattern over the period of 11 years</a:t>
            </a:r>
            <a:endParaRPr>
              <a:latin typeface="Times New Roman"/>
              <a:ea typeface="Times New Roman"/>
              <a:cs typeface="Times New Roman"/>
              <a:sym typeface="Times New Roman"/>
            </a:endParaRPr>
          </a:p>
        </p:txBody>
      </p:sp>
      <p:sp>
        <p:nvSpPr>
          <p:cNvPr id="171" name="Google Shape;171;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2" name="Google Shape;172;p27"/>
          <p:cNvPicPr preferRelativeResize="0"/>
          <p:nvPr/>
        </p:nvPicPr>
        <p:blipFill>
          <a:blip r:embed="rId3">
            <a:alphaModFix/>
          </a:blip>
          <a:stretch>
            <a:fillRect/>
          </a:stretch>
        </p:blipFill>
        <p:spPr>
          <a:xfrm>
            <a:off x="60075" y="1152475"/>
            <a:ext cx="9083925" cy="3649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568725" y="13322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Average rating of flavour over a period of 11 years</a:t>
            </a:r>
            <a:endParaRPr>
              <a:latin typeface="Times New Roman"/>
              <a:ea typeface="Times New Roman"/>
              <a:cs typeface="Times New Roman"/>
              <a:sym typeface="Times New Roman"/>
            </a:endParaRPr>
          </a:p>
        </p:txBody>
      </p:sp>
      <p:sp>
        <p:nvSpPr>
          <p:cNvPr id="178" name="Google Shape;178;p28"/>
          <p:cNvSpPr txBox="1"/>
          <p:nvPr>
            <p:ph idx="1" type="body"/>
          </p:nvPr>
        </p:nvSpPr>
        <p:spPr>
          <a:xfrm>
            <a:off x="729450" y="2078875"/>
            <a:ext cx="7688700" cy="67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9" name="Google Shape;179;p28"/>
          <p:cNvPicPr preferRelativeResize="0"/>
          <p:nvPr/>
        </p:nvPicPr>
        <p:blipFill>
          <a:blip r:embed="rId3">
            <a:alphaModFix/>
          </a:blip>
          <a:stretch>
            <a:fillRect/>
          </a:stretch>
        </p:blipFill>
        <p:spPr>
          <a:xfrm>
            <a:off x="0" y="1209625"/>
            <a:ext cx="9144000" cy="36767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428075" y="2537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Countries with the highest supply of cocoa beans</a:t>
            </a:r>
            <a:endParaRPr>
              <a:latin typeface="Times New Roman"/>
              <a:ea typeface="Times New Roman"/>
              <a:cs typeface="Times New Roman"/>
              <a:sym typeface="Times New Roman"/>
            </a:endParaRPr>
          </a:p>
        </p:txBody>
      </p:sp>
      <p:sp>
        <p:nvSpPr>
          <p:cNvPr id="185" name="Google Shape;185;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6" name="Google Shape;186;p29"/>
          <p:cNvPicPr preferRelativeResize="0"/>
          <p:nvPr/>
        </p:nvPicPr>
        <p:blipFill>
          <a:blip r:embed="rId3">
            <a:alphaModFix/>
          </a:blip>
          <a:stretch>
            <a:fillRect/>
          </a:stretch>
        </p:blipFill>
        <p:spPr>
          <a:xfrm>
            <a:off x="0" y="1463737"/>
            <a:ext cx="9144000" cy="3250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729450" y="12056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RECOMMENDATIONS</a:t>
            </a:r>
            <a:endParaRPr>
              <a:latin typeface="Times New Roman"/>
              <a:ea typeface="Times New Roman"/>
              <a:cs typeface="Times New Roman"/>
              <a:sym typeface="Times New Roman"/>
            </a:endParaRPr>
          </a:p>
        </p:txBody>
      </p:sp>
      <p:sp>
        <p:nvSpPr>
          <p:cNvPr id="192" name="Google Shape;192;p30"/>
          <p:cNvSpPr txBox="1"/>
          <p:nvPr>
            <p:ph idx="1" type="body"/>
          </p:nvPr>
        </p:nvSpPr>
        <p:spPr>
          <a:xfrm>
            <a:off x="729450" y="1740875"/>
            <a:ext cx="7688700" cy="3402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Based on the analysis and conclusions, we recommend that for a company to maximise profit, 70% of cocoa beans in chocolate will give the best flavour. </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Majority of the beans come from the South American continent and so may be cheaper getting cocoa beans from such areas. </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For a company to maximise chocolate production, techniques used in the Soma company can be adapted to suit the local company.</a:t>
            </a:r>
            <a:endParaRPr sz="2000">
              <a:solidFill>
                <a:srgbClr val="000000"/>
              </a:solidFill>
              <a:latin typeface="Times New Roman"/>
              <a:ea typeface="Times New Roman"/>
              <a:cs typeface="Times New Roman"/>
              <a:sym typeface="Times New Roman"/>
            </a:endParaRPr>
          </a:p>
          <a:p>
            <a:pPr indent="0" lvl="0" marL="914400" rtl="0" algn="l">
              <a:spcBef>
                <a:spcPts val="1600"/>
              </a:spcBef>
              <a:spcAft>
                <a:spcPts val="0"/>
              </a:spcAft>
              <a:buNone/>
            </a:pPr>
            <a:r>
              <a:t/>
            </a:r>
            <a:endParaRPr sz="2100"/>
          </a:p>
          <a:p>
            <a:pPr indent="0" lvl="0" marL="0" rtl="0" algn="l">
              <a:spcBef>
                <a:spcPts val="1600"/>
              </a:spcBef>
              <a:spcAft>
                <a:spcPts val="1600"/>
              </a:spcAft>
              <a:buNone/>
            </a:pPr>
            <a:r>
              <a:t/>
            </a:r>
            <a:endParaRPr sz="2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729450" y="117800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98" name="Google Shape;198;p31"/>
          <p:cNvSpPr txBox="1"/>
          <p:nvPr>
            <p:ph idx="1" type="body"/>
          </p:nvPr>
        </p:nvSpPr>
        <p:spPr>
          <a:xfrm>
            <a:off x="729450" y="1178000"/>
            <a:ext cx="7688700" cy="31446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1800">
                <a:solidFill>
                  <a:srgbClr val="000000"/>
                </a:solidFill>
                <a:highlight>
                  <a:srgbClr val="FFFFFF"/>
                </a:highlight>
                <a:latin typeface="Times New Roman"/>
                <a:ea typeface="Times New Roman"/>
                <a:cs typeface="Times New Roman"/>
                <a:sym typeface="Times New Roman"/>
              </a:rPr>
              <a:t>. </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rgbClr val="000000"/>
              </a:buClr>
              <a:buSzPts val="1800"/>
              <a:buFont typeface="Times New Roman"/>
              <a:buChar char="●"/>
            </a:pPr>
            <a:r>
              <a:rPr lang="en" sz="1800">
                <a:solidFill>
                  <a:srgbClr val="000000"/>
                </a:solidFill>
                <a:highlight>
                  <a:srgbClr val="FFFFFF"/>
                </a:highlight>
                <a:latin typeface="Times New Roman"/>
                <a:ea typeface="Times New Roman"/>
                <a:cs typeface="Times New Roman"/>
                <a:sym typeface="Times New Roman"/>
              </a:rPr>
              <a:t>The data can help alter </a:t>
            </a:r>
            <a:r>
              <a:rPr lang="en" sz="1800">
                <a:solidFill>
                  <a:srgbClr val="000000"/>
                </a:solidFill>
                <a:highlight>
                  <a:srgbClr val="FFFFFF"/>
                </a:highlight>
                <a:latin typeface="Times New Roman"/>
                <a:ea typeface="Times New Roman"/>
                <a:cs typeface="Times New Roman"/>
                <a:sym typeface="Times New Roman"/>
              </a:rPr>
              <a:t>consumer preference. </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lnSpc>
                <a:spcPct val="90000"/>
              </a:lnSpc>
              <a:spcBef>
                <a:spcPts val="0"/>
              </a:spcBef>
              <a:spcAft>
                <a:spcPts val="0"/>
              </a:spcAft>
              <a:buClr>
                <a:srgbClr val="000000"/>
              </a:buClr>
              <a:buSzPts val="1800"/>
              <a:buFont typeface="Times New Roman"/>
              <a:buChar char="●"/>
            </a:pPr>
            <a:r>
              <a:rPr lang="en" sz="1800">
                <a:solidFill>
                  <a:srgbClr val="000000"/>
                </a:solidFill>
                <a:highlight>
                  <a:srgbClr val="FFFFFF"/>
                </a:highlight>
                <a:latin typeface="Times New Roman"/>
                <a:ea typeface="Times New Roman"/>
                <a:cs typeface="Times New Roman"/>
                <a:sym typeface="Times New Roman"/>
              </a:rPr>
              <a:t>The findings and observations shown above in the graphs represented can be used for chocolate business advisory.  </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lnSpc>
                <a:spcPct val="90000"/>
              </a:lnSpc>
              <a:spcBef>
                <a:spcPts val="0"/>
              </a:spcBef>
              <a:spcAft>
                <a:spcPts val="0"/>
              </a:spcAft>
              <a:buClr>
                <a:srgbClr val="000000"/>
              </a:buClr>
              <a:buSzPts val="1800"/>
              <a:buFont typeface="Times New Roman"/>
              <a:buChar char="●"/>
            </a:pPr>
            <a:r>
              <a:rPr lang="en" sz="1800">
                <a:solidFill>
                  <a:srgbClr val="000000"/>
                </a:solidFill>
                <a:highlight>
                  <a:srgbClr val="FFFFFF"/>
                </a:highlight>
                <a:latin typeface="Times New Roman"/>
                <a:ea typeface="Times New Roman"/>
                <a:cs typeface="Times New Roman"/>
                <a:sym typeface="Times New Roman"/>
              </a:rPr>
              <a:t>This data can be used to pitch ideas to chocolate manufacturing companies. </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highlight>
                  <a:srgbClr val="FFFFFF"/>
                </a:highlight>
                <a:latin typeface="Times New Roman"/>
                <a:ea typeface="Times New Roman"/>
                <a:cs typeface="Times New Roman"/>
                <a:sym typeface="Times New Roman"/>
              </a:rPr>
              <a:t>This data can also be used by companies  to increase sales or alter consumer preference of certain chocolate bars. </a:t>
            </a:r>
            <a:endParaRPr sz="18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1000"/>
              </a:spcBef>
              <a:spcAft>
                <a:spcPts val="0"/>
              </a:spcAft>
              <a:buNone/>
            </a:pPr>
            <a:r>
              <a:t/>
            </a:r>
            <a:endParaRPr sz="1500">
              <a:solidFill>
                <a:srgbClr val="000000"/>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25450" y="12732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TABLE OF CONTENT</a:t>
            </a:r>
            <a:endParaRPr>
              <a:latin typeface="Times New Roman"/>
              <a:ea typeface="Times New Roman"/>
              <a:cs typeface="Times New Roman"/>
              <a:sym typeface="Times New Roman"/>
            </a:endParaRPr>
          </a:p>
        </p:txBody>
      </p:sp>
      <p:sp>
        <p:nvSpPr>
          <p:cNvPr id="93" name="Google Shape;93;p14"/>
          <p:cNvSpPr txBox="1"/>
          <p:nvPr>
            <p:ph idx="1" type="body"/>
          </p:nvPr>
        </p:nvSpPr>
        <p:spPr>
          <a:xfrm>
            <a:off x="727650" y="1874500"/>
            <a:ext cx="7688700" cy="2985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INTRODUCTION</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UNDERSTANDING THE DATA</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QUESTIONS</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HYPOTHESIS</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DATA CLEANING</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DATA VISUALIZATION</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RECOMMENDATION</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CONCLUSION</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ACKNOWLEDGEMENT</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a:t>
            </a:r>
            <a:endParaRPr/>
          </a:p>
        </p:txBody>
      </p:sp>
      <p:sp>
        <p:nvSpPr>
          <p:cNvPr id="204" name="Google Shape;204;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400"/>
              <a:t>This work was prepared by</a:t>
            </a:r>
            <a:endParaRPr sz="2400"/>
          </a:p>
          <a:p>
            <a:pPr indent="-311150" lvl="0" marL="457200" rtl="0" algn="l">
              <a:spcBef>
                <a:spcPts val="1600"/>
              </a:spcBef>
              <a:spcAft>
                <a:spcPts val="0"/>
              </a:spcAft>
              <a:buSzPts val="1300"/>
              <a:buChar char="●"/>
            </a:pPr>
            <a:r>
              <a:rPr lang="en"/>
              <a:t> </a:t>
            </a:r>
            <a:r>
              <a:rPr lang="en" sz="2100"/>
              <a:t>Benedict Nartey - Benedict.Nartey@azubiafrica.org</a:t>
            </a:r>
            <a:endParaRPr sz="2100"/>
          </a:p>
          <a:p>
            <a:pPr indent="-361950" lvl="0" marL="457200" rtl="0" algn="l">
              <a:spcBef>
                <a:spcPts val="0"/>
              </a:spcBef>
              <a:spcAft>
                <a:spcPts val="0"/>
              </a:spcAft>
              <a:buSzPts val="2100"/>
              <a:buChar char="●"/>
            </a:pPr>
            <a:r>
              <a:rPr lang="en" sz="2100"/>
              <a:t> Barbara Asiamah - Barbara.Asiamah@azubiafrica.org</a:t>
            </a:r>
            <a:endParaRPr sz="2100"/>
          </a:p>
          <a:p>
            <a:pPr indent="-361950" lvl="0" marL="457200" rtl="0" algn="l">
              <a:spcBef>
                <a:spcPts val="0"/>
              </a:spcBef>
              <a:spcAft>
                <a:spcPts val="0"/>
              </a:spcAft>
              <a:buSzPts val="2100"/>
              <a:buChar char="●"/>
            </a:pPr>
            <a:r>
              <a:rPr lang="en" sz="2100"/>
              <a:t> Berlinda Asiedu - Berlinda.Asiedu@azubiafrica.org</a:t>
            </a:r>
            <a:endParaRPr sz="2100"/>
          </a:p>
          <a:p>
            <a:pPr indent="-361950" lvl="0" marL="457200" rtl="0" algn="l">
              <a:spcBef>
                <a:spcPts val="0"/>
              </a:spcBef>
              <a:spcAft>
                <a:spcPts val="0"/>
              </a:spcAft>
              <a:buSzPts val="2100"/>
              <a:buChar char="●"/>
            </a:pPr>
            <a:r>
              <a:rPr lang="en" sz="2100"/>
              <a:t>Belinda Osei Tutu - Belinda.Osei-Tutu@azubiafrica.org</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Clr>
                <a:srgbClr val="000000"/>
              </a:buClr>
              <a:buSzPts val="2500"/>
              <a:buFont typeface="Times New Roman"/>
              <a:buChar char="●"/>
            </a:pPr>
            <a:r>
              <a:rPr lang="en" sz="1800">
                <a:solidFill>
                  <a:srgbClr val="000000"/>
                </a:solidFill>
                <a:highlight>
                  <a:schemeClr val="lt1"/>
                </a:highlight>
                <a:latin typeface="Times New Roman"/>
                <a:ea typeface="Times New Roman"/>
                <a:cs typeface="Times New Roman"/>
                <a:sym typeface="Times New Roman"/>
              </a:rPr>
              <a:t>Chocolate is one of the most popular candies in the world. Each year, residents of the United States collectively eat more than 2.8 billions pounds. However, not all chocolate bars are created equal! This dataset contains expert ratings of 1,795 individual chocolate bars, along with information on their regional origin, percentage of cocoa, the variety of chocolate bean used and where the beans were grown.</a:t>
            </a:r>
            <a:endParaRPr sz="1800">
              <a:solidFill>
                <a:srgbClr val="000000"/>
              </a:solidFill>
              <a:highlight>
                <a:schemeClr val="lt1"/>
              </a:highlight>
              <a:latin typeface="Times New Roman"/>
              <a:ea typeface="Times New Roman"/>
              <a:cs typeface="Times New Roman"/>
              <a:sym typeface="Times New Roman"/>
            </a:endParaRPr>
          </a:p>
          <a:p>
            <a:pPr indent="0" lvl="0" marL="457200" rtl="0" algn="l">
              <a:spcBef>
                <a:spcPts val="1600"/>
              </a:spcBef>
              <a:spcAft>
                <a:spcPts val="1600"/>
              </a:spcAft>
              <a:buNone/>
            </a:pPr>
            <a:r>
              <a:t/>
            </a:r>
            <a:endParaRPr sz="1900">
              <a:highlight>
                <a:schemeClr val="lt1"/>
              </a:highlight>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UNDERSTANDING THE DATA</a:t>
            </a:r>
            <a:endParaRPr>
              <a:latin typeface="Times New Roman"/>
              <a:ea typeface="Times New Roman"/>
              <a:cs typeface="Times New Roman"/>
              <a:sym typeface="Times New Roman"/>
            </a:endParaRPr>
          </a:p>
        </p:txBody>
      </p:sp>
      <p:sp>
        <p:nvSpPr>
          <p:cNvPr id="105" name="Google Shape;105;p16"/>
          <p:cNvSpPr txBox="1"/>
          <p:nvPr>
            <p:ph idx="1" type="body"/>
          </p:nvPr>
        </p:nvSpPr>
        <p:spPr>
          <a:xfrm>
            <a:off x="729450" y="2078875"/>
            <a:ext cx="7688700" cy="26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From the flavors of cocoa data given, the following was identified</a:t>
            </a:r>
            <a:endParaRPr sz="1800">
              <a:solidFill>
                <a:srgbClr val="000000"/>
              </a:solidFill>
              <a:latin typeface="Times New Roman"/>
              <a:ea typeface="Times New Roman"/>
              <a:cs typeface="Times New Roman"/>
              <a:sym typeface="Times New Roman"/>
            </a:endParaRPr>
          </a:p>
          <a:p>
            <a:pPr indent="-342900" lvl="0" marL="457200" rtl="0" algn="l">
              <a:spcBef>
                <a:spcPts val="160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There are nine</a:t>
            </a:r>
            <a:r>
              <a:rPr lang="en" sz="1800">
                <a:solidFill>
                  <a:srgbClr val="000000"/>
                </a:solidFill>
                <a:latin typeface="Times New Roman"/>
                <a:ea typeface="Times New Roman"/>
                <a:cs typeface="Times New Roman"/>
                <a:sym typeface="Times New Roman"/>
              </a:rPr>
              <a:t> columns and 1795 rows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Specific bean origin has a relation to broad bean origin</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 company location has a relation to the company name</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Bean type has 49.4% missing values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 bean type with the highest occurrence is Trinitario (23.4%)</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 broad bean origin with the highest </a:t>
            </a:r>
            <a:r>
              <a:rPr lang="en" sz="1800">
                <a:solidFill>
                  <a:srgbClr val="000000"/>
                </a:solidFill>
                <a:latin typeface="Times New Roman"/>
                <a:ea typeface="Times New Roman"/>
                <a:cs typeface="Times New Roman"/>
                <a:sym typeface="Times New Roman"/>
              </a:rPr>
              <a:t>occurrence</a:t>
            </a:r>
            <a:r>
              <a:rPr lang="en" sz="1800">
                <a:solidFill>
                  <a:srgbClr val="000000"/>
                </a:solidFill>
                <a:latin typeface="Times New Roman"/>
                <a:ea typeface="Times New Roman"/>
                <a:cs typeface="Times New Roman"/>
                <a:sym typeface="Times New Roman"/>
              </a:rPr>
              <a:t> is Venezuela (11.9%)</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119810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QUESTIONS</a:t>
            </a:r>
            <a:endParaRPr>
              <a:latin typeface="Times New Roman"/>
              <a:ea typeface="Times New Roman"/>
              <a:cs typeface="Times New Roman"/>
              <a:sym typeface="Times New Roman"/>
            </a:endParaRPr>
          </a:p>
        </p:txBody>
      </p:sp>
      <p:sp>
        <p:nvSpPr>
          <p:cNvPr id="111" name="Google Shape;111;p17"/>
          <p:cNvSpPr txBox="1"/>
          <p:nvPr>
            <p:ph idx="1" type="body"/>
          </p:nvPr>
        </p:nvSpPr>
        <p:spPr>
          <a:xfrm>
            <a:off x="646225" y="1661750"/>
            <a:ext cx="7965600" cy="348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Which countries are the top 10 producers of beans used for chocolate bars?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What is the rating with the highest frequency?</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How many chocolate bars have a 100% rating?</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Which countries are the top 10 bean suppliers?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Which 10 companies have the highest ratings?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What is the average rating for each year?</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Is there a relationship between the origin of a bean and the average rating of bars made from it?</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What is the average rating of chocolate bars made up of 100% cocoa?</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What is the average rating of chocolate bars made up of 70% cocoa?</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7650" y="104962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HYPOTHESIS</a:t>
            </a:r>
            <a:endParaRPr>
              <a:latin typeface="Times New Roman"/>
              <a:ea typeface="Times New Roman"/>
              <a:cs typeface="Times New Roman"/>
              <a:sym typeface="Times New Roman"/>
            </a:endParaRPr>
          </a:p>
        </p:txBody>
      </p:sp>
      <p:sp>
        <p:nvSpPr>
          <p:cNvPr id="117" name="Google Shape;117;p18"/>
          <p:cNvSpPr txBox="1"/>
          <p:nvPr>
            <p:ph idx="1" type="body"/>
          </p:nvPr>
        </p:nvSpPr>
        <p:spPr>
          <a:xfrm>
            <a:off x="727650" y="1584825"/>
            <a:ext cx="7882500" cy="33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Null hypothesis</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There is no relationship between the percentage of cocoa in a chocolate bar and its rating.</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Less than 50% of raters will give chocolate bars ratings higher than 50%.</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average percentage of cocoa in bars does not change as the years go by.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average rating of chocolate bars decreases over the years.</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Alternate hypotheses</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There is a relationship between the percentage of cocoa in a chocolate bar and its rating.</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More than 50% of experts will give chocolate bar ratings higher than 50%.</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average percentage of cocoa in bars changes as the years go by.</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average rating of chocolate bars increases over the years.</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DATA CLEANING</a:t>
            </a:r>
            <a:endParaRPr>
              <a:latin typeface="Times New Roman"/>
              <a:ea typeface="Times New Roman"/>
              <a:cs typeface="Times New Roman"/>
              <a:sym typeface="Times New Roman"/>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Checking for null values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Checking for outliers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Renaming columns</a:t>
            </a:r>
            <a:endParaRPr sz="1800">
              <a:solidFill>
                <a:srgbClr val="000000"/>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13782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DATA ANALYSIS</a:t>
            </a:r>
            <a:endParaRPr>
              <a:latin typeface="Times New Roman"/>
              <a:ea typeface="Times New Roman"/>
              <a:cs typeface="Times New Roman"/>
              <a:sym typeface="Times New Roman"/>
            </a:endParaRPr>
          </a:p>
        </p:txBody>
      </p:sp>
      <p:sp>
        <p:nvSpPr>
          <p:cNvPr id="129" name="Google Shape;129;p20"/>
          <p:cNvSpPr txBox="1"/>
          <p:nvPr>
            <p:ph idx="1" type="body"/>
          </p:nvPr>
        </p:nvSpPr>
        <p:spPr>
          <a:xfrm>
            <a:off x="729450" y="1673025"/>
            <a:ext cx="7688700" cy="3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Tools used:</a:t>
            </a: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indent="-336550" lvl="0" marL="457200" rtl="0" algn="l">
              <a:spcBef>
                <a:spcPts val="1600"/>
              </a:spcBef>
              <a:spcAft>
                <a:spcPts val="0"/>
              </a:spcAft>
              <a:buClr>
                <a:srgbClr val="000000"/>
              </a:buClr>
              <a:buSzPts val="1700"/>
              <a:buFont typeface="Times New Roman"/>
              <a:buChar char="●"/>
            </a:pPr>
            <a:r>
              <a:rPr lang="en" sz="1700">
                <a:solidFill>
                  <a:srgbClr val="000000"/>
                </a:solidFill>
                <a:uFill>
                  <a:noFill/>
                </a:uFill>
                <a:latin typeface="Times New Roman"/>
                <a:ea typeface="Times New Roman"/>
                <a:cs typeface="Times New Roman"/>
                <a:sym typeface="Times New Roman"/>
                <a:hlinkClick r:id="rId3"/>
              </a:rPr>
              <a:t>Jupyter Notebook via th</a:t>
            </a:r>
            <a:r>
              <a:rPr lang="en" sz="1700">
                <a:solidFill>
                  <a:srgbClr val="000000"/>
                </a:solidFill>
                <a:latin typeface="Times New Roman"/>
                <a:ea typeface="Times New Roman"/>
                <a:cs typeface="Times New Roman"/>
                <a:sym typeface="Times New Roman"/>
              </a:rPr>
              <a:t>e cocalc, Collaborative Calculation and Data Science </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Python 3</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uFill>
                  <a:noFill/>
                </a:uFill>
                <a:latin typeface="Times New Roman"/>
                <a:ea typeface="Times New Roman"/>
                <a:cs typeface="Times New Roman"/>
                <a:sym typeface="Times New Roman"/>
                <a:hlinkClick r:id="rId4"/>
              </a:rPr>
              <a:t>Google Sheets</a:t>
            </a:r>
            <a:r>
              <a:rPr lang="en" sz="1700">
                <a:solidFill>
                  <a:srgbClr val="000000"/>
                </a:solidFill>
                <a:latin typeface="Times New Roman"/>
                <a:ea typeface="Times New Roman"/>
                <a:cs typeface="Times New Roman"/>
                <a:sym typeface="Times New Roman"/>
              </a:rPr>
              <a:t> - For exploratory data analysis report</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Google Slides - For Presentation</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700">
                <a:solidFill>
                  <a:srgbClr val="000000"/>
                </a:solidFill>
                <a:latin typeface="Times New Roman"/>
                <a:ea typeface="Times New Roman"/>
                <a:cs typeface="Times New Roman"/>
                <a:sym typeface="Times New Roman"/>
              </a:rPr>
              <a:t>Imported libraries</a:t>
            </a:r>
            <a:endParaRPr sz="1700">
              <a:solidFill>
                <a:srgbClr val="000000"/>
              </a:solidFill>
              <a:latin typeface="Times New Roman"/>
              <a:ea typeface="Times New Roman"/>
              <a:cs typeface="Times New Roman"/>
              <a:sym typeface="Times New Roman"/>
            </a:endParaRPr>
          </a:p>
          <a:p>
            <a:pPr indent="-336550" lvl="0" marL="457200" rtl="0" algn="l">
              <a:spcBef>
                <a:spcPts val="1600"/>
              </a:spcBef>
              <a:spcAft>
                <a:spcPts val="0"/>
              </a:spcAft>
              <a:buClr>
                <a:srgbClr val="24292E"/>
              </a:buClr>
              <a:buSzPts val="1700"/>
              <a:buFont typeface="Times New Roman"/>
              <a:buChar char="●"/>
            </a:pPr>
            <a:r>
              <a:rPr lang="en" sz="1700">
                <a:solidFill>
                  <a:srgbClr val="24292E"/>
                </a:solidFill>
                <a:latin typeface="Times New Roman"/>
                <a:ea typeface="Times New Roman"/>
                <a:cs typeface="Times New Roman"/>
                <a:sym typeface="Times New Roman"/>
              </a:rPr>
              <a:t>pandas</a:t>
            </a:r>
            <a:endParaRPr sz="1700">
              <a:solidFill>
                <a:srgbClr val="24292E"/>
              </a:solidFill>
              <a:latin typeface="Times New Roman"/>
              <a:ea typeface="Times New Roman"/>
              <a:cs typeface="Times New Roman"/>
              <a:sym typeface="Times New Roman"/>
            </a:endParaRPr>
          </a:p>
          <a:p>
            <a:pPr indent="-336550" lvl="0" marL="457200" rtl="0" algn="l">
              <a:spcBef>
                <a:spcPts val="0"/>
              </a:spcBef>
              <a:spcAft>
                <a:spcPts val="0"/>
              </a:spcAft>
              <a:buClr>
                <a:srgbClr val="24292E"/>
              </a:buClr>
              <a:buSzPts val="1700"/>
              <a:buFont typeface="Times New Roman"/>
              <a:buChar char="●"/>
            </a:pPr>
            <a:r>
              <a:rPr lang="en" sz="1700">
                <a:solidFill>
                  <a:srgbClr val="24292E"/>
                </a:solidFill>
                <a:latin typeface="Times New Roman"/>
                <a:ea typeface="Times New Roman"/>
                <a:cs typeface="Times New Roman"/>
                <a:sym typeface="Times New Roman"/>
              </a:rPr>
              <a:t>matplotlib</a:t>
            </a:r>
            <a:endParaRPr sz="1700">
              <a:solidFill>
                <a:srgbClr val="24292E"/>
              </a:solidFill>
              <a:latin typeface="Times New Roman"/>
              <a:ea typeface="Times New Roman"/>
              <a:cs typeface="Times New Roman"/>
              <a:sym typeface="Times New Roman"/>
            </a:endParaRPr>
          </a:p>
          <a:p>
            <a:pPr indent="-336550" lvl="0" marL="457200" rtl="0" algn="l">
              <a:spcBef>
                <a:spcPts val="0"/>
              </a:spcBef>
              <a:spcAft>
                <a:spcPts val="0"/>
              </a:spcAft>
              <a:buClr>
                <a:srgbClr val="24292E"/>
              </a:buClr>
              <a:buSzPts val="1700"/>
              <a:buFont typeface="Times New Roman"/>
              <a:buChar char="●"/>
            </a:pPr>
            <a:r>
              <a:rPr lang="en" sz="1700">
                <a:solidFill>
                  <a:srgbClr val="24292E"/>
                </a:solidFill>
                <a:latin typeface="Times New Roman"/>
                <a:ea typeface="Times New Roman"/>
                <a:cs typeface="Times New Roman"/>
                <a:sym typeface="Times New Roman"/>
              </a:rPr>
              <a:t>Seaborn</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DATA VISUALI</a:t>
            </a:r>
            <a:r>
              <a:rPr lang="en">
                <a:latin typeface="Times New Roman"/>
                <a:ea typeface="Times New Roman"/>
                <a:cs typeface="Times New Roman"/>
                <a:sym typeface="Times New Roman"/>
              </a:rPr>
              <a:t>ZATION</a:t>
            </a:r>
            <a:endParaRPr>
              <a:latin typeface="Times New Roman"/>
              <a:ea typeface="Times New Roman"/>
              <a:cs typeface="Times New Roman"/>
              <a:sym typeface="Times New Roman"/>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latin typeface="Times New Roman"/>
                <a:ea typeface="Times New Roman"/>
                <a:cs typeface="Times New Roman"/>
                <a:sym typeface="Times New Roman"/>
              </a:rPr>
              <a:t>Data visualization is the graphical representation of information and data. </a:t>
            </a:r>
            <a:r>
              <a:rPr lang="en" sz="1800">
                <a:solidFill>
                  <a:srgbClr val="000000"/>
                </a:solidFill>
                <a:latin typeface="Times New Roman"/>
                <a:ea typeface="Times New Roman"/>
                <a:cs typeface="Times New Roman"/>
                <a:sym typeface="Times New Roman"/>
              </a:rPr>
              <a:t>In the following slides, graphs will be used to determine the relation between the various columns in the dataset and to </a:t>
            </a:r>
            <a:r>
              <a:rPr lang="en" sz="1800">
                <a:solidFill>
                  <a:srgbClr val="000000"/>
                </a:solidFill>
                <a:latin typeface="Times New Roman"/>
                <a:ea typeface="Times New Roman"/>
                <a:cs typeface="Times New Roman"/>
                <a:sym typeface="Times New Roman"/>
              </a:rPr>
              <a:t>provide an accessible way to see and understand trends and patterns in data.</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