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74300"/>
  <p:notesSz cx="18288000" cy="10274300"/>
  <p:embeddedFontLst>
    <p:embeddedFont>
      <p:font typeface="DHJQWP+Arial MT Pro Bold"/>
      <p:regular r:id="rId16"/>
    </p:embeddedFont>
    <p:embeddedFont>
      <p:font typeface="BMVNHO+Arial MT Pro"/>
      <p:regular r:id="rId17"/>
    </p:embeddedFont>
    <p:embeddedFont>
      <p:font typeface="DUCGJV+Cormorant Garamond Bold"/>
      <p:regular r:id="rId18"/>
    </p:embeddedFont>
    <p:embeddedFont>
      <p:font typeface="BMVNHO+Arial MT Pro"/>
      <p:regular r:id="rId19"/>
    </p:embeddedFont>
    <p:embeddedFont>
      <p:font typeface="DHJQWP+Arial MT Pro Bold"/>
      <p:regular r:id="rId20"/>
    </p:embeddedFont>
    <p:embeddedFont>
      <p:font typeface="BMVNHO+Arial MT Pro"/>
      <p:regular r:id="rId21"/>
    </p:embeddedFont>
    <p:embeddedFont>
      <p:font typeface="BMVNHO+Arial MT Pro"/>
      <p:regular r:id="rId22"/>
    </p:embeddedFont>
    <p:embeddedFont>
      <p:font typeface="BMVNHO+Arial MT Pro"/>
      <p:regular r:id="rId23"/>
    </p:embeddedFont>
    <p:embeddedFont>
      <p:font typeface="FILRLO+Arial MT Pro Bold"/>
      <p:regular r:id="rId24"/>
    </p:embeddedFont>
    <p:embeddedFont>
      <p:font typeface="SQHICU+Arial MT Pro"/>
      <p:regular r:id="rId25"/>
    </p:embeddedFont>
    <p:embeddedFont>
      <p:font typeface="SQHICU+Arial MT Pro"/>
      <p:regular r:id="rId26"/>
    </p:embeddedFont>
    <p:embeddedFont>
      <p:font typeface="FILRLO+Arial MT Pro Bold"/>
      <p:regular r:id="rId2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font" Target="fonts/font1.fntdata" /><Relationship Id="rId17" Type="http://schemas.openxmlformats.org/officeDocument/2006/relationships/font" Target="fonts/font2.fntdata" /><Relationship Id="rId18" Type="http://schemas.openxmlformats.org/officeDocument/2006/relationships/font" Target="fonts/font3.fntdata" /><Relationship Id="rId19" Type="http://schemas.openxmlformats.org/officeDocument/2006/relationships/font" Target="fonts/font4.fntdata" /><Relationship Id="rId2" Type="http://schemas.openxmlformats.org/officeDocument/2006/relationships/tableStyles" Target="tableStyles.xml" /><Relationship Id="rId20" Type="http://schemas.openxmlformats.org/officeDocument/2006/relationships/font" Target="fonts/font5.fntdata" /><Relationship Id="rId21" Type="http://schemas.openxmlformats.org/officeDocument/2006/relationships/font" Target="fonts/font6.fntdata" /><Relationship Id="rId22" Type="http://schemas.openxmlformats.org/officeDocument/2006/relationships/font" Target="fonts/font7.fntdata" /><Relationship Id="rId23" Type="http://schemas.openxmlformats.org/officeDocument/2006/relationships/font" Target="fonts/font8.fntdata" /><Relationship Id="rId24" Type="http://schemas.openxmlformats.org/officeDocument/2006/relationships/font" Target="fonts/font9.fntdata" /><Relationship Id="rId25" Type="http://schemas.openxmlformats.org/officeDocument/2006/relationships/font" Target="fonts/font10.fntdata" /><Relationship Id="rId26" Type="http://schemas.openxmlformats.org/officeDocument/2006/relationships/font" Target="fonts/font11.fntdata" /><Relationship Id="rId27" Type="http://schemas.openxmlformats.org/officeDocument/2006/relationships/font" Target="fonts/font12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hyperlink" Target="https://en.wikipedia.org/wiki/Handshaking#TCP_three-way_handshake" TargetMode="Ex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Relationship Id="rId3" Type="http://schemas.openxmlformats.org/officeDocument/2006/relationships/hyperlink" Target="https://pt.wikipedia.org/wiki/Datagrama" TargetMode="Externa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76501" y="543551"/>
            <a:ext cx="6573651" cy="857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5200" b="1">
                <a:solidFill>
                  <a:srgbClr val="ffffff"/>
                </a:solidFill>
                <a:latin typeface="DHJQWP+Arial MT Pro Bold"/>
                <a:cs typeface="DHJQWP+Arial MT Pro Bold"/>
              </a:rPr>
              <a:t>FAETERJ</a:t>
            </a:r>
            <a:r>
              <a:rPr dirty="0" sz="5200" b="1">
                <a:solidFill>
                  <a:srgbClr val="ffffff"/>
                </a:solidFill>
                <a:latin typeface="DHJQWP+Arial MT Pro Bold"/>
                <a:cs typeface="DHJQWP+Arial MT Pro Bold"/>
              </a:rPr>
              <a:t> </a:t>
            </a:r>
            <a:r>
              <a:rPr dirty="0" sz="5200" b="1">
                <a:solidFill>
                  <a:srgbClr val="ffffff"/>
                </a:solidFill>
                <a:latin typeface="DHJQWP+Arial MT Pro Bold"/>
                <a:cs typeface="DHJQWP+Arial MT Pro Bold"/>
              </a:rPr>
              <a:t>Petrópolis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0115" y="1988879"/>
            <a:ext cx="6659726" cy="27402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826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0" spc="-190">
                <a:solidFill>
                  <a:srgbClr val="ffffff"/>
                </a:solidFill>
                <a:latin typeface="BMVNHO+Arial MT Pro"/>
                <a:cs typeface="BMVNHO+Arial MT Pro"/>
              </a:rPr>
              <a:t>Protocolo</a:t>
            </a:r>
            <a:r>
              <a:rPr dirty="0" sz="9500" spc="-19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9500" spc="-190">
                <a:solidFill>
                  <a:srgbClr val="ffffff"/>
                </a:solidFill>
                <a:latin typeface="BMVNHO+Arial MT Pro"/>
                <a:cs typeface="BMVNHO+Arial MT Pro"/>
              </a:rPr>
              <a:t>de</a:t>
            </a:r>
          </a:p>
          <a:p>
            <a:pPr marL="311199" marR="0">
              <a:lnSpc>
                <a:spcPts val="9450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0" spc="-190">
                <a:solidFill>
                  <a:srgbClr val="ffffff"/>
                </a:solidFill>
                <a:latin typeface="BMVNHO+Arial MT Pro"/>
                <a:cs typeface="BMVNHO+Arial MT Pro"/>
              </a:rPr>
              <a:t>Transporte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38690" y="5348922"/>
            <a:ext cx="6249156" cy="146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0">
                <a:solidFill>
                  <a:srgbClr val="ffffff"/>
                </a:solidFill>
                <a:latin typeface="BMVNHO+Arial MT Pro"/>
                <a:cs typeface="BMVNHO+Arial MT Pro"/>
              </a:rPr>
              <a:t>TCP</a:t>
            </a:r>
            <a:r>
              <a:rPr dirty="0" sz="9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9000">
                <a:solidFill>
                  <a:srgbClr val="ffffff"/>
                </a:solidFill>
                <a:latin typeface="BMVNHO+Arial MT Pro"/>
                <a:cs typeface="BMVNHO+Arial MT Pro"/>
              </a:rPr>
              <a:t>E</a:t>
            </a:r>
            <a:r>
              <a:rPr dirty="0" sz="9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9000">
                <a:solidFill>
                  <a:srgbClr val="ffffff"/>
                </a:solidFill>
                <a:latin typeface="BMVNHO+Arial MT Pro"/>
                <a:cs typeface="BMVNHO+Arial MT Pro"/>
              </a:rPr>
              <a:t>UDP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44352" y="7065038"/>
            <a:ext cx="2719694" cy="11757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Petrópolis,RJ</a:t>
            </a:r>
          </a:p>
          <a:p>
            <a:pPr marL="803523" marR="0">
              <a:lnSpc>
                <a:spcPts val="4232"/>
              </a:lnSpc>
              <a:spcBef>
                <a:spcPts val="54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2023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5046" y="9101993"/>
            <a:ext cx="6072100" cy="5422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7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BMVNHO+Arial MT Pro"/>
                <a:cs typeface="BMVNHO+Arial MT Pro"/>
              </a:rPr>
              <a:t>Bárbara</a:t>
            </a:r>
            <a:r>
              <a:rPr dirty="0" sz="3200">
                <a:solidFill>
                  <a:srgbClr val="000000"/>
                </a:solidFill>
                <a:latin typeface="BMVNHO+Arial MT Pro"/>
                <a:cs typeface="BMVNHO+Arial MT Pro"/>
              </a:rPr>
              <a:t> </a:t>
            </a:r>
            <a:r>
              <a:rPr dirty="0" sz="3200">
                <a:solidFill>
                  <a:srgbClr val="000000"/>
                </a:solidFill>
                <a:latin typeface="BMVNHO+Arial MT Pro"/>
                <a:cs typeface="BMVNHO+Arial MT Pro"/>
              </a:rPr>
              <a:t>Hansen</a:t>
            </a:r>
            <a:r>
              <a:rPr dirty="0" sz="3200">
                <a:solidFill>
                  <a:srgbClr val="000000"/>
                </a:solidFill>
                <a:latin typeface="BMVNHO+Arial MT Pro"/>
                <a:cs typeface="BMVNHO+Arial MT Pro"/>
              </a:rPr>
              <a:t> </a:t>
            </a:r>
            <a:r>
              <a:rPr dirty="0" sz="3200">
                <a:solidFill>
                  <a:srgbClr val="000000"/>
                </a:solidFill>
                <a:latin typeface="BMVNHO+Arial MT Pro"/>
                <a:cs typeface="BMVNHO+Arial MT Pro"/>
              </a:rPr>
              <a:t>de</a:t>
            </a:r>
            <a:r>
              <a:rPr dirty="0" sz="3200">
                <a:solidFill>
                  <a:srgbClr val="000000"/>
                </a:solidFill>
                <a:latin typeface="BMVNHO+Arial MT Pro"/>
                <a:cs typeface="BMVNHO+Arial MT Pro"/>
              </a:rPr>
              <a:t> </a:t>
            </a:r>
            <a:r>
              <a:rPr dirty="0" sz="3200">
                <a:solidFill>
                  <a:srgbClr val="000000"/>
                </a:solidFill>
                <a:latin typeface="BMVNHO+Arial MT Pro"/>
                <a:cs typeface="BMVNHO+Arial MT Pro"/>
              </a:rPr>
              <a:t>Vasconcelos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2176" y="939750"/>
            <a:ext cx="3896027" cy="857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5200" b="1">
                <a:solidFill>
                  <a:srgbClr val="ffffff"/>
                </a:solidFill>
                <a:latin typeface="FILRLO+Arial MT Pro Bold"/>
                <a:cs typeface="FILRLO+Arial MT Pro Bold"/>
              </a:rPr>
              <a:t>Referências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5560" y="2480409"/>
            <a:ext cx="14069151" cy="5756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https://www.alura.com.br/artigos/quais-as-diferencas-entre-o-tcp-e-o-udp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0384" y="3718294"/>
            <a:ext cx="16013833" cy="5756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https://bunny.net/academy/network/what-is-user-datagram-protocol-udp-and-how-d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25061" y="4318369"/>
            <a:ext cx="1543557" cy="5756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it-work/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31840" y="4832084"/>
            <a:ext cx="12630931" cy="5756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https://www.geeksforgeeks.org/differences-between-tcp-and-udp/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31691" y="5894509"/>
            <a:ext cx="8550293" cy="5756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https://www.avg.com/pt/signal/what-is-tcp-ip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94905" y="540131"/>
            <a:ext cx="10132304" cy="967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 b="1">
                <a:solidFill>
                  <a:srgbClr val="ffffff"/>
                </a:solidFill>
                <a:latin typeface="DUCGJV+Cormorant Garamond Bold"/>
                <a:cs typeface="DUCGJV+Cormorant Garamond Bold"/>
              </a:rPr>
              <a:t>O</a:t>
            </a:r>
            <a:r>
              <a:rPr dirty="0" sz="6000" b="1">
                <a:solidFill>
                  <a:srgbClr val="ffffff"/>
                </a:solidFill>
                <a:latin typeface="DUCGJV+Cormorant Garamond Bold"/>
                <a:cs typeface="DUCGJV+Cormorant Garamond Bold"/>
              </a:rPr>
              <a:t> </a:t>
            </a:r>
            <a:r>
              <a:rPr dirty="0" sz="6000" b="1">
                <a:solidFill>
                  <a:srgbClr val="ffffff"/>
                </a:solidFill>
                <a:latin typeface="DUCGJV+Cormorant Garamond Bold"/>
                <a:cs typeface="DUCGJV+Cormorant Garamond Bold"/>
              </a:rPr>
              <a:t>que</a:t>
            </a:r>
            <a:r>
              <a:rPr dirty="0" sz="6000" b="1">
                <a:solidFill>
                  <a:srgbClr val="ffffff"/>
                </a:solidFill>
                <a:latin typeface="DUCGJV+Cormorant Garamond Bold"/>
                <a:cs typeface="DUCGJV+Cormorant Garamond Bold"/>
              </a:rPr>
              <a:t> </a:t>
            </a:r>
            <a:r>
              <a:rPr dirty="0" sz="6000" b="1">
                <a:solidFill>
                  <a:srgbClr val="ffffff"/>
                </a:solidFill>
                <a:latin typeface="DUCGJV+Cormorant Garamond Bold"/>
                <a:cs typeface="DUCGJV+Cormorant Garamond Bold"/>
              </a:rPr>
              <a:t>é</a:t>
            </a:r>
            <a:r>
              <a:rPr dirty="0" sz="6000" b="1">
                <a:solidFill>
                  <a:srgbClr val="ffffff"/>
                </a:solidFill>
                <a:latin typeface="DUCGJV+Cormorant Garamond Bold"/>
                <a:cs typeface="DUCGJV+Cormorant Garamond Bold"/>
              </a:rPr>
              <a:t> </a:t>
            </a:r>
            <a:r>
              <a:rPr dirty="0" sz="6000" b="1">
                <a:solidFill>
                  <a:srgbClr val="ffffff"/>
                </a:solidFill>
                <a:latin typeface="DUCGJV+Cormorant Garamond Bold"/>
                <a:cs typeface="DUCGJV+Cormorant Garamond Bold"/>
              </a:rPr>
              <a:t>Protocolo</a:t>
            </a:r>
            <a:r>
              <a:rPr dirty="0" sz="6000" b="1">
                <a:solidFill>
                  <a:srgbClr val="ffffff"/>
                </a:solidFill>
                <a:latin typeface="DUCGJV+Cormorant Garamond Bold"/>
                <a:cs typeface="DUCGJV+Cormorant Garamond Bold"/>
              </a:rPr>
              <a:t> </a:t>
            </a:r>
            <a:r>
              <a:rPr dirty="0" sz="6000" b="1">
                <a:solidFill>
                  <a:srgbClr val="ffffff"/>
                </a:solidFill>
                <a:latin typeface="DUCGJV+Cormorant Garamond Bold"/>
                <a:cs typeface="DUCGJV+Cormorant Garamond Bold"/>
              </a:rPr>
              <a:t>de</a:t>
            </a:r>
            <a:r>
              <a:rPr dirty="0" sz="6000" b="1">
                <a:solidFill>
                  <a:srgbClr val="ffffff"/>
                </a:solidFill>
                <a:latin typeface="DUCGJV+Cormorant Garamond Bold"/>
                <a:cs typeface="DUCGJV+Cormorant Garamond Bold"/>
              </a:rPr>
              <a:t> </a:t>
            </a:r>
            <a:r>
              <a:rPr dirty="0" sz="6000" b="1">
                <a:solidFill>
                  <a:srgbClr val="ffffff"/>
                </a:solidFill>
                <a:latin typeface="DUCGJV+Cormorant Garamond Bold"/>
                <a:cs typeface="DUCGJV+Cormorant Garamond Bold"/>
              </a:rPr>
              <a:t>transporte?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97838" y="2053426"/>
            <a:ext cx="4091653" cy="14496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264"/>
              </a:lnSpc>
              <a:spcBef>
                <a:spcPts val="0"/>
              </a:spcBef>
              <a:spcAft>
                <a:spcPts val="0"/>
              </a:spcAft>
            </a:pPr>
            <a:r>
              <a:rPr dirty="0" sz="4250" spc="-16">
                <a:solidFill>
                  <a:srgbClr val="ffffff"/>
                </a:solidFill>
                <a:latin typeface="BMVNHO+Arial MT Pro"/>
                <a:cs typeface="BMVNHO+Arial MT Pro"/>
              </a:rPr>
              <a:t>Um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 spc="-10">
                <a:solidFill>
                  <a:srgbClr val="ffffff"/>
                </a:solidFill>
                <a:latin typeface="BMVNHO+Arial MT Pro"/>
                <a:cs typeface="BMVNHO+Arial MT Pro"/>
              </a:rPr>
              <a:t>protocolo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 spc="-12">
                <a:solidFill>
                  <a:srgbClr val="ffffff"/>
                </a:solidFill>
                <a:latin typeface="BMVNHO+Arial MT Pro"/>
                <a:cs typeface="BMVNHO+Arial MT Pro"/>
              </a:rPr>
              <a:t>de</a:t>
            </a:r>
          </a:p>
          <a:p>
            <a:pPr marL="89445" marR="0">
              <a:lnSpc>
                <a:spcPts val="5264"/>
              </a:lnSpc>
              <a:spcBef>
                <a:spcPts val="535"/>
              </a:spcBef>
              <a:spcAft>
                <a:spcPts val="0"/>
              </a:spcAft>
            </a:pPr>
            <a:r>
              <a:rPr dirty="0" sz="4250" spc="-10">
                <a:solidFill>
                  <a:srgbClr val="ffffff"/>
                </a:solidFill>
                <a:latin typeface="BMVNHO+Arial MT Pro"/>
                <a:cs typeface="BMVNHO+Arial MT Pro"/>
              </a:rPr>
              <a:t>transporte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é</a:t>
            </a:r>
            <a:r>
              <a:rPr dirty="0" sz="4250" spc="-18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 spc="-12">
                <a:solidFill>
                  <a:srgbClr val="ffffff"/>
                </a:solidFill>
                <a:latin typeface="BMVNHO+Arial MT Pro"/>
                <a:cs typeface="BMVNHO+Arial MT Pro"/>
              </a:rPr>
              <a:t>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76053" y="2053426"/>
            <a:ext cx="4211398" cy="14496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264"/>
              </a:lnSpc>
              <a:spcBef>
                <a:spcPts val="0"/>
              </a:spcBef>
              <a:spcAft>
                <a:spcPts val="0"/>
              </a:spcAft>
            </a:pPr>
            <a:r>
              <a:rPr dirty="0" sz="4250" spc="-17">
                <a:solidFill>
                  <a:srgbClr val="ffffff"/>
                </a:solidFill>
                <a:latin typeface="BMVNHO+Arial MT Pro"/>
                <a:cs typeface="BMVNHO+Arial MT Pro"/>
              </a:rPr>
              <a:t>Os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 spc="-10">
                <a:solidFill>
                  <a:srgbClr val="ffffff"/>
                </a:solidFill>
                <a:latin typeface="BMVNHO+Arial MT Pro"/>
                <a:cs typeface="BMVNHO+Arial MT Pro"/>
              </a:rPr>
              <a:t>protocolos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 spc="-12">
                <a:solidFill>
                  <a:srgbClr val="ffffff"/>
                </a:solidFill>
                <a:latin typeface="BMVNHO+Arial MT Pro"/>
                <a:cs typeface="BMVNHO+Arial MT Pro"/>
              </a:rPr>
              <a:t>de</a:t>
            </a:r>
          </a:p>
          <a:p>
            <a:pPr marL="820638" marR="0">
              <a:lnSpc>
                <a:spcPts val="5264"/>
              </a:lnSpc>
              <a:spcBef>
                <a:spcPts val="535"/>
              </a:spcBef>
              <a:spcAft>
                <a:spcPts val="0"/>
              </a:spcAft>
            </a:pPr>
            <a:r>
              <a:rPr dirty="0" sz="4250" spc="-10">
                <a:solidFill>
                  <a:srgbClr val="ffffff"/>
                </a:solidFill>
                <a:latin typeface="BMVNHO+Arial MT Pro"/>
                <a:cs typeface="BMVNHO+Arial MT Pro"/>
              </a:rPr>
              <a:t>transporte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76158" y="3539326"/>
            <a:ext cx="5674097" cy="44214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3792" marR="0">
              <a:lnSpc>
                <a:spcPts val="5264"/>
              </a:lnSpc>
              <a:spcBef>
                <a:spcPts val="0"/>
              </a:spcBef>
              <a:spcAft>
                <a:spcPts val="0"/>
              </a:spcAft>
            </a:pPr>
            <a:r>
              <a:rPr dirty="0" sz="4250" spc="-10">
                <a:solidFill>
                  <a:srgbClr val="ffffff"/>
                </a:solidFill>
                <a:latin typeface="BMVNHO+Arial MT Pro"/>
                <a:cs typeface="BMVNHO+Arial MT Pro"/>
              </a:rPr>
              <a:t>conjunto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 spc="-12">
                <a:solidFill>
                  <a:srgbClr val="ffffff"/>
                </a:solidFill>
                <a:latin typeface="BMVNHO+Arial MT Pro"/>
                <a:cs typeface="BMVNHO+Arial MT Pro"/>
              </a:rPr>
              <a:t>de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 spc="-10">
                <a:solidFill>
                  <a:srgbClr val="ffffff"/>
                </a:solidFill>
                <a:latin typeface="BMVNHO+Arial MT Pro"/>
                <a:cs typeface="BMVNHO+Arial MT Pro"/>
              </a:rPr>
              <a:t>regras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e</a:t>
            </a:r>
          </a:p>
          <a:p>
            <a:pPr marL="508099" marR="0">
              <a:lnSpc>
                <a:spcPts val="5264"/>
              </a:lnSpc>
              <a:spcBef>
                <a:spcPts val="535"/>
              </a:spcBef>
              <a:spcAft>
                <a:spcPts val="0"/>
              </a:spcAft>
            </a:pPr>
            <a:r>
              <a:rPr dirty="0" sz="4250" spc="-11">
                <a:solidFill>
                  <a:srgbClr val="ffffff"/>
                </a:solidFill>
                <a:latin typeface="BMVNHO+Arial MT Pro"/>
                <a:cs typeface="BMVNHO+Arial MT Pro"/>
              </a:rPr>
              <a:t>procedimentos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 spc="-12">
                <a:solidFill>
                  <a:srgbClr val="ffffff"/>
                </a:solidFill>
                <a:latin typeface="BMVNHO+Arial MT Pro"/>
                <a:cs typeface="BMVNHO+Arial MT Pro"/>
              </a:rPr>
              <a:t>que</a:t>
            </a:r>
          </a:p>
          <a:p>
            <a:pPr marL="164752" marR="0">
              <a:lnSpc>
                <a:spcPts val="5264"/>
              </a:lnSpc>
              <a:spcBef>
                <a:spcPts val="585"/>
              </a:spcBef>
              <a:spcAft>
                <a:spcPts val="0"/>
              </a:spcAft>
            </a:pP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define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 spc="-14">
                <a:solidFill>
                  <a:srgbClr val="ffffff"/>
                </a:solidFill>
                <a:latin typeface="BMVNHO+Arial MT Pro"/>
                <a:cs typeface="BMVNHO+Arial MT Pro"/>
              </a:rPr>
              <a:t>como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 spc="-12">
                <a:solidFill>
                  <a:srgbClr val="ffffff"/>
                </a:solidFill>
                <a:latin typeface="BMVNHO+Arial MT Pro"/>
                <a:cs typeface="BMVNHO+Arial MT Pro"/>
              </a:rPr>
              <a:t>os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 spc="-12">
                <a:solidFill>
                  <a:srgbClr val="ffffff"/>
                </a:solidFill>
                <a:latin typeface="BMVNHO+Arial MT Pro"/>
                <a:cs typeface="BMVNHO+Arial MT Pro"/>
              </a:rPr>
              <a:t>dados</a:t>
            </a:r>
          </a:p>
          <a:p>
            <a:pPr marL="150316" marR="0">
              <a:lnSpc>
                <a:spcPts val="5264"/>
              </a:lnSpc>
              <a:spcBef>
                <a:spcPts val="535"/>
              </a:spcBef>
              <a:spcAft>
                <a:spcPts val="0"/>
              </a:spcAft>
            </a:pPr>
            <a:r>
              <a:rPr dirty="0" sz="4250" spc="-12">
                <a:solidFill>
                  <a:srgbClr val="ffffff"/>
                </a:solidFill>
                <a:latin typeface="BMVNHO+Arial MT Pro"/>
                <a:cs typeface="BMVNHO+Arial MT Pro"/>
              </a:rPr>
              <a:t>são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 spc="-10">
                <a:solidFill>
                  <a:srgbClr val="ffffff"/>
                </a:solidFill>
                <a:latin typeface="BMVNHO+Arial MT Pro"/>
                <a:cs typeface="BMVNHO+Arial MT Pro"/>
              </a:rPr>
              <a:t>transmitidos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entre</a:t>
            </a:r>
          </a:p>
          <a:p>
            <a:pPr marL="359419" marR="0">
              <a:lnSpc>
                <a:spcPts val="5264"/>
              </a:lnSpc>
              <a:spcBef>
                <a:spcPts val="585"/>
              </a:spcBef>
              <a:spcAft>
                <a:spcPts val="0"/>
              </a:spcAft>
            </a:pP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dispositivos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 spc="-12">
                <a:solidFill>
                  <a:srgbClr val="ffffff"/>
                </a:solidFill>
                <a:latin typeface="BMVNHO+Arial MT Pro"/>
                <a:cs typeface="BMVNHO+Arial MT Pro"/>
              </a:rPr>
              <a:t>em</a:t>
            </a:r>
            <a:r>
              <a:rPr dirty="0" sz="4250" spc="-12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 spc="-15">
                <a:solidFill>
                  <a:srgbClr val="ffffff"/>
                </a:solidFill>
                <a:latin typeface="BMVNHO+Arial MT Pro"/>
                <a:cs typeface="BMVNHO+Arial MT Pro"/>
              </a:rPr>
              <a:t>uma</a:t>
            </a:r>
          </a:p>
          <a:p>
            <a:pPr marL="0" marR="0">
              <a:lnSpc>
                <a:spcPts val="5264"/>
              </a:lnSpc>
              <a:spcBef>
                <a:spcPts val="535"/>
              </a:spcBef>
              <a:spcAft>
                <a:spcPts val="0"/>
              </a:spcAft>
            </a:pPr>
            <a:r>
              <a:rPr dirty="0" sz="4250" spc="-11">
                <a:solidFill>
                  <a:srgbClr val="ffffff"/>
                </a:solidFill>
                <a:latin typeface="BMVNHO+Arial MT Pro"/>
                <a:cs typeface="BMVNHO+Arial MT Pro"/>
              </a:rPr>
              <a:t>rede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 spc="-12">
                <a:solidFill>
                  <a:srgbClr val="ffffff"/>
                </a:solidFill>
                <a:latin typeface="BMVNHO+Arial MT Pro"/>
                <a:cs typeface="BMVNHO+Arial MT Pro"/>
              </a:rPr>
              <a:t>de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 spc="-12">
                <a:solidFill>
                  <a:srgbClr val="ffffff"/>
                </a:solidFill>
                <a:latin typeface="BMVNHO+Arial MT Pro"/>
                <a:cs typeface="BMVNHO+Arial MT Pro"/>
              </a:rPr>
              <a:t>computadores.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34902" y="3539326"/>
            <a:ext cx="5493701" cy="2935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51705" marR="0">
              <a:lnSpc>
                <a:spcPts val="5264"/>
              </a:lnSpc>
              <a:spcBef>
                <a:spcPts val="0"/>
              </a:spcBef>
              <a:spcAft>
                <a:spcPts val="0"/>
              </a:spcAft>
            </a:pPr>
            <a:r>
              <a:rPr dirty="0" sz="4250" spc="-11">
                <a:solidFill>
                  <a:srgbClr val="ffffff"/>
                </a:solidFill>
                <a:latin typeface="BMVNHO+Arial MT Pro"/>
                <a:cs typeface="BMVNHO+Arial MT Pro"/>
              </a:rPr>
              <a:t>estabelecem</a:t>
            </a:r>
            <a:r>
              <a:rPr dirty="0" sz="4250" spc="-14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 spc="-15">
                <a:solidFill>
                  <a:srgbClr val="ffffff"/>
                </a:solidFill>
                <a:latin typeface="BMVNHO+Arial MT Pro"/>
                <a:cs typeface="BMVNHO+Arial MT Pro"/>
              </a:rPr>
              <a:t>uma</a:t>
            </a:r>
          </a:p>
          <a:p>
            <a:pPr marL="0" marR="0">
              <a:lnSpc>
                <a:spcPts val="5264"/>
              </a:lnSpc>
              <a:spcBef>
                <a:spcPts val="535"/>
              </a:spcBef>
              <a:spcAft>
                <a:spcPts val="0"/>
              </a:spcAft>
            </a:pPr>
            <a:r>
              <a:rPr dirty="0" sz="4250" spc="-12">
                <a:solidFill>
                  <a:srgbClr val="ffffff"/>
                </a:solidFill>
                <a:latin typeface="BMVNHO+Arial MT Pro"/>
                <a:cs typeface="BMVNHO+Arial MT Pro"/>
              </a:rPr>
              <a:t>comunicação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fim</a:t>
            </a:r>
            <a:r>
              <a:rPr dirty="0" sz="4250" spc="-19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a</a:t>
            </a:r>
            <a:r>
              <a:rPr dirty="0" sz="4250" spc="-18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fim</a:t>
            </a:r>
          </a:p>
          <a:p>
            <a:pPr marL="103882" marR="0">
              <a:lnSpc>
                <a:spcPts val="5264"/>
              </a:lnSpc>
              <a:spcBef>
                <a:spcPts val="585"/>
              </a:spcBef>
              <a:spcAft>
                <a:spcPts val="0"/>
              </a:spcAft>
            </a:pP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entre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 spc="-12">
                <a:solidFill>
                  <a:srgbClr val="ffffff"/>
                </a:solidFill>
                <a:latin typeface="BMVNHO+Arial MT Pro"/>
                <a:cs typeface="BMVNHO+Arial MT Pro"/>
              </a:rPr>
              <a:t>um</a:t>
            </a:r>
            <a:r>
              <a:rPr dirty="0" sz="4250" spc="-12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 spc="-11">
                <a:solidFill>
                  <a:srgbClr val="ffffff"/>
                </a:solidFill>
                <a:latin typeface="BMVNHO+Arial MT Pro"/>
                <a:cs typeface="BMVNHO+Arial MT Pro"/>
              </a:rPr>
              <a:t>remetente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e</a:t>
            </a:r>
          </a:p>
          <a:p>
            <a:pPr marL="760511" marR="0">
              <a:lnSpc>
                <a:spcPts val="5264"/>
              </a:lnSpc>
              <a:spcBef>
                <a:spcPts val="535"/>
              </a:spcBef>
              <a:spcAft>
                <a:spcPts val="0"/>
              </a:spcAft>
            </a:pPr>
            <a:r>
              <a:rPr dirty="0" sz="4250" spc="-12">
                <a:solidFill>
                  <a:srgbClr val="ffffff"/>
                </a:solidFill>
                <a:latin typeface="BMVNHO+Arial MT Pro"/>
                <a:cs typeface="BMVNHO+Arial MT Pro"/>
              </a:rPr>
              <a:t>um</a:t>
            </a:r>
            <a:r>
              <a:rPr dirty="0" sz="4250" spc="-12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destinatário,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298017" y="6511126"/>
            <a:ext cx="5167209" cy="21925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4242" marR="0">
              <a:lnSpc>
                <a:spcPts val="5264"/>
              </a:lnSpc>
              <a:spcBef>
                <a:spcPts val="0"/>
              </a:spcBef>
              <a:spcAft>
                <a:spcPts val="0"/>
              </a:spcAft>
            </a:pPr>
            <a:r>
              <a:rPr dirty="0" sz="4250" spc="-11">
                <a:solidFill>
                  <a:srgbClr val="ffffff"/>
                </a:solidFill>
                <a:latin typeface="BMVNHO+Arial MT Pro"/>
                <a:cs typeface="BMVNHO+Arial MT Pro"/>
              </a:rPr>
              <a:t>independentemente</a:t>
            </a:r>
          </a:p>
          <a:p>
            <a:pPr marL="0" marR="0">
              <a:lnSpc>
                <a:spcPts val="5264"/>
              </a:lnSpc>
              <a:spcBef>
                <a:spcPts val="535"/>
              </a:spcBef>
              <a:spcAft>
                <a:spcPts val="0"/>
              </a:spcAft>
            </a:pPr>
            <a:r>
              <a:rPr dirty="0" sz="4250" spc="-12">
                <a:solidFill>
                  <a:srgbClr val="ffffff"/>
                </a:solidFill>
                <a:latin typeface="BMVNHO+Arial MT Pro"/>
                <a:cs typeface="BMVNHO+Arial MT Pro"/>
              </a:rPr>
              <a:t>dos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 spc="-10">
                <a:solidFill>
                  <a:srgbClr val="ffffff"/>
                </a:solidFill>
                <a:latin typeface="BMVNHO+Arial MT Pro"/>
                <a:cs typeface="BMVNHO+Arial MT Pro"/>
              </a:rPr>
              <a:t>detalhes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 spc="-12">
                <a:solidFill>
                  <a:srgbClr val="ffffff"/>
                </a:solidFill>
                <a:latin typeface="BMVNHO+Arial MT Pro"/>
                <a:cs typeface="BMVNHO+Arial MT Pro"/>
              </a:rPr>
              <a:t>da</a:t>
            </a:r>
            <a:r>
              <a:rPr dirty="0" sz="42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4250" spc="-11">
                <a:solidFill>
                  <a:srgbClr val="ffffff"/>
                </a:solidFill>
                <a:latin typeface="BMVNHO+Arial MT Pro"/>
                <a:cs typeface="BMVNHO+Arial MT Pro"/>
              </a:rPr>
              <a:t>rede</a:t>
            </a:r>
          </a:p>
          <a:p>
            <a:pPr marL="1059805" marR="0">
              <a:lnSpc>
                <a:spcPts val="5264"/>
              </a:lnSpc>
              <a:spcBef>
                <a:spcPts val="585"/>
              </a:spcBef>
              <a:spcAft>
                <a:spcPts val="0"/>
              </a:spcAft>
            </a:pPr>
            <a:r>
              <a:rPr dirty="0" sz="4250" spc="-11">
                <a:solidFill>
                  <a:srgbClr val="ffffff"/>
                </a:solidFill>
                <a:latin typeface="BMVNHO+Arial MT Pro"/>
                <a:cs typeface="BMVNHO+Arial MT Pro"/>
              </a:rPr>
              <a:t>subjacente.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47723" y="276472"/>
            <a:ext cx="10344820" cy="21106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94"/>
              </a:lnSpc>
              <a:spcBef>
                <a:spcPts val="0"/>
              </a:spcBef>
              <a:spcAft>
                <a:spcPts val="0"/>
              </a:spcAft>
            </a:pPr>
            <a:r>
              <a:rPr dirty="0" sz="6200" b="1">
                <a:solidFill>
                  <a:srgbClr val="ffffff"/>
                </a:solidFill>
                <a:latin typeface="DHJQWP+Arial MT Pro Bold"/>
                <a:cs typeface="DHJQWP+Arial MT Pro Bold"/>
              </a:rPr>
              <a:t>TCP</a:t>
            </a:r>
            <a:r>
              <a:rPr dirty="0" sz="6200" b="1">
                <a:solidFill>
                  <a:srgbClr val="ffffff"/>
                </a:solidFill>
                <a:latin typeface="DHJQWP+Arial MT Pro Bold"/>
                <a:cs typeface="DHJQWP+Arial MT Pro Bold"/>
              </a:rPr>
              <a:t> </a:t>
            </a:r>
            <a:r>
              <a:rPr dirty="0" sz="6200" b="1">
                <a:solidFill>
                  <a:srgbClr val="ffffff"/>
                </a:solidFill>
                <a:latin typeface="DHJQWP+Arial MT Pro Bold"/>
                <a:cs typeface="DHJQWP+Arial MT Pro Bold"/>
              </a:rPr>
              <a:t>(Transmission</a:t>
            </a:r>
            <a:r>
              <a:rPr dirty="0" sz="6200" b="1">
                <a:solidFill>
                  <a:srgbClr val="ffffff"/>
                </a:solidFill>
                <a:latin typeface="DHJQWP+Arial MT Pro Bold"/>
                <a:cs typeface="DHJQWP+Arial MT Pro Bold"/>
              </a:rPr>
              <a:t> </a:t>
            </a:r>
            <a:r>
              <a:rPr dirty="0" sz="6200" b="1">
                <a:solidFill>
                  <a:srgbClr val="ffffff"/>
                </a:solidFill>
                <a:latin typeface="DHJQWP+Arial MT Pro Bold"/>
                <a:cs typeface="DHJQWP+Arial MT Pro Bold"/>
              </a:rPr>
              <a:t>Control</a:t>
            </a:r>
          </a:p>
          <a:p>
            <a:pPr marL="3259187" marR="0">
              <a:lnSpc>
                <a:spcPts val="7694"/>
              </a:lnSpc>
              <a:spcBef>
                <a:spcPts val="930"/>
              </a:spcBef>
              <a:spcAft>
                <a:spcPts val="0"/>
              </a:spcAft>
            </a:pPr>
            <a:r>
              <a:rPr dirty="0" sz="6200" b="1">
                <a:solidFill>
                  <a:srgbClr val="ffffff"/>
                </a:solidFill>
                <a:latin typeface="DHJQWP+Arial MT Pro Bold"/>
                <a:cs typeface="DHJQWP+Arial MT Pro Bold"/>
              </a:rPr>
              <a:t>Protocol)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13519" y="3175479"/>
            <a:ext cx="5413496" cy="5114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2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Protocolo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orientado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à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conexão.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50402" y="4223230"/>
            <a:ext cx="8868041" cy="26069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3834" marR="0">
              <a:lnSpc>
                <a:spcPts val="372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Oferece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uma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comunicação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confiável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e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ordenada.</a:t>
            </a:r>
          </a:p>
          <a:p>
            <a:pPr marL="0" marR="0">
              <a:lnSpc>
                <a:spcPts val="3727"/>
              </a:lnSpc>
              <a:spcBef>
                <a:spcPts val="4572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Garante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a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entrega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dos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dados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e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detecta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perdas.</a:t>
            </a:r>
          </a:p>
          <a:p>
            <a:pPr marL="296316" marR="0">
              <a:lnSpc>
                <a:spcPts val="3727"/>
              </a:lnSpc>
              <a:spcBef>
                <a:spcPts val="4522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Controla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o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fluxo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e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evita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congestionamentos.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34402" y="7366480"/>
            <a:ext cx="11771554" cy="10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2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Amplamente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utilizado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em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transferência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de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arquivos,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acesso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web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e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e-</a:t>
            </a:r>
          </a:p>
          <a:p>
            <a:pPr marL="5313313" marR="0">
              <a:lnSpc>
                <a:spcPts val="3727"/>
              </a:lnSpc>
              <a:spcBef>
                <a:spcPts val="447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BMVNHO+Arial MT Pro"/>
                <a:cs typeface="BMVNHO+Arial MT Pro"/>
              </a:rPr>
              <a:t>mails.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59433" y="535389"/>
            <a:ext cx="6770921" cy="7171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4178" marR="0">
              <a:lnSpc>
                <a:spcPts val="42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protocolo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TCP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é,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talvez,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mais</a:t>
            </a:r>
          </a:p>
          <a:p>
            <a:pPr marL="59787" marR="0">
              <a:lnSpc>
                <a:spcPts val="4229"/>
              </a:lnSpc>
              <a:spcBef>
                <a:spcPts val="541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utilizado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na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camada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de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transporte</a:t>
            </a:r>
          </a:p>
          <a:p>
            <a:pPr marL="0" marR="0">
              <a:lnSpc>
                <a:spcPts val="4229"/>
              </a:lnSpc>
              <a:spcBef>
                <a:spcPts val="491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para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aplicações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na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Web.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Diferente</a:t>
            </a:r>
          </a:p>
          <a:p>
            <a:pPr marL="707340" marR="0">
              <a:lnSpc>
                <a:spcPts val="4229"/>
              </a:lnSpc>
              <a:spcBef>
                <a:spcPts val="491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do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UDP,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TCP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é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voltado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à</a:t>
            </a:r>
          </a:p>
          <a:p>
            <a:pPr marL="287487" marR="0">
              <a:lnSpc>
                <a:spcPts val="4229"/>
              </a:lnSpc>
              <a:spcBef>
                <a:spcPts val="491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conexão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tem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como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garantia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a</a:t>
            </a:r>
          </a:p>
          <a:p>
            <a:pPr marL="215504" marR="0">
              <a:lnSpc>
                <a:spcPts val="4229"/>
              </a:lnSpc>
              <a:spcBef>
                <a:spcPts val="491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integridade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ordem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de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todos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os</a:t>
            </a:r>
          </a:p>
          <a:p>
            <a:pPr marL="2661601" marR="0">
              <a:lnSpc>
                <a:spcPts val="4229"/>
              </a:lnSpc>
              <a:spcBef>
                <a:spcPts val="541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dados.</a:t>
            </a:r>
          </a:p>
          <a:p>
            <a:pPr marL="155716" marR="0">
              <a:lnSpc>
                <a:spcPts val="4229"/>
              </a:lnSpc>
              <a:spcBef>
                <a:spcPts val="491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Para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manter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confiabilidade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dos</a:t>
            </a:r>
          </a:p>
          <a:p>
            <a:pPr marL="47889" marR="0">
              <a:lnSpc>
                <a:spcPts val="4229"/>
              </a:lnSpc>
              <a:spcBef>
                <a:spcPts val="491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dados,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TCP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utiliza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um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aperto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de</a:t>
            </a:r>
          </a:p>
          <a:p>
            <a:pPr marL="263839" marR="0">
              <a:lnSpc>
                <a:spcPts val="4233"/>
              </a:lnSpc>
              <a:spcBef>
                <a:spcPts val="489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mãos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três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vias,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dirty="0" sz="3400" strike="sngStrike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three</a:t>
            </a:r>
            <a:r>
              <a:rPr dirty="0" sz="3400" spc="94" strike="sngStrike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3400" strike="sngStrike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way</a:t>
            </a:r>
          </a:p>
          <a:p>
            <a:pPr marL="287636" marR="0">
              <a:lnSpc>
                <a:spcPts val="4233"/>
              </a:lnSpc>
              <a:spcBef>
                <a:spcPts val="489"/>
              </a:spcBef>
              <a:spcAft>
                <a:spcPts val="0"/>
              </a:spcAft>
            </a:pPr>
            <a:r>
              <a:rPr dirty="0" sz="3400" strike="sngStrike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handshake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_,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também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chamado</a:t>
            </a:r>
          </a:p>
          <a:p>
            <a:pPr marL="983525" marR="0">
              <a:lnSpc>
                <a:spcPts val="4229"/>
              </a:lnSpc>
              <a:spcBef>
                <a:spcPts val="541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de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SYN,SYN-ACK,ACK.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99328" y="2013387"/>
            <a:ext cx="7123929" cy="59763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conexão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entre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dois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hosts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começa</a:t>
            </a:r>
          </a:p>
          <a:p>
            <a:pPr marL="443805" marR="0">
              <a:lnSpc>
                <a:spcPts val="4232"/>
              </a:lnSpc>
              <a:spcBef>
                <a:spcPts val="54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primeiro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enviando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ao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segundo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u</a:t>
            </a:r>
          </a:p>
          <a:p>
            <a:pPr marL="36314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pacote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de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sincronização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(SYNchron</a:t>
            </a:r>
          </a:p>
          <a:p>
            <a:pPr marL="239315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segundo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host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recebe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esse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pacot</a:t>
            </a:r>
          </a:p>
          <a:p>
            <a:pPr marL="803969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responde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com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confirmação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do</a:t>
            </a:r>
          </a:p>
          <a:p>
            <a:pPr marL="1104453" marR="0">
              <a:lnSpc>
                <a:spcPts val="4232"/>
              </a:lnSpc>
              <a:spcBef>
                <a:spcPts val="54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sincronização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(SYNchronize-</a:t>
            </a:r>
          </a:p>
          <a:p>
            <a:pPr marL="60424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ACKnowledgment).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primeiro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host</a:t>
            </a:r>
          </a:p>
          <a:p>
            <a:pPr marL="1104155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fim,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manda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uma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confirmação</a:t>
            </a:r>
          </a:p>
          <a:p>
            <a:pPr marL="132159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(ACKnowledge)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para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segundo,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as</a:t>
            </a:r>
          </a:p>
          <a:p>
            <a:pPr marL="1367284" marR="0">
              <a:lnSpc>
                <a:spcPts val="4232"/>
              </a:lnSpc>
              <a:spcBef>
                <a:spcPts val="54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estabelecendo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conexão.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44240" y="9184997"/>
            <a:ext cx="7522471" cy="4406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4"/>
              </a:lnSpc>
              <a:spcBef>
                <a:spcPts val="0"/>
              </a:spcBef>
              <a:spcAft>
                <a:spcPts val="0"/>
              </a:spcAft>
            </a:pPr>
            <a:r>
              <a:rPr dirty="0" sz="2550">
                <a:solidFill>
                  <a:srgbClr val="ffffff"/>
                </a:solidFill>
                <a:latin typeface="BMVNHO+Arial MT Pro"/>
                <a:cs typeface="BMVNHO+Arial MT Pro"/>
              </a:rPr>
              <a:t>*</a:t>
            </a:r>
            <a:r>
              <a:rPr dirty="0" sz="2550" strike="sngStrike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three</a:t>
            </a:r>
            <a:r>
              <a:rPr dirty="0" sz="2550" spc="65" strike="sngStrike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550" spc="-10" strike="sngStrike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way</a:t>
            </a:r>
            <a:r>
              <a:rPr dirty="0" sz="2550" spc="69" strike="sngStrike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550" strike="sngStrike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handshake</a:t>
            </a:r>
            <a:r>
              <a:rPr dirty="0" sz="2550">
                <a:solidFill>
                  <a:srgbClr val="ffffff"/>
                </a:solidFill>
                <a:latin typeface="BMVNHO+Arial MT Pro"/>
                <a:cs typeface="BMVNHO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550">
                <a:solidFill>
                  <a:srgbClr val="ffffff"/>
                </a:solidFill>
                <a:latin typeface="BMVNHO+Arial MT Pro"/>
                <a:cs typeface="BMVNHO+Arial MT Pro"/>
              </a:rPr>
              <a:t>-</a:t>
            </a:r>
            <a:r>
              <a:rPr dirty="0" sz="2550" spc="694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2550">
                <a:solidFill>
                  <a:srgbClr val="ffffff"/>
                </a:solidFill>
                <a:latin typeface="BMVNHO+Arial MT Pro"/>
                <a:cs typeface="BMVNHO+Arial MT Pro"/>
              </a:rPr>
              <a:t>aperto</a:t>
            </a:r>
            <a:r>
              <a:rPr dirty="0" sz="25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2550">
                <a:solidFill>
                  <a:srgbClr val="ffffff"/>
                </a:solidFill>
                <a:latin typeface="BMVNHO+Arial MT Pro"/>
                <a:cs typeface="BMVNHO+Arial MT Pro"/>
              </a:rPr>
              <a:t>de</a:t>
            </a:r>
            <a:r>
              <a:rPr dirty="0" sz="25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2550" spc="-11">
                <a:solidFill>
                  <a:srgbClr val="ffffff"/>
                </a:solidFill>
                <a:latin typeface="BMVNHO+Arial MT Pro"/>
                <a:cs typeface="BMVNHO+Arial MT Pro"/>
              </a:rPr>
              <a:t>mão</a:t>
            </a:r>
            <a:r>
              <a:rPr dirty="0" sz="25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2550">
                <a:solidFill>
                  <a:srgbClr val="ffffff"/>
                </a:solidFill>
                <a:latin typeface="BMVNHO+Arial MT Pro"/>
                <a:cs typeface="BMVNHO+Arial MT Pro"/>
              </a:rPr>
              <a:t>de</a:t>
            </a:r>
            <a:r>
              <a:rPr dirty="0" sz="25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2550">
                <a:solidFill>
                  <a:srgbClr val="ffffff"/>
                </a:solidFill>
                <a:latin typeface="BMVNHO+Arial MT Pro"/>
                <a:cs typeface="BMVNHO+Arial MT Pro"/>
              </a:rPr>
              <a:t>três</a:t>
            </a:r>
            <a:r>
              <a:rPr dirty="0" sz="255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2550">
                <a:solidFill>
                  <a:srgbClr val="ffffff"/>
                </a:solidFill>
                <a:latin typeface="BMVNHO+Arial MT Pro"/>
                <a:cs typeface="BMVNHO+Arial MT Pro"/>
              </a:rPr>
              <a:t>vias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55534" y="964396"/>
            <a:ext cx="14885470" cy="23758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0775" marR="0">
              <a:lnSpc>
                <a:spcPts val="42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TCP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é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capaz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de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detectar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congestionamentos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na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rede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ajustar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taxa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de</a:t>
            </a:r>
          </a:p>
          <a:p>
            <a:pPr marL="0" marR="0">
              <a:lnSpc>
                <a:spcPts val="4232"/>
              </a:lnSpc>
              <a:spcBef>
                <a:spcPts val="54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transmissão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para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evitar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perda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de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pacotes.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Ele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utiliza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algoritmos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como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Slow</a:t>
            </a:r>
          </a:p>
          <a:p>
            <a:pPr marL="1235422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Start,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Congestion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Avoidance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Fast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Retransmit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para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gerenciar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o</a:t>
            </a:r>
          </a:p>
          <a:p>
            <a:pPr marL="5542656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congestionamento.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2538" y="4561539"/>
            <a:ext cx="6343282" cy="41761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9657" marR="0">
              <a:lnSpc>
                <a:spcPts val="42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TCP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garante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que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os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pacotes</a:t>
            </a:r>
          </a:p>
          <a:p>
            <a:pPr marL="527893" marR="0">
              <a:lnSpc>
                <a:spcPts val="4232"/>
              </a:lnSpc>
              <a:spcBef>
                <a:spcPts val="54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sejam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entregues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na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ordem</a:t>
            </a:r>
          </a:p>
          <a:p>
            <a:pPr marL="311794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correta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ao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destinatário.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Cada</a:t>
            </a:r>
          </a:p>
          <a:p>
            <a:pPr marL="120104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pacote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TCP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possui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um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número</a:t>
            </a:r>
          </a:p>
          <a:p>
            <a:pPr marL="311497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de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sequência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que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permite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ao</a:t>
            </a:r>
          </a:p>
          <a:p>
            <a:pPr marL="0" marR="0">
              <a:lnSpc>
                <a:spcPts val="4232"/>
              </a:lnSpc>
              <a:spcBef>
                <a:spcPts val="54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receptor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reconstruir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a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sequência</a:t>
            </a:r>
          </a:p>
          <a:p>
            <a:pPr marL="1283642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original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dos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BMVNHO+Arial MT Pro"/>
                <a:cs typeface="BMVNHO+Arial MT Pro"/>
              </a:rPr>
              <a:t>dados.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25932" y="547702"/>
            <a:ext cx="11569833" cy="10151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6200" b="1">
                <a:solidFill>
                  <a:srgbClr val="ffffff"/>
                </a:solidFill>
                <a:latin typeface="FILRLO+Arial MT Pro Bold"/>
                <a:cs typeface="FILRLO+Arial MT Pro Bold"/>
              </a:rPr>
              <a:t>UDP</a:t>
            </a:r>
            <a:r>
              <a:rPr dirty="0" sz="6200" b="1">
                <a:solidFill>
                  <a:srgbClr val="ffffff"/>
                </a:solidFill>
                <a:latin typeface="FILRLO+Arial MT Pro Bold"/>
                <a:cs typeface="FILRLO+Arial MT Pro Bold"/>
              </a:rPr>
              <a:t> </a:t>
            </a:r>
            <a:r>
              <a:rPr dirty="0" sz="6200" b="1">
                <a:solidFill>
                  <a:srgbClr val="ffffff"/>
                </a:solidFill>
                <a:latin typeface="FILRLO+Arial MT Pro Bold"/>
                <a:cs typeface="FILRLO+Arial MT Pro Bold"/>
              </a:rPr>
              <a:t>(User</a:t>
            </a:r>
            <a:r>
              <a:rPr dirty="0" sz="6200" b="1">
                <a:solidFill>
                  <a:srgbClr val="ffffff"/>
                </a:solidFill>
                <a:latin typeface="FILRLO+Arial MT Pro Bold"/>
                <a:cs typeface="FILRLO+Arial MT Pro Bold"/>
              </a:rPr>
              <a:t> </a:t>
            </a:r>
            <a:r>
              <a:rPr dirty="0" sz="6200" b="1">
                <a:solidFill>
                  <a:srgbClr val="ffffff"/>
                </a:solidFill>
                <a:latin typeface="FILRLO+Arial MT Pro Bold"/>
                <a:cs typeface="FILRLO+Arial MT Pro Bold"/>
              </a:rPr>
              <a:t>Datagram</a:t>
            </a:r>
            <a:r>
              <a:rPr dirty="0" sz="6200" b="1">
                <a:solidFill>
                  <a:srgbClr val="ffffff"/>
                </a:solidFill>
                <a:latin typeface="FILRLO+Arial MT Pro Bold"/>
                <a:cs typeface="FILRLO+Arial MT Pro Bold"/>
              </a:rPr>
              <a:t> </a:t>
            </a:r>
            <a:r>
              <a:rPr dirty="0" sz="6200" b="1">
                <a:solidFill>
                  <a:srgbClr val="ffffff"/>
                </a:solidFill>
                <a:latin typeface="FILRLO+Arial MT Pro Bold"/>
                <a:cs typeface="FILRLO+Arial MT Pro Bold"/>
              </a:rPr>
              <a:t>Protocol)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5782" y="2601193"/>
            <a:ext cx="10735474" cy="41761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79711" marR="0">
              <a:lnSpc>
                <a:spcPts val="42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Protocolo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orientado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datagramas.</a:t>
            </a:r>
          </a:p>
          <a:p>
            <a:pPr marL="0" marR="0">
              <a:lnSpc>
                <a:spcPts val="4232"/>
              </a:lnSpc>
              <a:spcBef>
                <a:spcPts val="5267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Comunicação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não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confiável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sem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garantia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de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entrega.</a:t>
            </a:r>
          </a:p>
          <a:p>
            <a:pPr marL="887610" marR="0">
              <a:lnSpc>
                <a:spcPts val="4232"/>
              </a:lnSpc>
              <a:spcBef>
                <a:spcPts val="5217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Sem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controle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de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fluxo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ou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detecção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de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perdas.</a:t>
            </a:r>
          </a:p>
          <a:p>
            <a:pPr marL="2075854" marR="0">
              <a:lnSpc>
                <a:spcPts val="4232"/>
              </a:lnSpc>
              <a:spcBef>
                <a:spcPts val="5267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Baixo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overhead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menor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latência.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16436" y="7401793"/>
            <a:ext cx="12654170" cy="5756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Ideal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para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streaming,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jogos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online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transmissões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em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tempo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real.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56976" y="367399"/>
            <a:ext cx="13326414" cy="17758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2814" marR="0">
              <a:lnSpc>
                <a:spcPts val="42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protocolo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UDP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(sigla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para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User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Datagram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Protocol)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tem,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como</a:t>
            </a:r>
          </a:p>
          <a:p>
            <a:pPr marL="0" marR="0">
              <a:lnSpc>
                <a:spcPts val="4232"/>
              </a:lnSpc>
              <a:spcBef>
                <a:spcPts val="54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característica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essencial,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um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atributo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que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pode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parecer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esquisito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para</a:t>
            </a:r>
          </a:p>
          <a:p>
            <a:pPr marL="2039392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os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iniciantes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no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tema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-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falta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de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confiabilidade.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0706" y="2767699"/>
            <a:ext cx="13638822" cy="17758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15838" marR="0">
              <a:lnSpc>
                <a:spcPts val="42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Isso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significa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que,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através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da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utilização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desse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protocolo,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pode-se</a:t>
            </a:r>
          </a:p>
          <a:p>
            <a:pPr marL="0" marR="0">
              <a:lnSpc>
                <a:spcPts val="4233"/>
              </a:lnSpc>
              <a:spcBef>
                <a:spcPts val="54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enviar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 strike="sngStrike">
                <a:solidFill>
                  <a:srgbClr val="ffffff"/>
                </a:solidFill>
                <a:latin typeface="SQHICU+Arial MT Pro"/>
                <a:cs typeface="SQHICU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datagramas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de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uma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máquina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à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outra,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mas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sem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garantia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de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que</a:t>
            </a:r>
          </a:p>
          <a:p>
            <a:pPr marL="1235571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os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dados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enviados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chegarão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intactos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na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ordem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correta.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36863" y="964391"/>
            <a:ext cx="9079717" cy="23758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75964" marR="0">
              <a:lnSpc>
                <a:spcPts val="42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Um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outro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atributo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que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dá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muito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poder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ao</a:t>
            </a:r>
          </a:p>
          <a:p>
            <a:pPr marL="0" marR="0">
              <a:lnSpc>
                <a:spcPts val="4232"/>
              </a:lnSpc>
              <a:spcBef>
                <a:spcPts val="54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protocolo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é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velocidade!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No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geral,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protocolo</a:t>
            </a:r>
          </a:p>
          <a:p>
            <a:pPr marL="528488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UDP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permite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uma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comunicação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bastante</a:t>
            </a:r>
          </a:p>
          <a:p>
            <a:pPr marL="1391691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rápida,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que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é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muito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vantajoso.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41278" y="1106982"/>
            <a:ext cx="5299558" cy="35760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32234" marR="0">
              <a:lnSpc>
                <a:spcPts val="42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UDP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permite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maior</a:t>
            </a:r>
          </a:p>
          <a:p>
            <a:pPr marL="1175592" marR="0">
              <a:lnSpc>
                <a:spcPts val="4232"/>
              </a:lnSpc>
              <a:spcBef>
                <a:spcPts val="54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flexibilidade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para</a:t>
            </a:r>
          </a:p>
          <a:p>
            <a:pPr marL="47922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implementar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funcionalidad</a:t>
            </a:r>
          </a:p>
          <a:p>
            <a:pPr marL="0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específicas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em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aplicativos</a:t>
            </a:r>
          </a:p>
          <a:p>
            <a:pPr marL="443656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rede.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Ele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permite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que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os</a:t>
            </a:r>
          </a:p>
          <a:p>
            <a:pPr marL="780008" marR="0">
              <a:lnSpc>
                <a:spcPts val="4232"/>
              </a:lnSpc>
              <a:spcBef>
                <a:spcPts val="54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aplicativos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controlem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72990" y="4107357"/>
            <a:ext cx="8407482" cy="47761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7878" marR="0">
              <a:lnSpc>
                <a:spcPts val="42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Velocidade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alta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mas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confiabilidade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baixa,</a:t>
            </a:r>
          </a:p>
          <a:p>
            <a:pPr marL="395436" marR="0">
              <a:lnSpc>
                <a:spcPts val="4232"/>
              </a:lnSpc>
              <a:spcBef>
                <a:spcPts val="54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ainda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parece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suspeito.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Acontece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que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o</a:t>
            </a:r>
          </a:p>
          <a:p>
            <a:pPr marL="71883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UDP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justamente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não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é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feito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para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esse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tipo</a:t>
            </a:r>
          </a:p>
          <a:p>
            <a:pPr marL="552003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de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caso!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Na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verdade,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UDP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tem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sua</a:t>
            </a:r>
          </a:p>
          <a:p>
            <a:pPr marL="587424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grande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vantagem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quando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se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trata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de</a:t>
            </a:r>
          </a:p>
          <a:p>
            <a:pPr marL="0" marR="0">
              <a:lnSpc>
                <a:spcPts val="4232"/>
              </a:lnSpc>
              <a:spcBef>
                <a:spcPts val="54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serviços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cuja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velocidade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é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fundamental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a</a:t>
            </a:r>
          </a:p>
          <a:p>
            <a:pPr marL="863947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perda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mínima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de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dados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não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muito</a:t>
            </a:r>
          </a:p>
          <a:p>
            <a:pPr marL="2795587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desvantajosa.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049030" y="4707432"/>
            <a:ext cx="5167625" cy="29759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1750" marR="0">
              <a:lnSpc>
                <a:spcPts val="42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diretamente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envio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o</a:t>
            </a:r>
          </a:p>
          <a:p>
            <a:pPr marL="323850" marR="0">
              <a:lnSpc>
                <a:spcPts val="4232"/>
              </a:lnSpc>
              <a:spcBef>
                <a:spcPts val="54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recebimento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de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pacotes</a:t>
            </a:r>
          </a:p>
          <a:p>
            <a:pPr marL="143916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possibilitando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a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criação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d</a:t>
            </a:r>
          </a:p>
          <a:p>
            <a:pPr marL="0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protocolos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personalizados</a:t>
            </a:r>
          </a:p>
          <a:p>
            <a:pPr marL="1163984" marR="0">
              <a:lnSpc>
                <a:spcPts val="4232"/>
              </a:lnSpc>
              <a:spcBef>
                <a:spcPts val="492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otimizados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para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8963" y="7707807"/>
            <a:ext cx="5047599" cy="5756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necessidades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 </a:t>
            </a:r>
            <a:r>
              <a:rPr dirty="0" sz="3400">
                <a:solidFill>
                  <a:srgbClr val="ffffff"/>
                </a:solidFill>
                <a:latin typeface="SQHICU+Arial MT Pro"/>
                <a:cs typeface="SQHICU+Arial MT Pro"/>
              </a:rPr>
              <a:t>específicas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mitype="http://purl.org/dc/dcmitype/" xmlns:dc="http://purl.org/dc/elements/1.1/" xmlns:dcterms="http://purl.org/dc/terms/" xmlns:xsi="http://www.w3.org/2001/XMLSchema-instance">
  <dc:title>Presentation PowerPoint</dc:title>
  <dc:creator>doc2pdf</dc:creator>
  <cp:lastModifiedBy>doc2pdf</cp:lastModifiedBy>
  <cp:revision>1</cp:revision>
  <dcterms:modified xsi:type="dcterms:W3CDTF">2023-06-03T18:47:22+00:00</dcterms:modified>
</cp:coreProperties>
</file>