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74300"/>
  <p:notesSz cx="18288000" cy="10274300"/>
  <p:embeddedFontLst>
    <p:embeddedFont>
      <p:font typeface="MSIAFM+Arial MT Pro Bold"/>
      <p:regular r:id="rId16"/>
    </p:embeddedFont>
    <p:embeddedFont>
      <p:font typeface="NDMJHW+Arial MT Pro"/>
      <p:regular r:id="rId17"/>
    </p:embeddedFont>
    <p:embeddedFont>
      <p:font typeface="GJRVWI+Cormorant Garamond Bold"/>
      <p:regular r:id="rId18"/>
    </p:embeddedFont>
    <p:embeddedFont>
      <p:font typeface="EWFBSP+Canva Sans Regular"/>
      <p:regular r:id="rId19"/>
    </p:embeddedFont>
    <p:embeddedFont>
      <p:font typeface="BTNIKH+Canva Sans Bold"/>
      <p:regular r:id="rId20"/>
    </p:embeddedFont>
    <p:embeddedFont>
      <p:font typeface="EWFBSP+Canva Sans Regular"/>
      <p:regular r:id="rId21"/>
    </p:embeddedFont>
    <p:embeddedFont>
      <p:font typeface="EWFBSP+Canva Sans Regular"/>
      <p:regular r:id="rId22"/>
    </p:embeddedFont>
    <p:embeddedFont>
      <p:font typeface="EWFBSP+Canva Sans Regular"/>
      <p:regular r:id="rId23"/>
    </p:embeddedFont>
    <p:embeddedFont>
      <p:font typeface="BPRMUU+Canva Sans Bold"/>
      <p:regular r:id="rId24"/>
    </p:embeddedFont>
    <p:embeddedFont>
      <p:font typeface="JGSVRD+Canva Sans Regular"/>
      <p:regular r:id="rId25"/>
    </p:embeddedFont>
    <p:embeddedFont>
      <p:font typeface="JGSVRD+Canva Sans Regular"/>
      <p:regular r:id="rId26"/>
    </p:embeddedFont>
    <p:embeddedFont>
      <p:font typeface="BPRMUU+Canva Sans Bold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17" Type="http://schemas.openxmlformats.org/officeDocument/2006/relationships/font" Target="fonts/font2.fntdata" /><Relationship Id="rId18" Type="http://schemas.openxmlformats.org/officeDocument/2006/relationships/font" Target="fonts/font3.fntdata" /><Relationship Id="rId19" Type="http://schemas.openxmlformats.org/officeDocument/2006/relationships/font" Target="fonts/font4.fntdata" /><Relationship Id="rId2" Type="http://schemas.openxmlformats.org/officeDocument/2006/relationships/tableStyles" Target="tableStyles.xml" /><Relationship Id="rId20" Type="http://schemas.openxmlformats.org/officeDocument/2006/relationships/font" Target="fonts/font5.fntdata" /><Relationship Id="rId21" Type="http://schemas.openxmlformats.org/officeDocument/2006/relationships/font" Target="fonts/font6.fntdata" /><Relationship Id="rId22" Type="http://schemas.openxmlformats.org/officeDocument/2006/relationships/font" Target="fonts/font7.fntdata" /><Relationship Id="rId23" Type="http://schemas.openxmlformats.org/officeDocument/2006/relationships/font" Target="fonts/font8.fntdata" /><Relationship Id="rId24" Type="http://schemas.openxmlformats.org/officeDocument/2006/relationships/font" Target="fonts/font9.fntdata" /><Relationship Id="rId25" Type="http://schemas.openxmlformats.org/officeDocument/2006/relationships/font" Target="fonts/font10.fntdata" /><Relationship Id="rId26" Type="http://schemas.openxmlformats.org/officeDocument/2006/relationships/font" Target="fonts/font11.fntdata" /><Relationship Id="rId27" Type="http://schemas.openxmlformats.org/officeDocument/2006/relationships/font" Target="fonts/font12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hyperlink" Target="https://en.wikipedia.org/wiki/Handshaking#TCP_three-way_handshake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hyperlink" Target="https://pt.wikipedia.org/wiki/Datagrama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0722" y="543551"/>
            <a:ext cx="6573650" cy="857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 b="1">
                <a:solidFill>
                  <a:srgbClr val="000000"/>
                </a:solidFill>
                <a:latin typeface="MSIAFM+Arial MT Pro Bold"/>
                <a:cs typeface="MSIAFM+Arial MT Pro Bold"/>
              </a:rPr>
              <a:t>FAETERJ</a:t>
            </a:r>
            <a:r>
              <a:rPr dirty="0" sz="5200" b="1">
                <a:solidFill>
                  <a:srgbClr val="000000"/>
                </a:solidFill>
                <a:latin typeface="MSIAFM+Arial MT Pro Bold"/>
                <a:cs typeface="MSIAFM+Arial MT Pro Bold"/>
              </a:rPr>
              <a:t> </a:t>
            </a:r>
            <a:r>
              <a:rPr dirty="0" sz="5200" b="1">
                <a:solidFill>
                  <a:srgbClr val="000000"/>
                </a:solidFill>
                <a:latin typeface="MSIAFM+Arial MT Pro Bold"/>
                <a:cs typeface="MSIAFM+Arial MT Pro Bold"/>
              </a:rPr>
              <a:t>Petrópolis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7240" y="1865152"/>
            <a:ext cx="6659726" cy="2740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26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0" spc="-190">
                <a:solidFill>
                  <a:srgbClr val="111b1e"/>
                </a:solidFill>
                <a:latin typeface="NDMJHW+Arial MT Pro"/>
                <a:cs typeface="NDMJHW+Arial MT Pro"/>
              </a:rPr>
              <a:t>Protocolo</a:t>
            </a:r>
            <a:r>
              <a:rPr dirty="0" sz="9500" spc="-190">
                <a:solidFill>
                  <a:srgbClr val="111b1e"/>
                </a:solidFill>
                <a:latin typeface="NDMJHW+Arial MT Pro"/>
                <a:cs typeface="NDMJHW+Arial MT Pro"/>
              </a:rPr>
              <a:t> </a:t>
            </a:r>
            <a:r>
              <a:rPr dirty="0" sz="9500" spc="-190">
                <a:solidFill>
                  <a:srgbClr val="111b1e"/>
                </a:solidFill>
                <a:latin typeface="NDMJHW+Arial MT Pro"/>
                <a:cs typeface="NDMJHW+Arial MT Pro"/>
              </a:rPr>
              <a:t>de</a:t>
            </a:r>
          </a:p>
          <a:p>
            <a:pPr marL="311199" marR="0">
              <a:lnSpc>
                <a:spcPts val="9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0" spc="-190">
                <a:solidFill>
                  <a:srgbClr val="111b1e"/>
                </a:solidFill>
                <a:latin typeface="NDMJHW+Arial MT Pro"/>
                <a:cs typeface="NDMJHW+Arial MT Pro"/>
              </a:rPr>
              <a:t>Transporte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2929" y="5222833"/>
            <a:ext cx="6249156" cy="146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0">
                <a:solidFill>
                  <a:srgbClr val="111b1e"/>
                </a:solidFill>
                <a:latin typeface="NDMJHW+Arial MT Pro"/>
                <a:cs typeface="NDMJHW+Arial MT Pro"/>
              </a:rPr>
              <a:t>TCP</a:t>
            </a:r>
            <a:r>
              <a:rPr dirty="0" sz="9000">
                <a:solidFill>
                  <a:srgbClr val="111b1e"/>
                </a:solidFill>
                <a:latin typeface="NDMJHW+Arial MT Pro"/>
                <a:cs typeface="NDMJHW+Arial MT Pro"/>
              </a:rPr>
              <a:t> </a:t>
            </a:r>
            <a:r>
              <a:rPr dirty="0" sz="9000">
                <a:solidFill>
                  <a:srgbClr val="111b1e"/>
                </a:solidFill>
                <a:latin typeface="NDMJHW+Arial MT Pro"/>
                <a:cs typeface="NDMJHW+Arial MT Pro"/>
              </a:rPr>
              <a:t>E</a:t>
            </a:r>
            <a:r>
              <a:rPr dirty="0" sz="9000">
                <a:solidFill>
                  <a:srgbClr val="111b1e"/>
                </a:solidFill>
                <a:latin typeface="NDMJHW+Arial MT Pro"/>
                <a:cs typeface="NDMJHW+Arial MT Pro"/>
              </a:rPr>
              <a:t> </a:t>
            </a:r>
            <a:r>
              <a:rPr dirty="0" sz="9000">
                <a:solidFill>
                  <a:srgbClr val="111b1e"/>
                </a:solidFill>
                <a:latin typeface="NDMJHW+Arial MT Pro"/>
                <a:cs typeface="NDMJHW+Arial MT Pro"/>
              </a:rPr>
              <a:t>UDP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35210" y="7359519"/>
            <a:ext cx="2765569" cy="1194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08"/>
              </a:lnSpc>
              <a:spcBef>
                <a:spcPts val="0"/>
              </a:spcBef>
              <a:spcAft>
                <a:spcPts val="0"/>
              </a:spcAft>
            </a:pPr>
            <a:r>
              <a:rPr dirty="0" sz="3450">
                <a:solidFill>
                  <a:srgbClr val="000000"/>
                </a:solidFill>
                <a:latin typeface="NDMJHW+Arial MT Pro"/>
                <a:cs typeface="NDMJHW+Arial MT Pro"/>
              </a:rPr>
              <a:t>Petrópolis,RJ</a:t>
            </a:r>
          </a:p>
          <a:p>
            <a:pPr marL="817512" marR="0">
              <a:lnSpc>
                <a:spcPts val="4308"/>
              </a:lnSpc>
              <a:spcBef>
                <a:spcPts val="491"/>
              </a:spcBef>
              <a:spcAft>
                <a:spcPts val="0"/>
              </a:spcAft>
            </a:pPr>
            <a:r>
              <a:rPr dirty="0" sz="3450">
                <a:solidFill>
                  <a:srgbClr val="000000"/>
                </a:solidFill>
                <a:latin typeface="NDMJHW+Arial MT Pro"/>
                <a:cs typeface="NDMJHW+Arial MT Pro"/>
              </a:rPr>
              <a:t>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4973" y="9107151"/>
            <a:ext cx="6072130" cy="5423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7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NDMJHW+Arial MT Pro"/>
                <a:cs typeface="NDMJHW+Arial MT Pro"/>
              </a:rPr>
              <a:t>Bárbara</a:t>
            </a:r>
            <a:r>
              <a:rPr dirty="0" sz="3200">
                <a:solidFill>
                  <a:srgbClr val="ffffff"/>
                </a:solidFill>
                <a:latin typeface="NDMJHW+Arial MT Pro"/>
                <a:cs typeface="NDMJHW+Arial MT Pro"/>
              </a:rPr>
              <a:t> </a:t>
            </a:r>
            <a:r>
              <a:rPr dirty="0" sz="3200">
                <a:solidFill>
                  <a:srgbClr val="ffffff"/>
                </a:solidFill>
                <a:latin typeface="NDMJHW+Arial MT Pro"/>
                <a:cs typeface="NDMJHW+Arial MT Pro"/>
              </a:rPr>
              <a:t>Hansen</a:t>
            </a:r>
            <a:r>
              <a:rPr dirty="0" sz="3200">
                <a:solidFill>
                  <a:srgbClr val="ffffff"/>
                </a:solidFill>
                <a:latin typeface="NDMJHW+Arial MT Pro"/>
                <a:cs typeface="NDMJHW+Arial MT Pro"/>
              </a:rPr>
              <a:t> </a:t>
            </a:r>
            <a:r>
              <a:rPr dirty="0" sz="3200">
                <a:solidFill>
                  <a:srgbClr val="ffffff"/>
                </a:solidFill>
                <a:latin typeface="NDMJHW+Arial MT Pro"/>
                <a:cs typeface="NDMJHW+Arial MT Pro"/>
              </a:rPr>
              <a:t>de</a:t>
            </a:r>
            <a:r>
              <a:rPr dirty="0" sz="3200">
                <a:solidFill>
                  <a:srgbClr val="ffffff"/>
                </a:solidFill>
                <a:latin typeface="NDMJHW+Arial MT Pro"/>
                <a:cs typeface="NDMJHW+Arial MT Pro"/>
              </a:rPr>
              <a:t> </a:t>
            </a:r>
            <a:r>
              <a:rPr dirty="0" sz="3200">
                <a:solidFill>
                  <a:srgbClr val="ffffff"/>
                </a:solidFill>
                <a:latin typeface="NDMJHW+Arial MT Pro"/>
                <a:cs typeface="NDMJHW+Arial MT Pro"/>
              </a:rPr>
              <a:t>Vasconcelos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6653" y="948982"/>
            <a:ext cx="3966284" cy="937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81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 b="1">
                <a:solidFill>
                  <a:srgbClr val="000000"/>
                </a:solidFill>
                <a:latin typeface="BPRMUU+Canva Sans Bold"/>
                <a:cs typeface="BPRMUU+Canva Sans Bold"/>
              </a:rPr>
              <a:t>Referências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5432" y="2484814"/>
            <a:ext cx="15739489" cy="626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https://www.alura.com.br/artigos/quais-as-diferencas-entre-o-tcp-e-o-udp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9388" y="3722428"/>
            <a:ext cx="16729095" cy="12261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https://bunny.net/academy/network/what-is-user-datagram-protocol-udp-and-</a:t>
            </a:r>
          </a:p>
          <a:p>
            <a:pPr marL="6371480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how-does-it-work/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997" y="5083330"/>
            <a:ext cx="14048887" cy="626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https://www.geeksforgeeks.org/differences-between-tcp-and-udp/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8848" y="6101488"/>
            <a:ext cx="9677232" cy="626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https://www.avg.com/pt/signal/what-is-tcp-ip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94905" y="540131"/>
            <a:ext cx="10132304" cy="967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O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 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que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 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é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 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Protocolo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 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de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 </a:t>
            </a:r>
            <a:r>
              <a:rPr dirty="0" sz="6000" b="1">
                <a:solidFill>
                  <a:srgbClr val="111b1e"/>
                </a:solidFill>
                <a:latin typeface="GJRVWI+Cormorant Garamond Bold"/>
                <a:cs typeface="GJRVWI+Cormorant Garamond Bold"/>
              </a:rPr>
              <a:t>transporte?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9061" y="2061365"/>
            <a:ext cx="4529219" cy="769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6">
                <a:solidFill>
                  <a:srgbClr val="111b1e"/>
                </a:solidFill>
                <a:latin typeface="EWFBSP+Canva Sans Regular"/>
                <a:cs typeface="EWFBSP+Canva Sans Regular"/>
              </a:rPr>
              <a:t>Um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protocolo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4">
                <a:solidFill>
                  <a:srgbClr val="111b1e"/>
                </a:solidFill>
                <a:latin typeface="EWFBSP+Canva Sans Regular"/>
                <a:cs typeface="EWFBSP+Canva Sans Regular"/>
              </a:rPr>
              <a:t>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75854" y="2061365"/>
            <a:ext cx="5011656" cy="37412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7466" marR="0">
              <a:lnSpc>
                <a:spcPts val="57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7">
                <a:solidFill>
                  <a:srgbClr val="111b1e"/>
                </a:solidFill>
                <a:latin typeface="EWFBSP+Canva Sans Regular"/>
                <a:cs typeface="EWFBSP+Canva Sans Regular"/>
              </a:rPr>
              <a:t>Os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2">
                <a:solidFill>
                  <a:srgbClr val="111b1e"/>
                </a:solidFill>
                <a:latin typeface="EWFBSP+Canva Sans Regular"/>
                <a:cs typeface="EWFBSP+Canva Sans Regular"/>
              </a:rPr>
              <a:t>protocolos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4">
                <a:solidFill>
                  <a:srgbClr val="111b1e"/>
                </a:solidFill>
                <a:latin typeface="EWFBSP+Canva Sans Regular"/>
                <a:cs typeface="EWFBSP+Canva Sans Regular"/>
              </a:rPr>
              <a:t>de</a:t>
            </a:r>
          </a:p>
          <a:p>
            <a:pPr marL="1043582" marR="0">
              <a:lnSpc>
                <a:spcPts val="5758"/>
              </a:lnSpc>
              <a:spcBef>
                <a:spcPts val="41"/>
              </a:spcBef>
              <a:spcAft>
                <a:spcPts val="0"/>
              </a:spcAft>
            </a:pP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transporte</a:t>
            </a:r>
          </a:p>
          <a:p>
            <a:pPr marL="146744" marR="0">
              <a:lnSpc>
                <a:spcPts val="5758"/>
              </a:lnSpc>
              <a:spcBef>
                <a:spcPts val="91"/>
              </a:spcBef>
              <a:spcAft>
                <a:spcPts val="0"/>
              </a:spcAft>
            </a:pP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estabelecem</a:t>
            </a:r>
            <a:r>
              <a:rPr dirty="0" sz="4250" spc="-14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7">
                <a:solidFill>
                  <a:srgbClr val="111b1e"/>
                </a:solidFill>
                <a:latin typeface="EWFBSP+Canva Sans Regular"/>
                <a:cs typeface="EWFBSP+Canva Sans Regular"/>
              </a:rPr>
              <a:t>uma</a:t>
            </a:r>
          </a:p>
          <a:p>
            <a:pPr marL="0" marR="0">
              <a:lnSpc>
                <a:spcPts val="5758"/>
              </a:lnSpc>
              <a:spcBef>
                <a:spcPts val="41"/>
              </a:spcBef>
              <a:spcAft>
                <a:spcPts val="0"/>
              </a:spcAft>
            </a:pPr>
            <a:r>
              <a:rPr dirty="0" sz="4250" spc="-13">
                <a:solidFill>
                  <a:srgbClr val="111b1e"/>
                </a:solidFill>
                <a:latin typeface="EWFBSP+Canva Sans Regular"/>
                <a:cs typeface="EWFBSP+Canva Sans Regular"/>
              </a:rPr>
              <a:t>comunicação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fim</a:t>
            </a:r>
            <a:r>
              <a:rPr dirty="0" sz="4250" spc="-18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a</a:t>
            </a:r>
          </a:p>
          <a:p>
            <a:pPr marL="769441" marR="0">
              <a:lnSpc>
                <a:spcPts val="5758"/>
              </a:lnSpc>
              <a:spcBef>
                <a:spcPts val="91"/>
              </a:spcBef>
              <a:spcAft>
                <a:spcPts val="0"/>
              </a:spcAft>
            </a:pP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fim</a:t>
            </a:r>
            <a:r>
              <a:rPr dirty="0" sz="4250" spc="-18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entre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3">
                <a:solidFill>
                  <a:srgbClr val="111b1e"/>
                </a:solidFill>
                <a:latin typeface="EWFBSP+Canva Sans Regular"/>
                <a:cs typeface="EWFBSP+Canva Sans Regular"/>
              </a:rPr>
              <a:t>um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8140" y="2804315"/>
            <a:ext cx="5451091" cy="5970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6737" marR="0">
              <a:lnSpc>
                <a:spcPts val="57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transporte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é</a:t>
            </a:r>
            <a:r>
              <a:rPr dirty="0" sz="4250" spc="-18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3">
                <a:solidFill>
                  <a:srgbClr val="111b1e"/>
                </a:solidFill>
                <a:latin typeface="EWFBSP+Canva Sans Regular"/>
                <a:cs typeface="EWFBSP+Canva Sans Regular"/>
              </a:rPr>
              <a:t>um</a:t>
            </a:r>
          </a:p>
          <a:p>
            <a:pPr marL="1934" marR="0">
              <a:lnSpc>
                <a:spcPts val="5758"/>
              </a:lnSpc>
              <a:spcBef>
                <a:spcPts val="41"/>
              </a:spcBef>
              <a:spcAft>
                <a:spcPts val="0"/>
              </a:spcAft>
            </a:pPr>
            <a:r>
              <a:rPr dirty="0" sz="4250" spc="-12">
                <a:solidFill>
                  <a:srgbClr val="111b1e"/>
                </a:solidFill>
                <a:latin typeface="EWFBSP+Canva Sans Regular"/>
                <a:cs typeface="EWFBSP+Canva Sans Regular"/>
              </a:rPr>
              <a:t>conjunto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4">
                <a:solidFill>
                  <a:srgbClr val="111b1e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regras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e</a:t>
            </a:r>
          </a:p>
          <a:p>
            <a:pPr marL="117723" marR="0">
              <a:lnSpc>
                <a:spcPts val="5758"/>
              </a:lnSpc>
              <a:spcBef>
                <a:spcPts val="91"/>
              </a:spcBef>
              <a:spcAft>
                <a:spcPts val="0"/>
              </a:spcAft>
            </a:pPr>
            <a:r>
              <a:rPr dirty="0" sz="4250" spc="-12">
                <a:solidFill>
                  <a:srgbClr val="111b1e"/>
                </a:solidFill>
                <a:latin typeface="EWFBSP+Canva Sans Regular"/>
                <a:cs typeface="EWFBSP+Canva Sans Regular"/>
              </a:rPr>
              <a:t>procedimentos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4">
                <a:solidFill>
                  <a:srgbClr val="111b1e"/>
                </a:solidFill>
                <a:latin typeface="EWFBSP+Canva Sans Regular"/>
                <a:cs typeface="EWFBSP+Canva Sans Regular"/>
              </a:rPr>
              <a:t>que</a:t>
            </a:r>
          </a:p>
          <a:p>
            <a:pPr marL="668387" marR="0">
              <a:lnSpc>
                <a:spcPts val="5758"/>
              </a:lnSpc>
              <a:spcBef>
                <a:spcPts val="41"/>
              </a:spcBef>
              <a:spcAft>
                <a:spcPts val="0"/>
              </a:spcAft>
            </a:pP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define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5">
                <a:solidFill>
                  <a:srgbClr val="111b1e"/>
                </a:solidFill>
                <a:latin typeface="EWFBSP+Canva Sans Regular"/>
                <a:cs typeface="EWFBSP+Canva Sans Regular"/>
              </a:rPr>
              <a:t>como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4">
                <a:solidFill>
                  <a:srgbClr val="111b1e"/>
                </a:solidFill>
                <a:latin typeface="EWFBSP+Canva Sans Regular"/>
                <a:cs typeface="EWFBSP+Canva Sans Regular"/>
              </a:rPr>
              <a:t>os</a:t>
            </a:r>
          </a:p>
          <a:p>
            <a:pPr marL="1339750" marR="0">
              <a:lnSpc>
                <a:spcPts val="5758"/>
              </a:lnSpc>
              <a:spcBef>
                <a:spcPts val="91"/>
              </a:spcBef>
              <a:spcAft>
                <a:spcPts val="0"/>
              </a:spcAft>
            </a:pPr>
            <a:r>
              <a:rPr dirty="0" sz="4250" spc="-13">
                <a:solidFill>
                  <a:srgbClr val="111b1e"/>
                </a:solidFill>
                <a:latin typeface="EWFBSP+Canva Sans Regular"/>
                <a:cs typeface="EWFBSP+Canva Sans Regular"/>
              </a:rPr>
              <a:t>dados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2">
                <a:solidFill>
                  <a:srgbClr val="111b1e"/>
                </a:solidFill>
                <a:latin typeface="EWFBSP+Canva Sans Regular"/>
                <a:cs typeface="EWFBSP+Canva Sans Regular"/>
              </a:rPr>
              <a:t>são</a:t>
            </a:r>
          </a:p>
          <a:p>
            <a:pPr marL="242887" marR="0">
              <a:lnSpc>
                <a:spcPts val="5758"/>
              </a:lnSpc>
              <a:spcBef>
                <a:spcPts val="41"/>
              </a:spcBef>
              <a:spcAft>
                <a:spcPts val="0"/>
              </a:spcAft>
            </a:pP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transmitidos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entre</a:t>
            </a:r>
          </a:p>
          <a:p>
            <a:pPr marL="0" marR="0">
              <a:lnSpc>
                <a:spcPts val="5758"/>
              </a:lnSpc>
              <a:spcBef>
                <a:spcPts val="91"/>
              </a:spcBef>
              <a:spcAft>
                <a:spcPts val="0"/>
              </a:spcAft>
            </a:pP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dispositivos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3">
                <a:solidFill>
                  <a:srgbClr val="111b1e"/>
                </a:solidFill>
                <a:latin typeface="EWFBSP+Canva Sans Regular"/>
                <a:cs typeface="EWFBSP+Canva Sans Regular"/>
              </a:rPr>
              <a:t>em</a:t>
            </a:r>
            <a:r>
              <a:rPr dirty="0" sz="4250" spc="-13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7">
                <a:solidFill>
                  <a:srgbClr val="111b1e"/>
                </a:solidFill>
                <a:latin typeface="EWFBSP+Canva Sans Regular"/>
                <a:cs typeface="EWFBSP+Canva Sans Regular"/>
              </a:rPr>
              <a:t>uma</a:t>
            </a:r>
          </a:p>
          <a:p>
            <a:pPr marL="1664047" marR="0">
              <a:lnSpc>
                <a:spcPts val="5758"/>
              </a:lnSpc>
              <a:spcBef>
                <a:spcPts val="41"/>
              </a:spcBef>
              <a:spcAft>
                <a:spcPts val="0"/>
              </a:spcAft>
            </a:pPr>
            <a:r>
              <a:rPr dirty="0" sz="4250" spc="-12">
                <a:solidFill>
                  <a:srgbClr val="111b1e"/>
                </a:solidFill>
                <a:latin typeface="EWFBSP+Canva Sans Regular"/>
                <a:cs typeface="EWFBSP+Canva Sans Regular"/>
              </a:rPr>
              <a:t>rede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4">
                <a:solidFill>
                  <a:srgbClr val="111b1e"/>
                </a:solidFill>
                <a:latin typeface="EWFBSP+Canva Sans Regular"/>
                <a:cs typeface="EWFBSP+Canva Sans Regular"/>
              </a:rPr>
              <a:t>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58268" y="5776115"/>
            <a:ext cx="5447339" cy="37412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9061" marR="0">
              <a:lnSpc>
                <a:spcPts val="57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2">
                <a:solidFill>
                  <a:srgbClr val="111b1e"/>
                </a:solidFill>
                <a:latin typeface="EWFBSP+Canva Sans Regular"/>
                <a:cs typeface="EWFBSP+Canva Sans Regular"/>
              </a:rPr>
              <a:t>remetente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e</a:t>
            </a:r>
            <a:r>
              <a:rPr dirty="0" sz="4250" spc="-18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3">
                <a:solidFill>
                  <a:srgbClr val="111b1e"/>
                </a:solidFill>
                <a:latin typeface="EWFBSP+Canva Sans Regular"/>
                <a:cs typeface="EWFBSP+Canva Sans Regular"/>
              </a:rPr>
              <a:t>um</a:t>
            </a:r>
          </a:p>
          <a:p>
            <a:pPr marL="1008459" marR="0">
              <a:lnSpc>
                <a:spcPts val="5758"/>
              </a:lnSpc>
              <a:spcBef>
                <a:spcPts val="41"/>
              </a:spcBef>
              <a:spcAft>
                <a:spcPts val="0"/>
              </a:spcAft>
            </a:pP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destinatário,</a:t>
            </a:r>
          </a:p>
          <a:p>
            <a:pPr marL="0" marR="0">
              <a:lnSpc>
                <a:spcPts val="5758"/>
              </a:lnSpc>
              <a:spcBef>
                <a:spcPts val="91"/>
              </a:spcBef>
              <a:spcAft>
                <a:spcPts val="0"/>
              </a:spcAft>
            </a:pPr>
            <a:r>
              <a:rPr dirty="0" sz="4250" spc="-13">
                <a:solidFill>
                  <a:srgbClr val="111b1e"/>
                </a:solidFill>
                <a:latin typeface="EWFBSP+Canva Sans Regular"/>
                <a:cs typeface="EWFBSP+Canva Sans Regular"/>
              </a:rPr>
              <a:t>independentemente</a:t>
            </a:r>
          </a:p>
          <a:p>
            <a:pPr marL="601414" marR="0">
              <a:lnSpc>
                <a:spcPts val="5758"/>
              </a:lnSpc>
              <a:spcBef>
                <a:spcPts val="41"/>
              </a:spcBef>
              <a:spcAft>
                <a:spcPts val="0"/>
              </a:spcAft>
            </a:pPr>
            <a:r>
              <a:rPr dirty="0" sz="4250" spc="-14">
                <a:solidFill>
                  <a:srgbClr val="111b1e"/>
                </a:solidFill>
                <a:latin typeface="EWFBSP+Canva Sans Regular"/>
                <a:cs typeface="EWFBSP+Canva Sans Regular"/>
              </a:rPr>
              <a:t>dos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1">
                <a:solidFill>
                  <a:srgbClr val="111b1e"/>
                </a:solidFill>
                <a:latin typeface="EWFBSP+Canva Sans Regular"/>
                <a:cs typeface="EWFBSP+Canva Sans Regular"/>
              </a:rPr>
              <a:t>detalhes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4">
                <a:solidFill>
                  <a:srgbClr val="111b1e"/>
                </a:solidFill>
                <a:latin typeface="EWFBSP+Canva Sans Regular"/>
                <a:cs typeface="EWFBSP+Canva Sans Regular"/>
              </a:rPr>
              <a:t>da</a:t>
            </a:r>
          </a:p>
          <a:p>
            <a:pPr marL="426392" marR="0">
              <a:lnSpc>
                <a:spcPts val="5758"/>
              </a:lnSpc>
              <a:spcBef>
                <a:spcPts val="91"/>
              </a:spcBef>
              <a:spcAft>
                <a:spcPts val="0"/>
              </a:spcAft>
            </a:pPr>
            <a:r>
              <a:rPr dirty="0" sz="4250" spc="-12">
                <a:solidFill>
                  <a:srgbClr val="111b1e"/>
                </a:solidFill>
                <a:latin typeface="EWFBSP+Canva Sans Regular"/>
                <a:cs typeface="EWFBSP+Canva Sans Regular"/>
              </a:rPr>
              <a:t>rede</a:t>
            </a:r>
            <a:r>
              <a:rPr dirty="0" sz="425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4250" spc="-12">
                <a:solidFill>
                  <a:srgbClr val="111b1e"/>
                </a:solidFill>
                <a:latin typeface="EWFBSP+Canva Sans Regular"/>
                <a:cs typeface="EWFBSP+Canva Sans Regular"/>
              </a:rPr>
              <a:t>subjacente.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4884" y="8747916"/>
            <a:ext cx="4086435" cy="769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50" spc="-13">
                <a:solidFill>
                  <a:srgbClr val="111b1e"/>
                </a:solidFill>
                <a:latin typeface="EWFBSP+Canva Sans Regular"/>
                <a:cs typeface="EWFBSP+Canva Sans Regular"/>
              </a:rPr>
              <a:t>computadores.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6115" y="288526"/>
            <a:ext cx="10368128" cy="22058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43"/>
              </a:lnSpc>
              <a:spcBef>
                <a:spcPts val="0"/>
              </a:spcBef>
              <a:spcAft>
                <a:spcPts val="0"/>
              </a:spcAft>
            </a:pPr>
            <a:r>
              <a:rPr dirty="0" sz="6200" b="1">
                <a:solidFill>
                  <a:srgbClr val="111b1e"/>
                </a:solidFill>
                <a:latin typeface="BTNIKH+Canva Sans Bold"/>
                <a:cs typeface="BTNIKH+Canva Sans Bold"/>
              </a:rPr>
              <a:t>TCP</a:t>
            </a:r>
            <a:r>
              <a:rPr dirty="0" sz="6200" b="1">
                <a:solidFill>
                  <a:srgbClr val="111b1e"/>
                </a:solidFill>
                <a:latin typeface="BTNIKH+Canva Sans Bold"/>
                <a:cs typeface="BTNIKH+Canva Sans Bold"/>
              </a:rPr>
              <a:t> </a:t>
            </a:r>
            <a:r>
              <a:rPr dirty="0" sz="6200" b="1">
                <a:solidFill>
                  <a:srgbClr val="111b1e"/>
                </a:solidFill>
                <a:latin typeface="BTNIKH+Canva Sans Bold"/>
                <a:cs typeface="BTNIKH+Canva Sans Bold"/>
              </a:rPr>
              <a:t>(Transmission</a:t>
            </a:r>
            <a:r>
              <a:rPr dirty="0" sz="6200" b="1">
                <a:solidFill>
                  <a:srgbClr val="111b1e"/>
                </a:solidFill>
                <a:latin typeface="BTNIKH+Canva Sans Bold"/>
                <a:cs typeface="BTNIKH+Canva Sans Bold"/>
              </a:rPr>
              <a:t> </a:t>
            </a:r>
            <a:r>
              <a:rPr dirty="0" sz="6200" b="1">
                <a:solidFill>
                  <a:srgbClr val="111b1e"/>
                </a:solidFill>
                <a:latin typeface="BTNIKH+Canva Sans Bold"/>
                <a:cs typeface="BTNIKH+Canva Sans Bold"/>
              </a:rPr>
              <a:t>Control</a:t>
            </a:r>
          </a:p>
          <a:p>
            <a:pPr marL="3207841" marR="0">
              <a:lnSpc>
                <a:spcPts val="8443"/>
              </a:lnSpc>
              <a:spcBef>
                <a:spcPts val="231"/>
              </a:spcBef>
              <a:spcAft>
                <a:spcPts val="0"/>
              </a:spcAft>
            </a:pPr>
            <a:r>
              <a:rPr dirty="0" sz="6200" b="1">
                <a:solidFill>
                  <a:srgbClr val="111b1e"/>
                </a:solidFill>
                <a:latin typeface="BTNIKH+Canva Sans Bold"/>
                <a:cs typeface="BTNIKH+Canva Sans Bold"/>
              </a:rPr>
              <a:t>Protocol)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69888" y="3187078"/>
            <a:ext cx="5900625" cy="5559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7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Protocolo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orientado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à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conexão.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74475" y="4234828"/>
            <a:ext cx="9402870" cy="2651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3283" marR="0">
              <a:lnSpc>
                <a:spcPts val="407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Oferece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uma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comunicação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confiável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e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ordenada.</a:t>
            </a:r>
          </a:p>
          <a:p>
            <a:pPr marL="0" marR="0">
              <a:lnSpc>
                <a:spcPts val="4077"/>
              </a:lnSpc>
              <a:spcBef>
                <a:spcPts val="4122"/>
              </a:spcBef>
              <a:spcAft>
                <a:spcPts val="0"/>
              </a:spcAft>
            </a:pP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Garante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a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entrega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dos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dados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e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detecta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perdas.</a:t>
            </a:r>
          </a:p>
          <a:p>
            <a:pPr marL="234553" marR="0">
              <a:lnSpc>
                <a:spcPts val="4077"/>
              </a:lnSpc>
              <a:spcBef>
                <a:spcPts val="4172"/>
              </a:spcBef>
              <a:spcAft>
                <a:spcPts val="0"/>
              </a:spcAft>
            </a:pP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Controla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fluxo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e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evita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congestionamentos.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08183" y="7378078"/>
            <a:ext cx="12224214" cy="10797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7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Amplamente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utilizado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em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transferência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arquivos,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acesso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web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e</a:t>
            </a:r>
          </a:p>
          <a:p>
            <a:pPr marL="5323135" marR="0">
              <a:lnSpc>
                <a:spcPts val="4077"/>
              </a:lnSpc>
              <a:spcBef>
                <a:spcPts val="47"/>
              </a:spcBef>
              <a:spcAft>
                <a:spcPts val="0"/>
              </a:spcAft>
            </a:pPr>
            <a:r>
              <a:rPr dirty="0" sz="3000">
                <a:solidFill>
                  <a:srgbClr val="111b1e"/>
                </a:solidFill>
                <a:latin typeface="EWFBSP+Canva Sans Regular"/>
                <a:cs typeface="EWFBSP+Canva Sans Regular"/>
              </a:rPr>
              <a:t>e-mails.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76685" y="539520"/>
            <a:ext cx="6736299" cy="4223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6432" marR="0">
              <a:lnSpc>
                <a:spcPts val="4626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protocolo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TCP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é,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talvez,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</a:p>
          <a:p>
            <a:pPr marL="371071" marR="0">
              <a:lnSpc>
                <a:spcPts val="4626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mais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utilizado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na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camada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</a:p>
          <a:p>
            <a:pPr marL="192897" marR="0">
              <a:lnSpc>
                <a:spcPts val="4626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transporte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para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aplicações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na</a:t>
            </a:r>
          </a:p>
          <a:p>
            <a:pPr marL="0" marR="0">
              <a:lnSpc>
                <a:spcPts val="4626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Web.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Diferente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UDP,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TCP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é</a:t>
            </a:r>
          </a:p>
          <a:p>
            <a:pPr marL="115560" marR="0">
              <a:lnSpc>
                <a:spcPts val="4626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voltado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à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conexão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tem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como</a:t>
            </a:r>
          </a:p>
          <a:p>
            <a:pPr marL="111842" marR="0">
              <a:lnSpc>
                <a:spcPts val="4626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garantia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integridade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ordem</a:t>
            </a:r>
          </a:p>
          <a:p>
            <a:pPr marL="1333328" marR="0">
              <a:lnSpc>
                <a:spcPts val="4626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todos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dados.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40404" y="2017521"/>
            <a:ext cx="7845073" cy="1826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9784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conexão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entre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dois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hosts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começa</a:t>
            </a:r>
          </a:p>
          <a:p>
            <a:pPr marL="0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com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primeiro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enviando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segundo</a:t>
            </a:r>
          </a:p>
          <a:p>
            <a:pPr marL="941040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um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pacote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sincronização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67034" y="3817746"/>
            <a:ext cx="3192065" cy="626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(SYNchronize).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57358" y="4417822"/>
            <a:ext cx="8011413" cy="4226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787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segundo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host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recebe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esse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pacote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</a:t>
            </a:r>
          </a:p>
          <a:p>
            <a:pPr marL="574178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responde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com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confirmação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do</a:t>
            </a:r>
          </a:p>
          <a:p>
            <a:pPr marL="973038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sincronização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(SYNchronize-</a:t>
            </a:r>
          </a:p>
          <a:p>
            <a:pPr marL="206424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ACKnowledgment).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primeiro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host,</a:t>
            </a:r>
          </a:p>
          <a:p>
            <a:pPr marL="488453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por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fim,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manda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uma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confirmação</a:t>
            </a:r>
          </a:p>
          <a:p>
            <a:pPr marL="0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(ACKnowledge)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para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segundo,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assim</a:t>
            </a:r>
          </a:p>
          <a:p>
            <a:pPr marL="1233189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estabelecendo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conexão.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377" y="4737164"/>
            <a:ext cx="6360886" cy="24246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4816" marR="0">
              <a:lnSpc>
                <a:spcPts val="4626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Para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manter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confiabilidade</a:t>
            </a:r>
          </a:p>
          <a:p>
            <a:pPr marL="263839" marR="0">
              <a:lnSpc>
                <a:spcPts val="4626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dos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dados,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TCP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utiliza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um</a:t>
            </a:r>
          </a:p>
          <a:p>
            <a:pPr marL="0" marR="0">
              <a:lnSpc>
                <a:spcPts val="4626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aperto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mãos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três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vias,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</a:p>
          <a:p>
            <a:pPr marL="664210" marR="0">
              <a:lnSpc>
                <a:spcPts val="4630"/>
              </a:lnSpc>
              <a:spcBef>
                <a:spcPts val="92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_</a:t>
            </a:r>
            <a:r>
              <a:rPr dirty="0" sz="3400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</a:t>
            </a:r>
            <a:r>
              <a:rPr dirty="0" sz="3400" spc="-17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</a:t>
            </a:r>
            <a:r>
              <a:rPr dirty="0" sz="3400" spc="-16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handshake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_,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19964" y="7135818"/>
            <a:ext cx="6649713" cy="1225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6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também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chamado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SYN,SYN-</a:t>
            </a:r>
          </a:p>
          <a:p>
            <a:pPr marL="2271344" marR="0">
              <a:lnSpc>
                <a:spcPts val="4626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ACK,ACK.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25091" y="9187791"/>
            <a:ext cx="7360735" cy="9258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</a:rPr>
              <a:t>*</a:t>
            </a:r>
            <a:r>
              <a:rPr dirty="0" sz="2550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</a:t>
            </a:r>
            <a:r>
              <a:rPr dirty="0" sz="2550" spc="-17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550" spc="-11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</a:t>
            </a:r>
            <a:r>
              <a:rPr dirty="0" sz="2550" spc="-14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550" strike="sngStrike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handshake</a:t>
            </a: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</a:rPr>
              <a:t>-</a:t>
            </a:r>
            <a:r>
              <a:rPr dirty="0" sz="2550" spc="611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</a:rPr>
              <a:t>aperto</a:t>
            </a: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2550" spc="-1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2550" spc="-12">
                <a:solidFill>
                  <a:srgbClr val="000000"/>
                </a:solidFill>
                <a:latin typeface="EWFBSP+Canva Sans Regular"/>
                <a:cs typeface="EWFBSP+Canva Sans Regular"/>
              </a:rPr>
              <a:t>mão</a:t>
            </a: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2550" spc="-1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</a:rPr>
              <a:t>três</a:t>
            </a:r>
          </a:p>
          <a:p>
            <a:pPr marL="3299562" marR="0">
              <a:lnSpc>
                <a:spcPts val="3451"/>
              </a:lnSpc>
              <a:spcBef>
                <a:spcPts val="20"/>
              </a:spcBef>
              <a:spcAft>
                <a:spcPts val="0"/>
              </a:spcAft>
            </a:pPr>
            <a:r>
              <a:rPr dirty="0" sz="2550">
                <a:solidFill>
                  <a:srgbClr val="000000"/>
                </a:solidFill>
                <a:latin typeface="EWFBSP+Canva Sans Regular"/>
                <a:cs typeface="EWFBSP+Canva Sans Regular"/>
              </a:rPr>
              <a:t>vias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6877" y="968530"/>
            <a:ext cx="15302886" cy="2426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0072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TCP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é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capaz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detectar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congestionamentos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na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rede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ajustar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taxa</a:t>
            </a:r>
          </a:p>
          <a:p>
            <a:pPr marL="513159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transmissão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para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evitar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perda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pacotes.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Ele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utiliza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algoritmos</a:t>
            </a:r>
          </a:p>
          <a:p>
            <a:pPr marL="0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como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Slow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Start,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Congestion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Avoidance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Fast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Retransmit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para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gerenciar</a:t>
            </a:r>
          </a:p>
          <a:p>
            <a:pPr marL="5382517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congestionamento.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2892" y="4565673"/>
            <a:ext cx="6382644" cy="2426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TCP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garante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que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pacotes</a:t>
            </a:r>
          </a:p>
          <a:p>
            <a:pPr marL="367605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sejam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entregues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na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ordem</a:t>
            </a:r>
          </a:p>
          <a:p>
            <a:pPr marL="89296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correta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destinatário.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Cada</a:t>
            </a:r>
          </a:p>
          <a:p>
            <a:pPr marL="806946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pacote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TCP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possui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2262" y="6965973"/>
            <a:ext cx="5523781" cy="12261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número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sequência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que</a:t>
            </a:r>
          </a:p>
          <a:p>
            <a:pPr marL="597247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permite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ao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receptor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37559" y="8166123"/>
            <a:ext cx="5053241" cy="12261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reconstruir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sequência</a:t>
            </a:r>
          </a:p>
          <a:p>
            <a:pPr marL="494109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original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dos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EWFBSP+Canva Sans Regular"/>
                <a:cs typeface="EWFBSP+Canva Sans Regular"/>
              </a:rPr>
              <a:t>dados.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1242" y="559768"/>
            <a:ext cx="11872351" cy="11103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42"/>
              </a:lnSpc>
              <a:spcBef>
                <a:spcPts val="0"/>
              </a:spcBef>
              <a:spcAft>
                <a:spcPts val="0"/>
              </a:spcAft>
            </a:pPr>
            <a:r>
              <a:rPr dirty="0" sz="6200" b="1">
                <a:solidFill>
                  <a:srgbClr val="000000"/>
                </a:solidFill>
                <a:latin typeface="BPRMUU+Canva Sans Bold"/>
                <a:cs typeface="BPRMUU+Canva Sans Bold"/>
              </a:rPr>
              <a:t>UDP</a:t>
            </a:r>
            <a:r>
              <a:rPr dirty="0" sz="6200" b="1">
                <a:solidFill>
                  <a:srgbClr val="000000"/>
                </a:solidFill>
                <a:latin typeface="BPRMUU+Canva Sans Bold"/>
                <a:cs typeface="BPRMUU+Canva Sans Bold"/>
              </a:rPr>
              <a:t> </a:t>
            </a:r>
            <a:r>
              <a:rPr dirty="0" sz="6200" b="1">
                <a:solidFill>
                  <a:srgbClr val="000000"/>
                </a:solidFill>
                <a:latin typeface="BPRMUU+Canva Sans Bold"/>
                <a:cs typeface="BPRMUU+Canva Sans Bold"/>
              </a:rPr>
              <a:t>(User</a:t>
            </a:r>
            <a:r>
              <a:rPr dirty="0" sz="6200" b="1">
                <a:solidFill>
                  <a:srgbClr val="000000"/>
                </a:solidFill>
                <a:latin typeface="BPRMUU+Canva Sans Bold"/>
                <a:cs typeface="BPRMUU+Canva Sans Bold"/>
              </a:rPr>
              <a:t> </a:t>
            </a:r>
            <a:r>
              <a:rPr dirty="0" sz="6200" b="1">
                <a:solidFill>
                  <a:srgbClr val="000000"/>
                </a:solidFill>
                <a:latin typeface="BPRMUU+Canva Sans Bold"/>
                <a:cs typeface="BPRMUU+Canva Sans Bold"/>
              </a:rPr>
              <a:t>Datagram</a:t>
            </a:r>
            <a:r>
              <a:rPr dirty="0" sz="6200" b="1">
                <a:solidFill>
                  <a:srgbClr val="000000"/>
                </a:solidFill>
                <a:latin typeface="BPRMUU+Canva Sans Bold"/>
                <a:cs typeface="BPRMUU+Canva Sans Bold"/>
              </a:rPr>
              <a:t> </a:t>
            </a:r>
            <a:r>
              <a:rPr dirty="0" sz="6200" b="1">
                <a:solidFill>
                  <a:srgbClr val="000000"/>
                </a:solidFill>
                <a:latin typeface="BPRMUU+Canva Sans Bold"/>
                <a:cs typeface="BPRMUU+Canva Sans Bold"/>
              </a:rPr>
              <a:t>Protocol)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8400" y="2605327"/>
            <a:ext cx="11470253" cy="4226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44452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Protocolo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orientado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datagramas.</a:t>
            </a:r>
          </a:p>
          <a:p>
            <a:pPr marL="0" marR="0">
              <a:lnSpc>
                <a:spcPts val="4629"/>
              </a:lnSpc>
              <a:spcBef>
                <a:spcPts val="487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Comunicação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não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confiável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sem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garantia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entrega.</a:t>
            </a:r>
          </a:p>
          <a:p>
            <a:pPr marL="892522" marR="0">
              <a:lnSpc>
                <a:spcPts val="4629"/>
              </a:lnSpc>
              <a:spcBef>
                <a:spcPts val="482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Sem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controle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fluxo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ou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detecção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perdas.</a:t>
            </a:r>
          </a:p>
          <a:p>
            <a:pPr marL="2204144" marR="0">
              <a:lnSpc>
                <a:spcPts val="4629"/>
              </a:lnSpc>
              <a:spcBef>
                <a:spcPts val="487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Baixo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overhead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menor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latência.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8715" y="7405928"/>
            <a:ext cx="13569559" cy="626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Ideal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para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streaming,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jogos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online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transmissões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tempo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real.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8870" y="371533"/>
            <a:ext cx="13502528" cy="1826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protocolo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UDP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(sigla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para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User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Datagram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Protocol)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tem,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como</a:t>
            </a:r>
          </a:p>
          <a:p>
            <a:pPr marL="3125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característica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essencial,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atributo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que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pode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parecer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esquisito</a:t>
            </a:r>
          </a:p>
          <a:p>
            <a:pPr marL="1205805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para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iniciantes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no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tema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-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falta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confiabilidade.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8863" y="2771833"/>
            <a:ext cx="13602670" cy="1826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757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Isso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significa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que,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através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utilização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desse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protocolo,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pode-se</a:t>
            </a:r>
          </a:p>
          <a:p>
            <a:pPr marL="0" marR="0">
              <a:lnSpc>
                <a:spcPts val="463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enviar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 strike="sngStrike">
                <a:solidFill>
                  <a:srgbClr val="000000"/>
                </a:solidFill>
                <a:latin typeface="JGSVRD+Canva Sans Regular"/>
                <a:cs typeface="JGSVRD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datagramas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uma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máquina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à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outra,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mas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sem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garantia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</a:p>
          <a:p>
            <a:pPr marL="340369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que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dados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enviados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chegarão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intactos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na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ordem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correta.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31667" y="968525"/>
            <a:ext cx="8890088" cy="2426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776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outro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atributo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que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dá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muito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poder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ao</a:t>
            </a:r>
          </a:p>
          <a:p>
            <a:pPr marL="558551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protocolo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é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velocidade!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No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geral,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</a:t>
            </a:r>
          </a:p>
          <a:p>
            <a:pPr marL="0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protocolo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UDP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permite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uma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comunicação</a:t>
            </a:r>
          </a:p>
          <a:p>
            <a:pPr marL="69651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bastante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rápida,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que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é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muito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vantajoso.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25428" y="1111116"/>
            <a:ext cx="4574684" cy="1226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UDP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permite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maior</a:t>
            </a:r>
          </a:p>
          <a:p>
            <a:pPr marL="414039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flexibilidade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para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72520" y="2311266"/>
            <a:ext cx="3480895" cy="1226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7719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implementar</a:t>
            </a:r>
          </a:p>
          <a:p>
            <a:pPr marL="0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funcionalidades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56607" y="3511416"/>
            <a:ext cx="5712463" cy="4826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912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específicas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aplicativos</a:t>
            </a:r>
          </a:p>
          <a:p>
            <a:pPr marL="239166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rede.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Ele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permite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que</a:t>
            </a:r>
          </a:p>
          <a:p>
            <a:pPr marL="218479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aplicativos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controlem</a:t>
            </a:r>
          </a:p>
          <a:p>
            <a:pPr marL="317748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diretamente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envio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</a:t>
            </a:r>
          </a:p>
          <a:p>
            <a:pPr marL="189904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recebimento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pacotes,</a:t>
            </a:r>
          </a:p>
          <a:p>
            <a:pPr marL="0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possibilitando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criação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</a:p>
          <a:p>
            <a:pPr marL="15775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protocolos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personalizados</a:t>
            </a:r>
          </a:p>
          <a:p>
            <a:pPr marL="944314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otimizados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para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3876" y="4111491"/>
            <a:ext cx="8505768" cy="4826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8431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Velocidade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alta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mas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confiabilidade</a:t>
            </a:r>
          </a:p>
          <a:p>
            <a:pPr marL="140493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baixa,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ainda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parece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suspeito.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Acontece</a:t>
            </a:r>
          </a:p>
          <a:p>
            <a:pPr marL="173087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que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UDP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justamente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não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é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feito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para</a:t>
            </a:r>
          </a:p>
          <a:p>
            <a:pPr marL="317301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esse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tipo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caso!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Na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verdade,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UDP</a:t>
            </a:r>
          </a:p>
          <a:p>
            <a:pPr marL="359568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tem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sua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grande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vantagem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quando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se</a:t>
            </a:r>
          </a:p>
          <a:p>
            <a:pPr marL="581769" marR="0">
              <a:lnSpc>
                <a:spcPts val="4629"/>
              </a:lnSpc>
              <a:spcBef>
                <a:spcPts val="14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trata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serviços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cuja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velocidade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é</a:t>
            </a:r>
          </a:p>
          <a:p>
            <a:pPr marL="0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fundamental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perda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mínima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dados</a:t>
            </a:r>
          </a:p>
          <a:p>
            <a:pPr marL="1641127" marR="0">
              <a:lnSpc>
                <a:spcPts val="4629"/>
              </a:lnSpc>
              <a:spcBef>
                <a:spcPts val="95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não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muito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desvantajosa.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063466" y="8312016"/>
            <a:ext cx="5498901" cy="626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necessidades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 </a:t>
            </a:r>
            <a:r>
              <a:rPr dirty="0" sz="3400">
                <a:solidFill>
                  <a:srgbClr val="000000"/>
                </a:solidFill>
                <a:latin typeface="JGSVRD+Canva Sans Regular"/>
                <a:cs typeface="JGSVRD+Canva Sans Regular"/>
              </a:rPr>
              <a:t>específicas.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doc2pdf</dc:creator>
  <cp:lastModifiedBy>doc2pdf</cp:lastModifiedBy>
  <cp:revision>1</cp:revision>
  <dcterms:modified xsi:type="dcterms:W3CDTF">2023-06-03T18:46:49+00:00</dcterms:modified>
</cp:coreProperties>
</file>