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59" r:id="rId3"/>
    <p:sldId id="260" r:id="rId4"/>
    <p:sldId id="257" r:id="rId5"/>
  </p:sldIdLst>
  <p:sldSz cx="6858000" cy="1875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F099A4C7-C98F-410A-B320-A8F225A26D76}">
          <p14:sldIdLst>
            <p14:sldId id="258"/>
            <p14:sldId id="259"/>
            <p14:sldId id="260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811"/>
    <a:srgbClr val="011826"/>
    <a:srgbClr val="F4F4F4"/>
    <a:srgbClr val="001725"/>
    <a:srgbClr val="6E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51" autoAdjust="0"/>
    <p:restoredTop sz="94660"/>
  </p:normalViewPr>
  <p:slideViewPr>
    <p:cSldViewPr snapToGrid="0">
      <p:cViewPr>
        <p:scale>
          <a:sx n="100" d="100"/>
          <a:sy n="100" d="100"/>
        </p:scale>
        <p:origin x="1494" y="-53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0131"/>
            <a:ext cx="5829300" cy="653108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9853075"/>
            <a:ext cx="5143500" cy="45291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B9B68-4A3E-4615-B5CC-49D079D0625B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C52E-D254-4C0A-A556-F087D3EDE9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20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B9B68-4A3E-4615-B5CC-49D079D0625B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C52E-D254-4C0A-A556-F087D3EDE9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39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998769"/>
            <a:ext cx="1478756" cy="1589779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998769"/>
            <a:ext cx="4350544" cy="158977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B9B68-4A3E-4615-B5CC-49D079D0625B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C52E-D254-4C0A-A556-F087D3EDE9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50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B9B68-4A3E-4615-B5CC-49D079D0625B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C52E-D254-4C0A-A556-F087D3EDE9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52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4676850"/>
            <a:ext cx="5915025" cy="780342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2554098"/>
            <a:ext cx="5915025" cy="41036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B9B68-4A3E-4615-B5CC-49D079D0625B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C52E-D254-4C0A-A556-F087D3EDE9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46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4993845"/>
            <a:ext cx="2914650" cy="1190272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4993845"/>
            <a:ext cx="2914650" cy="1190272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B9B68-4A3E-4615-B5CC-49D079D0625B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C52E-D254-4C0A-A556-F087D3EDE9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20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98773"/>
            <a:ext cx="5915025" cy="36259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4598681"/>
            <a:ext cx="2901255" cy="225374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6852424"/>
            <a:ext cx="2901255" cy="100788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4598681"/>
            <a:ext cx="2915543" cy="225374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6852424"/>
            <a:ext cx="2915543" cy="100788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B9B68-4A3E-4615-B5CC-49D079D0625B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C52E-D254-4C0A-A556-F087D3EDE9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07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B9B68-4A3E-4615-B5CC-49D079D0625B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C52E-D254-4C0A-A556-F087D3EDE9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33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B9B68-4A3E-4615-B5CC-49D079D0625B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C52E-D254-4C0A-A556-F087D3EDE9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80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250632"/>
            <a:ext cx="2211884" cy="437721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2701023"/>
            <a:ext cx="3471863" cy="1333139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5627846"/>
            <a:ext cx="2211884" cy="104262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B9B68-4A3E-4615-B5CC-49D079D0625B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C52E-D254-4C0A-A556-F087D3EDE9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89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250632"/>
            <a:ext cx="2211884" cy="437721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2701023"/>
            <a:ext cx="3471863" cy="1333139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5627846"/>
            <a:ext cx="2211884" cy="104262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B9B68-4A3E-4615-B5CC-49D079D0625B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C52E-D254-4C0A-A556-F087D3EDE9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82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998773"/>
            <a:ext cx="5915025" cy="3625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4993845"/>
            <a:ext cx="5915025" cy="11902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7387270"/>
            <a:ext cx="1543050" cy="998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B9B68-4A3E-4615-B5CC-49D079D0625B}" type="datetimeFigureOut">
              <a:rPr lang="pt-BR" smtClean="0"/>
              <a:t>12/12/2022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7387270"/>
            <a:ext cx="2314575" cy="998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7387270"/>
            <a:ext cx="1543050" cy="998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0C52E-D254-4C0A-A556-F087D3EDE9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14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jpg"/><Relationship Id="rId5" Type="http://schemas.microsoft.com/office/2007/relationships/hdphoto" Target="../media/hdphoto1.wdp"/><Relationship Id="rId15" Type="http://schemas.openxmlformats.org/officeDocument/2006/relationships/image" Target="../media/image14.svg"/><Relationship Id="rId23" Type="http://schemas.openxmlformats.org/officeDocument/2006/relationships/image" Target="../media/image22.jp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9.svg"/><Relationship Id="rId1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25.svg"/><Relationship Id="rId12" Type="http://schemas.openxmlformats.org/officeDocument/2006/relationships/image" Target="../media/image28.png"/><Relationship Id="rId17" Type="http://schemas.microsoft.com/office/2007/relationships/hdphoto" Target="../media/hdphoto1.wdp"/><Relationship Id="rId2" Type="http://schemas.openxmlformats.org/officeDocument/2006/relationships/image" Target="../media/image1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7.svg"/><Relationship Id="rId5" Type="http://schemas.openxmlformats.org/officeDocument/2006/relationships/image" Target="../media/image8.png"/><Relationship Id="rId15" Type="http://schemas.openxmlformats.org/officeDocument/2006/relationships/image" Target="../media/image14.svg"/><Relationship Id="rId10" Type="http://schemas.openxmlformats.org/officeDocument/2006/relationships/image" Target="../media/image26.png"/><Relationship Id="rId19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6.png"/><Relationship Id="rId5" Type="http://schemas.openxmlformats.org/officeDocument/2006/relationships/image" Target="../media/image16.svg"/><Relationship Id="rId10" Type="http://schemas.openxmlformats.org/officeDocument/2006/relationships/image" Target="../media/image5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Agrupar 40">
            <a:extLst>
              <a:ext uri="{FF2B5EF4-FFF2-40B4-BE49-F238E27FC236}">
                <a16:creationId xmlns:a16="http://schemas.microsoft.com/office/drawing/2014/main" id="{3A0179C1-9AEF-B9A7-66B2-AF66E5E6B688}"/>
              </a:ext>
            </a:extLst>
          </p:cNvPr>
          <p:cNvGrpSpPr/>
          <p:nvPr/>
        </p:nvGrpSpPr>
        <p:grpSpPr>
          <a:xfrm>
            <a:off x="-1271" y="15028"/>
            <a:ext cx="6857999" cy="453506"/>
            <a:chOff x="0" y="718978"/>
            <a:chExt cx="6858000" cy="576000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4969996C-AB82-2C81-5E58-A9A16BDD500C}"/>
                </a:ext>
              </a:extLst>
            </p:cNvPr>
            <p:cNvSpPr/>
            <p:nvPr/>
          </p:nvSpPr>
          <p:spPr>
            <a:xfrm>
              <a:off x="0" y="718978"/>
              <a:ext cx="6858000" cy="576000"/>
            </a:xfrm>
            <a:prstGeom prst="rect">
              <a:avLst/>
            </a:prstGeom>
            <a:solidFill>
              <a:srgbClr val="0118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563"/>
            </a:p>
          </p:txBody>
        </p:sp>
        <p:pic>
          <p:nvPicPr>
            <p:cNvPr id="47" name="Imagem 46" descr="Uma imagem contendo Ícone&#10;&#10;Descrição gerada automaticamente">
              <a:extLst>
                <a:ext uri="{FF2B5EF4-FFF2-40B4-BE49-F238E27FC236}">
                  <a16:creationId xmlns:a16="http://schemas.microsoft.com/office/drawing/2014/main" id="{F89E80D8-9C99-670E-5C63-B493E7BAE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740" y="782915"/>
              <a:ext cx="1183823" cy="473529"/>
            </a:xfrm>
            <a:prstGeom prst="rect">
              <a:avLst/>
            </a:prstGeom>
          </p:spPr>
        </p:pic>
      </p:grpSp>
      <p:sp>
        <p:nvSpPr>
          <p:cNvPr id="54" name="Subtítulo 2">
            <a:extLst>
              <a:ext uri="{FF2B5EF4-FFF2-40B4-BE49-F238E27FC236}">
                <a16:creationId xmlns:a16="http://schemas.microsoft.com/office/drawing/2014/main" id="{8ABE817B-9068-9946-7278-8A52225ACE4E}"/>
              </a:ext>
            </a:extLst>
          </p:cNvPr>
          <p:cNvSpPr txBox="1">
            <a:spLocks/>
          </p:cNvSpPr>
          <p:nvPr/>
        </p:nvSpPr>
        <p:spPr>
          <a:xfrm>
            <a:off x="1682435" y="15031"/>
            <a:ext cx="5056171" cy="777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955" b="1" dirty="0">
                <a:solidFill>
                  <a:srgbClr val="F2C811"/>
                </a:solidFill>
              </a:rPr>
              <a:t>Página Inicial</a:t>
            </a:r>
            <a:r>
              <a:rPr lang="pt-BR" sz="955" dirty="0">
                <a:solidFill>
                  <a:schemeClr val="bg1"/>
                </a:solidFill>
              </a:rPr>
              <a:t>     Ferramentas de BI     Principais projetos     </a:t>
            </a:r>
            <a:r>
              <a:rPr lang="pt-BR" sz="955" b="1" dirty="0">
                <a:solidFill>
                  <a:schemeClr val="bg1"/>
                </a:solidFill>
              </a:rPr>
              <a:t>Sobre mim</a:t>
            </a:r>
            <a:r>
              <a:rPr lang="pt-BR" sz="955" dirty="0">
                <a:solidFill>
                  <a:schemeClr val="bg1"/>
                </a:solidFill>
              </a:rPr>
              <a:t>     Redes Sociais </a:t>
            </a:r>
          </a:p>
        </p:txBody>
      </p: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6B780F53-B546-4484-9FA0-EDC977700A29}"/>
              </a:ext>
            </a:extLst>
          </p:cNvPr>
          <p:cNvGrpSpPr/>
          <p:nvPr/>
        </p:nvGrpSpPr>
        <p:grpSpPr>
          <a:xfrm>
            <a:off x="16322" y="465626"/>
            <a:ext cx="6857998" cy="3585265"/>
            <a:chOff x="-224" y="590035"/>
            <a:chExt cx="6874065" cy="3429000"/>
          </a:xfrm>
        </p:grpSpPr>
        <p:pic>
          <p:nvPicPr>
            <p:cNvPr id="58" name="Imagem 57" descr="Ícone&#10;&#10;Descrição gerada automaticamente">
              <a:extLst>
                <a:ext uri="{FF2B5EF4-FFF2-40B4-BE49-F238E27FC236}">
                  <a16:creationId xmlns:a16="http://schemas.microsoft.com/office/drawing/2014/main" id="{B7F24A87-F8AE-53F2-D562-6D74B2F46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4" y="590035"/>
              <a:ext cx="6874065" cy="3429000"/>
            </a:xfrm>
            <a:prstGeom prst="rect">
              <a:avLst/>
            </a:prstGeom>
          </p:spPr>
        </p:pic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48186D2C-BD3D-E53E-167D-592577B535D7}"/>
                </a:ext>
              </a:extLst>
            </p:cNvPr>
            <p:cNvSpPr txBox="1"/>
            <p:nvPr/>
          </p:nvSpPr>
          <p:spPr>
            <a:xfrm>
              <a:off x="-1" y="1786475"/>
              <a:ext cx="6858000" cy="6603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127" dirty="0">
                  <a:solidFill>
                    <a:schemeClr val="bg1"/>
                  </a:solidFill>
                </a:rPr>
                <a:t>Portfólio de Power BI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C2C814DF-8C2D-0D08-03F3-51F45DBC3CA2}"/>
                </a:ext>
              </a:extLst>
            </p:cNvPr>
            <p:cNvSpPr txBox="1"/>
            <p:nvPr/>
          </p:nvSpPr>
          <p:spPr>
            <a:xfrm>
              <a:off x="-1" y="2484227"/>
              <a:ext cx="6858000" cy="2672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216" dirty="0">
                  <a:solidFill>
                    <a:schemeClr val="bg1"/>
                  </a:solidFill>
                </a:rPr>
                <a:t>Bárbara Fonseca | Analista de Dados e Business Intelligence</a:t>
              </a:r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8BF923FE-8562-30AE-CA7A-AE224CD7E025}"/>
                </a:ext>
              </a:extLst>
            </p:cNvPr>
            <p:cNvSpPr/>
            <p:nvPr/>
          </p:nvSpPr>
          <p:spPr>
            <a:xfrm>
              <a:off x="2676524" y="2980203"/>
              <a:ext cx="1504950" cy="438150"/>
            </a:xfrm>
            <a:prstGeom prst="roundRect">
              <a:avLst/>
            </a:prstGeom>
            <a:solidFill>
              <a:srgbClr val="F2C8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63" b="1" dirty="0">
                  <a:solidFill>
                    <a:schemeClr val="bg1"/>
                  </a:solidFill>
                </a:rPr>
                <a:t>Resumo</a:t>
              </a: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137A30C7-D9B4-7705-9C34-C25539548EAE}"/>
              </a:ext>
            </a:extLst>
          </p:cNvPr>
          <p:cNvGrpSpPr/>
          <p:nvPr/>
        </p:nvGrpSpPr>
        <p:grpSpPr>
          <a:xfrm>
            <a:off x="8823" y="4044483"/>
            <a:ext cx="6858446" cy="2443983"/>
            <a:chOff x="-448" y="14259302"/>
            <a:chExt cx="6858448" cy="2411046"/>
          </a:xfrm>
        </p:grpSpPr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9EBD87BB-D9E8-5398-00DE-0804C3035328}"/>
                </a:ext>
              </a:extLst>
            </p:cNvPr>
            <p:cNvSpPr/>
            <p:nvPr/>
          </p:nvSpPr>
          <p:spPr>
            <a:xfrm>
              <a:off x="-448" y="14259302"/>
              <a:ext cx="6858001" cy="241104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563"/>
            </a:p>
          </p:txBody>
        </p:sp>
        <p:grpSp>
          <p:nvGrpSpPr>
            <p:cNvPr id="64" name="Agrupar 63">
              <a:extLst>
                <a:ext uri="{FF2B5EF4-FFF2-40B4-BE49-F238E27FC236}">
                  <a16:creationId xmlns:a16="http://schemas.microsoft.com/office/drawing/2014/main" id="{5E58163E-2879-C65D-9E03-5E295F141094}"/>
                </a:ext>
              </a:extLst>
            </p:cNvPr>
            <p:cNvGrpSpPr/>
            <p:nvPr/>
          </p:nvGrpSpPr>
          <p:grpSpPr>
            <a:xfrm>
              <a:off x="0" y="14612319"/>
              <a:ext cx="6858000" cy="1762050"/>
              <a:chOff x="0" y="4710748"/>
              <a:chExt cx="6858000" cy="1762050"/>
            </a:xfrm>
          </p:grpSpPr>
          <p:pic>
            <p:nvPicPr>
              <p:cNvPr id="65" name="Imagem 64" descr="Ícone&#10;&#10;Descrição gerada automaticamente">
                <a:extLst>
                  <a:ext uri="{FF2B5EF4-FFF2-40B4-BE49-F238E27FC236}">
                    <a16:creationId xmlns:a16="http://schemas.microsoft.com/office/drawing/2014/main" id="{7AF054DD-58C4-03E6-ED87-ED71721ABD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contrast="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992" y="5696161"/>
                <a:ext cx="1440000" cy="763580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  <p:grpSp>
            <p:nvGrpSpPr>
              <p:cNvPr id="66" name="Agrupar 65">
                <a:extLst>
                  <a:ext uri="{FF2B5EF4-FFF2-40B4-BE49-F238E27FC236}">
                    <a16:creationId xmlns:a16="http://schemas.microsoft.com/office/drawing/2014/main" id="{DCBC878F-A012-B728-C11B-B9796D8251F3}"/>
                  </a:ext>
                </a:extLst>
              </p:cNvPr>
              <p:cNvGrpSpPr/>
              <p:nvPr/>
            </p:nvGrpSpPr>
            <p:grpSpPr>
              <a:xfrm>
                <a:off x="0" y="4710748"/>
                <a:ext cx="6858000" cy="1762050"/>
                <a:chOff x="0" y="4758373"/>
                <a:chExt cx="6858000" cy="1762050"/>
              </a:xfrm>
            </p:grpSpPr>
            <p:grpSp>
              <p:nvGrpSpPr>
                <p:cNvPr id="67" name="Agrupar 66">
                  <a:extLst>
                    <a:ext uri="{FF2B5EF4-FFF2-40B4-BE49-F238E27FC236}">
                      <a16:creationId xmlns:a16="http://schemas.microsoft.com/office/drawing/2014/main" id="{788E866C-0909-BCE6-7837-52FBBC547C55}"/>
                    </a:ext>
                  </a:extLst>
                </p:cNvPr>
                <p:cNvGrpSpPr/>
                <p:nvPr/>
              </p:nvGrpSpPr>
              <p:grpSpPr>
                <a:xfrm>
                  <a:off x="0" y="4758373"/>
                  <a:ext cx="6858000" cy="825390"/>
                  <a:chOff x="0" y="4758373"/>
                  <a:chExt cx="6858000" cy="825390"/>
                </a:xfrm>
              </p:grpSpPr>
              <p:sp>
                <p:nvSpPr>
                  <p:cNvPr id="78" name="CaixaDeTexto 77">
                    <a:extLst>
                      <a:ext uri="{FF2B5EF4-FFF2-40B4-BE49-F238E27FC236}">
                        <a16:creationId xmlns:a16="http://schemas.microsoft.com/office/drawing/2014/main" id="{D585901F-20AD-4307-F5C3-FD64060E60AE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4758373"/>
                    <a:ext cx="6858000" cy="41409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pt-BR" sz="1737" dirty="0">
                        <a:solidFill>
                          <a:srgbClr val="011826"/>
                        </a:solidFill>
                      </a:rPr>
                      <a:t>Ferramentas de BI</a:t>
                    </a:r>
                  </a:p>
                </p:txBody>
              </p:sp>
              <p:cxnSp>
                <p:nvCxnSpPr>
                  <p:cNvPr id="79" name="Conector reto 78">
                    <a:extLst>
                      <a:ext uri="{FF2B5EF4-FFF2-40B4-BE49-F238E27FC236}">
                        <a16:creationId xmlns:a16="http://schemas.microsoft.com/office/drawing/2014/main" id="{A740244A-70C2-7606-64EF-19168AB6521A}"/>
                      </a:ext>
                    </a:extLst>
                  </p:cNvPr>
                  <p:cNvCxnSpPr/>
                  <p:nvPr/>
                </p:nvCxnSpPr>
                <p:spPr>
                  <a:xfrm>
                    <a:off x="2490717" y="5080296"/>
                    <a:ext cx="1883391" cy="0"/>
                  </a:xfrm>
                  <a:prstGeom prst="line">
                    <a:avLst/>
                  </a:prstGeom>
                  <a:ln>
                    <a:solidFill>
                      <a:srgbClr val="01182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" name="CaixaDeTexto 79">
                    <a:extLst>
                      <a:ext uri="{FF2B5EF4-FFF2-40B4-BE49-F238E27FC236}">
                        <a16:creationId xmlns:a16="http://schemas.microsoft.com/office/drawing/2014/main" id="{3EA4E75A-6F09-0CF2-4470-6FDFD7BA1701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5108167"/>
                    <a:ext cx="6858000" cy="47559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pt-BR" sz="1042" dirty="0">
                        <a:solidFill>
                          <a:srgbClr val="6E6E6E"/>
                        </a:solidFill>
                      </a:rPr>
                      <a:t>Relatórios feitos em outras</a:t>
                    </a:r>
                  </a:p>
                  <a:p>
                    <a:pPr algn="ctr"/>
                    <a:r>
                      <a:rPr lang="pt-BR" sz="1042" dirty="0">
                        <a:solidFill>
                          <a:srgbClr val="6E6E6E"/>
                        </a:solidFill>
                      </a:rPr>
                      <a:t>ferramentas de Business Intelligence</a:t>
                    </a:r>
                  </a:p>
                </p:txBody>
              </p:sp>
            </p:grpSp>
            <p:grpSp>
              <p:nvGrpSpPr>
                <p:cNvPr id="68" name="Agrupar 67">
                  <a:extLst>
                    <a:ext uri="{FF2B5EF4-FFF2-40B4-BE49-F238E27FC236}">
                      <a16:creationId xmlns:a16="http://schemas.microsoft.com/office/drawing/2014/main" id="{ACB6B0E2-980C-E09C-74EA-FCA1F5B39EE1}"/>
                    </a:ext>
                  </a:extLst>
                </p:cNvPr>
                <p:cNvGrpSpPr/>
                <p:nvPr/>
              </p:nvGrpSpPr>
              <p:grpSpPr>
                <a:xfrm>
                  <a:off x="188992" y="5741233"/>
                  <a:ext cx="6480007" cy="779190"/>
                  <a:chOff x="188992" y="5741233"/>
                  <a:chExt cx="6480007" cy="779190"/>
                </a:xfrm>
              </p:grpSpPr>
              <p:sp>
                <p:nvSpPr>
                  <p:cNvPr id="69" name="Retângulo: Cantos Arredondados 68">
                    <a:extLst>
                      <a:ext uri="{FF2B5EF4-FFF2-40B4-BE49-F238E27FC236}">
                        <a16:creationId xmlns:a16="http://schemas.microsoft.com/office/drawing/2014/main" id="{D4BC0C6D-157C-4507-A1DE-7C50F06AF1AD}"/>
                      </a:ext>
                    </a:extLst>
                  </p:cNvPr>
                  <p:cNvSpPr/>
                  <p:nvPr/>
                </p:nvSpPr>
                <p:spPr>
                  <a:xfrm>
                    <a:off x="188992" y="5743789"/>
                    <a:ext cx="1440000" cy="763574"/>
                  </a:xfrm>
                  <a:prstGeom prst="roundRect">
                    <a:avLst>
                      <a:gd name="adj" fmla="val 7543"/>
                    </a:avLst>
                  </a:prstGeom>
                  <a:solidFill>
                    <a:schemeClr val="tx1">
                      <a:alpha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563"/>
                  </a:p>
                </p:txBody>
              </p:sp>
              <p:grpSp>
                <p:nvGrpSpPr>
                  <p:cNvPr id="70" name="Agrupar 69">
                    <a:extLst>
                      <a:ext uri="{FF2B5EF4-FFF2-40B4-BE49-F238E27FC236}">
                        <a16:creationId xmlns:a16="http://schemas.microsoft.com/office/drawing/2014/main" id="{01A17349-2EBB-2670-3E03-BDD692053085}"/>
                      </a:ext>
                    </a:extLst>
                  </p:cNvPr>
                  <p:cNvGrpSpPr/>
                  <p:nvPr/>
                </p:nvGrpSpPr>
                <p:grpSpPr>
                  <a:xfrm>
                    <a:off x="480781" y="5741233"/>
                    <a:ext cx="6188218" cy="779190"/>
                    <a:chOff x="480781" y="5741233"/>
                    <a:chExt cx="6188218" cy="779190"/>
                  </a:xfrm>
                </p:grpSpPr>
                <p:pic>
                  <p:nvPicPr>
                    <p:cNvPr id="71" name="Imagem 70" descr="Ícone&#10;&#10;Descrição gerada automaticamente">
                      <a:extLst>
                        <a:ext uri="{FF2B5EF4-FFF2-40B4-BE49-F238E27FC236}">
                          <a16:creationId xmlns:a16="http://schemas.microsoft.com/office/drawing/2014/main" id="{5987C91E-68F4-C7CC-A5C4-23A37A0C7F4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868994" y="5754665"/>
                      <a:ext cx="1440000" cy="765758"/>
                    </a:xfrm>
                    <a:prstGeom prst="roundRect">
                      <a:avLst>
                        <a:gd name="adj" fmla="val 8594"/>
                      </a:avLst>
                    </a:prstGeom>
                    <a:solidFill>
                      <a:srgbClr val="FFFFFF">
                        <a:shade val="85000"/>
                      </a:srgbClr>
                    </a:solidFill>
                    <a:ln>
                      <a:noFill/>
                    </a:ln>
                    <a:effectLst/>
                  </p:spPr>
                </p:pic>
                <p:pic>
                  <p:nvPicPr>
                    <p:cNvPr id="72" name="Imagem 71" descr="Ícone&#10;&#10;Descrição gerada automaticamente">
                      <a:extLst>
                        <a:ext uri="{FF2B5EF4-FFF2-40B4-BE49-F238E27FC236}">
                          <a16:creationId xmlns:a16="http://schemas.microsoft.com/office/drawing/2014/main" id="{AEE23B1A-A19E-2632-B8B3-C7840712D78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548996" y="5754665"/>
                      <a:ext cx="1440000" cy="763574"/>
                    </a:xfrm>
                    <a:prstGeom prst="roundRect">
                      <a:avLst>
                        <a:gd name="adj" fmla="val 8594"/>
                      </a:avLst>
                    </a:prstGeom>
                    <a:solidFill>
                      <a:srgbClr val="FFFFFF">
                        <a:shade val="85000"/>
                      </a:srgbClr>
                    </a:solidFill>
                    <a:ln>
                      <a:noFill/>
                    </a:ln>
                    <a:effectLst/>
                  </p:spPr>
                </p:pic>
                <p:pic>
                  <p:nvPicPr>
                    <p:cNvPr id="73" name="Imagem 72" descr="Ícone&#10;&#10;Descrição gerada automaticamente">
                      <a:extLst>
                        <a:ext uri="{FF2B5EF4-FFF2-40B4-BE49-F238E27FC236}">
                          <a16:creationId xmlns:a16="http://schemas.microsoft.com/office/drawing/2014/main" id="{F14A3310-B425-CBC3-FE65-FFDD843F139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228998" y="5741233"/>
                      <a:ext cx="1440000" cy="763574"/>
                    </a:xfrm>
                    <a:prstGeom prst="roundRect">
                      <a:avLst>
                        <a:gd name="adj" fmla="val 8594"/>
                      </a:avLst>
                    </a:prstGeom>
                    <a:solidFill>
                      <a:srgbClr val="FFFFFF">
                        <a:shade val="85000"/>
                      </a:srgbClr>
                    </a:solidFill>
                    <a:ln>
                      <a:noFill/>
                    </a:ln>
                    <a:effectLst/>
                  </p:spPr>
                </p:pic>
                <p:sp>
                  <p:nvSpPr>
                    <p:cNvPr id="74" name="CaixaDeTexto 73">
                      <a:extLst>
                        <a:ext uri="{FF2B5EF4-FFF2-40B4-BE49-F238E27FC236}">
                          <a16:creationId xmlns:a16="http://schemas.microsoft.com/office/drawing/2014/main" id="{E097ABA8-4809-54CC-C503-0222D32B19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68996" y="5987671"/>
                      <a:ext cx="1439999" cy="2909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pt-BR" sz="1042" dirty="0">
                          <a:solidFill>
                            <a:schemeClr val="bg1"/>
                          </a:solidFill>
                        </a:rPr>
                        <a:t>Metabase</a:t>
                      </a:r>
                    </a:p>
                  </p:txBody>
                </p:sp>
                <p:sp>
                  <p:nvSpPr>
                    <p:cNvPr id="75" name="CaixaDeTexto 74">
                      <a:extLst>
                        <a:ext uri="{FF2B5EF4-FFF2-40B4-BE49-F238E27FC236}">
                          <a16:creationId xmlns:a16="http://schemas.microsoft.com/office/drawing/2014/main" id="{B6E58E62-CA1C-34C2-2404-9E0ECF96C2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48998" y="5987671"/>
                      <a:ext cx="1439999" cy="2909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pt-BR" sz="1042" dirty="0">
                          <a:solidFill>
                            <a:schemeClr val="bg1"/>
                          </a:solidFill>
                        </a:rPr>
                        <a:t>Tableau</a:t>
                      </a:r>
                    </a:p>
                  </p:txBody>
                </p:sp>
                <p:sp>
                  <p:nvSpPr>
                    <p:cNvPr id="76" name="CaixaDeTexto 75">
                      <a:extLst>
                        <a:ext uri="{FF2B5EF4-FFF2-40B4-BE49-F238E27FC236}">
                          <a16:creationId xmlns:a16="http://schemas.microsoft.com/office/drawing/2014/main" id="{9EE29C14-11BF-C09F-45C1-BCB73A4BD7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29000" y="5987671"/>
                      <a:ext cx="1439999" cy="2909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pt-BR" sz="1042" dirty="0">
                          <a:solidFill>
                            <a:schemeClr val="bg1"/>
                          </a:solidFill>
                        </a:rPr>
                        <a:t>Python</a:t>
                      </a:r>
                    </a:p>
                  </p:txBody>
                </p:sp>
                <p:sp>
                  <p:nvSpPr>
                    <p:cNvPr id="77" name="CaixaDeTexto 76">
                      <a:extLst>
                        <a:ext uri="{FF2B5EF4-FFF2-40B4-BE49-F238E27FC236}">
                          <a16:creationId xmlns:a16="http://schemas.microsoft.com/office/drawing/2014/main" id="{A87F8C9F-8EAF-97FE-AE0D-90D1C4576A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0781" y="5980100"/>
                      <a:ext cx="856422" cy="29095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pt-BR" sz="1042" dirty="0">
                          <a:solidFill>
                            <a:schemeClr val="bg1"/>
                          </a:solidFill>
                        </a:rPr>
                        <a:t>Power BI</a:t>
                      </a:r>
                    </a:p>
                  </p:txBody>
                </p:sp>
              </p:grpSp>
            </p:grpSp>
          </p:grpSp>
        </p:grpSp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C379A320-6E08-0D56-5F24-20C12A5807FD}"/>
              </a:ext>
            </a:extLst>
          </p:cNvPr>
          <p:cNvGrpSpPr/>
          <p:nvPr/>
        </p:nvGrpSpPr>
        <p:grpSpPr>
          <a:xfrm>
            <a:off x="8398" y="6521592"/>
            <a:ext cx="6858224" cy="3179876"/>
            <a:chOff x="-224" y="17431378"/>
            <a:chExt cx="6858224" cy="3160878"/>
          </a:xfrm>
        </p:grpSpPr>
        <p:grpSp>
          <p:nvGrpSpPr>
            <p:cNvPr id="82" name="Agrupar 81">
              <a:extLst>
                <a:ext uri="{FF2B5EF4-FFF2-40B4-BE49-F238E27FC236}">
                  <a16:creationId xmlns:a16="http://schemas.microsoft.com/office/drawing/2014/main" id="{F0A72EAB-87A3-CC82-954B-433C58684688}"/>
                </a:ext>
              </a:extLst>
            </p:cNvPr>
            <p:cNvGrpSpPr/>
            <p:nvPr/>
          </p:nvGrpSpPr>
          <p:grpSpPr>
            <a:xfrm>
              <a:off x="-224" y="17431378"/>
              <a:ext cx="6858224" cy="3160878"/>
              <a:chOff x="-224" y="7350753"/>
              <a:chExt cx="6858224" cy="3160878"/>
            </a:xfrm>
          </p:grpSpPr>
          <p:sp>
            <p:nvSpPr>
              <p:cNvPr id="89" name="Retângulo 88">
                <a:extLst>
                  <a:ext uri="{FF2B5EF4-FFF2-40B4-BE49-F238E27FC236}">
                    <a16:creationId xmlns:a16="http://schemas.microsoft.com/office/drawing/2014/main" id="{5410DCF8-02BF-AB0E-C5B6-87C66A42E603}"/>
                  </a:ext>
                </a:extLst>
              </p:cNvPr>
              <p:cNvSpPr/>
              <p:nvPr/>
            </p:nvSpPr>
            <p:spPr>
              <a:xfrm>
                <a:off x="-224" y="7350753"/>
                <a:ext cx="6858001" cy="3160878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563"/>
              </a:p>
            </p:txBody>
          </p:sp>
          <p:grpSp>
            <p:nvGrpSpPr>
              <p:cNvPr id="90" name="Agrupar 89">
                <a:extLst>
                  <a:ext uri="{FF2B5EF4-FFF2-40B4-BE49-F238E27FC236}">
                    <a16:creationId xmlns:a16="http://schemas.microsoft.com/office/drawing/2014/main" id="{CDC91E84-7792-FCC4-263B-96C5D281BE90}"/>
                  </a:ext>
                </a:extLst>
              </p:cNvPr>
              <p:cNvGrpSpPr/>
              <p:nvPr/>
            </p:nvGrpSpPr>
            <p:grpSpPr>
              <a:xfrm>
                <a:off x="0" y="7465471"/>
                <a:ext cx="6858000" cy="2792452"/>
                <a:chOff x="0" y="7088440"/>
                <a:chExt cx="6858000" cy="2792452"/>
              </a:xfrm>
            </p:grpSpPr>
            <p:sp>
              <p:nvSpPr>
                <p:cNvPr id="91" name="CaixaDeTexto 90">
                  <a:extLst>
                    <a:ext uri="{FF2B5EF4-FFF2-40B4-BE49-F238E27FC236}">
                      <a16:creationId xmlns:a16="http://schemas.microsoft.com/office/drawing/2014/main" id="{4912D819-D8AD-4784-2793-65FED52C658B}"/>
                    </a:ext>
                  </a:extLst>
                </p:cNvPr>
                <p:cNvSpPr txBox="1"/>
                <p:nvPr/>
              </p:nvSpPr>
              <p:spPr>
                <a:xfrm>
                  <a:off x="0" y="7088440"/>
                  <a:ext cx="6858000" cy="41409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pt-BR" sz="1737" dirty="0">
                      <a:solidFill>
                        <a:srgbClr val="011826"/>
                      </a:solidFill>
                    </a:rPr>
                    <a:t>Principais projetos</a:t>
                  </a:r>
                </a:p>
              </p:txBody>
            </p:sp>
            <p:sp>
              <p:nvSpPr>
                <p:cNvPr id="92" name="CaixaDeTexto 91">
                  <a:extLst>
                    <a:ext uri="{FF2B5EF4-FFF2-40B4-BE49-F238E27FC236}">
                      <a16:creationId xmlns:a16="http://schemas.microsoft.com/office/drawing/2014/main" id="{561FACFA-D30A-9DCF-0EC2-7411DEF06BDE}"/>
                    </a:ext>
                  </a:extLst>
                </p:cNvPr>
                <p:cNvSpPr txBox="1"/>
                <p:nvPr/>
              </p:nvSpPr>
              <p:spPr>
                <a:xfrm>
                  <a:off x="0" y="7530555"/>
                  <a:ext cx="6858000" cy="29095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pt-BR" sz="1042" dirty="0">
                      <a:solidFill>
                        <a:srgbClr val="6E6E6E"/>
                      </a:solidFill>
                    </a:rPr>
                    <a:t>Principais projetos de Business Intelligence</a:t>
                  </a:r>
                </a:p>
              </p:txBody>
            </p:sp>
            <p:cxnSp>
              <p:nvCxnSpPr>
                <p:cNvPr id="93" name="Conector reto 92">
                  <a:extLst>
                    <a:ext uri="{FF2B5EF4-FFF2-40B4-BE49-F238E27FC236}">
                      <a16:creationId xmlns:a16="http://schemas.microsoft.com/office/drawing/2014/main" id="{E682134F-8A54-2B0D-9061-026941A44340}"/>
                    </a:ext>
                  </a:extLst>
                </p:cNvPr>
                <p:cNvCxnSpPr/>
                <p:nvPr/>
              </p:nvCxnSpPr>
              <p:spPr>
                <a:xfrm>
                  <a:off x="2464588" y="7457737"/>
                  <a:ext cx="1980000" cy="0"/>
                </a:xfrm>
                <a:prstGeom prst="line">
                  <a:avLst/>
                </a:prstGeom>
                <a:ln>
                  <a:solidFill>
                    <a:srgbClr val="01182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4" name="Agrupar 93">
                  <a:extLst>
                    <a:ext uri="{FF2B5EF4-FFF2-40B4-BE49-F238E27FC236}">
                      <a16:creationId xmlns:a16="http://schemas.microsoft.com/office/drawing/2014/main" id="{9AC8FB4D-0D3A-6302-2F6E-A504E5C40212}"/>
                    </a:ext>
                  </a:extLst>
                </p:cNvPr>
                <p:cNvGrpSpPr/>
                <p:nvPr/>
              </p:nvGrpSpPr>
              <p:grpSpPr>
                <a:xfrm>
                  <a:off x="1801829" y="7984997"/>
                  <a:ext cx="3254342" cy="1895895"/>
                  <a:chOff x="1974655" y="7538115"/>
                  <a:chExt cx="3254342" cy="1895895"/>
                </a:xfrm>
              </p:grpSpPr>
              <p:sp>
                <p:nvSpPr>
                  <p:cNvPr id="95" name="Retângulo: Cantos Arredondados 94">
                    <a:extLst>
                      <a:ext uri="{FF2B5EF4-FFF2-40B4-BE49-F238E27FC236}">
                        <a16:creationId xmlns:a16="http://schemas.microsoft.com/office/drawing/2014/main" id="{6ADE735B-1649-0BEA-7CE3-C2EA8F7F653E}"/>
                      </a:ext>
                    </a:extLst>
                  </p:cNvPr>
                  <p:cNvSpPr/>
                  <p:nvPr/>
                </p:nvSpPr>
                <p:spPr>
                  <a:xfrm>
                    <a:off x="1974655" y="7545163"/>
                    <a:ext cx="3254342" cy="1888847"/>
                  </a:xfrm>
                  <a:prstGeom prst="roundRect">
                    <a:avLst>
                      <a:gd name="adj" fmla="val 2751"/>
                    </a:avLst>
                  </a:prstGeom>
                  <a:solidFill>
                    <a:srgbClr val="001725"/>
                  </a:solidFill>
                  <a:effectLst>
                    <a:outerShdw blurRad="76200" dir="18900000" sy="23000" kx="-1200000" algn="bl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563" dirty="0"/>
                  </a:p>
                </p:txBody>
              </p:sp>
              <p:pic>
                <p:nvPicPr>
                  <p:cNvPr id="96" name="Imagem 95" descr="Gráfico&#10;&#10;Descrição gerada automaticamente">
                    <a:extLst>
                      <a:ext uri="{FF2B5EF4-FFF2-40B4-BE49-F238E27FC236}">
                        <a16:creationId xmlns:a16="http://schemas.microsoft.com/office/drawing/2014/main" id="{3D5B1B13-F291-2983-1449-36005A43E8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19297" y="7772421"/>
                    <a:ext cx="3169053" cy="1596816"/>
                  </a:xfrm>
                  <a:prstGeom prst="roundRect">
                    <a:avLst>
                      <a:gd name="adj" fmla="val 2486"/>
                    </a:avLst>
                  </a:prstGeom>
                  <a:solidFill>
                    <a:srgbClr val="FFFFFF">
                      <a:shade val="85000"/>
                    </a:srgbClr>
                  </a:solidFill>
                  <a:ln>
                    <a:noFill/>
                  </a:ln>
                  <a:effectLst/>
                </p:spPr>
              </p:pic>
              <p:sp>
                <p:nvSpPr>
                  <p:cNvPr id="97" name="CaixaDeTexto 96">
                    <a:extLst>
                      <a:ext uri="{FF2B5EF4-FFF2-40B4-BE49-F238E27FC236}">
                        <a16:creationId xmlns:a16="http://schemas.microsoft.com/office/drawing/2014/main" id="{C398E326-F908-9766-1F26-FBE458E15F4C}"/>
                      </a:ext>
                    </a:extLst>
                  </p:cNvPr>
                  <p:cNvSpPr txBox="1"/>
                  <p:nvPr/>
                </p:nvSpPr>
                <p:spPr>
                  <a:xfrm>
                    <a:off x="2790698" y="7538115"/>
                    <a:ext cx="1621810" cy="26031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pt-BR" sz="869" dirty="0">
                        <a:solidFill>
                          <a:schemeClr val="bg1"/>
                        </a:solidFill>
                      </a:rPr>
                      <a:t>Nome do Dashboard</a:t>
                    </a:r>
                  </a:p>
                </p:txBody>
              </p:sp>
            </p:grpSp>
          </p:grp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id="{2A8CE102-6DD6-E728-F53B-894905259F8E}"/>
                </a:ext>
              </a:extLst>
            </p:cNvPr>
            <p:cNvGrpSpPr/>
            <p:nvPr/>
          </p:nvGrpSpPr>
          <p:grpSpPr>
            <a:xfrm>
              <a:off x="5170692" y="19296778"/>
              <a:ext cx="72928" cy="106781"/>
              <a:chOff x="4614038" y="7965939"/>
              <a:chExt cx="232843" cy="314344"/>
            </a:xfrm>
          </p:grpSpPr>
          <p:cxnSp>
            <p:nvCxnSpPr>
              <p:cNvPr id="87" name="Conector reto 86">
                <a:extLst>
                  <a:ext uri="{FF2B5EF4-FFF2-40B4-BE49-F238E27FC236}">
                    <a16:creationId xmlns:a16="http://schemas.microsoft.com/office/drawing/2014/main" id="{80413621-CF03-49D6-5FAA-0F3785931DCA}"/>
                  </a:ext>
                </a:extLst>
              </p:cNvPr>
              <p:cNvCxnSpPr/>
              <p:nvPr/>
            </p:nvCxnSpPr>
            <p:spPr>
              <a:xfrm>
                <a:off x="4616879" y="7965939"/>
                <a:ext cx="230002" cy="164815"/>
              </a:xfrm>
              <a:prstGeom prst="line">
                <a:avLst/>
              </a:prstGeom>
              <a:ln w="9525">
                <a:solidFill>
                  <a:srgbClr val="0118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>
                <a:extLst>
                  <a:ext uri="{FF2B5EF4-FFF2-40B4-BE49-F238E27FC236}">
                    <a16:creationId xmlns:a16="http://schemas.microsoft.com/office/drawing/2014/main" id="{409762C8-5AF4-79CF-C54A-87FDBBDD6FA3}"/>
                  </a:ext>
                </a:extLst>
              </p:cNvPr>
              <p:cNvCxnSpPr/>
              <p:nvPr/>
            </p:nvCxnSpPr>
            <p:spPr>
              <a:xfrm flipH="1">
                <a:off x="4614038" y="8130754"/>
                <a:ext cx="230400" cy="149529"/>
              </a:xfrm>
              <a:prstGeom prst="line">
                <a:avLst/>
              </a:prstGeom>
              <a:ln w="9525">
                <a:solidFill>
                  <a:srgbClr val="0118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Agrupar 83">
              <a:extLst>
                <a:ext uri="{FF2B5EF4-FFF2-40B4-BE49-F238E27FC236}">
                  <a16:creationId xmlns:a16="http://schemas.microsoft.com/office/drawing/2014/main" id="{0C9FC43F-9ACC-A224-2126-0E0042C8CEC9}"/>
                </a:ext>
              </a:extLst>
            </p:cNvPr>
            <p:cNvGrpSpPr/>
            <p:nvPr/>
          </p:nvGrpSpPr>
          <p:grpSpPr>
            <a:xfrm flipH="1">
              <a:off x="1627425" y="19296778"/>
              <a:ext cx="72928" cy="106781"/>
              <a:chOff x="4614038" y="7965939"/>
              <a:chExt cx="232843" cy="314344"/>
            </a:xfrm>
          </p:grpSpPr>
          <p:cxnSp>
            <p:nvCxnSpPr>
              <p:cNvPr id="85" name="Conector reto 84">
                <a:extLst>
                  <a:ext uri="{FF2B5EF4-FFF2-40B4-BE49-F238E27FC236}">
                    <a16:creationId xmlns:a16="http://schemas.microsoft.com/office/drawing/2014/main" id="{3EC992C5-0F63-F108-95A4-77494FA7F83F}"/>
                  </a:ext>
                </a:extLst>
              </p:cNvPr>
              <p:cNvCxnSpPr/>
              <p:nvPr/>
            </p:nvCxnSpPr>
            <p:spPr>
              <a:xfrm>
                <a:off x="4616879" y="7965939"/>
                <a:ext cx="230002" cy="164815"/>
              </a:xfrm>
              <a:prstGeom prst="line">
                <a:avLst/>
              </a:prstGeom>
              <a:ln w="9525">
                <a:solidFill>
                  <a:srgbClr val="0118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to 85">
                <a:extLst>
                  <a:ext uri="{FF2B5EF4-FFF2-40B4-BE49-F238E27FC236}">
                    <a16:creationId xmlns:a16="http://schemas.microsoft.com/office/drawing/2014/main" id="{D85DBDD8-E2BA-6E52-C36F-F27BE9BE40D3}"/>
                  </a:ext>
                </a:extLst>
              </p:cNvPr>
              <p:cNvCxnSpPr/>
              <p:nvPr/>
            </p:nvCxnSpPr>
            <p:spPr>
              <a:xfrm flipH="1">
                <a:off x="4614038" y="8130754"/>
                <a:ext cx="230400" cy="149529"/>
              </a:xfrm>
              <a:prstGeom prst="line">
                <a:avLst/>
              </a:prstGeom>
              <a:ln w="9525">
                <a:solidFill>
                  <a:srgbClr val="0118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2DF5D757-0D18-1D0A-0318-FDB3627B66AE}"/>
              </a:ext>
            </a:extLst>
          </p:cNvPr>
          <p:cNvGrpSpPr/>
          <p:nvPr/>
        </p:nvGrpSpPr>
        <p:grpSpPr>
          <a:xfrm>
            <a:off x="12682" y="9701468"/>
            <a:ext cx="6858000" cy="864000"/>
            <a:chOff x="-224" y="10511633"/>
            <a:chExt cx="6858001" cy="991401"/>
          </a:xfrm>
        </p:grpSpPr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066A6263-4113-70D4-9B90-5F48C24DD324}"/>
                </a:ext>
              </a:extLst>
            </p:cNvPr>
            <p:cNvSpPr/>
            <p:nvPr/>
          </p:nvSpPr>
          <p:spPr>
            <a:xfrm>
              <a:off x="-224" y="10511633"/>
              <a:ext cx="6858001" cy="991401"/>
            </a:xfrm>
            <a:prstGeom prst="rect">
              <a:avLst/>
            </a:prstGeom>
            <a:solidFill>
              <a:srgbClr val="001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563"/>
            </a:p>
          </p:txBody>
        </p:sp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27BB81AE-0E38-3C56-073E-B5CEFE6C6D43}"/>
                </a:ext>
              </a:extLst>
            </p:cNvPr>
            <p:cNvSpPr txBox="1"/>
            <p:nvPr/>
          </p:nvSpPr>
          <p:spPr>
            <a:xfrm>
              <a:off x="188993" y="10683081"/>
              <a:ext cx="1438433" cy="352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90" dirty="0">
                  <a:solidFill>
                    <a:schemeClr val="bg1"/>
                  </a:solidFill>
                </a:rPr>
                <a:t>Redes Sociais</a:t>
              </a:r>
            </a:p>
          </p:txBody>
        </p:sp>
        <p:pic>
          <p:nvPicPr>
            <p:cNvPr id="101" name="Imagem 100">
              <a:extLst>
                <a:ext uri="{FF2B5EF4-FFF2-40B4-BE49-F238E27FC236}">
                  <a16:creationId xmlns:a16="http://schemas.microsoft.com/office/drawing/2014/main" id="{21EDB2CD-67A0-77BB-9CB8-A43EA9DE7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209" y="11044032"/>
              <a:ext cx="342269" cy="342269"/>
            </a:xfrm>
            <a:prstGeom prst="rect">
              <a:avLst/>
            </a:prstGeom>
          </p:spPr>
        </p:pic>
        <p:pic>
          <p:nvPicPr>
            <p:cNvPr id="102" name="Imagem 101">
              <a:extLst>
                <a:ext uri="{FF2B5EF4-FFF2-40B4-BE49-F238E27FC236}">
                  <a16:creationId xmlns:a16="http://schemas.microsoft.com/office/drawing/2014/main" id="{4F18B437-8E98-E4FD-1128-7F605D5F2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781" y="11044031"/>
              <a:ext cx="338554" cy="3385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133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Agrupar 47">
            <a:extLst>
              <a:ext uri="{FF2B5EF4-FFF2-40B4-BE49-F238E27FC236}">
                <a16:creationId xmlns:a16="http://schemas.microsoft.com/office/drawing/2014/main" id="{F29C9609-1D74-DC19-B164-7AF69BCBBB5D}"/>
              </a:ext>
            </a:extLst>
          </p:cNvPr>
          <p:cNvGrpSpPr/>
          <p:nvPr/>
        </p:nvGrpSpPr>
        <p:grpSpPr>
          <a:xfrm>
            <a:off x="-1271" y="15028"/>
            <a:ext cx="6857999" cy="453506"/>
            <a:chOff x="0" y="718978"/>
            <a:chExt cx="6858000" cy="576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9CF7BF8B-174E-98E9-4172-901C8031A4CE}"/>
                </a:ext>
              </a:extLst>
            </p:cNvPr>
            <p:cNvSpPr/>
            <p:nvPr/>
          </p:nvSpPr>
          <p:spPr>
            <a:xfrm>
              <a:off x="0" y="718978"/>
              <a:ext cx="6858000" cy="576000"/>
            </a:xfrm>
            <a:prstGeom prst="rect">
              <a:avLst/>
            </a:prstGeom>
            <a:solidFill>
              <a:srgbClr val="0118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563"/>
            </a:p>
          </p:txBody>
        </p:sp>
        <p:pic>
          <p:nvPicPr>
            <p:cNvPr id="6" name="Imagem 5" descr="Uma imagem contendo Ícone&#10;&#10;Descrição gerada automaticamente">
              <a:extLst>
                <a:ext uri="{FF2B5EF4-FFF2-40B4-BE49-F238E27FC236}">
                  <a16:creationId xmlns:a16="http://schemas.microsoft.com/office/drawing/2014/main" id="{77B81D6A-4D98-14F9-3C6E-11912D8FF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740" y="782915"/>
              <a:ext cx="1183823" cy="473529"/>
            </a:xfrm>
            <a:prstGeom prst="rect">
              <a:avLst/>
            </a:prstGeom>
          </p:spPr>
        </p:pic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33978D3A-D045-EA32-768E-83A27F9AA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2435" y="15031"/>
            <a:ext cx="5180745" cy="432093"/>
          </a:xfrm>
        </p:spPr>
        <p:txBody>
          <a:bodyPr anchor="ctr">
            <a:normAutofit/>
          </a:bodyPr>
          <a:lstStyle/>
          <a:p>
            <a:pPr algn="just"/>
            <a:r>
              <a:rPr lang="pt-BR" sz="955" b="1" dirty="0">
                <a:solidFill>
                  <a:srgbClr val="F2C811"/>
                </a:solidFill>
              </a:rPr>
              <a:t>Página Inicial</a:t>
            </a:r>
            <a:r>
              <a:rPr lang="pt-BR" sz="955" dirty="0">
                <a:solidFill>
                  <a:schemeClr val="bg1"/>
                </a:solidFill>
              </a:rPr>
              <a:t>     Projetos      Outros Dashboards      Ferramentas de BI     Redes Sociais </a:t>
            </a: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B1C16AA9-4FE2-823E-C70C-A4DEBEDC49B6}"/>
              </a:ext>
            </a:extLst>
          </p:cNvPr>
          <p:cNvGrpSpPr/>
          <p:nvPr/>
        </p:nvGrpSpPr>
        <p:grpSpPr>
          <a:xfrm>
            <a:off x="16322" y="465626"/>
            <a:ext cx="6857998" cy="3585265"/>
            <a:chOff x="-224" y="590035"/>
            <a:chExt cx="6874065" cy="3429000"/>
          </a:xfrm>
        </p:grpSpPr>
        <p:pic>
          <p:nvPicPr>
            <p:cNvPr id="9" name="Imagem 8" descr="Ícone&#10;&#10;Descrição gerada automaticamente">
              <a:extLst>
                <a:ext uri="{FF2B5EF4-FFF2-40B4-BE49-F238E27FC236}">
                  <a16:creationId xmlns:a16="http://schemas.microsoft.com/office/drawing/2014/main" id="{2EE02B15-CE97-1B80-F856-AA9BA27D6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4" y="590035"/>
              <a:ext cx="6874065" cy="3429000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4F80DA3-B052-C687-24A1-9049BD9B6DFF}"/>
                </a:ext>
              </a:extLst>
            </p:cNvPr>
            <p:cNvSpPr txBox="1"/>
            <p:nvPr/>
          </p:nvSpPr>
          <p:spPr>
            <a:xfrm>
              <a:off x="-1" y="1786475"/>
              <a:ext cx="6858000" cy="6603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127" dirty="0">
                  <a:solidFill>
                    <a:schemeClr val="bg1"/>
                  </a:solidFill>
                </a:rPr>
                <a:t>Portfólio de Power BI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F46677C-7077-F1A0-679F-E8E20CCE0E3B}"/>
                </a:ext>
              </a:extLst>
            </p:cNvPr>
            <p:cNvSpPr txBox="1"/>
            <p:nvPr/>
          </p:nvSpPr>
          <p:spPr>
            <a:xfrm>
              <a:off x="-1" y="2456985"/>
              <a:ext cx="6858000" cy="3217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216" dirty="0">
                  <a:solidFill>
                    <a:schemeClr val="bg1"/>
                  </a:solidFill>
                </a:rPr>
                <a:t>????|????</a:t>
              </a: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60908CFC-54CD-0A0C-F505-3B71596037F9}"/>
                </a:ext>
              </a:extLst>
            </p:cNvPr>
            <p:cNvSpPr/>
            <p:nvPr/>
          </p:nvSpPr>
          <p:spPr>
            <a:xfrm>
              <a:off x="2676524" y="2980203"/>
              <a:ext cx="1504950" cy="438150"/>
            </a:xfrm>
            <a:prstGeom prst="roundRect">
              <a:avLst/>
            </a:prstGeom>
            <a:solidFill>
              <a:srgbClr val="F2C8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63" dirty="0"/>
                <a:t>???</a:t>
              </a:r>
            </a:p>
          </p:txBody>
        </p:sp>
      </p:grp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DA28C1D1-0CAF-AE78-8240-891DFA11DCAB}"/>
              </a:ext>
            </a:extLst>
          </p:cNvPr>
          <p:cNvGrpSpPr/>
          <p:nvPr/>
        </p:nvGrpSpPr>
        <p:grpSpPr>
          <a:xfrm>
            <a:off x="-2519" y="15535718"/>
            <a:ext cx="6858446" cy="2443983"/>
            <a:chOff x="-448" y="14259302"/>
            <a:chExt cx="6858448" cy="2411046"/>
          </a:xfrm>
        </p:grpSpPr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0D7BB5CD-2F4B-05B2-0155-9B2EBFDE916A}"/>
                </a:ext>
              </a:extLst>
            </p:cNvPr>
            <p:cNvSpPr/>
            <p:nvPr/>
          </p:nvSpPr>
          <p:spPr>
            <a:xfrm>
              <a:off x="-448" y="14259302"/>
              <a:ext cx="6858001" cy="241104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563"/>
            </a:p>
          </p:txBody>
        </p: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942FBA54-BB2A-2911-E003-4334932B4520}"/>
                </a:ext>
              </a:extLst>
            </p:cNvPr>
            <p:cNvGrpSpPr/>
            <p:nvPr/>
          </p:nvGrpSpPr>
          <p:grpSpPr>
            <a:xfrm>
              <a:off x="0" y="14612319"/>
              <a:ext cx="6858000" cy="1762050"/>
              <a:chOff x="0" y="4710748"/>
              <a:chExt cx="6858000" cy="1762050"/>
            </a:xfrm>
          </p:grpSpPr>
          <p:pic>
            <p:nvPicPr>
              <p:cNvPr id="24" name="Imagem 23" descr="Ícone&#10;&#10;Descrição gerada automaticamente">
                <a:extLst>
                  <a:ext uri="{FF2B5EF4-FFF2-40B4-BE49-F238E27FC236}">
                    <a16:creationId xmlns:a16="http://schemas.microsoft.com/office/drawing/2014/main" id="{26767E0E-D8A0-65D0-CF5F-928D90528F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contrast="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992" y="5696161"/>
                <a:ext cx="1440000" cy="763580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id="{6E2FEA01-4694-BF1C-2A17-3DDEB8574371}"/>
                  </a:ext>
                </a:extLst>
              </p:cNvPr>
              <p:cNvGrpSpPr/>
              <p:nvPr/>
            </p:nvGrpSpPr>
            <p:grpSpPr>
              <a:xfrm>
                <a:off x="0" y="4710748"/>
                <a:ext cx="6858000" cy="1762050"/>
                <a:chOff x="0" y="4758373"/>
                <a:chExt cx="6858000" cy="1762050"/>
              </a:xfrm>
            </p:grpSpPr>
            <p:grpSp>
              <p:nvGrpSpPr>
                <p:cNvPr id="17" name="Agrupar 16">
                  <a:extLst>
                    <a:ext uri="{FF2B5EF4-FFF2-40B4-BE49-F238E27FC236}">
                      <a16:creationId xmlns:a16="http://schemas.microsoft.com/office/drawing/2014/main" id="{D5BA4169-2019-8D1D-C21B-5A9911A25380}"/>
                    </a:ext>
                  </a:extLst>
                </p:cNvPr>
                <p:cNvGrpSpPr/>
                <p:nvPr/>
              </p:nvGrpSpPr>
              <p:grpSpPr>
                <a:xfrm>
                  <a:off x="0" y="4758373"/>
                  <a:ext cx="6858000" cy="825390"/>
                  <a:chOff x="0" y="4758373"/>
                  <a:chExt cx="6858000" cy="825390"/>
                </a:xfrm>
              </p:grpSpPr>
              <p:sp>
                <p:nvSpPr>
                  <p:cNvPr id="19" name="CaixaDeTexto 18">
                    <a:extLst>
                      <a:ext uri="{FF2B5EF4-FFF2-40B4-BE49-F238E27FC236}">
                        <a16:creationId xmlns:a16="http://schemas.microsoft.com/office/drawing/2014/main" id="{9137E6A2-727E-ED7E-3692-E27F785E9E80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4758373"/>
                    <a:ext cx="6858000" cy="41409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pt-BR" sz="1737" dirty="0">
                        <a:solidFill>
                          <a:srgbClr val="011826"/>
                        </a:solidFill>
                      </a:rPr>
                      <a:t>Ferramentas de BI</a:t>
                    </a:r>
                  </a:p>
                </p:txBody>
              </p:sp>
              <p:cxnSp>
                <p:nvCxnSpPr>
                  <p:cNvPr id="21" name="Conector reto 20">
                    <a:extLst>
                      <a:ext uri="{FF2B5EF4-FFF2-40B4-BE49-F238E27FC236}">
                        <a16:creationId xmlns:a16="http://schemas.microsoft.com/office/drawing/2014/main" id="{420A0F31-A5BD-BE12-0592-A497D8E41E4F}"/>
                      </a:ext>
                    </a:extLst>
                  </p:cNvPr>
                  <p:cNvCxnSpPr/>
                  <p:nvPr/>
                </p:nvCxnSpPr>
                <p:spPr>
                  <a:xfrm>
                    <a:off x="2490717" y="5080296"/>
                    <a:ext cx="1883391" cy="0"/>
                  </a:xfrm>
                  <a:prstGeom prst="line">
                    <a:avLst/>
                  </a:prstGeom>
                  <a:ln>
                    <a:solidFill>
                      <a:srgbClr val="01182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CaixaDeTexto 21">
                    <a:extLst>
                      <a:ext uri="{FF2B5EF4-FFF2-40B4-BE49-F238E27FC236}">
                        <a16:creationId xmlns:a16="http://schemas.microsoft.com/office/drawing/2014/main" id="{9F0E0953-201C-C022-13CE-2601C1353C06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5108167"/>
                    <a:ext cx="6858000" cy="47559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pt-BR" sz="1042" dirty="0">
                        <a:solidFill>
                          <a:srgbClr val="6E6E6E"/>
                        </a:solidFill>
                      </a:rPr>
                      <a:t>Relatórios feitos em outras</a:t>
                    </a:r>
                  </a:p>
                  <a:p>
                    <a:pPr algn="ctr"/>
                    <a:r>
                      <a:rPr lang="pt-BR" sz="1042" dirty="0">
                        <a:solidFill>
                          <a:srgbClr val="6E6E6E"/>
                        </a:solidFill>
                      </a:rPr>
                      <a:t>ferramentas de Business Intelligence</a:t>
                    </a:r>
                  </a:p>
                </p:txBody>
              </p:sp>
            </p:grpSp>
            <p:grpSp>
              <p:nvGrpSpPr>
                <p:cNvPr id="23" name="Agrupar 22">
                  <a:extLst>
                    <a:ext uri="{FF2B5EF4-FFF2-40B4-BE49-F238E27FC236}">
                      <a16:creationId xmlns:a16="http://schemas.microsoft.com/office/drawing/2014/main" id="{EE8AFC2F-913A-2559-843B-7A51F1F52EE9}"/>
                    </a:ext>
                  </a:extLst>
                </p:cNvPr>
                <p:cNvGrpSpPr/>
                <p:nvPr/>
              </p:nvGrpSpPr>
              <p:grpSpPr>
                <a:xfrm>
                  <a:off x="188992" y="5741233"/>
                  <a:ext cx="6480007" cy="779190"/>
                  <a:chOff x="188992" y="5741233"/>
                  <a:chExt cx="6480007" cy="779190"/>
                </a:xfrm>
              </p:grpSpPr>
              <p:sp>
                <p:nvSpPr>
                  <p:cNvPr id="35" name="Retângulo: Cantos Arredondados 34">
                    <a:extLst>
                      <a:ext uri="{FF2B5EF4-FFF2-40B4-BE49-F238E27FC236}">
                        <a16:creationId xmlns:a16="http://schemas.microsoft.com/office/drawing/2014/main" id="{A66260B8-C7D9-9625-CB94-B414452C97C5}"/>
                      </a:ext>
                    </a:extLst>
                  </p:cNvPr>
                  <p:cNvSpPr/>
                  <p:nvPr/>
                </p:nvSpPr>
                <p:spPr>
                  <a:xfrm>
                    <a:off x="188992" y="5743789"/>
                    <a:ext cx="1440000" cy="763574"/>
                  </a:xfrm>
                  <a:prstGeom prst="roundRect">
                    <a:avLst>
                      <a:gd name="adj" fmla="val 7543"/>
                    </a:avLst>
                  </a:prstGeom>
                  <a:solidFill>
                    <a:schemeClr val="tx1">
                      <a:alpha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563"/>
                  </a:p>
                </p:txBody>
              </p:sp>
              <p:grpSp>
                <p:nvGrpSpPr>
                  <p:cNvPr id="20" name="Agrupar 19">
                    <a:extLst>
                      <a:ext uri="{FF2B5EF4-FFF2-40B4-BE49-F238E27FC236}">
                        <a16:creationId xmlns:a16="http://schemas.microsoft.com/office/drawing/2014/main" id="{3F348B8F-7924-35A6-33C5-429DF7CDD11F}"/>
                      </a:ext>
                    </a:extLst>
                  </p:cNvPr>
                  <p:cNvGrpSpPr/>
                  <p:nvPr/>
                </p:nvGrpSpPr>
                <p:grpSpPr>
                  <a:xfrm>
                    <a:off x="480781" y="5741233"/>
                    <a:ext cx="6188218" cy="779190"/>
                    <a:chOff x="480781" y="5741233"/>
                    <a:chExt cx="6188218" cy="779190"/>
                  </a:xfrm>
                </p:grpSpPr>
                <p:pic>
                  <p:nvPicPr>
                    <p:cNvPr id="27" name="Imagem 26" descr="Ícone&#10;&#10;Descrição gerada automaticamente">
                      <a:extLst>
                        <a:ext uri="{FF2B5EF4-FFF2-40B4-BE49-F238E27FC236}">
                          <a16:creationId xmlns:a16="http://schemas.microsoft.com/office/drawing/2014/main" id="{A18317DE-A902-CE3F-BA64-A07970905A9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868994" y="5754665"/>
                      <a:ext cx="1440000" cy="765758"/>
                    </a:xfrm>
                    <a:prstGeom prst="roundRect">
                      <a:avLst>
                        <a:gd name="adj" fmla="val 8594"/>
                      </a:avLst>
                    </a:prstGeom>
                    <a:solidFill>
                      <a:srgbClr val="FFFFFF">
                        <a:shade val="85000"/>
                      </a:srgbClr>
                    </a:solidFill>
                    <a:ln>
                      <a:noFill/>
                    </a:ln>
                    <a:effectLst/>
                  </p:spPr>
                </p:pic>
                <p:pic>
                  <p:nvPicPr>
                    <p:cNvPr id="28" name="Imagem 27" descr="Ícone&#10;&#10;Descrição gerada automaticamente">
                      <a:extLst>
                        <a:ext uri="{FF2B5EF4-FFF2-40B4-BE49-F238E27FC236}">
                          <a16:creationId xmlns:a16="http://schemas.microsoft.com/office/drawing/2014/main" id="{ED4F7362-7257-9A55-F731-7A075141E80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548996" y="5754665"/>
                      <a:ext cx="1440000" cy="763574"/>
                    </a:xfrm>
                    <a:prstGeom prst="roundRect">
                      <a:avLst>
                        <a:gd name="adj" fmla="val 8594"/>
                      </a:avLst>
                    </a:prstGeom>
                    <a:solidFill>
                      <a:srgbClr val="FFFFFF">
                        <a:shade val="85000"/>
                      </a:srgbClr>
                    </a:solidFill>
                    <a:ln>
                      <a:noFill/>
                    </a:ln>
                    <a:effectLst/>
                  </p:spPr>
                </p:pic>
                <p:pic>
                  <p:nvPicPr>
                    <p:cNvPr id="29" name="Imagem 28" descr="Ícone&#10;&#10;Descrição gerada automaticamente">
                      <a:extLst>
                        <a:ext uri="{FF2B5EF4-FFF2-40B4-BE49-F238E27FC236}">
                          <a16:creationId xmlns:a16="http://schemas.microsoft.com/office/drawing/2014/main" id="{7FAD1571-FD66-0BE9-507D-A7CD1BF7D05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228998" y="5741233"/>
                      <a:ext cx="1440000" cy="763574"/>
                    </a:xfrm>
                    <a:prstGeom prst="roundRect">
                      <a:avLst>
                        <a:gd name="adj" fmla="val 8594"/>
                      </a:avLst>
                    </a:prstGeom>
                    <a:solidFill>
                      <a:srgbClr val="FFFFFF">
                        <a:shade val="85000"/>
                      </a:srgbClr>
                    </a:solidFill>
                    <a:ln>
                      <a:noFill/>
                    </a:ln>
                    <a:effectLst/>
                  </p:spPr>
                </p:pic>
                <p:sp>
                  <p:nvSpPr>
                    <p:cNvPr id="32" name="CaixaDeTexto 31">
                      <a:extLst>
                        <a:ext uri="{FF2B5EF4-FFF2-40B4-BE49-F238E27FC236}">
                          <a16:creationId xmlns:a16="http://schemas.microsoft.com/office/drawing/2014/main" id="{630ECC77-8542-23E1-3E5E-54BAA803808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68996" y="5987671"/>
                      <a:ext cx="1439999" cy="2909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pt-BR" sz="1042" dirty="0">
                          <a:solidFill>
                            <a:schemeClr val="bg1"/>
                          </a:solidFill>
                        </a:rPr>
                        <a:t>Metabase</a:t>
                      </a:r>
                    </a:p>
                  </p:txBody>
                </p:sp>
                <p:sp>
                  <p:nvSpPr>
                    <p:cNvPr id="33" name="CaixaDeTexto 32">
                      <a:extLst>
                        <a:ext uri="{FF2B5EF4-FFF2-40B4-BE49-F238E27FC236}">
                          <a16:creationId xmlns:a16="http://schemas.microsoft.com/office/drawing/2014/main" id="{558DD35E-288C-EDAD-2690-9A586EB808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48998" y="5987671"/>
                      <a:ext cx="1439999" cy="2909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pt-BR" sz="1042" dirty="0">
                          <a:solidFill>
                            <a:schemeClr val="bg1"/>
                          </a:solidFill>
                        </a:rPr>
                        <a:t>Tableau</a:t>
                      </a:r>
                    </a:p>
                  </p:txBody>
                </p:sp>
                <p:sp>
                  <p:nvSpPr>
                    <p:cNvPr id="34" name="CaixaDeTexto 33">
                      <a:extLst>
                        <a:ext uri="{FF2B5EF4-FFF2-40B4-BE49-F238E27FC236}">
                          <a16:creationId xmlns:a16="http://schemas.microsoft.com/office/drawing/2014/main" id="{64483EC8-92AE-79BC-3C1B-AF05010B69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29000" y="5987671"/>
                      <a:ext cx="1439999" cy="2909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pt-BR" sz="1042" dirty="0">
                          <a:solidFill>
                            <a:schemeClr val="bg1"/>
                          </a:solidFill>
                        </a:rPr>
                        <a:t>Python</a:t>
                      </a:r>
                    </a:p>
                  </p:txBody>
                </p:sp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8EA60193-FE3E-8E33-1D69-E98D593295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0781" y="5980100"/>
                      <a:ext cx="856422" cy="29095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pt-BR" sz="1042" dirty="0">
                          <a:solidFill>
                            <a:schemeClr val="bg1"/>
                          </a:solidFill>
                        </a:rPr>
                        <a:t>Power BI</a:t>
                      </a:r>
                    </a:p>
                  </p:txBody>
                </p:sp>
              </p:grpSp>
            </p:grpSp>
          </p:grpSp>
        </p:grp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428EA4E1-EF90-97A2-A433-6BD59DED81E7}"/>
              </a:ext>
            </a:extLst>
          </p:cNvPr>
          <p:cNvGrpSpPr/>
          <p:nvPr/>
        </p:nvGrpSpPr>
        <p:grpSpPr>
          <a:xfrm>
            <a:off x="-2066" y="17982573"/>
            <a:ext cx="6858000" cy="720124"/>
            <a:chOff x="-224" y="10676724"/>
            <a:chExt cx="6858001" cy="826310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CAB00056-06AB-EE39-B936-B7EA3BCA4891}"/>
                </a:ext>
              </a:extLst>
            </p:cNvPr>
            <p:cNvSpPr/>
            <p:nvPr/>
          </p:nvSpPr>
          <p:spPr>
            <a:xfrm>
              <a:off x="-224" y="10676724"/>
              <a:ext cx="6858001" cy="826310"/>
            </a:xfrm>
            <a:prstGeom prst="rect">
              <a:avLst/>
            </a:prstGeom>
            <a:solidFill>
              <a:srgbClr val="001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563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E10FA57E-2C6C-F073-34C2-1E8D53B96D17}"/>
                </a:ext>
              </a:extLst>
            </p:cNvPr>
            <p:cNvSpPr txBox="1"/>
            <p:nvPr/>
          </p:nvSpPr>
          <p:spPr>
            <a:xfrm>
              <a:off x="188993" y="10683081"/>
              <a:ext cx="1438433" cy="352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90" dirty="0">
                  <a:solidFill>
                    <a:schemeClr val="bg1"/>
                  </a:solidFill>
                </a:rPr>
                <a:t>Redes Sociais</a:t>
              </a:r>
            </a:p>
          </p:txBody>
        </p:sp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7869C101-C2AF-564D-4392-E87677EB1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209" y="11044032"/>
              <a:ext cx="342269" cy="342269"/>
            </a:xfrm>
            <a:prstGeom prst="rect">
              <a:avLst/>
            </a:prstGeom>
          </p:spPr>
        </p:pic>
        <p:pic>
          <p:nvPicPr>
            <p:cNvPr id="45" name="Imagem 44">
              <a:extLst>
                <a:ext uri="{FF2B5EF4-FFF2-40B4-BE49-F238E27FC236}">
                  <a16:creationId xmlns:a16="http://schemas.microsoft.com/office/drawing/2014/main" id="{BE2BE7D1-67E1-FA1B-7DB5-19E226317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781" y="11044031"/>
              <a:ext cx="338554" cy="338554"/>
            </a:xfrm>
            <a:prstGeom prst="rect">
              <a:avLst/>
            </a:prstGeom>
          </p:spPr>
        </p:pic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7756476F-95C5-90AD-BE9E-4087AAF648E4}"/>
              </a:ext>
            </a:extLst>
          </p:cNvPr>
          <p:cNvGrpSpPr/>
          <p:nvPr/>
        </p:nvGrpSpPr>
        <p:grpSpPr>
          <a:xfrm>
            <a:off x="-2519" y="4046300"/>
            <a:ext cx="6865699" cy="2078817"/>
            <a:chOff x="-224" y="7350753"/>
            <a:chExt cx="6858224" cy="2057257"/>
          </a:xfrm>
        </p:grpSpPr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DE41CC52-5071-825B-E8B4-2B21C480F4B9}"/>
                </a:ext>
              </a:extLst>
            </p:cNvPr>
            <p:cNvSpPr/>
            <p:nvPr/>
          </p:nvSpPr>
          <p:spPr>
            <a:xfrm>
              <a:off x="-224" y="7350753"/>
              <a:ext cx="6858001" cy="20572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563" dirty="0"/>
            </a:p>
          </p:txBody>
        </p:sp>
        <p:grpSp>
          <p:nvGrpSpPr>
            <p:cNvPr id="72" name="Agrupar 71">
              <a:extLst>
                <a:ext uri="{FF2B5EF4-FFF2-40B4-BE49-F238E27FC236}">
                  <a16:creationId xmlns:a16="http://schemas.microsoft.com/office/drawing/2014/main" id="{661343D9-E5B4-DEB3-47AF-B6F6A80CBE10}"/>
                </a:ext>
              </a:extLst>
            </p:cNvPr>
            <p:cNvGrpSpPr/>
            <p:nvPr/>
          </p:nvGrpSpPr>
          <p:grpSpPr>
            <a:xfrm>
              <a:off x="0" y="7465471"/>
              <a:ext cx="6858000" cy="733069"/>
              <a:chOff x="0" y="7088440"/>
              <a:chExt cx="6858000" cy="733069"/>
            </a:xfrm>
          </p:grpSpPr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1850900F-0A01-2BFA-3B21-86221755082E}"/>
                  </a:ext>
                </a:extLst>
              </p:cNvPr>
              <p:cNvSpPr txBox="1"/>
              <p:nvPr/>
            </p:nvSpPr>
            <p:spPr>
              <a:xfrm>
                <a:off x="0" y="7088440"/>
                <a:ext cx="6858000" cy="4140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1737" dirty="0">
                    <a:solidFill>
                      <a:srgbClr val="011826"/>
                    </a:solidFill>
                  </a:rPr>
                  <a:t>Linguagens/habilidades utilizadas</a:t>
                </a:r>
              </a:p>
            </p:txBody>
          </p:sp>
          <p:sp>
            <p:nvSpPr>
              <p:cNvPr id="74" name="CaixaDeTexto 73">
                <a:extLst>
                  <a:ext uri="{FF2B5EF4-FFF2-40B4-BE49-F238E27FC236}">
                    <a16:creationId xmlns:a16="http://schemas.microsoft.com/office/drawing/2014/main" id="{916892DC-C4BD-872F-000B-FDC9BBB1C32B}"/>
                  </a:ext>
                </a:extLst>
              </p:cNvPr>
              <p:cNvSpPr txBox="1"/>
              <p:nvPr/>
            </p:nvSpPr>
            <p:spPr>
              <a:xfrm>
                <a:off x="0" y="7530555"/>
                <a:ext cx="6858000" cy="2909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1042" dirty="0">
                    <a:solidFill>
                      <a:srgbClr val="6E6E6E"/>
                    </a:solidFill>
                  </a:rPr>
                  <a:t>???</a:t>
                </a:r>
              </a:p>
            </p:txBody>
          </p:sp>
          <p:cxnSp>
            <p:nvCxnSpPr>
              <p:cNvPr id="75" name="Conector reto 74">
                <a:extLst>
                  <a:ext uri="{FF2B5EF4-FFF2-40B4-BE49-F238E27FC236}">
                    <a16:creationId xmlns:a16="http://schemas.microsoft.com/office/drawing/2014/main" id="{9FE4D165-D4AC-4A85-1603-3D63352C2E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9686" y="7457737"/>
                <a:ext cx="3529535" cy="0"/>
              </a:xfrm>
              <a:prstGeom prst="line">
                <a:avLst/>
              </a:prstGeom>
              <a:ln>
                <a:solidFill>
                  <a:srgbClr val="0118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2" name="Agrupar 131">
            <a:extLst>
              <a:ext uri="{FF2B5EF4-FFF2-40B4-BE49-F238E27FC236}">
                <a16:creationId xmlns:a16="http://schemas.microsoft.com/office/drawing/2014/main" id="{DDED2D2A-1D63-1BCC-5D4E-2D26976E7E03}"/>
              </a:ext>
            </a:extLst>
          </p:cNvPr>
          <p:cNvGrpSpPr/>
          <p:nvPr/>
        </p:nvGrpSpPr>
        <p:grpSpPr>
          <a:xfrm>
            <a:off x="593534" y="4917142"/>
            <a:ext cx="5831779" cy="926042"/>
            <a:chOff x="553719" y="5231333"/>
            <a:chExt cx="5444437" cy="836160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9A511817-10C6-6CF7-DCB9-B655F0FD9BC5}"/>
                </a:ext>
              </a:extLst>
            </p:cNvPr>
            <p:cNvGrpSpPr/>
            <p:nvPr/>
          </p:nvGrpSpPr>
          <p:grpSpPr>
            <a:xfrm>
              <a:off x="553719" y="5231382"/>
              <a:ext cx="762922" cy="799093"/>
              <a:chOff x="194233" y="4511493"/>
              <a:chExt cx="762922" cy="561135"/>
            </a:xfrm>
          </p:grpSpPr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1E48097F-D2B4-CA9C-8AE9-36082C948735}"/>
                  </a:ext>
                </a:extLst>
              </p:cNvPr>
              <p:cNvSpPr txBox="1"/>
              <p:nvPr/>
            </p:nvSpPr>
            <p:spPr>
              <a:xfrm>
                <a:off x="325610" y="4842051"/>
                <a:ext cx="582925" cy="211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63" dirty="0"/>
                  <a:t>DAX</a:t>
                </a:r>
              </a:p>
            </p:txBody>
          </p:sp>
          <p:pic>
            <p:nvPicPr>
              <p:cNvPr id="64" name="Imagem 63" descr="Ícone&#10;&#10;Descrição gerada automaticamente">
                <a:extLst>
                  <a:ext uri="{FF2B5EF4-FFF2-40B4-BE49-F238E27FC236}">
                    <a16:creationId xmlns:a16="http://schemas.microsoft.com/office/drawing/2014/main" id="{F0F1FAA6-1474-83AA-569E-10B5DD8A37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229" t="9639" r="19167" b="12702"/>
              <a:stretch/>
            </p:blipFill>
            <p:spPr>
              <a:xfrm>
                <a:off x="471515" y="4647968"/>
                <a:ext cx="277076" cy="229302"/>
              </a:xfrm>
              <a:prstGeom prst="rect">
                <a:avLst/>
              </a:prstGeom>
            </p:spPr>
          </p:pic>
          <p:sp>
            <p:nvSpPr>
              <p:cNvPr id="80" name="Retângulo: Cantos Arredondados 79">
                <a:extLst>
                  <a:ext uri="{FF2B5EF4-FFF2-40B4-BE49-F238E27FC236}">
                    <a16:creationId xmlns:a16="http://schemas.microsoft.com/office/drawing/2014/main" id="{87D69639-5B03-42A9-E33D-97A53B1127FE}"/>
                  </a:ext>
                </a:extLst>
              </p:cNvPr>
              <p:cNvSpPr/>
              <p:nvPr/>
            </p:nvSpPr>
            <p:spPr>
              <a:xfrm>
                <a:off x="194233" y="4511493"/>
                <a:ext cx="762922" cy="561135"/>
              </a:xfrm>
              <a:prstGeom prst="roundRect">
                <a:avLst/>
              </a:prstGeom>
              <a:noFill/>
              <a:ln>
                <a:solidFill>
                  <a:srgbClr val="0118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563"/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id="{77A50CA2-201C-D687-4C8F-57292D0FD6E8}"/>
                </a:ext>
              </a:extLst>
            </p:cNvPr>
            <p:cNvGrpSpPr/>
            <p:nvPr/>
          </p:nvGrpSpPr>
          <p:grpSpPr>
            <a:xfrm>
              <a:off x="1733105" y="5231358"/>
              <a:ext cx="763967" cy="829007"/>
              <a:chOff x="167501" y="5281428"/>
              <a:chExt cx="879625" cy="954514"/>
            </a:xfrm>
          </p:grpSpPr>
          <p:pic>
            <p:nvPicPr>
              <p:cNvPr id="66" name="Imagem 65" descr="Ícone&#10;&#10;Descrição gerada automaticamente">
                <a:extLst>
                  <a:ext uri="{FF2B5EF4-FFF2-40B4-BE49-F238E27FC236}">
                    <a16:creationId xmlns:a16="http://schemas.microsoft.com/office/drawing/2014/main" id="{26A9EDCC-67F2-AA43-A4A1-62794C8969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16" r="10508"/>
              <a:stretch/>
            </p:blipFill>
            <p:spPr>
              <a:xfrm>
                <a:off x="442743" y="5372874"/>
                <a:ext cx="350221" cy="446278"/>
              </a:xfrm>
              <a:prstGeom prst="rect">
                <a:avLst/>
              </a:prstGeom>
            </p:spPr>
          </p:pic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930A0DC1-671D-015A-E798-AF15B8ACF283}"/>
                  </a:ext>
                </a:extLst>
              </p:cNvPr>
              <p:cNvSpPr txBox="1"/>
              <p:nvPr/>
            </p:nvSpPr>
            <p:spPr>
              <a:xfrm>
                <a:off x="393368" y="5852703"/>
                <a:ext cx="448972" cy="383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63" dirty="0"/>
                  <a:t>M</a:t>
                </a:r>
              </a:p>
            </p:txBody>
          </p:sp>
          <p:sp>
            <p:nvSpPr>
              <p:cNvPr id="90" name="Retângulo: Cantos Arredondados 89">
                <a:extLst>
                  <a:ext uri="{FF2B5EF4-FFF2-40B4-BE49-F238E27FC236}">
                    <a16:creationId xmlns:a16="http://schemas.microsoft.com/office/drawing/2014/main" id="{B90AD861-538C-73C7-8888-38CE22F7222A}"/>
                  </a:ext>
                </a:extLst>
              </p:cNvPr>
              <p:cNvSpPr/>
              <p:nvPr/>
            </p:nvSpPr>
            <p:spPr>
              <a:xfrm>
                <a:off x="167501" y="5281428"/>
                <a:ext cx="879625" cy="921637"/>
              </a:xfrm>
              <a:prstGeom prst="roundRect">
                <a:avLst/>
              </a:prstGeom>
              <a:noFill/>
              <a:ln>
                <a:solidFill>
                  <a:srgbClr val="0118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563"/>
              </a:p>
            </p:txBody>
          </p:sp>
        </p:grpSp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5073B5BA-EFB0-5276-5DBD-A3B4A6E68745}"/>
                </a:ext>
              </a:extLst>
            </p:cNvPr>
            <p:cNvGrpSpPr/>
            <p:nvPr/>
          </p:nvGrpSpPr>
          <p:grpSpPr>
            <a:xfrm>
              <a:off x="2854501" y="5231367"/>
              <a:ext cx="802777" cy="836126"/>
              <a:chOff x="1821422" y="4281290"/>
              <a:chExt cx="924312" cy="962712"/>
            </a:xfrm>
          </p:grpSpPr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1C61D115-EA06-2C5F-3338-FC62CCA57E37}"/>
                  </a:ext>
                </a:extLst>
              </p:cNvPr>
              <p:cNvSpPr txBox="1"/>
              <p:nvPr/>
            </p:nvSpPr>
            <p:spPr>
              <a:xfrm>
                <a:off x="2025539" y="4860762"/>
                <a:ext cx="720195" cy="383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63" dirty="0"/>
                  <a:t>ETL</a:t>
                </a:r>
              </a:p>
            </p:txBody>
          </p:sp>
          <p:pic>
            <p:nvPicPr>
              <p:cNvPr id="95" name="Gráfico 94" descr="Banco de dados estrutura de tópicos">
                <a:extLst>
                  <a:ext uri="{FF2B5EF4-FFF2-40B4-BE49-F238E27FC236}">
                    <a16:creationId xmlns:a16="http://schemas.microsoft.com/office/drawing/2014/main" id="{21CD22BB-F005-D256-6294-A39B03F1AB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939583" y="4281290"/>
                <a:ext cx="643287" cy="643287"/>
              </a:xfrm>
              <a:prstGeom prst="rect">
                <a:avLst/>
              </a:prstGeom>
            </p:spPr>
          </p:pic>
          <p:sp>
            <p:nvSpPr>
              <p:cNvPr id="60" name="Retângulo: Cantos Arredondados 59">
                <a:extLst>
                  <a:ext uri="{FF2B5EF4-FFF2-40B4-BE49-F238E27FC236}">
                    <a16:creationId xmlns:a16="http://schemas.microsoft.com/office/drawing/2014/main" id="{2E29A459-7072-B1D8-F386-CB0AB03E1983}"/>
                  </a:ext>
                </a:extLst>
              </p:cNvPr>
              <p:cNvSpPr/>
              <p:nvPr/>
            </p:nvSpPr>
            <p:spPr>
              <a:xfrm>
                <a:off x="1821422" y="4285754"/>
                <a:ext cx="879626" cy="921637"/>
              </a:xfrm>
              <a:prstGeom prst="roundRect">
                <a:avLst/>
              </a:prstGeom>
              <a:noFill/>
              <a:ln>
                <a:solidFill>
                  <a:srgbClr val="0118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563"/>
              </a:p>
            </p:txBody>
          </p:sp>
        </p:grpSp>
        <p:grpSp>
          <p:nvGrpSpPr>
            <p:cNvPr id="69" name="Agrupar 68">
              <a:extLst>
                <a:ext uri="{FF2B5EF4-FFF2-40B4-BE49-F238E27FC236}">
                  <a16:creationId xmlns:a16="http://schemas.microsoft.com/office/drawing/2014/main" id="{2416BD2E-29CA-5E56-55CF-C11C08D80CDF}"/>
                </a:ext>
              </a:extLst>
            </p:cNvPr>
            <p:cNvGrpSpPr/>
            <p:nvPr/>
          </p:nvGrpSpPr>
          <p:grpSpPr>
            <a:xfrm>
              <a:off x="5234189" y="5231333"/>
              <a:ext cx="763967" cy="802377"/>
              <a:chOff x="2301572" y="5486737"/>
              <a:chExt cx="879625" cy="923857"/>
            </a:xfrm>
          </p:grpSpPr>
          <p:sp>
            <p:nvSpPr>
              <p:cNvPr id="93" name="CaixaDeTexto 92">
                <a:extLst>
                  <a:ext uri="{FF2B5EF4-FFF2-40B4-BE49-F238E27FC236}">
                    <a16:creationId xmlns:a16="http://schemas.microsoft.com/office/drawing/2014/main" id="{04229672-A9AC-CAF5-B02C-49D5071F64DC}"/>
                  </a:ext>
                </a:extLst>
              </p:cNvPr>
              <p:cNvSpPr txBox="1"/>
              <p:nvPr/>
            </p:nvSpPr>
            <p:spPr>
              <a:xfrm>
                <a:off x="2321261" y="6027357"/>
                <a:ext cx="840249" cy="383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563" dirty="0"/>
                  <a:t>BI</a:t>
                </a:r>
              </a:p>
            </p:txBody>
          </p:sp>
          <p:pic>
            <p:nvPicPr>
              <p:cNvPr id="50" name="Gráfico 49" descr="Lâmpada e engrenagem estrutura de tópicos">
                <a:extLst>
                  <a:ext uri="{FF2B5EF4-FFF2-40B4-BE49-F238E27FC236}">
                    <a16:creationId xmlns:a16="http://schemas.microsoft.com/office/drawing/2014/main" id="{7C03E4B6-87E7-206E-3C3A-21FBF4F654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494564" y="5486737"/>
                <a:ext cx="578912" cy="578912"/>
              </a:xfrm>
              <a:prstGeom prst="rect">
                <a:avLst/>
              </a:prstGeom>
            </p:spPr>
          </p:pic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D6125CC5-6D20-1EC6-6FEB-5DD915E7427C}"/>
                  </a:ext>
                </a:extLst>
              </p:cNvPr>
              <p:cNvSpPr/>
              <p:nvPr/>
            </p:nvSpPr>
            <p:spPr>
              <a:xfrm>
                <a:off x="2301572" y="5488300"/>
                <a:ext cx="879625" cy="921634"/>
              </a:xfrm>
              <a:prstGeom prst="roundRect">
                <a:avLst/>
              </a:prstGeom>
              <a:noFill/>
              <a:ln>
                <a:solidFill>
                  <a:srgbClr val="0118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563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8181AD6D-0A7E-6B83-2EB5-A4DC4CB54210}"/>
                </a:ext>
              </a:extLst>
            </p:cNvPr>
            <p:cNvGrpSpPr/>
            <p:nvPr/>
          </p:nvGrpSpPr>
          <p:grpSpPr>
            <a:xfrm>
              <a:off x="4014705" y="5231370"/>
              <a:ext cx="862059" cy="800455"/>
              <a:chOff x="4170127" y="4330695"/>
              <a:chExt cx="992568" cy="921637"/>
            </a:xfrm>
          </p:grpSpPr>
          <p:sp>
            <p:nvSpPr>
              <p:cNvPr id="92" name="CaixaDeTexto 91">
                <a:extLst>
                  <a:ext uri="{FF2B5EF4-FFF2-40B4-BE49-F238E27FC236}">
                    <a16:creationId xmlns:a16="http://schemas.microsoft.com/office/drawing/2014/main" id="{FF32E6B7-A74E-3B13-E221-57E7FE3973CD}"/>
                  </a:ext>
                </a:extLst>
              </p:cNvPr>
              <p:cNvSpPr txBox="1"/>
              <p:nvPr/>
            </p:nvSpPr>
            <p:spPr>
              <a:xfrm>
                <a:off x="4170127" y="4861332"/>
                <a:ext cx="992568" cy="383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63" dirty="0"/>
                  <a:t>Data </a:t>
                </a:r>
                <a:r>
                  <a:rPr lang="pt-BR" sz="1563" dirty="0" err="1"/>
                  <a:t>Viz</a:t>
                </a:r>
                <a:endParaRPr lang="pt-BR" sz="1563" dirty="0"/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:a16="http://schemas.microsoft.com/office/drawing/2014/main" id="{319D752B-DF15-0DAE-D8A8-7862AE76E2F0}"/>
                  </a:ext>
                </a:extLst>
              </p:cNvPr>
              <p:cNvSpPr/>
              <p:nvPr/>
            </p:nvSpPr>
            <p:spPr>
              <a:xfrm>
                <a:off x="4225374" y="4330695"/>
                <a:ext cx="879625" cy="921637"/>
              </a:xfrm>
              <a:prstGeom prst="roundRect">
                <a:avLst/>
              </a:prstGeom>
              <a:noFill/>
              <a:ln>
                <a:solidFill>
                  <a:srgbClr val="0118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563"/>
              </a:p>
            </p:txBody>
          </p:sp>
          <p:pic>
            <p:nvPicPr>
              <p:cNvPr id="68" name="Gráfico 67" descr="Gráfico de barras estrutura de tópicos">
                <a:extLst>
                  <a:ext uri="{FF2B5EF4-FFF2-40B4-BE49-F238E27FC236}">
                    <a16:creationId xmlns:a16="http://schemas.microsoft.com/office/drawing/2014/main" id="{0B23A80C-098C-0ECA-4CAD-C4001014D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350759" y="4405988"/>
                <a:ext cx="632621" cy="472045"/>
              </a:xfrm>
              <a:prstGeom prst="rect">
                <a:avLst/>
              </a:prstGeom>
            </p:spPr>
          </p:pic>
        </p:grp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A7D6C6A8-8114-E926-1C08-53DDE6ADE158}"/>
              </a:ext>
            </a:extLst>
          </p:cNvPr>
          <p:cNvGrpSpPr/>
          <p:nvPr/>
        </p:nvGrpSpPr>
        <p:grpSpPr>
          <a:xfrm>
            <a:off x="4956" y="6107629"/>
            <a:ext cx="6858224" cy="1136753"/>
            <a:chOff x="-224" y="7350753"/>
            <a:chExt cx="6858224" cy="933693"/>
          </a:xfrm>
        </p:grpSpPr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BE4D27BD-28A3-B949-9D82-7AA23FBEFFF1}"/>
                </a:ext>
              </a:extLst>
            </p:cNvPr>
            <p:cNvSpPr/>
            <p:nvPr/>
          </p:nvSpPr>
          <p:spPr>
            <a:xfrm>
              <a:off x="-224" y="7350753"/>
              <a:ext cx="6858001" cy="9336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563" dirty="0"/>
            </a:p>
          </p:txBody>
        </p:sp>
        <p:grpSp>
          <p:nvGrpSpPr>
            <p:cNvPr id="89" name="Agrupar 88">
              <a:extLst>
                <a:ext uri="{FF2B5EF4-FFF2-40B4-BE49-F238E27FC236}">
                  <a16:creationId xmlns:a16="http://schemas.microsoft.com/office/drawing/2014/main" id="{BB7A8CAD-107D-25DE-E455-5205171E26FA}"/>
                </a:ext>
              </a:extLst>
            </p:cNvPr>
            <p:cNvGrpSpPr/>
            <p:nvPr/>
          </p:nvGrpSpPr>
          <p:grpSpPr>
            <a:xfrm>
              <a:off x="0" y="7524817"/>
              <a:ext cx="6858000" cy="673724"/>
              <a:chOff x="0" y="7147786"/>
              <a:chExt cx="6858000" cy="673724"/>
            </a:xfrm>
          </p:grpSpPr>
          <p:sp>
            <p:nvSpPr>
              <p:cNvPr id="94" name="CaixaDeTexto 93">
                <a:extLst>
                  <a:ext uri="{FF2B5EF4-FFF2-40B4-BE49-F238E27FC236}">
                    <a16:creationId xmlns:a16="http://schemas.microsoft.com/office/drawing/2014/main" id="{A0DB7513-2F20-9E8F-B06E-3A2CFAF8206C}"/>
                  </a:ext>
                </a:extLst>
              </p:cNvPr>
              <p:cNvSpPr txBox="1"/>
              <p:nvPr/>
            </p:nvSpPr>
            <p:spPr>
              <a:xfrm>
                <a:off x="0" y="7147786"/>
                <a:ext cx="6858000" cy="29540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1737" dirty="0">
                    <a:solidFill>
                      <a:srgbClr val="011826"/>
                    </a:solidFill>
                  </a:rPr>
                  <a:t>Projetos</a:t>
                </a:r>
              </a:p>
            </p:txBody>
          </p:sp>
          <p:sp>
            <p:nvSpPr>
              <p:cNvPr id="96" name="CaixaDeTexto 95">
                <a:extLst>
                  <a:ext uri="{FF2B5EF4-FFF2-40B4-BE49-F238E27FC236}">
                    <a16:creationId xmlns:a16="http://schemas.microsoft.com/office/drawing/2014/main" id="{0143CA64-9EA0-287D-7294-453B8B42FE48}"/>
                  </a:ext>
                </a:extLst>
              </p:cNvPr>
              <p:cNvSpPr txBox="1"/>
              <p:nvPr/>
            </p:nvSpPr>
            <p:spPr>
              <a:xfrm>
                <a:off x="0" y="7530555"/>
                <a:ext cx="6858000" cy="2909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1042" dirty="0">
                    <a:solidFill>
                      <a:srgbClr val="6E6E6E"/>
                    </a:solidFill>
                  </a:rPr>
                  <a:t>Veja meus Principais projetos desenvolvidos em Power BI</a:t>
                </a:r>
              </a:p>
            </p:txBody>
          </p:sp>
          <p:cxnSp>
            <p:nvCxnSpPr>
              <p:cNvPr id="98" name="Conector reto 97">
                <a:extLst>
                  <a:ext uri="{FF2B5EF4-FFF2-40B4-BE49-F238E27FC236}">
                    <a16:creationId xmlns:a16="http://schemas.microsoft.com/office/drawing/2014/main" id="{32AF63D8-AAEF-FB15-6DFA-DA8C87C36B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9686" y="7457737"/>
                <a:ext cx="3529535" cy="0"/>
              </a:xfrm>
              <a:prstGeom prst="line">
                <a:avLst/>
              </a:prstGeom>
              <a:ln>
                <a:solidFill>
                  <a:srgbClr val="0118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DE1B2DF0-1EBB-4A93-FA0A-33EB86FAAD02}"/>
              </a:ext>
            </a:extLst>
          </p:cNvPr>
          <p:cNvGrpSpPr/>
          <p:nvPr/>
        </p:nvGrpSpPr>
        <p:grpSpPr>
          <a:xfrm>
            <a:off x="4725" y="7228544"/>
            <a:ext cx="6858000" cy="2520000"/>
            <a:chOff x="-671" y="7025936"/>
            <a:chExt cx="6858001" cy="2198861"/>
          </a:xfrm>
        </p:grpSpPr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E9882594-C140-7195-B9D3-0ADEBAF2B423}"/>
                </a:ext>
              </a:extLst>
            </p:cNvPr>
            <p:cNvSpPr/>
            <p:nvPr/>
          </p:nvSpPr>
          <p:spPr>
            <a:xfrm>
              <a:off x="-671" y="7025936"/>
              <a:ext cx="6858001" cy="21988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563" dirty="0"/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762C1AFC-0345-B2EC-9A1C-293B8433C5F1}"/>
                </a:ext>
              </a:extLst>
            </p:cNvPr>
            <p:cNvSpPr txBox="1"/>
            <p:nvPr/>
          </p:nvSpPr>
          <p:spPr>
            <a:xfrm>
              <a:off x="0" y="7192370"/>
              <a:ext cx="3308994" cy="383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563" dirty="0"/>
                <a:t>NOME DO DASHBOARD</a:t>
              </a:r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B9A4EE81-DBD3-1D83-5B51-EEEF263FD7BB}"/>
                </a:ext>
              </a:extLst>
            </p:cNvPr>
            <p:cNvSpPr txBox="1"/>
            <p:nvPr/>
          </p:nvSpPr>
          <p:spPr>
            <a:xfrm>
              <a:off x="-671" y="7591604"/>
              <a:ext cx="3274376" cy="149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563" dirty="0"/>
                <a:t>Descrição do dashboard Descrição do dashboard </a:t>
              </a:r>
            </a:p>
            <a:p>
              <a:pPr algn="ctr"/>
              <a:r>
                <a:rPr lang="pt-BR" sz="1563" dirty="0"/>
                <a:t>Descrição do dashboard </a:t>
              </a:r>
            </a:p>
            <a:p>
              <a:pPr algn="ctr"/>
              <a:r>
                <a:rPr lang="pt-BR" sz="1563" dirty="0"/>
                <a:t>Descrição do dashboard </a:t>
              </a:r>
            </a:p>
            <a:p>
              <a:pPr algn="ctr"/>
              <a:r>
                <a:rPr lang="pt-BR" sz="1563" dirty="0"/>
                <a:t>Descrição do dashboard</a:t>
              </a:r>
            </a:p>
          </p:txBody>
        </p:sp>
        <p:pic>
          <p:nvPicPr>
            <p:cNvPr id="114" name="Gráfico 113" descr="Gráfico de barra de curva de achatamento de pandemia com preenchimento sólido">
              <a:extLst>
                <a:ext uri="{FF2B5EF4-FFF2-40B4-BE49-F238E27FC236}">
                  <a16:creationId xmlns:a16="http://schemas.microsoft.com/office/drawing/2014/main" id="{6B720B8B-3A9A-7311-F232-7D3EB7C09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868167" y="7039921"/>
              <a:ext cx="2170889" cy="2170889"/>
            </a:xfrm>
            <a:prstGeom prst="rect">
              <a:avLst/>
            </a:prstGeom>
          </p:spPr>
        </p:pic>
        <p:pic>
          <p:nvPicPr>
            <p:cNvPr id="116" name="Gráfico 115" descr="Gráfico de dispersão com preenchimento sólido">
              <a:extLst>
                <a:ext uri="{FF2B5EF4-FFF2-40B4-BE49-F238E27FC236}">
                  <a16:creationId xmlns:a16="http://schemas.microsoft.com/office/drawing/2014/main" id="{7CA0D2F0-7746-125E-F84D-C2D487D65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268996" y="7150590"/>
              <a:ext cx="2170889" cy="1144153"/>
            </a:xfrm>
            <a:prstGeom prst="rect">
              <a:avLst/>
            </a:prstGeom>
          </p:spPr>
        </p:pic>
        <p:pic>
          <p:nvPicPr>
            <p:cNvPr id="118" name="Gráfico 117" descr="Tendência ascendente com preenchimento sólido">
              <a:extLst>
                <a:ext uri="{FF2B5EF4-FFF2-40B4-BE49-F238E27FC236}">
                  <a16:creationId xmlns:a16="http://schemas.microsoft.com/office/drawing/2014/main" id="{BC9FA48F-45A4-C008-CF3B-E2CF0D5AE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328157" y="7935211"/>
              <a:ext cx="2052566" cy="1124144"/>
            </a:xfrm>
            <a:prstGeom prst="rect">
              <a:avLst/>
            </a:prstGeom>
          </p:spPr>
        </p:pic>
      </p:grp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A5677578-CA92-A439-216A-25D9C5E88966}"/>
              </a:ext>
            </a:extLst>
          </p:cNvPr>
          <p:cNvGrpSpPr/>
          <p:nvPr/>
        </p:nvGrpSpPr>
        <p:grpSpPr>
          <a:xfrm>
            <a:off x="13823" y="9700425"/>
            <a:ext cx="6858000" cy="2521297"/>
            <a:chOff x="450284" y="7965016"/>
            <a:chExt cx="5956269" cy="1944351"/>
          </a:xfrm>
        </p:grpSpPr>
        <p:sp>
          <p:nvSpPr>
            <p:cNvPr id="121" name="Retângulo 120">
              <a:extLst>
                <a:ext uri="{FF2B5EF4-FFF2-40B4-BE49-F238E27FC236}">
                  <a16:creationId xmlns:a16="http://schemas.microsoft.com/office/drawing/2014/main" id="{5685449F-E2D9-2BD8-51DA-7513B6D5694F}"/>
                </a:ext>
              </a:extLst>
            </p:cNvPr>
            <p:cNvSpPr/>
            <p:nvPr/>
          </p:nvSpPr>
          <p:spPr>
            <a:xfrm>
              <a:off x="450284" y="7999626"/>
              <a:ext cx="5956269" cy="1909741"/>
            </a:xfrm>
            <a:prstGeom prst="rect">
              <a:avLst/>
            </a:prstGeom>
            <a:solidFill>
              <a:srgbClr val="F4F4F4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563" dirty="0"/>
            </a:p>
          </p:txBody>
        </p:sp>
        <p:grpSp>
          <p:nvGrpSpPr>
            <p:cNvPr id="128" name="Agrupar 127">
              <a:extLst>
                <a:ext uri="{FF2B5EF4-FFF2-40B4-BE49-F238E27FC236}">
                  <a16:creationId xmlns:a16="http://schemas.microsoft.com/office/drawing/2014/main" id="{187DEBF7-5240-63D3-9D48-712D2DD212AA}"/>
                </a:ext>
              </a:extLst>
            </p:cNvPr>
            <p:cNvGrpSpPr/>
            <p:nvPr/>
          </p:nvGrpSpPr>
          <p:grpSpPr>
            <a:xfrm>
              <a:off x="3486501" y="8137170"/>
              <a:ext cx="2874490" cy="1641647"/>
              <a:chOff x="-671" y="9377138"/>
              <a:chExt cx="3309665" cy="1890179"/>
            </a:xfrm>
          </p:grpSpPr>
          <p:sp>
            <p:nvSpPr>
              <p:cNvPr id="122" name="CaixaDeTexto 121">
                <a:extLst>
                  <a:ext uri="{FF2B5EF4-FFF2-40B4-BE49-F238E27FC236}">
                    <a16:creationId xmlns:a16="http://schemas.microsoft.com/office/drawing/2014/main" id="{965CB656-7FC5-5AB8-7966-D7F14152A0BD}"/>
                  </a:ext>
                </a:extLst>
              </p:cNvPr>
              <p:cNvSpPr txBox="1"/>
              <p:nvPr/>
            </p:nvSpPr>
            <p:spPr>
              <a:xfrm>
                <a:off x="0" y="9377138"/>
                <a:ext cx="3308994" cy="383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563" dirty="0"/>
                  <a:t>NOME DO DASHBOARD</a:t>
                </a:r>
              </a:p>
            </p:txBody>
          </p:sp>
          <p:sp>
            <p:nvSpPr>
              <p:cNvPr id="123" name="CaixaDeTexto 122">
                <a:extLst>
                  <a:ext uri="{FF2B5EF4-FFF2-40B4-BE49-F238E27FC236}">
                    <a16:creationId xmlns:a16="http://schemas.microsoft.com/office/drawing/2014/main" id="{CD42684B-3545-9EA7-909D-E9A85D24F41C}"/>
                  </a:ext>
                </a:extLst>
              </p:cNvPr>
              <p:cNvSpPr txBox="1"/>
              <p:nvPr/>
            </p:nvSpPr>
            <p:spPr>
              <a:xfrm>
                <a:off x="-671" y="9776372"/>
                <a:ext cx="3274376" cy="1490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563" dirty="0"/>
                  <a:t>Descrição do dashboard Descrição do dashboard </a:t>
                </a:r>
              </a:p>
              <a:p>
                <a:pPr algn="ctr"/>
                <a:r>
                  <a:rPr lang="pt-BR" sz="1563" dirty="0"/>
                  <a:t>Descrição do dashboard </a:t>
                </a:r>
              </a:p>
              <a:p>
                <a:pPr algn="ctr"/>
                <a:r>
                  <a:rPr lang="pt-BR" sz="1563" dirty="0"/>
                  <a:t>Descrição do dashboard </a:t>
                </a:r>
              </a:p>
              <a:p>
                <a:pPr algn="ctr"/>
                <a:r>
                  <a:rPr lang="pt-BR" sz="1563" dirty="0"/>
                  <a:t>Descrição do dashboard</a:t>
                </a:r>
              </a:p>
            </p:txBody>
          </p:sp>
        </p:grpSp>
        <p:grpSp>
          <p:nvGrpSpPr>
            <p:cNvPr id="127" name="Agrupar 126">
              <a:extLst>
                <a:ext uri="{FF2B5EF4-FFF2-40B4-BE49-F238E27FC236}">
                  <a16:creationId xmlns:a16="http://schemas.microsoft.com/office/drawing/2014/main" id="{C9E779FD-18C1-112B-4F20-6AFB1B915B60}"/>
                </a:ext>
              </a:extLst>
            </p:cNvPr>
            <p:cNvGrpSpPr/>
            <p:nvPr/>
          </p:nvGrpSpPr>
          <p:grpSpPr>
            <a:xfrm>
              <a:off x="527658" y="7965016"/>
              <a:ext cx="3102087" cy="1885447"/>
              <a:chOff x="2868167" y="9224689"/>
              <a:chExt cx="3571718" cy="2170889"/>
            </a:xfrm>
          </p:grpSpPr>
          <p:pic>
            <p:nvPicPr>
              <p:cNvPr id="124" name="Gráfico 123" descr="Gráfico de barra de curva de achatamento de pandemia com preenchimento sólido">
                <a:extLst>
                  <a:ext uri="{FF2B5EF4-FFF2-40B4-BE49-F238E27FC236}">
                    <a16:creationId xmlns:a16="http://schemas.microsoft.com/office/drawing/2014/main" id="{54D25FAD-2C45-A415-5C3B-8E233CBF68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868167" y="9224689"/>
                <a:ext cx="2170889" cy="2170889"/>
              </a:xfrm>
              <a:prstGeom prst="rect">
                <a:avLst/>
              </a:prstGeom>
            </p:spPr>
          </p:pic>
          <p:pic>
            <p:nvPicPr>
              <p:cNvPr id="125" name="Gráfico 124" descr="Gráfico de dispersão com preenchimento sólido">
                <a:extLst>
                  <a:ext uri="{FF2B5EF4-FFF2-40B4-BE49-F238E27FC236}">
                    <a16:creationId xmlns:a16="http://schemas.microsoft.com/office/drawing/2014/main" id="{453E9E08-862A-4837-FE56-D8DD0B3065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4268996" y="9335358"/>
                <a:ext cx="2170889" cy="1144153"/>
              </a:xfrm>
              <a:prstGeom prst="rect">
                <a:avLst/>
              </a:prstGeom>
            </p:spPr>
          </p:pic>
          <p:pic>
            <p:nvPicPr>
              <p:cNvPr id="126" name="Gráfico 125" descr="Tendência ascendente com preenchimento sólido">
                <a:extLst>
                  <a:ext uri="{FF2B5EF4-FFF2-40B4-BE49-F238E27FC236}">
                    <a16:creationId xmlns:a16="http://schemas.microsoft.com/office/drawing/2014/main" id="{9C1B53D5-9C26-AE12-FEDE-5EC55567EA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4328157" y="10119979"/>
                <a:ext cx="2052566" cy="1124144"/>
              </a:xfrm>
              <a:prstGeom prst="rect">
                <a:avLst/>
              </a:prstGeom>
            </p:spPr>
          </p:pic>
        </p:grpSp>
      </p:grpSp>
      <p:grpSp>
        <p:nvGrpSpPr>
          <p:cNvPr id="167" name="Agrupar 166">
            <a:extLst>
              <a:ext uri="{FF2B5EF4-FFF2-40B4-BE49-F238E27FC236}">
                <a16:creationId xmlns:a16="http://schemas.microsoft.com/office/drawing/2014/main" id="{60D6CD4B-FF06-D47D-E7FB-5363D010651E}"/>
              </a:ext>
            </a:extLst>
          </p:cNvPr>
          <p:cNvGrpSpPr/>
          <p:nvPr/>
        </p:nvGrpSpPr>
        <p:grpSpPr>
          <a:xfrm>
            <a:off x="0" y="12218573"/>
            <a:ext cx="6858224" cy="3317145"/>
            <a:chOff x="0" y="12218573"/>
            <a:chExt cx="6858224" cy="3317145"/>
          </a:xfrm>
        </p:grpSpPr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B431CDED-0355-5C66-40F2-B220CB1F51F5}"/>
                </a:ext>
              </a:extLst>
            </p:cNvPr>
            <p:cNvGrpSpPr/>
            <p:nvPr/>
          </p:nvGrpSpPr>
          <p:grpSpPr>
            <a:xfrm>
              <a:off x="0" y="12218573"/>
              <a:ext cx="6858224" cy="3317145"/>
              <a:chOff x="-224" y="7350752"/>
              <a:chExt cx="6858224" cy="3297327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931FECA7-83F0-F519-3537-3672098CE1F8}"/>
                  </a:ext>
                </a:extLst>
              </p:cNvPr>
              <p:cNvSpPr/>
              <p:nvPr/>
            </p:nvSpPr>
            <p:spPr>
              <a:xfrm>
                <a:off x="-224" y="7350752"/>
                <a:ext cx="6858001" cy="3297327"/>
              </a:xfrm>
              <a:prstGeom prst="rect">
                <a:avLst/>
              </a:prstGeom>
              <a:solidFill>
                <a:srgbClr val="F4F4F4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563"/>
              </a:p>
            </p:txBody>
          </p:sp>
          <p:grpSp>
            <p:nvGrpSpPr>
              <p:cNvPr id="30" name="Agrupar 29">
                <a:extLst>
                  <a:ext uri="{FF2B5EF4-FFF2-40B4-BE49-F238E27FC236}">
                    <a16:creationId xmlns:a16="http://schemas.microsoft.com/office/drawing/2014/main" id="{236B5D71-6C46-8E81-7647-5824F1B8BC6D}"/>
                  </a:ext>
                </a:extLst>
              </p:cNvPr>
              <p:cNvGrpSpPr/>
              <p:nvPr/>
            </p:nvGrpSpPr>
            <p:grpSpPr>
              <a:xfrm>
                <a:off x="0" y="7493769"/>
                <a:ext cx="6858000" cy="1128575"/>
                <a:chOff x="0" y="7116738"/>
                <a:chExt cx="6858000" cy="1128575"/>
              </a:xfrm>
            </p:grpSpPr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025DCCA9-8B9C-F229-3CD5-B4AAFD1BC89E}"/>
                    </a:ext>
                  </a:extLst>
                </p:cNvPr>
                <p:cNvSpPr txBox="1"/>
                <p:nvPr/>
              </p:nvSpPr>
              <p:spPr>
                <a:xfrm>
                  <a:off x="0" y="7116738"/>
                  <a:ext cx="6858000" cy="35750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pt-BR" sz="1737" dirty="0">
                      <a:solidFill>
                        <a:srgbClr val="011826"/>
                      </a:solidFill>
                    </a:rPr>
                    <a:t>Outros Dashboards</a:t>
                  </a:r>
                </a:p>
              </p:txBody>
            </p:sp>
            <p:sp>
              <p:nvSpPr>
                <p:cNvPr id="38" name="CaixaDeTexto 37">
                  <a:extLst>
                    <a:ext uri="{FF2B5EF4-FFF2-40B4-BE49-F238E27FC236}">
                      <a16:creationId xmlns:a16="http://schemas.microsoft.com/office/drawing/2014/main" id="{D6BE920D-01A6-9B64-30FA-069E3FFDA5A3}"/>
                    </a:ext>
                  </a:extLst>
                </p:cNvPr>
                <p:cNvSpPr txBox="1"/>
                <p:nvPr/>
              </p:nvSpPr>
              <p:spPr>
                <a:xfrm>
                  <a:off x="0" y="7550438"/>
                  <a:ext cx="6858000" cy="2511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pt-BR" sz="1042" dirty="0">
                      <a:solidFill>
                        <a:srgbClr val="6E6E6E"/>
                      </a:solidFill>
                    </a:rPr>
                    <a:t>???</a:t>
                  </a:r>
                </a:p>
              </p:txBody>
            </p:sp>
            <p:cxnSp>
              <p:nvCxnSpPr>
                <p:cNvPr id="39" name="Conector reto 38">
                  <a:extLst>
                    <a:ext uri="{FF2B5EF4-FFF2-40B4-BE49-F238E27FC236}">
                      <a16:creationId xmlns:a16="http://schemas.microsoft.com/office/drawing/2014/main" id="{2BBF643E-13F2-2F44-2ECB-6B092B100D61}"/>
                    </a:ext>
                  </a:extLst>
                </p:cNvPr>
                <p:cNvCxnSpPr/>
                <p:nvPr/>
              </p:nvCxnSpPr>
              <p:spPr>
                <a:xfrm>
                  <a:off x="2464588" y="7457737"/>
                  <a:ext cx="1980000" cy="0"/>
                </a:xfrm>
                <a:prstGeom prst="line">
                  <a:avLst/>
                </a:prstGeom>
                <a:ln>
                  <a:solidFill>
                    <a:srgbClr val="01182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CaixaDeTexto 52">
                  <a:extLst>
                    <a:ext uri="{FF2B5EF4-FFF2-40B4-BE49-F238E27FC236}">
                      <a16:creationId xmlns:a16="http://schemas.microsoft.com/office/drawing/2014/main" id="{908943D0-85B2-803D-F867-1D9589E2F0C4}"/>
                    </a:ext>
                  </a:extLst>
                </p:cNvPr>
                <p:cNvSpPr txBox="1"/>
                <p:nvPr/>
              </p:nvSpPr>
              <p:spPr>
                <a:xfrm>
                  <a:off x="2617872" y="7984997"/>
                  <a:ext cx="1621810" cy="2603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pt-BR" sz="869" dirty="0">
                      <a:solidFill>
                        <a:schemeClr val="bg1"/>
                      </a:solidFill>
                    </a:rPr>
                    <a:t>Nome do Dashboard</a:t>
                  </a:r>
                </a:p>
              </p:txBody>
            </p:sp>
          </p:grpSp>
        </p:grpSp>
        <p:grpSp>
          <p:nvGrpSpPr>
            <p:cNvPr id="150" name="Agrupar 149">
              <a:extLst>
                <a:ext uri="{FF2B5EF4-FFF2-40B4-BE49-F238E27FC236}">
                  <a16:creationId xmlns:a16="http://schemas.microsoft.com/office/drawing/2014/main" id="{6A302CD2-3359-828C-513C-4E5F76D72145}"/>
                </a:ext>
              </a:extLst>
            </p:cNvPr>
            <p:cNvGrpSpPr/>
            <p:nvPr/>
          </p:nvGrpSpPr>
          <p:grpSpPr>
            <a:xfrm>
              <a:off x="189864" y="14285960"/>
              <a:ext cx="6416440" cy="1152000"/>
              <a:chOff x="198262" y="15707358"/>
              <a:chExt cx="6416440" cy="1152000"/>
            </a:xfrm>
          </p:grpSpPr>
          <p:grpSp>
            <p:nvGrpSpPr>
              <p:cNvPr id="151" name="Agrupar 150">
                <a:extLst>
                  <a:ext uri="{FF2B5EF4-FFF2-40B4-BE49-F238E27FC236}">
                    <a16:creationId xmlns:a16="http://schemas.microsoft.com/office/drawing/2014/main" id="{92FFCA6B-C300-1A09-3B7C-174FADC8F3A6}"/>
                  </a:ext>
                </a:extLst>
              </p:cNvPr>
              <p:cNvGrpSpPr/>
              <p:nvPr/>
            </p:nvGrpSpPr>
            <p:grpSpPr>
              <a:xfrm>
                <a:off x="198262" y="15707358"/>
                <a:ext cx="2075537" cy="1152000"/>
                <a:chOff x="198262" y="15644244"/>
                <a:chExt cx="2075537" cy="1152000"/>
              </a:xfrm>
            </p:grpSpPr>
            <p:sp>
              <p:nvSpPr>
                <p:cNvPr id="158" name="Retângulo 157">
                  <a:extLst>
                    <a:ext uri="{FF2B5EF4-FFF2-40B4-BE49-F238E27FC236}">
                      <a16:creationId xmlns:a16="http://schemas.microsoft.com/office/drawing/2014/main" id="{172ECE85-A386-0BD9-F645-0B105EFC19AD}"/>
                    </a:ext>
                  </a:extLst>
                </p:cNvPr>
                <p:cNvSpPr/>
                <p:nvPr/>
              </p:nvSpPr>
              <p:spPr>
                <a:xfrm>
                  <a:off x="198262" y="15644244"/>
                  <a:ext cx="2075537" cy="1152000"/>
                </a:xfrm>
                <a:prstGeom prst="rect">
                  <a:avLst/>
                </a:prstGeom>
                <a:solidFill>
                  <a:srgbClr val="011826"/>
                </a:solidFill>
                <a:ln>
                  <a:solidFill>
                    <a:srgbClr val="01182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59" name="Imagem 158" descr="Interface gráfica do usuário, Site&#10;&#10;Descrição gerada automaticamente">
                  <a:extLst>
                    <a:ext uri="{FF2B5EF4-FFF2-40B4-BE49-F238E27FC236}">
                      <a16:creationId xmlns:a16="http://schemas.microsoft.com/office/drawing/2014/main" id="{D8E8EA91-4FD0-C171-3F55-02E64BD878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3533" y="15661965"/>
                  <a:ext cx="1984994" cy="1116559"/>
                </a:xfrm>
                <a:prstGeom prst="rect">
                  <a:avLst/>
                </a:prstGeom>
              </p:spPr>
            </p:pic>
          </p:grpSp>
          <p:grpSp>
            <p:nvGrpSpPr>
              <p:cNvPr id="152" name="Agrupar 151">
                <a:extLst>
                  <a:ext uri="{FF2B5EF4-FFF2-40B4-BE49-F238E27FC236}">
                    <a16:creationId xmlns:a16="http://schemas.microsoft.com/office/drawing/2014/main" id="{157606C4-8F37-DC51-EA6E-D71947A43394}"/>
                  </a:ext>
                </a:extLst>
              </p:cNvPr>
              <p:cNvGrpSpPr/>
              <p:nvPr/>
            </p:nvGrpSpPr>
            <p:grpSpPr>
              <a:xfrm>
                <a:off x="2368714" y="15707358"/>
                <a:ext cx="2075537" cy="1152000"/>
                <a:chOff x="2300253" y="15644244"/>
                <a:chExt cx="2075537" cy="1152000"/>
              </a:xfrm>
            </p:grpSpPr>
            <p:sp>
              <p:nvSpPr>
                <p:cNvPr id="156" name="Retângulo 155">
                  <a:extLst>
                    <a:ext uri="{FF2B5EF4-FFF2-40B4-BE49-F238E27FC236}">
                      <a16:creationId xmlns:a16="http://schemas.microsoft.com/office/drawing/2014/main" id="{178C14C5-1ACB-8F53-6763-7E921B927273}"/>
                    </a:ext>
                  </a:extLst>
                </p:cNvPr>
                <p:cNvSpPr/>
                <p:nvPr/>
              </p:nvSpPr>
              <p:spPr>
                <a:xfrm>
                  <a:off x="2300253" y="15644244"/>
                  <a:ext cx="2075537" cy="1152000"/>
                </a:xfrm>
                <a:prstGeom prst="rect">
                  <a:avLst/>
                </a:prstGeom>
                <a:solidFill>
                  <a:srgbClr val="011826"/>
                </a:solidFill>
                <a:ln>
                  <a:solidFill>
                    <a:srgbClr val="01182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57" name="Imagem 156" descr="Interface gráfica do usuário, Aplicativo&#10;&#10;Descrição gerada automaticamente">
                  <a:extLst>
                    <a:ext uri="{FF2B5EF4-FFF2-40B4-BE49-F238E27FC236}">
                      <a16:creationId xmlns:a16="http://schemas.microsoft.com/office/drawing/2014/main" id="{61C471E8-1C74-8B8B-A027-FA44349EB8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72927" y="15662244"/>
                  <a:ext cx="1930189" cy="1116000"/>
                </a:xfrm>
                <a:prstGeom prst="rect">
                  <a:avLst/>
                </a:prstGeom>
              </p:spPr>
            </p:pic>
          </p:grpSp>
          <p:grpSp>
            <p:nvGrpSpPr>
              <p:cNvPr id="153" name="Agrupar 152">
                <a:extLst>
                  <a:ext uri="{FF2B5EF4-FFF2-40B4-BE49-F238E27FC236}">
                    <a16:creationId xmlns:a16="http://schemas.microsoft.com/office/drawing/2014/main" id="{BF97BA93-2E02-0157-9E4C-5C3797A14A04}"/>
                  </a:ext>
                </a:extLst>
              </p:cNvPr>
              <p:cNvGrpSpPr/>
              <p:nvPr/>
            </p:nvGrpSpPr>
            <p:grpSpPr>
              <a:xfrm>
                <a:off x="4539165" y="15707358"/>
                <a:ext cx="2075537" cy="1152000"/>
                <a:chOff x="4452495" y="15634894"/>
                <a:chExt cx="2075537" cy="1152000"/>
              </a:xfrm>
            </p:grpSpPr>
            <p:sp>
              <p:nvSpPr>
                <p:cNvPr id="154" name="Retângulo 153">
                  <a:extLst>
                    <a:ext uri="{FF2B5EF4-FFF2-40B4-BE49-F238E27FC236}">
                      <a16:creationId xmlns:a16="http://schemas.microsoft.com/office/drawing/2014/main" id="{7FD60E28-C348-6129-3B70-81F5EF5ED3D2}"/>
                    </a:ext>
                  </a:extLst>
                </p:cNvPr>
                <p:cNvSpPr/>
                <p:nvPr/>
              </p:nvSpPr>
              <p:spPr>
                <a:xfrm>
                  <a:off x="4452495" y="15634894"/>
                  <a:ext cx="2075537" cy="1152000"/>
                </a:xfrm>
                <a:prstGeom prst="rect">
                  <a:avLst/>
                </a:prstGeom>
                <a:solidFill>
                  <a:srgbClr val="011826"/>
                </a:solidFill>
                <a:ln>
                  <a:solidFill>
                    <a:srgbClr val="01182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55" name="Imagem 154" descr="Interface gráfica do usuário&#10;&#10;Descrição gerada automaticamente">
                  <a:extLst>
                    <a:ext uri="{FF2B5EF4-FFF2-40B4-BE49-F238E27FC236}">
                      <a16:creationId xmlns:a16="http://schemas.microsoft.com/office/drawing/2014/main" id="{DD8B47A0-1A66-EC2E-1ED9-9D35B536C6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8463" y="15653007"/>
                  <a:ext cx="1983600" cy="111577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6" name="Agrupar 165">
              <a:extLst>
                <a:ext uri="{FF2B5EF4-FFF2-40B4-BE49-F238E27FC236}">
                  <a16:creationId xmlns:a16="http://schemas.microsoft.com/office/drawing/2014/main" id="{3E98B924-F4F0-B609-CCB2-B68252B35219}"/>
                </a:ext>
              </a:extLst>
            </p:cNvPr>
            <p:cNvGrpSpPr/>
            <p:nvPr/>
          </p:nvGrpSpPr>
          <p:grpSpPr>
            <a:xfrm>
              <a:off x="189864" y="13051331"/>
              <a:ext cx="6416440" cy="1161305"/>
              <a:chOff x="189864" y="13051331"/>
              <a:chExt cx="6416440" cy="1161305"/>
            </a:xfrm>
          </p:grpSpPr>
          <p:grpSp>
            <p:nvGrpSpPr>
              <p:cNvPr id="145" name="Agrupar 144">
                <a:extLst>
                  <a:ext uri="{FF2B5EF4-FFF2-40B4-BE49-F238E27FC236}">
                    <a16:creationId xmlns:a16="http://schemas.microsoft.com/office/drawing/2014/main" id="{0F7FA8C1-0386-2A4E-1BEA-2751EBE0CC31}"/>
                  </a:ext>
                </a:extLst>
              </p:cNvPr>
              <p:cNvGrpSpPr/>
              <p:nvPr/>
            </p:nvGrpSpPr>
            <p:grpSpPr>
              <a:xfrm>
                <a:off x="2360316" y="13060636"/>
                <a:ext cx="2075537" cy="1152000"/>
                <a:chOff x="2300253" y="15644244"/>
                <a:chExt cx="2075537" cy="1152000"/>
              </a:xfrm>
            </p:grpSpPr>
            <p:sp>
              <p:nvSpPr>
                <p:cNvPr id="142" name="Retângulo 141">
                  <a:extLst>
                    <a:ext uri="{FF2B5EF4-FFF2-40B4-BE49-F238E27FC236}">
                      <a16:creationId xmlns:a16="http://schemas.microsoft.com/office/drawing/2014/main" id="{4D63AF62-CFB4-30E4-3AE2-881F6DE1043E}"/>
                    </a:ext>
                  </a:extLst>
                </p:cNvPr>
                <p:cNvSpPr/>
                <p:nvPr/>
              </p:nvSpPr>
              <p:spPr>
                <a:xfrm>
                  <a:off x="2300253" y="15644244"/>
                  <a:ext cx="2075537" cy="1152000"/>
                </a:xfrm>
                <a:prstGeom prst="rect">
                  <a:avLst/>
                </a:prstGeom>
                <a:solidFill>
                  <a:srgbClr val="011826"/>
                </a:solidFill>
                <a:ln>
                  <a:solidFill>
                    <a:srgbClr val="01182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39" name="Imagem 138" descr="Interface gráfica do usuário, Aplicativo&#10;&#10;Descrição gerada automaticamente">
                  <a:extLst>
                    <a:ext uri="{FF2B5EF4-FFF2-40B4-BE49-F238E27FC236}">
                      <a16:creationId xmlns:a16="http://schemas.microsoft.com/office/drawing/2014/main" id="{64E617CD-F604-877C-3A9A-50081AADD8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72927" y="15662244"/>
                  <a:ext cx="1930189" cy="1116000"/>
                </a:xfrm>
                <a:prstGeom prst="rect">
                  <a:avLst/>
                </a:prstGeom>
              </p:spPr>
            </p:pic>
          </p:grpSp>
          <p:grpSp>
            <p:nvGrpSpPr>
              <p:cNvPr id="144" name="Agrupar 143">
                <a:extLst>
                  <a:ext uri="{FF2B5EF4-FFF2-40B4-BE49-F238E27FC236}">
                    <a16:creationId xmlns:a16="http://schemas.microsoft.com/office/drawing/2014/main" id="{904D8BEC-FE87-62AC-886F-7E8A67D1F623}"/>
                  </a:ext>
                </a:extLst>
              </p:cNvPr>
              <p:cNvGrpSpPr/>
              <p:nvPr/>
            </p:nvGrpSpPr>
            <p:grpSpPr>
              <a:xfrm>
                <a:off x="4530767" y="13060636"/>
                <a:ext cx="2075537" cy="1152000"/>
                <a:chOff x="4452495" y="15634894"/>
                <a:chExt cx="2075537" cy="1152000"/>
              </a:xfrm>
            </p:grpSpPr>
            <p:sp>
              <p:nvSpPr>
                <p:cNvPr id="143" name="Retângulo 142">
                  <a:extLst>
                    <a:ext uri="{FF2B5EF4-FFF2-40B4-BE49-F238E27FC236}">
                      <a16:creationId xmlns:a16="http://schemas.microsoft.com/office/drawing/2014/main" id="{12E3C1FC-C073-E700-2B35-4B0F9FDD4491}"/>
                    </a:ext>
                  </a:extLst>
                </p:cNvPr>
                <p:cNvSpPr/>
                <p:nvPr/>
              </p:nvSpPr>
              <p:spPr>
                <a:xfrm>
                  <a:off x="4452495" y="15634894"/>
                  <a:ext cx="2075537" cy="1152000"/>
                </a:xfrm>
                <a:prstGeom prst="rect">
                  <a:avLst/>
                </a:prstGeom>
                <a:solidFill>
                  <a:srgbClr val="011826"/>
                </a:solidFill>
                <a:ln>
                  <a:solidFill>
                    <a:srgbClr val="01182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37" name="Imagem 136" descr="Interface gráfica do usuário&#10;&#10;Descrição gerada automaticamente">
                  <a:extLst>
                    <a:ext uri="{FF2B5EF4-FFF2-40B4-BE49-F238E27FC236}">
                      <a16:creationId xmlns:a16="http://schemas.microsoft.com/office/drawing/2014/main" id="{73166CBD-764C-5ACA-7DBE-74FEC7BA0E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8463" y="15653007"/>
                  <a:ext cx="1983600" cy="1115775"/>
                </a:xfrm>
                <a:prstGeom prst="rect">
                  <a:avLst/>
                </a:prstGeom>
              </p:spPr>
            </p:pic>
          </p:grpSp>
          <p:grpSp>
            <p:nvGrpSpPr>
              <p:cNvPr id="165" name="Agrupar 164">
                <a:extLst>
                  <a:ext uri="{FF2B5EF4-FFF2-40B4-BE49-F238E27FC236}">
                    <a16:creationId xmlns:a16="http://schemas.microsoft.com/office/drawing/2014/main" id="{6C3E2E8F-55B1-0ECD-64B1-7633E4BCB2F0}"/>
                  </a:ext>
                </a:extLst>
              </p:cNvPr>
              <p:cNvGrpSpPr/>
              <p:nvPr/>
            </p:nvGrpSpPr>
            <p:grpSpPr>
              <a:xfrm>
                <a:off x="189864" y="13051331"/>
                <a:ext cx="2077048" cy="1161305"/>
                <a:chOff x="189864" y="13051331"/>
                <a:chExt cx="2077048" cy="1161305"/>
              </a:xfrm>
            </p:grpSpPr>
            <p:grpSp>
              <p:nvGrpSpPr>
                <p:cNvPr id="164" name="Agrupar 163">
                  <a:extLst>
                    <a:ext uri="{FF2B5EF4-FFF2-40B4-BE49-F238E27FC236}">
                      <a16:creationId xmlns:a16="http://schemas.microsoft.com/office/drawing/2014/main" id="{13891889-781D-E8BB-1899-B2F9FF6D5EAB}"/>
                    </a:ext>
                  </a:extLst>
                </p:cNvPr>
                <p:cNvGrpSpPr/>
                <p:nvPr/>
              </p:nvGrpSpPr>
              <p:grpSpPr>
                <a:xfrm>
                  <a:off x="189864" y="13060636"/>
                  <a:ext cx="2075537" cy="1152000"/>
                  <a:chOff x="189864" y="13060636"/>
                  <a:chExt cx="2075537" cy="1152000"/>
                </a:xfrm>
              </p:grpSpPr>
              <p:sp>
                <p:nvSpPr>
                  <p:cNvPr id="134" name="Retângulo 133">
                    <a:extLst>
                      <a:ext uri="{FF2B5EF4-FFF2-40B4-BE49-F238E27FC236}">
                        <a16:creationId xmlns:a16="http://schemas.microsoft.com/office/drawing/2014/main" id="{404D86C1-63C4-4EA7-3355-3D08E8500AE4}"/>
                      </a:ext>
                    </a:extLst>
                  </p:cNvPr>
                  <p:cNvSpPr/>
                  <p:nvPr/>
                </p:nvSpPr>
                <p:spPr>
                  <a:xfrm>
                    <a:off x="189864" y="13060636"/>
                    <a:ext cx="2075537" cy="1152000"/>
                  </a:xfrm>
                  <a:prstGeom prst="rect">
                    <a:avLst/>
                  </a:prstGeom>
                  <a:solidFill>
                    <a:srgbClr val="011826"/>
                  </a:solidFill>
                  <a:ln>
                    <a:solidFill>
                      <a:srgbClr val="01182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pic>
                <p:nvPicPr>
                  <p:cNvPr id="141" name="Imagem 140" descr="Interface gráfica do usuário, Site&#10;&#10;Descrição gerada automaticamente">
                    <a:extLst>
                      <a:ext uri="{FF2B5EF4-FFF2-40B4-BE49-F238E27FC236}">
                        <a16:creationId xmlns:a16="http://schemas.microsoft.com/office/drawing/2014/main" id="{41EE1EE4-A7C8-D558-47F8-E9B5919F49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5135" y="13078357"/>
                    <a:ext cx="1984994" cy="111655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62" name="Retângulo 161">
                  <a:extLst>
                    <a:ext uri="{FF2B5EF4-FFF2-40B4-BE49-F238E27FC236}">
                      <a16:creationId xmlns:a16="http://schemas.microsoft.com/office/drawing/2014/main" id="{4B7FB8F1-2C1F-DA7A-BFC0-82F09649CA60}"/>
                    </a:ext>
                  </a:extLst>
                </p:cNvPr>
                <p:cNvSpPr/>
                <p:nvPr/>
              </p:nvSpPr>
              <p:spPr>
                <a:xfrm>
                  <a:off x="191375" y="13051331"/>
                  <a:ext cx="2075537" cy="1152000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>
                  <a:solidFill>
                    <a:srgbClr val="01182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3" name="CaixaDeTexto 162">
                  <a:extLst>
                    <a:ext uri="{FF2B5EF4-FFF2-40B4-BE49-F238E27FC236}">
                      <a16:creationId xmlns:a16="http://schemas.microsoft.com/office/drawing/2014/main" id="{66B48548-E61E-7C85-DE03-132088FBB3C8}"/>
                    </a:ext>
                  </a:extLst>
                </p:cNvPr>
                <p:cNvSpPr txBox="1"/>
                <p:nvPr/>
              </p:nvSpPr>
              <p:spPr>
                <a:xfrm>
                  <a:off x="735769" y="13461492"/>
                  <a:ext cx="936432" cy="41306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pt-BR" sz="1042" dirty="0">
                      <a:solidFill>
                        <a:schemeClr val="bg1"/>
                      </a:solidFill>
                    </a:rPr>
                    <a:t>Acesse o Relatório</a:t>
                  </a:r>
                </a:p>
              </p:txBody>
            </p:sp>
          </p:grpSp>
        </p:grp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DA296377-15E7-923D-38ED-6F60B1024549}"/>
              </a:ext>
            </a:extLst>
          </p:cNvPr>
          <p:cNvSpPr txBox="1"/>
          <p:nvPr/>
        </p:nvSpPr>
        <p:spPr>
          <a:xfrm>
            <a:off x="237448" y="13056995"/>
            <a:ext cx="1999595" cy="25269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sz="1042" dirty="0">
                <a:solidFill>
                  <a:schemeClr val="bg1"/>
                </a:solidFill>
              </a:rPr>
              <a:t>Nome do Relatório</a:t>
            </a:r>
          </a:p>
        </p:txBody>
      </p:sp>
    </p:spTree>
    <p:extLst>
      <p:ext uri="{BB962C8B-B14F-4D97-AF65-F5344CB8AC3E}">
        <p14:creationId xmlns:p14="http://schemas.microsoft.com/office/powerpoint/2010/main" val="161525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tângulo 57">
            <a:extLst>
              <a:ext uri="{FF2B5EF4-FFF2-40B4-BE49-F238E27FC236}">
                <a16:creationId xmlns:a16="http://schemas.microsoft.com/office/drawing/2014/main" id="{0F407330-3BBF-1757-61A6-D4ECE5984012}"/>
              </a:ext>
            </a:extLst>
          </p:cNvPr>
          <p:cNvSpPr/>
          <p:nvPr/>
        </p:nvSpPr>
        <p:spPr>
          <a:xfrm>
            <a:off x="-11251" y="5183358"/>
            <a:ext cx="6874320" cy="274526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63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BF64848A-F108-E396-CCAB-41C002D2B9C3}"/>
              </a:ext>
            </a:extLst>
          </p:cNvPr>
          <p:cNvGrpSpPr/>
          <p:nvPr/>
        </p:nvGrpSpPr>
        <p:grpSpPr>
          <a:xfrm>
            <a:off x="-1271" y="15028"/>
            <a:ext cx="6857999" cy="453506"/>
            <a:chOff x="0" y="718978"/>
            <a:chExt cx="6858000" cy="576000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50FBB2B4-A5D5-D4D6-9026-1487A7C3A5DC}"/>
                </a:ext>
              </a:extLst>
            </p:cNvPr>
            <p:cNvSpPr/>
            <p:nvPr/>
          </p:nvSpPr>
          <p:spPr>
            <a:xfrm>
              <a:off x="0" y="718978"/>
              <a:ext cx="6858000" cy="576000"/>
            </a:xfrm>
            <a:prstGeom prst="rect">
              <a:avLst/>
            </a:prstGeom>
            <a:solidFill>
              <a:srgbClr val="0118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563"/>
            </a:p>
          </p:txBody>
        </p:sp>
        <p:pic>
          <p:nvPicPr>
            <p:cNvPr id="13" name="Imagem 12" descr="Uma imagem contendo Ícone&#10;&#10;Descrição gerada automaticamente">
              <a:extLst>
                <a:ext uri="{FF2B5EF4-FFF2-40B4-BE49-F238E27FC236}">
                  <a16:creationId xmlns:a16="http://schemas.microsoft.com/office/drawing/2014/main" id="{7AA92CA6-3419-8B0C-F26C-B24D8141E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740" y="782915"/>
              <a:ext cx="1183823" cy="473529"/>
            </a:xfrm>
            <a:prstGeom prst="rect">
              <a:avLst/>
            </a:prstGeom>
          </p:spPr>
        </p:pic>
      </p:grpSp>
      <p:sp>
        <p:nvSpPr>
          <p:cNvPr id="14" name="Subtítulo 2">
            <a:extLst>
              <a:ext uri="{FF2B5EF4-FFF2-40B4-BE49-F238E27FC236}">
                <a16:creationId xmlns:a16="http://schemas.microsoft.com/office/drawing/2014/main" id="{64739E1F-84C5-9766-B4E6-3DFF44BB1F19}"/>
              </a:ext>
            </a:extLst>
          </p:cNvPr>
          <p:cNvSpPr txBox="1">
            <a:spLocks/>
          </p:cNvSpPr>
          <p:nvPr/>
        </p:nvSpPr>
        <p:spPr>
          <a:xfrm>
            <a:off x="1682435" y="15031"/>
            <a:ext cx="5056171" cy="777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955" b="1" dirty="0">
                <a:solidFill>
                  <a:srgbClr val="F2C811"/>
                </a:solidFill>
              </a:rPr>
              <a:t>Página Inicial</a:t>
            </a:r>
            <a:r>
              <a:rPr lang="pt-BR" sz="955" dirty="0">
                <a:solidFill>
                  <a:srgbClr val="F2C811"/>
                </a:solidFill>
              </a:rPr>
              <a:t>     </a:t>
            </a:r>
            <a:r>
              <a:rPr lang="pt-BR" sz="955" dirty="0">
                <a:solidFill>
                  <a:schemeClr val="bg1"/>
                </a:solidFill>
              </a:rPr>
              <a:t>Minha História     Experiência    Ferramentas de BI         Redes Sociais 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F8BEBE3-C9A3-8FF0-34F6-7BEA164A2E78}"/>
              </a:ext>
            </a:extLst>
          </p:cNvPr>
          <p:cNvGrpSpPr/>
          <p:nvPr/>
        </p:nvGrpSpPr>
        <p:grpSpPr>
          <a:xfrm>
            <a:off x="16322" y="465626"/>
            <a:ext cx="6857998" cy="3585265"/>
            <a:chOff x="-224" y="590035"/>
            <a:chExt cx="6874065" cy="3429000"/>
          </a:xfrm>
        </p:grpSpPr>
        <p:pic>
          <p:nvPicPr>
            <p:cNvPr id="16" name="Imagem 15" descr="Ícone&#10;&#10;Descrição gerada automaticamente">
              <a:extLst>
                <a:ext uri="{FF2B5EF4-FFF2-40B4-BE49-F238E27FC236}">
                  <a16:creationId xmlns:a16="http://schemas.microsoft.com/office/drawing/2014/main" id="{8B84A848-065C-2794-6ECD-2D9BBCB96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4" y="590035"/>
              <a:ext cx="6874065" cy="3429000"/>
            </a:xfrm>
            <a:prstGeom prst="rect">
              <a:avLst/>
            </a:prstGeom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D209612D-1F74-8C5E-966B-54D551DE0B51}"/>
                </a:ext>
              </a:extLst>
            </p:cNvPr>
            <p:cNvSpPr txBox="1"/>
            <p:nvPr/>
          </p:nvSpPr>
          <p:spPr>
            <a:xfrm>
              <a:off x="-1" y="1842390"/>
              <a:ext cx="6858000" cy="5485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127" dirty="0">
                  <a:solidFill>
                    <a:schemeClr val="bg1"/>
                  </a:solidFill>
                </a:rPr>
                <a:t>Sobre Mim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CF6C259-CE2A-C1C5-D453-6A08001E1664}"/>
                </a:ext>
              </a:extLst>
            </p:cNvPr>
            <p:cNvSpPr txBox="1"/>
            <p:nvPr/>
          </p:nvSpPr>
          <p:spPr>
            <a:xfrm>
              <a:off x="-1" y="2484227"/>
              <a:ext cx="6858000" cy="2672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216" dirty="0">
                  <a:solidFill>
                    <a:schemeClr val="bg1"/>
                  </a:solidFill>
                </a:rPr>
                <a:t>Bárbara Fonseca | Analista de Dados e Business Intelligence</a:t>
              </a:r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FF392F08-66E4-3384-9D59-CA8E8FC7FDDC}"/>
                </a:ext>
              </a:extLst>
            </p:cNvPr>
            <p:cNvSpPr/>
            <p:nvPr/>
          </p:nvSpPr>
          <p:spPr>
            <a:xfrm>
              <a:off x="2676524" y="2980203"/>
              <a:ext cx="1504950" cy="438150"/>
            </a:xfrm>
            <a:prstGeom prst="roundRect">
              <a:avLst/>
            </a:prstGeom>
            <a:solidFill>
              <a:srgbClr val="F2C8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63" b="1" dirty="0">
                  <a:solidFill>
                    <a:schemeClr val="bg1"/>
                  </a:solidFill>
                </a:rPr>
                <a:t>Resumo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2713D993-B069-F74D-9546-3CE51C6763C5}"/>
              </a:ext>
            </a:extLst>
          </p:cNvPr>
          <p:cNvGrpSpPr/>
          <p:nvPr/>
        </p:nvGrpSpPr>
        <p:grpSpPr>
          <a:xfrm>
            <a:off x="4956" y="4046605"/>
            <a:ext cx="6858224" cy="1136753"/>
            <a:chOff x="-224" y="7350753"/>
            <a:chExt cx="6858224" cy="933693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46A20D55-0BD0-7594-1052-6483EB1A680D}"/>
                </a:ext>
              </a:extLst>
            </p:cNvPr>
            <p:cNvSpPr/>
            <p:nvPr/>
          </p:nvSpPr>
          <p:spPr>
            <a:xfrm>
              <a:off x="-224" y="7350753"/>
              <a:ext cx="6858001" cy="9336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563" dirty="0"/>
            </a:p>
          </p:txBody>
        </p: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836C5C6F-83E1-5AB7-9D30-9EA0B23256FF}"/>
                </a:ext>
              </a:extLst>
            </p:cNvPr>
            <p:cNvGrpSpPr/>
            <p:nvPr/>
          </p:nvGrpSpPr>
          <p:grpSpPr>
            <a:xfrm>
              <a:off x="0" y="7524817"/>
              <a:ext cx="6858000" cy="632025"/>
              <a:chOff x="0" y="7147786"/>
              <a:chExt cx="6858000" cy="632025"/>
            </a:xfrm>
          </p:grpSpPr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C8937DD6-B1B8-0ABE-27F4-185CB7FF9174}"/>
                  </a:ext>
                </a:extLst>
              </p:cNvPr>
              <p:cNvSpPr txBox="1"/>
              <p:nvPr/>
            </p:nvSpPr>
            <p:spPr>
              <a:xfrm>
                <a:off x="0" y="7147786"/>
                <a:ext cx="6858000" cy="29540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1737" dirty="0">
                    <a:solidFill>
                      <a:srgbClr val="011826"/>
                    </a:solidFill>
                  </a:rPr>
                  <a:t>Minhas principais habilidades</a:t>
                </a:r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D9EC22E-BB5A-AFB0-1670-27FACD0F5844}"/>
                  </a:ext>
                </a:extLst>
              </p:cNvPr>
              <p:cNvSpPr txBox="1"/>
              <p:nvPr/>
            </p:nvSpPr>
            <p:spPr>
              <a:xfrm>
                <a:off x="0" y="7572253"/>
                <a:ext cx="6858000" cy="20755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1042" dirty="0">
                    <a:solidFill>
                      <a:srgbClr val="6E6E6E"/>
                    </a:solidFill>
                  </a:rPr>
                  <a:t>*comentário: soft skills em amarelo e hard skills em azul</a:t>
                </a:r>
              </a:p>
            </p:txBody>
          </p: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E8AD9F65-A478-51A6-8E0F-5AFA4E2D70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9686" y="7457737"/>
                <a:ext cx="3529535" cy="0"/>
              </a:xfrm>
              <a:prstGeom prst="line">
                <a:avLst/>
              </a:prstGeom>
              <a:ln>
                <a:solidFill>
                  <a:srgbClr val="0118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9D4CB457-7E67-2B93-1EB2-376B2FEFC08C}"/>
              </a:ext>
            </a:extLst>
          </p:cNvPr>
          <p:cNvGrpSpPr/>
          <p:nvPr/>
        </p:nvGrpSpPr>
        <p:grpSpPr>
          <a:xfrm>
            <a:off x="2224260" y="5505110"/>
            <a:ext cx="817200" cy="884991"/>
            <a:chOff x="194233" y="4511493"/>
            <a:chExt cx="762922" cy="561135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3F7F9FD6-9BB3-A64E-C28B-E870FF52D894}"/>
                </a:ext>
              </a:extLst>
            </p:cNvPr>
            <p:cNvSpPr txBox="1"/>
            <p:nvPr/>
          </p:nvSpPr>
          <p:spPr>
            <a:xfrm>
              <a:off x="325610" y="4842051"/>
              <a:ext cx="582925" cy="211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563" dirty="0"/>
                <a:t>DAX</a:t>
              </a:r>
            </a:p>
          </p:txBody>
        </p:sp>
        <p:pic>
          <p:nvPicPr>
            <p:cNvPr id="28" name="Imagem 27" descr="Ícone&#10;&#10;Descrição gerada automaticamente">
              <a:extLst>
                <a:ext uri="{FF2B5EF4-FFF2-40B4-BE49-F238E27FC236}">
                  <a16:creationId xmlns:a16="http://schemas.microsoft.com/office/drawing/2014/main" id="{A40E1FAF-6688-95A3-7D56-73CB039D20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29" t="9639" r="19167" b="12702"/>
            <a:stretch/>
          </p:blipFill>
          <p:spPr>
            <a:xfrm>
              <a:off x="471515" y="4647968"/>
              <a:ext cx="277076" cy="229302"/>
            </a:xfrm>
            <a:prstGeom prst="rect">
              <a:avLst/>
            </a:prstGeom>
          </p:spPr>
        </p:pic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9C9D0E69-A4CF-5F71-AC95-C19606AE99F6}"/>
                </a:ext>
              </a:extLst>
            </p:cNvPr>
            <p:cNvSpPr/>
            <p:nvPr/>
          </p:nvSpPr>
          <p:spPr>
            <a:xfrm>
              <a:off x="194233" y="4511493"/>
              <a:ext cx="762922" cy="561135"/>
            </a:xfrm>
            <a:prstGeom prst="roundRect">
              <a:avLst/>
            </a:prstGeom>
            <a:noFill/>
            <a:ln>
              <a:solidFill>
                <a:srgbClr val="011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563"/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57A998D9-1C99-EEA5-9CCE-608314420D55}"/>
              </a:ext>
            </a:extLst>
          </p:cNvPr>
          <p:cNvGrpSpPr/>
          <p:nvPr/>
        </p:nvGrpSpPr>
        <p:grpSpPr>
          <a:xfrm>
            <a:off x="533092" y="6758189"/>
            <a:ext cx="818319" cy="918120"/>
            <a:chOff x="167501" y="5281428"/>
            <a:chExt cx="879625" cy="954514"/>
          </a:xfrm>
        </p:grpSpPr>
        <p:pic>
          <p:nvPicPr>
            <p:cNvPr id="31" name="Imagem 30" descr="Ícone&#10;&#10;Descrição gerada automaticamente">
              <a:extLst>
                <a:ext uri="{FF2B5EF4-FFF2-40B4-BE49-F238E27FC236}">
                  <a16:creationId xmlns:a16="http://schemas.microsoft.com/office/drawing/2014/main" id="{3CCF4E3E-B833-F31E-3E28-27E7F214B6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16" r="10508"/>
            <a:stretch/>
          </p:blipFill>
          <p:spPr>
            <a:xfrm>
              <a:off x="442743" y="5372874"/>
              <a:ext cx="350221" cy="446278"/>
            </a:xfrm>
            <a:prstGeom prst="rect">
              <a:avLst/>
            </a:prstGeom>
          </p:spPr>
        </p:pic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2FD8EC82-9783-A465-B50D-AFF70499FD1A}"/>
                </a:ext>
              </a:extLst>
            </p:cNvPr>
            <p:cNvSpPr txBox="1"/>
            <p:nvPr/>
          </p:nvSpPr>
          <p:spPr>
            <a:xfrm>
              <a:off x="393368" y="5852703"/>
              <a:ext cx="448972" cy="383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563" dirty="0"/>
                <a:t>M</a:t>
              </a:r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7AA4FB59-022D-6DFF-A423-29DEE53F5923}"/>
                </a:ext>
              </a:extLst>
            </p:cNvPr>
            <p:cNvSpPr/>
            <p:nvPr/>
          </p:nvSpPr>
          <p:spPr>
            <a:xfrm>
              <a:off x="167501" y="5281428"/>
              <a:ext cx="879625" cy="921637"/>
            </a:xfrm>
            <a:prstGeom prst="roundRect">
              <a:avLst/>
            </a:prstGeom>
            <a:noFill/>
            <a:ln>
              <a:solidFill>
                <a:srgbClr val="011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563"/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4F90AE5C-81A7-9CA1-55B4-2700F01D97F1}"/>
              </a:ext>
            </a:extLst>
          </p:cNvPr>
          <p:cNvGrpSpPr/>
          <p:nvPr/>
        </p:nvGrpSpPr>
        <p:grpSpPr>
          <a:xfrm>
            <a:off x="5395336" y="5505110"/>
            <a:ext cx="859890" cy="926004"/>
            <a:chOff x="1821422" y="4281290"/>
            <a:chExt cx="924312" cy="962712"/>
          </a:xfrm>
        </p:grpSpPr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EB104FFA-C376-9563-1B4C-DFA989AEAD57}"/>
                </a:ext>
              </a:extLst>
            </p:cNvPr>
            <p:cNvSpPr txBox="1"/>
            <p:nvPr/>
          </p:nvSpPr>
          <p:spPr>
            <a:xfrm>
              <a:off x="2025539" y="4860762"/>
              <a:ext cx="720195" cy="38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563" dirty="0"/>
                <a:t>ETL</a:t>
              </a:r>
            </a:p>
          </p:txBody>
        </p:sp>
        <p:pic>
          <p:nvPicPr>
            <p:cNvPr id="36" name="Gráfico 35" descr="Banco de dados estrutura de tópicos">
              <a:extLst>
                <a:ext uri="{FF2B5EF4-FFF2-40B4-BE49-F238E27FC236}">
                  <a16:creationId xmlns:a16="http://schemas.microsoft.com/office/drawing/2014/main" id="{4D81DEAC-651C-27D3-229F-81042EB4B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39583" y="4281290"/>
              <a:ext cx="643287" cy="643287"/>
            </a:xfrm>
            <a:prstGeom prst="rect">
              <a:avLst/>
            </a:prstGeom>
          </p:spPr>
        </p:pic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1D1C8785-D3D6-544F-D2C2-10BCD4A2AEA1}"/>
                </a:ext>
              </a:extLst>
            </p:cNvPr>
            <p:cNvSpPr/>
            <p:nvPr/>
          </p:nvSpPr>
          <p:spPr>
            <a:xfrm>
              <a:off x="1821422" y="4285754"/>
              <a:ext cx="879626" cy="921637"/>
            </a:xfrm>
            <a:prstGeom prst="roundRect">
              <a:avLst/>
            </a:prstGeom>
            <a:noFill/>
            <a:ln>
              <a:solidFill>
                <a:srgbClr val="F2C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563"/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046D823F-4D0D-CD58-E1BC-F83035FD9876}"/>
              </a:ext>
            </a:extLst>
          </p:cNvPr>
          <p:cNvGrpSpPr/>
          <p:nvPr/>
        </p:nvGrpSpPr>
        <p:grpSpPr>
          <a:xfrm>
            <a:off x="2132673" y="6787681"/>
            <a:ext cx="818319" cy="888628"/>
            <a:chOff x="2301572" y="5486737"/>
            <a:chExt cx="879625" cy="923857"/>
          </a:xfrm>
        </p:grpSpPr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7D2200E4-3584-C54A-3AAB-763869E92C4A}"/>
                </a:ext>
              </a:extLst>
            </p:cNvPr>
            <p:cNvSpPr txBox="1"/>
            <p:nvPr/>
          </p:nvSpPr>
          <p:spPr>
            <a:xfrm>
              <a:off x="2321261" y="6027357"/>
              <a:ext cx="840249" cy="383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563" dirty="0"/>
                <a:t>BI</a:t>
              </a:r>
            </a:p>
          </p:txBody>
        </p:sp>
        <p:pic>
          <p:nvPicPr>
            <p:cNvPr id="40" name="Gráfico 39" descr="Lâmpada e engrenagem estrutura de tópicos">
              <a:extLst>
                <a:ext uri="{FF2B5EF4-FFF2-40B4-BE49-F238E27FC236}">
                  <a16:creationId xmlns:a16="http://schemas.microsoft.com/office/drawing/2014/main" id="{F6325F9E-192A-F00B-60B5-44DB638BB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94564" y="5486737"/>
              <a:ext cx="578912" cy="578912"/>
            </a:xfrm>
            <a:prstGeom prst="rect">
              <a:avLst/>
            </a:prstGeom>
          </p:spPr>
        </p:pic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4A50BD89-D4A7-440D-AB57-EBCD26042BB5}"/>
                </a:ext>
              </a:extLst>
            </p:cNvPr>
            <p:cNvSpPr/>
            <p:nvPr/>
          </p:nvSpPr>
          <p:spPr>
            <a:xfrm>
              <a:off x="2301572" y="5488300"/>
              <a:ext cx="879625" cy="921634"/>
            </a:xfrm>
            <a:prstGeom prst="roundRect">
              <a:avLst/>
            </a:prstGeom>
            <a:noFill/>
            <a:ln>
              <a:solidFill>
                <a:srgbClr val="011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563"/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D191820C-F138-0F9C-E0BB-4E2B6811F672}"/>
              </a:ext>
            </a:extLst>
          </p:cNvPr>
          <p:cNvGrpSpPr/>
          <p:nvPr/>
        </p:nvGrpSpPr>
        <p:grpSpPr>
          <a:xfrm>
            <a:off x="3732254" y="6789810"/>
            <a:ext cx="923390" cy="886499"/>
            <a:chOff x="4170127" y="4330695"/>
            <a:chExt cx="992568" cy="921637"/>
          </a:xfrm>
        </p:grpSpPr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D002F2B2-18A0-CC71-1E05-DEE321531830}"/>
                </a:ext>
              </a:extLst>
            </p:cNvPr>
            <p:cNvSpPr txBox="1"/>
            <p:nvPr/>
          </p:nvSpPr>
          <p:spPr>
            <a:xfrm>
              <a:off x="4170127" y="4861332"/>
              <a:ext cx="992568" cy="383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563" dirty="0"/>
                <a:t>Data </a:t>
              </a:r>
              <a:r>
                <a:rPr lang="pt-BR" sz="1563" dirty="0" err="1"/>
                <a:t>Viz</a:t>
              </a:r>
              <a:endParaRPr lang="pt-BR" sz="1563" dirty="0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FB7E41FA-E109-CF3B-785F-FDDB92AEBC9C}"/>
                </a:ext>
              </a:extLst>
            </p:cNvPr>
            <p:cNvSpPr/>
            <p:nvPr/>
          </p:nvSpPr>
          <p:spPr>
            <a:xfrm>
              <a:off x="4225374" y="4330695"/>
              <a:ext cx="879625" cy="921637"/>
            </a:xfrm>
            <a:prstGeom prst="roundRect">
              <a:avLst/>
            </a:prstGeom>
            <a:noFill/>
            <a:ln>
              <a:solidFill>
                <a:srgbClr val="F2C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563"/>
            </a:p>
          </p:txBody>
        </p:sp>
        <p:pic>
          <p:nvPicPr>
            <p:cNvPr id="45" name="Gráfico 44" descr="Gráfico de barras estrutura de tópicos">
              <a:extLst>
                <a:ext uri="{FF2B5EF4-FFF2-40B4-BE49-F238E27FC236}">
                  <a16:creationId xmlns:a16="http://schemas.microsoft.com/office/drawing/2014/main" id="{192922CC-9B44-4635-3C5C-268D85864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350759" y="4405988"/>
              <a:ext cx="632621" cy="472045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5225E5D2-63ED-95E5-8B27-335F829C80CD}"/>
              </a:ext>
            </a:extLst>
          </p:cNvPr>
          <p:cNvGrpSpPr/>
          <p:nvPr/>
        </p:nvGrpSpPr>
        <p:grpSpPr>
          <a:xfrm>
            <a:off x="3809238" y="5505110"/>
            <a:ext cx="818319" cy="888628"/>
            <a:chOff x="2301572" y="5486737"/>
            <a:chExt cx="879625" cy="923857"/>
          </a:xfrm>
        </p:grpSpPr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E421A424-3BD5-ACB3-818F-FFA014524F82}"/>
                </a:ext>
              </a:extLst>
            </p:cNvPr>
            <p:cNvSpPr txBox="1"/>
            <p:nvPr/>
          </p:nvSpPr>
          <p:spPr>
            <a:xfrm>
              <a:off x="2321261" y="6027357"/>
              <a:ext cx="840249" cy="383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563" dirty="0"/>
                <a:t>BI</a:t>
              </a:r>
            </a:p>
          </p:txBody>
        </p:sp>
        <p:pic>
          <p:nvPicPr>
            <p:cNvPr id="48" name="Gráfico 47" descr="Lâmpada e engrenagem estrutura de tópicos">
              <a:extLst>
                <a:ext uri="{FF2B5EF4-FFF2-40B4-BE49-F238E27FC236}">
                  <a16:creationId xmlns:a16="http://schemas.microsoft.com/office/drawing/2014/main" id="{F82677E3-E24F-4175-BB20-19576040A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494564" y="5486737"/>
              <a:ext cx="578912" cy="578912"/>
            </a:xfrm>
            <a:prstGeom prst="rect">
              <a:avLst/>
            </a:prstGeom>
          </p:spPr>
        </p:pic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E147CA15-A963-2B0E-ABA7-190207BB7D39}"/>
                </a:ext>
              </a:extLst>
            </p:cNvPr>
            <p:cNvSpPr/>
            <p:nvPr/>
          </p:nvSpPr>
          <p:spPr>
            <a:xfrm>
              <a:off x="2301572" y="5488300"/>
              <a:ext cx="879625" cy="921634"/>
            </a:xfrm>
            <a:prstGeom prst="roundRect">
              <a:avLst/>
            </a:prstGeom>
            <a:noFill/>
            <a:ln>
              <a:solidFill>
                <a:srgbClr val="F2C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563"/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214FF7EB-F9EA-660F-0A9D-CB43216EA47D}"/>
              </a:ext>
            </a:extLst>
          </p:cNvPr>
          <p:cNvGrpSpPr/>
          <p:nvPr/>
        </p:nvGrpSpPr>
        <p:grpSpPr>
          <a:xfrm>
            <a:off x="5436907" y="6787681"/>
            <a:ext cx="818319" cy="888628"/>
            <a:chOff x="2301572" y="5486737"/>
            <a:chExt cx="879625" cy="923857"/>
          </a:xfrm>
        </p:grpSpPr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0FDFA6FF-E4F1-A109-0D41-65F98091EC41}"/>
                </a:ext>
              </a:extLst>
            </p:cNvPr>
            <p:cNvSpPr txBox="1"/>
            <p:nvPr/>
          </p:nvSpPr>
          <p:spPr>
            <a:xfrm>
              <a:off x="2321261" y="6027357"/>
              <a:ext cx="840249" cy="383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563" dirty="0"/>
                <a:t>BI</a:t>
              </a:r>
            </a:p>
          </p:txBody>
        </p:sp>
        <p:pic>
          <p:nvPicPr>
            <p:cNvPr id="52" name="Gráfico 51" descr="Lâmpada e engrenagem estrutura de tópicos">
              <a:extLst>
                <a:ext uri="{FF2B5EF4-FFF2-40B4-BE49-F238E27FC236}">
                  <a16:creationId xmlns:a16="http://schemas.microsoft.com/office/drawing/2014/main" id="{0FC039E4-89FC-680A-5192-2A1EB5A76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494564" y="5486737"/>
              <a:ext cx="578912" cy="578912"/>
            </a:xfrm>
            <a:prstGeom prst="rect">
              <a:avLst/>
            </a:prstGeom>
          </p:spPr>
        </p:pic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3CEFEDB0-5444-CA14-DB74-FDE03ECBE544}"/>
                </a:ext>
              </a:extLst>
            </p:cNvPr>
            <p:cNvSpPr/>
            <p:nvPr/>
          </p:nvSpPr>
          <p:spPr>
            <a:xfrm>
              <a:off x="2301572" y="5488300"/>
              <a:ext cx="879625" cy="921634"/>
            </a:xfrm>
            <a:prstGeom prst="roundRect">
              <a:avLst/>
            </a:prstGeom>
            <a:noFill/>
            <a:ln>
              <a:solidFill>
                <a:srgbClr val="F2C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563"/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CFB9A36-E5A6-B98B-5EAF-3369690787F5}"/>
              </a:ext>
            </a:extLst>
          </p:cNvPr>
          <p:cNvGrpSpPr/>
          <p:nvPr/>
        </p:nvGrpSpPr>
        <p:grpSpPr>
          <a:xfrm>
            <a:off x="533092" y="5505110"/>
            <a:ext cx="923390" cy="886499"/>
            <a:chOff x="4170127" y="4330695"/>
            <a:chExt cx="992568" cy="921637"/>
          </a:xfrm>
        </p:grpSpPr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D291F081-3415-1DD7-D30E-F339D90B93D0}"/>
                </a:ext>
              </a:extLst>
            </p:cNvPr>
            <p:cNvSpPr txBox="1"/>
            <p:nvPr/>
          </p:nvSpPr>
          <p:spPr>
            <a:xfrm>
              <a:off x="4170127" y="4861332"/>
              <a:ext cx="992568" cy="383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563" dirty="0"/>
                <a:t>Data </a:t>
              </a:r>
              <a:r>
                <a:rPr lang="pt-BR" sz="1563" dirty="0" err="1"/>
                <a:t>Viz</a:t>
              </a:r>
              <a:endParaRPr lang="pt-BR" sz="1563" dirty="0"/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8322863B-DB9C-2C94-2830-E03A4444524E}"/>
                </a:ext>
              </a:extLst>
            </p:cNvPr>
            <p:cNvSpPr/>
            <p:nvPr/>
          </p:nvSpPr>
          <p:spPr>
            <a:xfrm>
              <a:off x="4225374" y="4330695"/>
              <a:ext cx="879625" cy="921637"/>
            </a:xfrm>
            <a:prstGeom prst="roundRect">
              <a:avLst/>
            </a:prstGeom>
            <a:noFill/>
            <a:ln>
              <a:solidFill>
                <a:srgbClr val="011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563"/>
            </a:p>
          </p:txBody>
        </p:sp>
        <p:pic>
          <p:nvPicPr>
            <p:cNvPr id="57" name="Gráfico 56" descr="Gráfico de barras estrutura de tópicos">
              <a:extLst>
                <a:ext uri="{FF2B5EF4-FFF2-40B4-BE49-F238E27FC236}">
                  <a16:creationId xmlns:a16="http://schemas.microsoft.com/office/drawing/2014/main" id="{521A7E9E-C8BF-2B29-9F5A-3E72027A7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350759" y="4405988"/>
              <a:ext cx="632621" cy="472045"/>
            </a:xfrm>
            <a:prstGeom prst="rect">
              <a:avLst/>
            </a:prstGeom>
          </p:spPr>
        </p:pic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0823C359-066F-3A91-62EB-F189B074DA22}"/>
              </a:ext>
            </a:extLst>
          </p:cNvPr>
          <p:cNvGrpSpPr/>
          <p:nvPr/>
        </p:nvGrpSpPr>
        <p:grpSpPr>
          <a:xfrm>
            <a:off x="4956" y="7924338"/>
            <a:ext cx="6858224" cy="1136753"/>
            <a:chOff x="-224" y="7350753"/>
            <a:chExt cx="6858224" cy="933693"/>
          </a:xfrm>
        </p:grpSpPr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88BE9B9F-FD4C-B688-0341-4A536E9442A9}"/>
                </a:ext>
              </a:extLst>
            </p:cNvPr>
            <p:cNvSpPr/>
            <p:nvPr/>
          </p:nvSpPr>
          <p:spPr>
            <a:xfrm>
              <a:off x="-224" y="7350753"/>
              <a:ext cx="6858001" cy="9336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563" dirty="0"/>
            </a:p>
          </p:txBody>
        </p:sp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E3855146-414C-AB16-ACCE-C49025367B34}"/>
                </a:ext>
              </a:extLst>
            </p:cNvPr>
            <p:cNvGrpSpPr/>
            <p:nvPr/>
          </p:nvGrpSpPr>
          <p:grpSpPr>
            <a:xfrm>
              <a:off x="0" y="7524817"/>
              <a:ext cx="6858000" cy="632025"/>
              <a:chOff x="0" y="7147786"/>
              <a:chExt cx="6858000" cy="632025"/>
            </a:xfrm>
          </p:grpSpPr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78EEB966-8B36-F04C-7E13-D89BC815DEA2}"/>
                  </a:ext>
                </a:extLst>
              </p:cNvPr>
              <p:cNvSpPr txBox="1"/>
              <p:nvPr/>
            </p:nvSpPr>
            <p:spPr>
              <a:xfrm>
                <a:off x="0" y="7147786"/>
                <a:ext cx="6858000" cy="29540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1737" dirty="0">
                    <a:solidFill>
                      <a:srgbClr val="011826"/>
                    </a:solidFill>
                  </a:rPr>
                  <a:t>Quem sou eu/Minha História</a:t>
                </a:r>
              </a:p>
            </p:txBody>
          </p:sp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50C92B8F-5438-8707-A157-EABB56304EBF}"/>
                  </a:ext>
                </a:extLst>
              </p:cNvPr>
              <p:cNvSpPr txBox="1"/>
              <p:nvPr/>
            </p:nvSpPr>
            <p:spPr>
              <a:xfrm>
                <a:off x="0" y="7572253"/>
                <a:ext cx="6858000" cy="20755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1042" dirty="0">
                    <a:solidFill>
                      <a:srgbClr val="6E6E6E"/>
                    </a:solidFill>
                  </a:rPr>
                  <a:t>?????</a:t>
                </a:r>
              </a:p>
            </p:txBody>
          </p: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4CEDAE88-AEA9-2996-B1A4-6CDE4A528B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9686" y="7457737"/>
                <a:ext cx="3529535" cy="0"/>
              </a:xfrm>
              <a:prstGeom prst="line">
                <a:avLst/>
              </a:prstGeom>
              <a:ln>
                <a:solidFill>
                  <a:srgbClr val="0118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Retângulo 64">
            <a:extLst>
              <a:ext uri="{FF2B5EF4-FFF2-40B4-BE49-F238E27FC236}">
                <a16:creationId xmlns:a16="http://schemas.microsoft.com/office/drawing/2014/main" id="{37A39D21-2BE9-0D14-E5DF-1F3788660E64}"/>
              </a:ext>
            </a:extLst>
          </p:cNvPr>
          <p:cNvSpPr/>
          <p:nvPr/>
        </p:nvSpPr>
        <p:spPr>
          <a:xfrm>
            <a:off x="-1271" y="9071303"/>
            <a:ext cx="6864228" cy="274526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63" dirty="0">
              <a:solidFill>
                <a:schemeClr val="tx1"/>
              </a:solidFill>
            </a:endParaRPr>
          </a:p>
          <a:p>
            <a:pPr algn="ctr"/>
            <a:r>
              <a:rPr lang="pt-BR" sz="1563" dirty="0">
                <a:solidFill>
                  <a:schemeClr val="tx1"/>
                </a:solidFill>
              </a:rPr>
              <a:t>Texto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pt-BR" sz="1563" dirty="0">
              <a:solidFill>
                <a:schemeClr val="tx1"/>
              </a:solidFill>
            </a:endParaRPr>
          </a:p>
          <a:p>
            <a:pPr algn="ctr"/>
            <a:endParaRPr lang="pt-BR" sz="1563" dirty="0">
              <a:solidFill>
                <a:schemeClr val="tx1"/>
              </a:solidFill>
            </a:endParaRPr>
          </a:p>
        </p:txBody>
      </p: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D965E38D-3BEF-892F-6A79-3814C76CA5B6}"/>
              </a:ext>
            </a:extLst>
          </p:cNvPr>
          <p:cNvGrpSpPr/>
          <p:nvPr/>
        </p:nvGrpSpPr>
        <p:grpSpPr>
          <a:xfrm>
            <a:off x="4956" y="11822495"/>
            <a:ext cx="6858224" cy="1136753"/>
            <a:chOff x="-224" y="7350753"/>
            <a:chExt cx="6858224" cy="933693"/>
          </a:xfrm>
        </p:grpSpPr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5ECC41D7-5422-E21F-7920-66FC444504B3}"/>
                </a:ext>
              </a:extLst>
            </p:cNvPr>
            <p:cNvSpPr/>
            <p:nvPr/>
          </p:nvSpPr>
          <p:spPr>
            <a:xfrm>
              <a:off x="-224" y="7350753"/>
              <a:ext cx="6858001" cy="9336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563" dirty="0"/>
            </a:p>
          </p:txBody>
        </p:sp>
        <p:grpSp>
          <p:nvGrpSpPr>
            <p:cNvPr id="68" name="Agrupar 67">
              <a:extLst>
                <a:ext uri="{FF2B5EF4-FFF2-40B4-BE49-F238E27FC236}">
                  <a16:creationId xmlns:a16="http://schemas.microsoft.com/office/drawing/2014/main" id="{57805237-5F2E-4F47-DE0C-A90FED3AC9F8}"/>
                </a:ext>
              </a:extLst>
            </p:cNvPr>
            <p:cNvGrpSpPr/>
            <p:nvPr/>
          </p:nvGrpSpPr>
          <p:grpSpPr>
            <a:xfrm>
              <a:off x="0" y="7524817"/>
              <a:ext cx="6858000" cy="632025"/>
              <a:chOff x="0" y="7147786"/>
              <a:chExt cx="6858000" cy="632025"/>
            </a:xfrm>
          </p:grpSpPr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8F673251-2F46-8737-43ED-80AC1D9C84BA}"/>
                  </a:ext>
                </a:extLst>
              </p:cNvPr>
              <p:cNvSpPr txBox="1"/>
              <p:nvPr/>
            </p:nvSpPr>
            <p:spPr>
              <a:xfrm>
                <a:off x="0" y="7147786"/>
                <a:ext cx="6858000" cy="29540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1737" dirty="0">
                    <a:solidFill>
                      <a:srgbClr val="011826"/>
                    </a:solidFill>
                  </a:rPr>
                  <a:t>Experiência</a:t>
                </a:r>
              </a:p>
            </p:txBody>
          </p:sp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80248764-38AA-9C09-BCAA-8572AB04CB88}"/>
                  </a:ext>
                </a:extLst>
              </p:cNvPr>
              <p:cNvSpPr txBox="1"/>
              <p:nvPr/>
            </p:nvSpPr>
            <p:spPr>
              <a:xfrm>
                <a:off x="0" y="7572253"/>
                <a:ext cx="6858000" cy="20755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1042" dirty="0">
                    <a:solidFill>
                      <a:srgbClr val="6E6E6E"/>
                    </a:solidFill>
                  </a:rPr>
                  <a:t>?????</a:t>
                </a:r>
              </a:p>
            </p:txBody>
          </p:sp>
          <p:cxnSp>
            <p:nvCxnSpPr>
              <p:cNvPr id="71" name="Conector reto 70">
                <a:extLst>
                  <a:ext uri="{FF2B5EF4-FFF2-40B4-BE49-F238E27FC236}">
                    <a16:creationId xmlns:a16="http://schemas.microsoft.com/office/drawing/2014/main" id="{D517BE19-104C-880A-A469-C25CFDF783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9686" y="7457737"/>
                <a:ext cx="3529535" cy="0"/>
              </a:xfrm>
              <a:prstGeom prst="line">
                <a:avLst/>
              </a:prstGeom>
              <a:ln>
                <a:solidFill>
                  <a:srgbClr val="0118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05122A9D-9046-394E-0343-5226E9F6F700}"/>
              </a:ext>
            </a:extLst>
          </p:cNvPr>
          <p:cNvSpPr/>
          <p:nvPr/>
        </p:nvSpPr>
        <p:spPr>
          <a:xfrm>
            <a:off x="-1271" y="12969460"/>
            <a:ext cx="6874320" cy="258396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63" dirty="0">
              <a:solidFill>
                <a:schemeClr val="tx1"/>
              </a:solidFill>
            </a:endParaRPr>
          </a:p>
          <a:p>
            <a:pPr algn="ctr"/>
            <a:r>
              <a:rPr lang="pt-BR" sz="1563" dirty="0">
                <a:solidFill>
                  <a:schemeClr val="tx1"/>
                </a:solidFill>
              </a:rPr>
              <a:t>Texto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 </a:t>
            </a:r>
            <a:r>
              <a:rPr lang="pt-BR" sz="1563" dirty="0" err="1">
                <a:solidFill>
                  <a:schemeClr val="tx1"/>
                </a:solidFill>
              </a:rPr>
              <a:t>Texto</a:t>
            </a:r>
            <a:r>
              <a:rPr lang="pt-BR" sz="1563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DBFD5F8D-65EB-7486-4521-384C7218E362}"/>
              </a:ext>
            </a:extLst>
          </p:cNvPr>
          <p:cNvGrpSpPr/>
          <p:nvPr/>
        </p:nvGrpSpPr>
        <p:grpSpPr>
          <a:xfrm>
            <a:off x="-2519" y="15535718"/>
            <a:ext cx="6858446" cy="2443983"/>
            <a:chOff x="-448" y="14259302"/>
            <a:chExt cx="6858448" cy="2411046"/>
          </a:xfrm>
        </p:grpSpPr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D1517B15-EC53-3867-E45F-AFC4FA8FF7A1}"/>
                </a:ext>
              </a:extLst>
            </p:cNvPr>
            <p:cNvSpPr/>
            <p:nvPr/>
          </p:nvSpPr>
          <p:spPr>
            <a:xfrm>
              <a:off x="-448" y="14259302"/>
              <a:ext cx="6858001" cy="241104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563"/>
            </a:p>
          </p:txBody>
        </p:sp>
        <p:grpSp>
          <p:nvGrpSpPr>
            <p:cNvPr id="75" name="Agrupar 74">
              <a:extLst>
                <a:ext uri="{FF2B5EF4-FFF2-40B4-BE49-F238E27FC236}">
                  <a16:creationId xmlns:a16="http://schemas.microsoft.com/office/drawing/2014/main" id="{42747718-26FF-0E03-5B27-0AA74A564D47}"/>
                </a:ext>
              </a:extLst>
            </p:cNvPr>
            <p:cNvGrpSpPr/>
            <p:nvPr/>
          </p:nvGrpSpPr>
          <p:grpSpPr>
            <a:xfrm>
              <a:off x="0" y="14612319"/>
              <a:ext cx="6858000" cy="1762050"/>
              <a:chOff x="0" y="4710748"/>
              <a:chExt cx="6858000" cy="1762050"/>
            </a:xfrm>
          </p:grpSpPr>
          <p:pic>
            <p:nvPicPr>
              <p:cNvPr id="76" name="Imagem 75" descr="Ícone&#10;&#10;Descrição gerada automaticamente">
                <a:extLst>
                  <a:ext uri="{FF2B5EF4-FFF2-40B4-BE49-F238E27FC236}">
                    <a16:creationId xmlns:a16="http://schemas.microsoft.com/office/drawing/2014/main" id="{D1F1C8B7-302F-69D6-886C-2FB460AB37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rightnessContrast contrast="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992" y="5696161"/>
                <a:ext cx="1440000" cy="763580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/>
            </p:spPr>
          </p:pic>
          <p:grpSp>
            <p:nvGrpSpPr>
              <p:cNvPr id="77" name="Agrupar 76">
                <a:extLst>
                  <a:ext uri="{FF2B5EF4-FFF2-40B4-BE49-F238E27FC236}">
                    <a16:creationId xmlns:a16="http://schemas.microsoft.com/office/drawing/2014/main" id="{61BC765B-81EB-C46B-6BB9-689C2B203DEE}"/>
                  </a:ext>
                </a:extLst>
              </p:cNvPr>
              <p:cNvGrpSpPr/>
              <p:nvPr/>
            </p:nvGrpSpPr>
            <p:grpSpPr>
              <a:xfrm>
                <a:off x="0" y="4710748"/>
                <a:ext cx="6858000" cy="1762050"/>
                <a:chOff x="0" y="4758373"/>
                <a:chExt cx="6858000" cy="1762050"/>
              </a:xfrm>
            </p:grpSpPr>
            <p:grpSp>
              <p:nvGrpSpPr>
                <p:cNvPr id="78" name="Agrupar 77">
                  <a:extLst>
                    <a:ext uri="{FF2B5EF4-FFF2-40B4-BE49-F238E27FC236}">
                      <a16:creationId xmlns:a16="http://schemas.microsoft.com/office/drawing/2014/main" id="{60DE65D6-2E80-86CD-7BD6-80A7EFD75176}"/>
                    </a:ext>
                  </a:extLst>
                </p:cNvPr>
                <p:cNvGrpSpPr/>
                <p:nvPr/>
              </p:nvGrpSpPr>
              <p:grpSpPr>
                <a:xfrm>
                  <a:off x="0" y="4758373"/>
                  <a:ext cx="6858000" cy="825390"/>
                  <a:chOff x="0" y="4758373"/>
                  <a:chExt cx="6858000" cy="825390"/>
                </a:xfrm>
              </p:grpSpPr>
              <p:sp>
                <p:nvSpPr>
                  <p:cNvPr id="89" name="CaixaDeTexto 88">
                    <a:extLst>
                      <a:ext uri="{FF2B5EF4-FFF2-40B4-BE49-F238E27FC236}">
                        <a16:creationId xmlns:a16="http://schemas.microsoft.com/office/drawing/2014/main" id="{5A517889-F153-3C0A-271D-9D54CE93461B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4758373"/>
                    <a:ext cx="6858000" cy="41409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pt-BR" sz="1737" dirty="0">
                        <a:solidFill>
                          <a:srgbClr val="011826"/>
                        </a:solidFill>
                      </a:rPr>
                      <a:t>Ferramentas de BI</a:t>
                    </a:r>
                  </a:p>
                </p:txBody>
              </p:sp>
              <p:cxnSp>
                <p:nvCxnSpPr>
                  <p:cNvPr id="90" name="Conector reto 89">
                    <a:extLst>
                      <a:ext uri="{FF2B5EF4-FFF2-40B4-BE49-F238E27FC236}">
                        <a16:creationId xmlns:a16="http://schemas.microsoft.com/office/drawing/2014/main" id="{4C564745-7948-173D-BABD-A324469362A5}"/>
                      </a:ext>
                    </a:extLst>
                  </p:cNvPr>
                  <p:cNvCxnSpPr/>
                  <p:nvPr/>
                </p:nvCxnSpPr>
                <p:spPr>
                  <a:xfrm>
                    <a:off x="2490717" y="5080296"/>
                    <a:ext cx="1883391" cy="0"/>
                  </a:xfrm>
                  <a:prstGeom prst="line">
                    <a:avLst/>
                  </a:prstGeom>
                  <a:ln>
                    <a:solidFill>
                      <a:srgbClr val="01182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1" name="CaixaDeTexto 90">
                    <a:extLst>
                      <a:ext uri="{FF2B5EF4-FFF2-40B4-BE49-F238E27FC236}">
                        <a16:creationId xmlns:a16="http://schemas.microsoft.com/office/drawing/2014/main" id="{FF1BACF7-B1CE-72EF-4D94-48A7317D9711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5108167"/>
                    <a:ext cx="6858000" cy="47559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pt-BR" sz="1042" dirty="0">
                        <a:solidFill>
                          <a:srgbClr val="6E6E6E"/>
                        </a:solidFill>
                      </a:rPr>
                      <a:t>Relatórios feitos em outras</a:t>
                    </a:r>
                  </a:p>
                  <a:p>
                    <a:pPr algn="ctr"/>
                    <a:r>
                      <a:rPr lang="pt-BR" sz="1042" dirty="0">
                        <a:solidFill>
                          <a:srgbClr val="6E6E6E"/>
                        </a:solidFill>
                      </a:rPr>
                      <a:t>ferramentas de Business Intelligence</a:t>
                    </a:r>
                  </a:p>
                </p:txBody>
              </p:sp>
            </p:grpSp>
            <p:grpSp>
              <p:nvGrpSpPr>
                <p:cNvPr id="79" name="Agrupar 78">
                  <a:extLst>
                    <a:ext uri="{FF2B5EF4-FFF2-40B4-BE49-F238E27FC236}">
                      <a16:creationId xmlns:a16="http://schemas.microsoft.com/office/drawing/2014/main" id="{81B6A9A9-612B-9540-87BE-70FCDFAAA154}"/>
                    </a:ext>
                  </a:extLst>
                </p:cNvPr>
                <p:cNvGrpSpPr/>
                <p:nvPr/>
              </p:nvGrpSpPr>
              <p:grpSpPr>
                <a:xfrm>
                  <a:off x="188992" y="5741233"/>
                  <a:ext cx="6480007" cy="779190"/>
                  <a:chOff x="188992" y="5741233"/>
                  <a:chExt cx="6480007" cy="779190"/>
                </a:xfrm>
              </p:grpSpPr>
              <p:sp>
                <p:nvSpPr>
                  <p:cNvPr id="80" name="Retângulo: Cantos Arredondados 79">
                    <a:extLst>
                      <a:ext uri="{FF2B5EF4-FFF2-40B4-BE49-F238E27FC236}">
                        <a16:creationId xmlns:a16="http://schemas.microsoft.com/office/drawing/2014/main" id="{5A87D44F-994E-95FF-7A9E-776C5038D075}"/>
                      </a:ext>
                    </a:extLst>
                  </p:cNvPr>
                  <p:cNvSpPr/>
                  <p:nvPr/>
                </p:nvSpPr>
                <p:spPr>
                  <a:xfrm>
                    <a:off x="188992" y="5743789"/>
                    <a:ext cx="1440000" cy="763574"/>
                  </a:xfrm>
                  <a:prstGeom prst="roundRect">
                    <a:avLst>
                      <a:gd name="adj" fmla="val 7543"/>
                    </a:avLst>
                  </a:prstGeom>
                  <a:solidFill>
                    <a:schemeClr val="tx1">
                      <a:alpha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563"/>
                  </a:p>
                </p:txBody>
              </p:sp>
              <p:grpSp>
                <p:nvGrpSpPr>
                  <p:cNvPr id="81" name="Agrupar 80">
                    <a:extLst>
                      <a:ext uri="{FF2B5EF4-FFF2-40B4-BE49-F238E27FC236}">
                        <a16:creationId xmlns:a16="http://schemas.microsoft.com/office/drawing/2014/main" id="{0676E96E-C124-A88C-C7D5-9E81431215D0}"/>
                      </a:ext>
                    </a:extLst>
                  </p:cNvPr>
                  <p:cNvGrpSpPr/>
                  <p:nvPr/>
                </p:nvGrpSpPr>
                <p:grpSpPr>
                  <a:xfrm>
                    <a:off x="480781" y="5741233"/>
                    <a:ext cx="6188218" cy="779190"/>
                    <a:chOff x="480781" y="5741233"/>
                    <a:chExt cx="6188218" cy="779190"/>
                  </a:xfrm>
                </p:grpSpPr>
                <p:pic>
                  <p:nvPicPr>
                    <p:cNvPr id="82" name="Imagem 81" descr="Ícone&#10;&#10;Descrição gerada automaticamente">
                      <a:extLst>
                        <a:ext uri="{FF2B5EF4-FFF2-40B4-BE49-F238E27FC236}">
                          <a16:creationId xmlns:a16="http://schemas.microsoft.com/office/drawing/2014/main" id="{DC9FF83E-1B43-B550-170D-7F3D0F9A7D5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868994" y="5754665"/>
                      <a:ext cx="1440000" cy="765758"/>
                    </a:xfrm>
                    <a:prstGeom prst="roundRect">
                      <a:avLst>
                        <a:gd name="adj" fmla="val 8594"/>
                      </a:avLst>
                    </a:prstGeom>
                    <a:solidFill>
                      <a:srgbClr val="FFFFFF">
                        <a:shade val="85000"/>
                      </a:srgbClr>
                    </a:solidFill>
                    <a:ln>
                      <a:noFill/>
                    </a:ln>
                    <a:effectLst/>
                  </p:spPr>
                </p:pic>
                <p:pic>
                  <p:nvPicPr>
                    <p:cNvPr id="83" name="Imagem 82" descr="Ícone&#10;&#10;Descrição gerada automaticamente">
                      <a:extLst>
                        <a:ext uri="{FF2B5EF4-FFF2-40B4-BE49-F238E27FC236}">
                          <a16:creationId xmlns:a16="http://schemas.microsoft.com/office/drawing/2014/main" id="{1917CBBD-796A-6E93-5173-23914DC4E03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548996" y="5754665"/>
                      <a:ext cx="1440000" cy="763574"/>
                    </a:xfrm>
                    <a:prstGeom prst="roundRect">
                      <a:avLst>
                        <a:gd name="adj" fmla="val 8594"/>
                      </a:avLst>
                    </a:prstGeom>
                    <a:solidFill>
                      <a:srgbClr val="FFFFFF">
                        <a:shade val="85000"/>
                      </a:srgbClr>
                    </a:solidFill>
                    <a:ln>
                      <a:noFill/>
                    </a:ln>
                    <a:effectLst/>
                  </p:spPr>
                </p:pic>
                <p:pic>
                  <p:nvPicPr>
                    <p:cNvPr id="84" name="Imagem 83" descr="Ícone&#10;&#10;Descrição gerada automaticamente">
                      <a:extLst>
                        <a:ext uri="{FF2B5EF4-FFF2-40B4-BE49-F238E27FC236}">
                          <a16:creationId xmlns:a16="http://schemas.microsoft.com/office/drawing/2014/main" id="{429BD127-60DC-0A5C-E148-48949AAE9C2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228998" y="5741233"/>
                      <a:ext cx="1440000" cy="763574"/>
                    </a:xfrm>
                    <a:prstGeom prst="roundRect">
                      <a:avLst>
                        <a:gd name="adj" fmla="val 8594"/>
                      </a:avLst>
                    </a:prstGeom>
                    <a:solidFill>
                      <a:srgbClr val="FFFFFF">
                        <a:shade val="85000"/>
                      </a:srgbClr>
                    </a:solidFill>
                    <a:ln>
                      <a:noFill/>
                    </a:ln>
                    <a:effectLst/>
                  </p:spPr>
                </p:pic>
                <p:sp>
                  <p:nvSpPr>
                    <p:cNvPr id="85" name="CaixaDeTexto 84">
                      <a:extLst>
                        <a:ext uri="{FF2B5EF4-FFF2-40B4-BE49-F238E27FC236}">
                          <a16:creationId xmlns:a16="http://schemas.microsoft.com/office/drawing/2014/main" id="{74DF6D42-1EB5-9C2E-CAEE-0272960E04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68996" y="5987671"/>
                      <a:ext cx="1439999" cy="2909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pt-BR" sz="1042" dirty="0">
                          <a:solidFill>
                            <a:schemeClr val="bg1"/>
                          </a:solidFill>
                        </a:rPr>
                        <a:t>Metabase</a:t>
                      </a:r>
                    </a:p>
                  </p:txBody>
                </p:sp>
                <p:sp>
                  <p:nvSpPr>
                    <p:cNvPr id="86" name="CaixaDeTexto 85">
                      <a:extLst>
                        <a:ext uri="{FF2B5EF4-FFF2-40B4-BE49-F238E27FC236}">
                          <a16:creationId xmlns:a16="http://schemas.microsoft.com/office/drawing/2014/main" id="{D245D519-49B6-988D-693C-EC139FFFAF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48998" y="5987671"/>
                      <a:ext cx="1439999" cy="2909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pt-BR" sz="1042" dirty="0">
                          <a:solidFill>
                            <a:schemeClr val="bg1"/>
                          </a:solidFill>
                        </a:rPr>
                        <a:t>Tableau</a:t>
                      </a:r>
                    </a:p>
                  </p:txBody>
                </p:sp>
                <p:sp>
                  <p:nvSpPr>
                    <p:cNvPr id="87" name="CaixaDeTexto 86">
                      <a:extLst>
                        <a:ext uri="{FF2B5EF4-FFF2-40B4-BE49-F238E27FC236}">
                          <a16:creationId xmlns:a16="http://schemas.microsoft.com/office/drawing/2014/main" id="{33021E0E-CD6A-C7D3-FEF7-F1618CA4F6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29000" y="5987671"/>
                      <a:ext cx="1439999" cy="2909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pt-BR" sz="1042" dirty="0">
                          <a:solidFill>
                            <a:schemeClr val="bg1"/>
                          </a:solidFill>
                        </a:rPr>
                        <a:t>Python</a:t>
                      </a:r>
                    </a:p>
                  </p:txBody>
                </p:sp>
                <p:sp>
                  <p:nvSpPr>
                    <p:cNvPr id="88" name="CaixaDeTexto 87">
                      <a:extLst>
                        <a:ext uri="{FF2B5EF4-FFF2-40B4-BE49-F238E27FC236}">
                          <a16:creationId xmlns:a16="http://schemas.microsoft.com/office/drawing/2014/main" id="{F7F1D546-A8AD-69EB-CD8F-8B6C1C3688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0781" y="5980100"/>
                      <a:ext cx="856422" cy="29095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pt-BR" sz="1042" dirty="0">
                          <a:solidFill>
                            <a:schemeClr val="bg1"/>
                          </a:solidFill>
                        </a:rPr>
                        <a:t>Power BI</a:t>
                      </a:r>
                    </a:p>
                  </p:txBody>
                </p:sp>
              </p:grpSp>
            </p:grpSp>
          </p:grpSp>
        </p:grp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0CFFEA42-3063-07AE-C729-4FFB174D3A7F}"/>
              </a:ext>
            </a:extLst>
          </p:cNvPr>
          <p:cNvGrpSpPr/>
          <p:nvPr/>
        </p:nvGrpSpPr>
        <p:grpSpPr>
          <a:xfrm>
            <a:off x="-2066" y="17982573"/>
            <a:ext cx="6858000" cy="720124"/>
            <a:chOff x="-224" y="10676724"/>
            <a:chExt cx="6858001" cy="826310"/>
          </a:xfrm>
        </p:grpSpPr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DB268ADC-92EB-3451-30BE-DBF9061A9151}"/>
                </a:ext>
              </a:extLst>
            </p:cNvPr>
            <p:cNvSpPr/>
            <p:nvPr/>
          </p:nvSpPr>
          <p:spPr>
            <a:xfrm>
              <a:off x="-224" y="10676724"/>
              <a:ext cx="6858001" cy="826310"/>
            </a:xfrm>
            <a:prstGeom prst="rect">
              <a:avLst/>
            </a:prstGeom>
            <a:solidFill>
              <a:srgbClr val="001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563"/>
            </a:p>
          </p:txBody>
        </p: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937F4057-D2FC-0FE5-E153-1A7F90C94858}"/>
                </a:ext>
              </a:extLst>
            </p:cNvPr>
            <p:cNvSpPr txBox="1"/>
            <p:nvPr/>
          </p:nvSpPr>
          <p:spPr>
            <a:xfrm>
              <a:off x="188993" y="10683081"/>
              <a:ext cx="1438433" cy="352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90" dirty="0">
                  <a:solidFill>
                    <a:schemeClr val="bg1"/>
                  </a:solidFill>
                </a:rPr>
                <a:t>Redes Sociais</a:t>
              </a:r>
            </a:p>
          </p:txBody>
        </p:sp>
        <p:pic>
          <p:nvPicPr>
            <p:cNvPr id="95" name="Imagem 94">
              <a:extLst>
                <a:ext uri="{FF2B5EF4-FFF2-40B4-BE49-F238E27FC236}">
                  <a16:creationId xmlns:a16="http://schemas.microsoft.com/office/drawing/2014/main" id="{AA547884-2F20-2138-439A-9F6133C46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209" y="11044032"/>
              <a:ext cx="342269" cy="342269"/>
            </a:xfrm>
            <a:prstGeom prst="rect">
              <a:avLst/>
            </a:prstGeom>
          </p:spPr>
        </p:pic>
        <p:pic>
          <p:nvPicPr>
            <p:cNvPr id="96" name="Imagem 95">
              <a:extLst>
                <a:ext uri="{FF2B5EF4-FFF2-40B4-BE49-F238E27FC236}">
                  <a16:creationId xmlns:a16="http://schemas.microsoft.com/office/drawing/2014/main" id="{FDBF6582-9F6F-52F0-DAE5-40B537674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781" y="11044031"/>
              <a:ext cx="338554" cy="3385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961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2C2D0297-3DC7-CD9C-F3C4-54D99F11241F}"/>
              </a:ext>
            </a:extLst>
          </p:cNvPr>
          <p:cNvGrpSpPr/>
          <p:nvPr/>
        </p:nvGrpSpPr>
        <p:grpSpPr>
          <a:xfrm>
            <a:off x="-1271" y="15028"/>
            <a:ext cx="6857999" cy="453506"/>
            <a:chOff x="0" y="718978"/>
            <a:chExt cx="6858000" cy="576000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8ABD737C-E77D-3FA3-F598-5801093F81F2}"/>
                </a:ext>
              </a:extLst>
            </p:cNvPr>
            <p:cNvSpPr/>
            <p:nvPr/>
          </p:nvSpPr>
          <p:spPr>
            <a:xfrm>
              <a:off x="0" y="718978"/>
              <a:ext cx="6858000" cy="576000"/>
            </a:xfrm>
            <a:prstGeom prst="rect">
              <a:avLst/>
            </a:prstGeom>
            <a:solidFill>
              <a:srgbClr val="0118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563"/>
            </a:p>
          </p:txBody>
        </p:sp>
        <p:pic>
          <p:nvPicPr>
            <p:cNvPr id="13" name="Imagem 12" descr="Uma imagem contendo Ícone&#10;&#10;Descrição gerada automaticamente">
              <a:extLst>
                <a:ext uri="{FF2B5EF4-FFF2-40B4-BE49-F238E27FC236}">
                  <a16:creationId xmlns:a16="http://schemas.microsoft.com/office/drawing/2014/main" id="{81F1B20E-7A6E-CA24-372F-EEEA25376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740" y="782915"/>
              <a:ext cx="1183823" cy="473529"/>
            </a:xfrm>
            <a:prstGeom prst="rect">
              <a:avLst/>
            </a:prstGeom>
          </p:spPr>
        </p:pic>
      </p:grpSp>
      <p:sp>
        <p:nvSpPr>
          <p:cNvPr id="14" name="Subtítulo 2">
            <a:extLst>
              <a:ext uri="{FF2B5EF4-FFF2-40B4-BE49-F238E27FC236}">
                <a16:creationId xmlns:a16="http://schemas.microsoft.com/office/drawing/2014/main" id="{3A243536-AAA7-4532-7D09-2E8A18049FAF}"/>
              </a:ext>
            </a:extLst>
          </p:cNvPr>
          <p:cNvSpPr txBox="1">
            <a:spLocks/>
          </p:cNvSpPr>
          <p:nvPr/>
        </p:nvSpPr>
        <p:spPr>
          <a:xfrm>
            <a:off x="1682435" y="15031"/>
            <a:ext cx="5056171" cy="777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955" b="1" dirty="0">
                <a:solidFill>
                  <a:srgbClr val="F2C811"/>
                </a:solidFill>
              </a:rPr>
              <a:t>Página Inicial</a:t>
            </a:r>
            <a:r>
              <a:rPr lang="pt-BR" sz="955" dirty="0">
                <a:solidFill>
                  <a:schemeClr val="bg1"/>
                </a:solidFill>
              </a:rPr>
              <a:t>        Redes Sociais 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EEF2DFF-7AE1-A935-6598-6F3F42A80DCA}"/>
              </a:ext>
            </a:extLst>
          </p:cNvPr>
          <p:cNvGrpSpPr/>
          <p:nvPr/>
        </p:nvGrpSpPr>
        <p:grpSpPr>
          <a:xfrm>
            <a:off x="16322" y="465626"/>
            <a:ext cx="6857998" cy="3585265"/>
            <a:chOff x="-224" y="590035"/>
            <a:chExt cx="6874065" cy="3429000"/>
          </a:xfrm>
        </p:grpSpPr>
        <p:pic>
          <p:nvPicPr>
            <p:cNvPr id="16" name="Imagem 15" descr="Ícone&#10;&#10;Descrição gerada automaticamente">
              <a:extLst>
                <a:ext uri="{FF2B5EF4-FFF2-40B4-BE49-F238E27FC236}">
                  <a16:creationId xmlns:a16="http://schemas.microsoft.com/office/drawing/2014/main" id="{DF112128-14D7-3949-8BDF-66AAF3A70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4" y="590035"/>
              <a:ext cx="6874065" cy="3429000"/>
            </a:xfrm>
            <a:prstGeom prst="rect">
              <a:avLst/>
            </a:prstGeom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A1866198-4D07-6D69-63DD-125C723D9C28}"/>
                </a:ext>
              </a:extLst>
            </p:cNvPr>
            <p:cNvSpPr txBox="1"/>
            <p:nvPr/>
          </p:nvSpPr>
          <p:spPr>
            <a:xfrm>
              <a:off x="-1" y="1842390"/>
              <a:ext cx="6858000" cy="5485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127" dirty="0">
                  <a:solidFill>
                    <a:schemeClr val="bg1"/>
                  </a:solidFill>
                </a:rPr>
                <a:t>Resumo de Habilidades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C3E8EAD8-D58C-BD32-71C5-EF0D18530BDE}"/>
                </a:ext>
              </a:extLst>
            </p:cNvPr>
            <p:cNvSpPr txBox="1"/>
            <p:nvPr/>
          </p:nvSpPr>
          <p:spPr>
            <a:xfrm>
              <a:off x="-1" y="2484227"/>
              <a:ext cx="6858000" cy="2672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216" dirty="0">
                  <a:solidFill>
                    <a:schemeClr val="bg1"/>
                  </a:solidFill>
                </a:rPr>
                <a:t>Bárbara Fonseca | Analista de Dados e Business Intelligence</a:t>
              </a:r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1FC7350A-0D27-0706-2D64-8FAC00D85838}"/>
                </a:ext>
              </a:extLst>
            </p:cNvPr>
            <p:cNvSpPr/>
            <p:nvPr/>
          </p:nvSpPr>
          <p:spPr>
            <a:xfrm>
              <a:off x="2676524" y="2980203"/>
              <a:ext cx="1504950" cy="438150"/>
            </a:xfrm>
            <a:prstGeom prst="roundRect">
              <a:avLst/>
            </a:prstGeom>
            <a:solidFill>
              <a:srgbClr val="F2C8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63" b="1" dirty="0">
                  <a:solidFill>
                    <a:srgbClr val="FF0000"/>
                  </a:solidFill>
                </a:rPr>
                <a:t>???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2B1494E2-7ABE-A1B4-F5E5-7B49EBF8EF65}"/>
              </a:ext>
            </a:extLst>
          </p:cNvPr>
          <p:cNvGrpSpPr/>
          <p:nvPr/>
        </p:nvGrpSpPr>
        <p:grpSpPr>
          <a:xfrm>
            <a:off x="231" y="4025889"/>
            <a:ext cx="6858224" cy="1136753"/>
            <a:chOff x="-224" y="7350753"/>
            <a:chExt cx="6858224" cy="933693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1BAFF9C0-76DB-D001-E503-FA5D2C0BDA5E}"/>
                </a:ext>
              </a:extLst>
            </p:cNvPr>
            <p:cNvSpPr/>
            <p:nvPr/>
          </p:nvSpPr>
          <p:spPr>
            <a:xfrm>
              <a:off x="-224" y="7350753"/>
              <a:ext cx="6858001" cy="9336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563" dirty="0"/>
            </a:p>
          </p:txBody>
        </p: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AAE43389-63B2-C269-D7F3-C8C606C354E3}"/>
                </a:ext>
              </a:extLst>
            </p:cNvPr>
            <p:cNvGrpSpPr/>
            <p:nvPr/>
          </p:nvGrpSpPr>
          <p:grpSpPr>
            <a:xfrm>
              <a:off x="0" y="7524817"/>
              <a:ext cx="6858000" cy="632025"/>
              <a:chOff x="0" y="7147786"/>
              <a:chExt cx="6858000" cy="632025"/>
            </a:xfrm>
          </p:grpSpPr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323AC9A2-063B-0E35-C13D-60467FEFB435}"/>
                  </a:ext>
                </a:extLst>
              </p:cNvPr>
              <p:cNvSpPr txBox="1"/>
              <p:nvPr/>
            </p:nvSpPr>
            <p:spPr>
              <a:xfrm>
                <a:off x="0" y="7147786"/>
                <a:ext cx="6858000" cy="29540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1737" dirty="0">
                    <a:solidFill>
                      <a:srgbClr val="011826"/>
                    </a:solidFill>
                  </a:rPr>
                  <a:t>Power BI</a:t>
                </a:r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26BD5F24-DDD9-B8A5-07CD-F16B412C725B}"/>
                  </a:ext>
                </a:extLst>
              </p:cNvPr>
              <p:cNvSpPr txBox="1"/>
              <p:nvPr/>
            </p:nvSpPr>
            <p:spPr>
              <a:xfrm>
                <a:off x="0" y="7572253"/>
                <a:ext cx="6858000" cy="20755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1042" dirty="0">
                    <a:solidFill>
                      <a:srgbClr val="6E6E6E"/>
                    </a:solidFill>
                  </a:rPr>
                  <a:t>???</a:t>
                </a:r>
              </a:p>
            </p:txBody>
          </p: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1C4D8647-0A14-D4F4-B83C-E05D92CCB1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9686" y="7457737"/>
                <a:ext cx="3529535" cy="0"/>
              </a:xfrm>
              <a:prstGeom prst="line">
                <a:avLst/>
              </a:prstGeom>
              <a:ln>
                <a:solidFill>
                  <a:srgbClr val="0118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E741B33-55F9-91D4-C963-97DB51B36CEA}"/>
              </a:ext>
            </a:extLst>
          </p:cNvPr>
          <p:cNvGrpSpPr/>
          <p:nvPr/>
        </p:nvGrpSpPr>
        <p:grpSpPr>
          <a:xfrm>
            <a:off x="0" y="5146804"/>
            <a:ext cx="6858000" cy="2520000"/>
            <a:chOff x="-671" y="7025936"/>
            <a:chExt cx="6858001" cy="2198861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88C86077-E58E-3FA5-826F-5DD67D2C2841}"/>
                </a:ext>
              </a:extLst>
            </p:cNvPr>
            <p:cNvSpPr/>
            <p:nvPr/>
          </p:nvSpPr>
          <p:spPr>
            <a:xfrm>
              <a:off x="-671" y="7025936"/>
              <a:ext cx="6858001" cy="21988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563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E10DEC32-DDA0-09C2-5D3D-A963640BAFF0}"/>
                </a:ext>
              </a:extLst>
            </p:cNvPr>
            <p:cNvSpPr txBox="1"/>
            <p:nvPr/>
          </p:nvSpPr>
          <p:spPr>
            <a:xfrm>
              <a:off x="-671" y="7591604"/>
              <a:ext cx="2987161" cy="1339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563" dirty="0"/>
                <a:t>Experiencia com a regra de negócio x, resolução de problemas Y e sei fazer x, y e z como diferenciais no Power BI, como exemplificado no dashboard ao lado</a:t>
              </a:r>
            </a:p>
          </p:txBody>
        </p:sp>
        <p:pic>
          <p:nvPicPr>
            <p:cNvPr id="30" name="Gráfico 29" descr="Gráfico de barra de curva de achatamento de pandemia com preenchimento sólido">
              <a:extLst>
                <a:ext uri="{FF2B5EF4-FFF2-40B4-BE49-F238E27FC236}">
                  <a16:creationId xmlns:a16="http://schemas.microsoft.com/office/drawing/2014/main" id="{59961795-05BF-10D4-66C3-73F44CE00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68167" y="7039921"/>
              <a:ext cx="2170889" cy="2170889"/>
            </a:xfrm>
            <a:prstGeom prst="rect">
              <a:avLst/>
            </a:prstGeom>
          </p:spPr>
        </p:pic>
        <p:pic>
          <p:nvPicPr>
            <p:cNvPr id="31" name="Gráfico 30" descr="Gráfico de dispersão com preenchimento sólido">
              <a:extLst>
                <a:ext uri="{FF2B5EF4-FFF2-40B4-BE49-F238E27FC236}">
                  <a16:creationId xmlns:a16="http://schemas.microsoft.com/office/drawing/2014/main" id="{D69AD634-9C64-5BE2-A4C9-DA3B5881C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68996" y="7150590"/>
              <a:ext cx="2170889" cy="1144153"/>
            </a:xfrm>
            <a:prstGeom prst="rect">
              <a:avLst/>
            </a:prstGeom>
          </p:spPr>
        </p:pic>
        <p:pic>
          <p:nvPicPr>
            <p:cNvPr id="32" name="Gráfico 31" descr="Tendência ascendente com preenchimento sólido">
              <a:extLst>
                <a:ext uri="{FF2B5EF4-FFF2-40B4-BE49-F238E27FC236}">
                  <a16:creationId xmlns:a16="http://schemas.microsoft.com/office/drawing/2014/main" id="{C95C07F1-9A03-48A2-2060-BE00EB4FF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28157" y="7935211"/>
              <a:ext cx="2052566" cy="1124144"/>
            </a:xfrm>
            <a:prstGeom prst="rect">
              <a:avLst/>
            </a:prstGeom>
          </p:spPr>
        </p:pic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6AEE62E1-4E8E-3884-3A16-4C960D37EDEA}"/>
              </a:ext>
            </a:extLst>
          </p:cNvPr>
          <p:cNvGrpSpPr/>
          <p:nvPr/>
        </p:nvGrpSpPr>
        <p:grpSpPr>
          <a:xfrm>
            <a:off x="16096" y="7666804"/>
            <a:ext cx="6858224" cy="1136753"/>
            <a:chOff x="-224" y="7350753"/>
            <a:chExt cx="6858224" cy="933693"/>
          </a:xfrm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598E960A-06AC-F1EE-3118-9808EE0402E7}"/>
                </a:ext>
              </a:extLst>
            </p:cNvPr>
            <p:cNvSpPr/>
            <p:nvPr/>
          </p:nvSpPr>
          <p:spPr>
            <a:xfrm>
              <a:off x="-224" y="7350753"/>
              <a:ext cx="6858001" cy="9336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563" dirty="0"/>
            </a:p>
          </p:txBody>
        </p:sp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03FF2A84-E8FA-B074-7B04-E90A40BF79AE}"/>
                </a:ext>
              </a:extLst>
            </p:cNvPr>
            <p:cNvGrpSpPr/>
            <p:nvPr/>
          </p:nvGrpSpPr>
          <p:grpSpPr>
            <a:xfrm>
              <a:off x="0" y="7524817"/>
              <a:ext cx="6858000" cy="632025"/>
              <a:chOff x="0" y="7147786"/>
              <a:chExt cx="6858000" cy="632025"/>
            </a:xfrm>
          </p:grpSpPr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CCC6D196-9376-4FCE-7DA5-8A95780C98AD}"/>
                  </a:ext>
                </a:extLst>
              </p:cNvPr>
              <p:cNvSpPr txBox="1"/>
              <p:nvPr/>
            </p:nvSpPr>
            <p:spPr>
              <a:xfrm>
                <a:off x="0" y="7147786"/>
                <a:ext cx="6858000" cy="29540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1737" dirty="0">
                    <a:solidFill>
                      <a:srgbClr val="011826"/>
                    </a:solidFill>
                  </a:rPr>
                  <a:t>Metabase</a:t>
                </a:r>
              </a:p>
            </p:txBody>
          </p:sp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30590BCB-DB51-E738-5796-D2C7CA670DFD}"/>
                  </a:ext>
                </a:extLst>
              </p:cNvPr>
              <p:cNvSpPr txBox="1"/>
              <p:nvPr/>
            </p:nvSpPr>
            <p:spPr>
              <a:xfrm>
                <a:off x="0" y="7572253"/>
                <a:ext cx="6858000" cy="20755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1042" dirty="0">
                    <a:solidFill>
                      <a:srgbClr val="6E6E6E"/>
                    </a:solidFill>
                  </a:rPr>
                  <a:t>??</a:t>
                </a:r>
              </a:p>
            </p:txBody>
          </p:sp>
          <p:cxnSp>
            <p:nvCxnSpPr>
              <p:cNvPr id="40" name="Conector reto 39">
                <a:extLst>
                  <a:ext uri="{FF2B5EF4-FFF2-40B4-BE49-F238E27FC236}">
                    <a16:creationId xmlns:a16="http://schemas.microsoft.com/office/drawing/2014/main" id="{36E5EECB-7FC2-1F7B-3F61-B70D34E6B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9686" y="7457737"/>
                <a:ext cx="3529535" cy="0"/>
              </a:xfrm>
              <a:prstGeom prst="line">
                <a:avLst/>
              </a:prstGeom>
              <a:ln>
                <a:solidFill>
                  <a:srgbClr val="0118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E3DC2BC9-7B14-A294-5BF5-A5E0C99E59D0}"/>
              </a:ext>
            </a:extLst>
          </p:cNvPr>
          <p:cNvGrpSpPr/>
          <p:nvPr/>
        </p:nvGrpSpPr>
        <p:grpSpPr>
          <a:xfrm>
            <a:off x="23348" y="8757450"/>
            <a:ext cx="6858000" cy="2521297"/>
            <a:chOff x="450284" y="7965016"/>
            <a:chExt cx="5956269" cy="1944351"/>
          </a:xfrm>
        </p:grpSpPr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748325B2-9052-1075-EA11-B06E8C82B404}"/>
                </a:ext>
              </a:extLst>
            </p:cNvPr>
            <p:cNvSpPr/>
            <p:nvPr/>
          </p:nvSpPr>
          <p:spPr>
            <a:xfrm>
              <a:off x="450284" y="7999626"/>
              <a:ext cx="5956269" cy="1909741"/>
            </a:xfrm>
            <a:prstGeom prst="rect">
              <a:avLst/>
            </a:prstGeom>
            <a:solidFill>
              <a:srgbClr val="F4F4F4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563" dirty="0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5550B179-53EF-86DB-1F06-0D71DAB427DB}"/>
                </a:ext>
              </a:extLst>
            </p:cNvPr>
            <p:cNvSpPr txBox="1"/>
            <p:nvPr/>
          </p:nvSpPr>
          <p:spPr>
            <a:xfrm>
              <a:off x="3486501" y="8483910"/>
              <a:ext cx="2843841" cy="1184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563" dirty="0"/>
                <a:t>Uso da regra de negócio b, resolução do problema de negócio x</a:t>
              </a:r>
            </a:p>
            <a:p>
              <a:pPr algn="ctr"/>
              <a:r>
                <a:rPr lang="pt-BR" sz="1563" dirty="0"/>
                <a:t>Uso de ferramentas/conhecimento a, b e c no Metabase como no dashboard ao lado</a:t>
              </a:r>
            </a:p>
            <a:p>
              <a:pPr algn="ctr"/>
              <a:r>
                <a:rPr lang="pt-BR" sz="1563" dirty="0"/>
                <a:t>Obs.: o código/consulta estará no </a:t>
              </a:r>
              <a:r>
                <a:rPr lang="pt-BR" sz="1563" dirty="0" err="1"/>
                <a:t>git</a:t>
              </a:r>
              <a:endParaRPr lang="pt-BR" sz="1563" dirty="0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8A8A3395-25FD-BAE2-282A-3FFED9EB536F}"/>
                </a:ext>
              </a:extLst>
            </p:cNvPr>
            <p:cNvGrpSpPr/>
            <p:nvPr/>
          </p:nvGrpSpPr>
          <p:grpSpPr>
            <a:xfrm>
              <a:off x="527658" y="7965016"/>
              <a:ext cx="3102087" cy="1885447"/>
              <a:chOff x="2868167" y="9224689"/>
              <a:chExt cx="3571718" cy="2170889"/>
            </a:xfrm>
          </p:grpSpPr>
          <p:pic>
            <p:nvPicPr>
              <p:cNvPr id="53" name="Gráfico 52" descr="Gráfico de barra de curva de achatamento de pandemia com preenchimento sólido">
                <a:extLst>
                  <a:ext uri="{FF2B5EF4-FFF2-40B4-BE49-F238E27FC236}">
                    <a16:creationId xmlns:a16="http://schemas.microsoft.com/office/drawing/2014/main" id="{053398D3-23DB-B2C1-4A94-55039710A9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868167" y="9224689"/>
                <a:ext cx="2170889" cy="2170889"/>
              </a:xfrm>
              <a:prstGeom prst="rect">
                <a:avLst/>
              </a:prstGeom>
            </p:spPr>
          </p:pic>
          <p:pic>
            <p:nvPicPr>
              <p:cNvPr id="54" name="Gráfico 53" descr="Gráfico de dispersão com preenchimento sólido">
                <a:extLst>
                  <a:ext uri="{FF2B5EF4-FFF2-40B4-BE49-F238E27FC236}">
                    <a16:creationId xmlns:a16="http://schemas.microsoft.com/office/drawing/2014/main" id="{64956D5A-F51C-6FB0-9A3A-6545291E2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268996" y="9335358"/>
                <a:ext cx="2170889" cy="1144153"/>
              </a:xfrm>
              <a:prstGeom prst="rect">
                <a:avLst/>
              </a:prstGeom>
            </p:spPr>
          </p:pic>
          <p:pic>
            <p:nvPicPr>
              <p:cNvPr id="55" name="Gráfico 54" descr="Tendência ascendente com preenchimento sólido">
                <a:extLst>
                  <a:ext uri="{FF2B5EF4-FFF2-40B4-BE49-F238E27FC236}">
                    <a16:creationId xmlns:a16="http://schemas.microsoft.com/office/drawing/2014/main" id="{A7326F68-1EE9-C6B7-138A-4F69BCA233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328157" y="10119979"/>
                <a:ext cx="2052566" cy="1124144"/>
              </a:xfrm>
              <a:prstGeom prst="rect">
                <a:avLst/>
              </a:prstGeom>
            </p:spPr>
          </p:pic>
        </p:grp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B0CE0018-E74F-2070-34BF-A6789A17000F}"/>
              </a:ext>
            </a:extLst>
          </p:cNvPr>
          <p:cNvGrpSpPr/>
          <p:nvPr/>
        </p:nvGrpSpPr>
        <p:grpSpPr>
          <a:xfrm>
            <a:off x="0" y="11279525"/>
            <a:ext cx="6858224" cy="1136753"/>
            <a:chOff x="-224" y="7350753"/>
            <a:chExt cx="6858224" cy="933693"/>
          </a:xfrm>
        </p:grpSpPr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33E906FA-5D4C-42E2-61A3-03DCCC9B6A70}"/>
                </a:ext>
              </a:extLst>
            </p:cNvPr>
            <p:cNvSpPr/>
            <p:nvPr/>
          </p:nvSpPr>
          <p:spPr>
            <a:xfrm>
              <a:off x="-224" y="7350753"/>
              <a:ext cx="6858001" cy="9336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563" dirty="0"/>
            </a:p>
          </p:txBody>
        </p:sp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7D76B097-548B-06FB-5B59-4B33F4B16DEE}"/>
                </a:ext>
              </a:extLst>
            </p:cNvPr>
            <p:cNvGrpSpPr/>
            <p:nvPr/>
          </p:nvGrpSpPr>
          <p:grpSpPr>
            <a:xfrm>
              <a:off x="0" y="7524817"/>
              <a:ext cx="6858000" cy="632025"/>
              <a:chOff x="0" y="7147786"/>
              <a:chExt cx="6858000" cy="632025"/>
            </a:xfrm>
          </p:grpSpPr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C325A2AD-F399-6E31-BF6C-DC4FF8B50843}"/>
                  </a:ext>
                </a:extLst>
              </p:cNvPr>
              <p:cNvSpPr txBox="1"/>
              <p:nvPr/>
            </p:nvSpPr>
            <p:spPr>
              <a:xfrm>
                <a:off x="0" y="7147786"/>
                <a:ext cx="6858000" cy="29540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1737" dirty="0">
                    <a:solidFill>
                      <a:srgbClr val="011826"/>
                    </a:solidFill>
                  </a:rPr>
                  <a:t>Python</a:t>
                </a:r>
              </a:p>
            </p:txBody>
          </p: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77CC02AF-755E-218D-A187-F6C616B356F7}"/>
                  </a:ext>
                </a:extLst>
              </p:cNvPr>
              <p:cNvSpPr txBox="1"/>
              <p:nvPr/>
            </p:nvSpPr>
            <p:spPr>
              <a:xfrm>
                <a:off x="0" y="7572253"/>
                <a:ext cx="6858000" cy="20755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1042" dirty="0">
                    <a:solidFill>
                      <a:srgbClr val="6E6E6E"/>
                    </a:solidFill>
                  </a:rPr>
                  <a:t>???</a:t>
                </a:r>
              </a:p>
            </p:txBody>
          </p:sp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3CA4F928-E632-BB70-5B89-043A4BDBD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9686" y="7457737"/>
                <a:ext cx="3529535" cy="0"/>
              </a:xfrm>
              <a:prstGeom prst="line">
                <a:avLst/>
              </a:prstGeom>
              <a:ln>
                <a:solidFill>
                  <a:srgbClr val="0118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5C29EC4C-C5AE-9143-BBFF-37FFFD86C95F}"/>
              </a:ext>
            </a:extLst>
          </p:cNvPr>
          <p:cNvGrpSpPr/>
          <p:nvPr/>
        </p:nvGrpSpPr>
        <p:grpSpPr>
          <a:xfrm>
            <a:off x="-231" y="12400440"/>
            <a:ext cx="6858000" cy="2520000"/>
            <a:chOff x="-671" y="7025936"/>
            <a:chExt cx="6858001" cy="2198861"/>
          </a:xfrm>
        </p:grpSpPr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79928D41-00E1-6F4A-C328-1C46E3592A6E}"/>
                </a:ext>
              </a:extLst>
            </p:cNvPr>
            <p:cNvSpPr/>
            <p:nvPr/>
          </p:nvSpPr>
          <p:spPr>
            <a:xfrm>
              <a:off x="-671" y="7025936"/>
              <a:ext cx="6858001" cy="21988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563" dirty="0"/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16673E04-CEAC-80D0-5A5B-19E5C5D71A29}"/>
                </a:ext>
              </a:extLst>
            </p:cNvPr>
            <p:cNvSpPr txBox="1"/>
            <p:nvPr/>
          </p:nvSpPr>
          <p:spPr>
            <a:xfrm>
              <a:off x="-671" y="7591604"/>
              <a:ext cx="2987161" cy="710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563" dirty="0"/>
                <a:t>Solução do problema c, utilizando as técnicas x, y e z como no dashboard/resultado ao lado</a:t>
              </a:r>
            </a:p>
          </p:txBody>
        </p:sp>
        <p:pic>
          <p:nvPicPr>
            <p:cNvPr id="67" name="Gráfico 66" descr="Gráfico de barra de curva de achatamento de pandemia com preenchimento sólido">
              <a:extLst>
                <a:ext uri="{FF2B5EF4-FFF2-40B4-BE49-F238E27FC236}">
                  <a16:creationId xmlns:a16="http://schemas.microsoft.com/office/drawing/2014/main" id="{E53EAC7F-527A-8EA9-6624-3C48DB13B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68167" y="7039921"/>
              <a:ext cx="2170889" cy="2170889"/>
            </a:xfrm>
            <a:prstGeom prst="rect">
              <a:avLst/>
            </a:prstGeom>
          </p:spPr>
        </p:pic>
        <p:pic>
          <p:nvPicPr>
            <p:cNvPr id="68" name="Gráfico 67" descr="Gráfico de dispersão com preenchimento sólido">
              <a:extLst>
                <a:ext uri="{FF2B5EF4-FFF2-40B4-BE49-F238E27FC236}">
                  <a16:creationId xmlns:a16="http://schemas.microsoft.com/office/drawing/2014/main" id="{FF1B9E41-0462-282F-B6E9-8F26EFEAE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68996" y="7150590"/>
              <a:ext cx="2170889" cy="1144153"/>
            </a:xfrm>
            <a:prstGeom prst="rect">
              <a:avLst/>
            </a:prstGeom>
          </p:spPr>
        </p:pic>
        <p:pic>
          <p:nvPicPr>
            <p:cNvPr id="69" name="Gráfico 68" descr="Tendência ascendente com preenchimento sólido">
              <a:extLst>
                <a:ext uri="{FF2B5EF4-FFF2-40B4-BE49-F238E27FC236}">
                  <a16:creationId xmlns:a16="http://schemas.microsoft.com/office/drawing/2014/main" id="{E07CD3C1-6B14-D628-EB7D-4278DCF59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28157" y="7935211"/>
              <a:ext cx="2052566" cy="1124144"/>
            </a:xfrm>
            <a:prstGeom prst="rect">
              <a:avLst/>
            </a:prstGeom>
          </p:spPr>
        </p:pic>
      </p:grpSp>
      <p:sp>
        <p:nvSpPr>
          <p:cNvPr id="70" name="Retângulo 69">
            <a:extLst>
              <a:ext uri="{FF2B5EF4-FFF2-40B4-BE49-F238E27FC236}">
                <a16:creationId xmlns:a16="http://schemas.microsoft.com/office/drawing/2014/main" id="{808DBC8C-DBAE-BBAB-50F6-1153CF8E4B40}"/>
              </a:ext>
            </a:extLst>
          </p:cNvPr>
          <p:cNvSpPr/>
          <p:nvPr/>
        </p:nvSpPr>
        <p:spPr>
          <a:xfrm>
            <a:off x="196215" y="9006032"/>
            <a:ext cx="3256133" cy="19927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9C7B6E45-4985-37AF-FB78-6F562D10A09A}"/>
              </a:ext>
            </a:extLst>
          </p:cNvPr>
          <p:cNvSpPr txBox="1"/>
          <p:nvPr/>
        </p:nvSpPr>
        <p:spPr>
          <a:xfrm>
            <a:off x="1178909" y="9826018"/>
            <a:ext cx="1290744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Ver Código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C190BA58-EDD6-9A0B-3BA0-36D0FE109D43}"/>
              </a:ext>
            </a:extLst>
          </p:cNvPr>
          <p:cNvGrpSpPr/>
          <p:nvPr/>
        </p:nvGrpSpPr>
        <p:grpSpPr>
          <a:xfrm>
            <a:off x="-1272" y="14930770"/>
            <a:ext cx="6858000" cy="864000"/>
            <a:chOff x="-224" y="10511633"/>
            <a:chExt cx="6858001" cy="991401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3952010A-BE50-FB17-1D03-643B380FB1C4}"/>
                </a:ext>
              </a:extLst>
            </p:cNvPr>
            <p:cNvSpPr/>
            <p:nvPr/>
          </p:nvSpPr>
          <p:spPr>
            <a:xfrm>
              <a:off x="-224" y="10511633"/>
              <a:ext cx="6858001" cy="991401"/>
            </a:xfrm>
            <a:prstGeom prst="rect">
              <a:avLst/>
            </a:prstGeom>
            <a:solidFill>
              <a:srgbClr val="001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563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383C52B5-375D-3349-264E-475CA2CF8BFA}"/>
                </a:ext>
              </a:extLst>
            </p:cNvPr>
            <p:cNvSpPr txBox="1"/>
            <p:nvPr/>
          </p:nvSpPr>
          <p:spPr>
            <a:xfrm>
              <a:off x="188993" y="10683081"/>
              <a:ext cx="1438433" cy="352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90" dirty="0">
                  <a:solidFill>
                    <a:schemeClr val="bg1"/>
                  </a:solidFill>
                </a:rPr>
                <a:t>Redes Sociais</a:t>
              </a:r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770F9493-1A23-9872-B0EA-8472B28D4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209" y="11044032"/>
              <a:ext cx="342269" cy="342269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E5B336C4-D994-95B0-F154-88E0482F4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781" y="11044031"/>
              <a:ext cx="338554" cy="3385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39861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820</TotalTime>
  <Words>504</Words>
  <Application>Microsoft Office PowerPoint</Application>
  <PresentationFormat>Personalizar</PresentationFormat>
  <Paragraphs>98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rohr decothe fonseca</dc:creator>
  <cp:lastModifiedBy>barbara rohr decothe fonseca</cp:lastModifiedBy>
  <cp:revision>7</cp:revision>
  <dcterms:created xsi:type="dcterms:W3CDTF">2022-12-09T18:49:54Z</dcterms:created>
  <dcterms:modified xsi:type="dcterms:W3CDTF">2022-12-13T00:58:15Z</dcterms:modified>
</cp:coreProperties>
</file>