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73" r:id="rId6"/>
    <p:sldId id="274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K Grotesk Bold" panose="020B0604020202020204" charset="-52"/>
      <p:regular r:id="rId23"/>
    </p:embeddedFont>
    <p:embeddedFont>
      <p:font typeface="HK Grotesk Medium" panose="020B0604020202020204" charset="-52"/>
      <p:regular r:id="rId24"/>
    </p:embeddedFont>
    <p:embeddedFont>
      <p:font typeface="Lucida Sans Unicode" panose="020B0602030504020204" pitchFamily="3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4B7"/>
    <a:srgbClr val="FBE7AF"/>
    <a:srgbClr val="F7CE5D"/>
    <a:srgbClr val="ED5F65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0567" autoAdjust="0"/>
  </p:normalViewPr>
  <p:slideViewPr>
    <p:cSldViewPr>
      <p:cViewPr varScale="1">
        <p:scale>
          <a:sx n="36" d="100"/>
          <a:sy n="36" d="100"/>
        </p:scale>
        <p:origin x="1140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E7D1E-B020-4D2E-971E-F7CE8B659703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291F8-2675-4000-A73D-87DCB5543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291F8-2675-4000-A73D-87DCB55435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16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291F8-2675-4000-A73D-87DCB55435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08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291F8-2675-4000-A73D-87DCB55435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8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303393" y="4439264"/>
            <a:ext cx="5187978" cy="25939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5400000">
            <a:off x="709403" y="2635045"/>
            <a:ext cx="5187978" cy="259398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505623" y="1338051"/>
            <a:ext cx="1797770" cy="16719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897382" y="7277023"/>
            <a:ext cx="1797770" cy="16719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4069315" y="4390704"/>
            <a:ext cx="1062145" cy="8868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6310564" y="1803637"/>
            <a:ext cx="1384587" cy="74075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505623" y="7742609"/>
            <a:ext cx="1384587" cy="7407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513395" y="2089386"/>
            <a:ext cx="7745905" cy="8797062"/>
            <a:chOff x="0" y="114300"/>
            <a:chExt cx="10327874" cy="117294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4300"/>
              <a:ext cx="10327874" cy="7129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750"/>
                </a:lnSpc>
              </a:pPr>
              <a:r>
                <a:rPr lang="en-US" sz="12500" dirty="0">
                  <a:solidFill>
                    <a:srgbClr val="ED5F65"/>
                  </a:solidFill>
                  <a:latin typeface="HK Grotesk Bold"/>
                </a:rPr>
                <a:t>Mir</a:t>
              </a:r>
              <a:br>
                <a:rPr lang="en-US" sz="12500" dirty="0">
                  <a:solidFill>
                    <a:srgbClr val="ED5F65"/>
                  </a:solidFill>
                  <a:latin typeface="HK Grotesk Bold"/>
                </a:rPr>
              </a:br>
              <a:r>
                <a:rPr lang="en-US" sz="12500" dirty="0">
                  <a:solidFill>
                    <a:srgbClr val="ED5F65"/>
                  </a:solidFill>
                  <a:latin typeface="HK Grotesk Bold"/>
                </a:rPr>
                <a:t>Good</a:t>
              </a:r>
              <a:br>
                <a:rPr lang="en-US" sz="12500" dirty="0">
                  <a:solidFill>
                    <a:srgbClr val="ED5F65"/>
                  </a:solidFill>
                  <a:latin typeface="HK Grotesk Bold"/>
                </a:rPr>
              </a:br>
              <a:r>
                <a:rPr lang="en-US" sz="12500" dirty="0">
                  <a:solidFill>
                    <a:srgbClr val="ED5F65"/>
                  </a:solidFill>
                  <a:latin typeface="HK Grotesk Bold"/>
                </a:rPr>
                <a:t>Actions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759777"/>
              <a:ext cx="10327874" cy="4083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dirty="0">
                  <a:solidFill>
                    <a:srgbClr val="393939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Исполнитель: Роженко Варвара</a:t>
              </a:r>
              <a:br>
                <a:rPr lang="ru-RU" sz="2800" dirty="0">
                  <a:solidFill>
                    <a:srgbClr val="393939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</a:br>
              <a:r>
                <a:rPr lang="ru-RU" sz="2800" dirty="0">
                  <a:solidFill>
                    <a:srgbClr val="393939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НИУ ВШЭ, ПИ, 1 курс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dirty="0">
                  <a:solidFill>
                    <a:srgbClr val="393939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Руководитель: Соловьев Е.Г.</a:t>
              </a:r>
              <a:br>
                <a:rPr lang="ru-RU" sz="2800" dirty="0">
                  <a:solidFill>
                    <a:srgbClr val="393939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</a:br>
              <a:r>
                <a:rPr lang="ru-RU" sz="2800" dirty="0">
                  <a:solidFill>
                    <a:srgbClr val="393939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Заместитель Директора Департамента инноваций, АО НСПК</a:t>
              </a:r>
            </a:p>
            <a:p>
              <a:pPr>
                <a:lnSpc>
                  <a:spcPts val="3520"/>
                </a:lnSpc>
              </a:pPr>
              <a:endParaRPr lang="en-US" sz="3200" dirty="0">
                <a:solidFill>
                  <a:srgbClr val="393939"/>
                </a:solidFill>
                <a:latin typeface="HK Grotesk Medium"/>
              </a:endParaRPr>
            </a:p>
            <a:p>
              <a:pPr>
                <a:lnSpc>
                  <a:spcPts val="3520"/>
                </a:lnSpc>
              </a:pPr>
              <a:endParaRPr lang="en-US" sz="3200" dirty="0">
                <a:solidFill>
                  <a:srgbClr val="393939"/>
                </a:solidFill>
                <a:latin typeface="HK Grotesk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760375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5"/>
          <p:cNvSpPr txBox="1"/>
          <p:nvPr/>
        </p:nvSpPr>
        <p:spPr>
          <a:xfrm>
            <a:off x="381000" y="4154015"/>
            <a:ext cx="9258300" cy="1153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ru-RU" sz="8000" dirty="0">
                <a:solidFill>
                  <a:srgbClr val="393939"/>
                </a:solidFill>
                <a:latin typeface="HK Grotesk Bold"/>
              </a:rPr>
              <a:t>Интегрируемость</a:t>
            </a:r>
            <a:endParaRPr lang="en-US" sz="8000" dirty="0">
              <a:solidFill>
                <a:srgbClr val="393939"/>
              </a:solidFill>
              <a:latin typeface="HK Grotesk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FC7C3-7E16-4626-882A-309C2D66AF5B}"/>
              </a:ext>
            </a:extLst>
          </p:cNvPr>
          <p:cNvSpPr txBox="1"/>
          <p:nvPr/>
        </p:nvSpPr>
        <p:spPr>
          <a:xfrm>
            <a:off x="10785119" y="2781300"/>
            <a:ext cx="6553200" cy="5950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Поддержка социально важных групп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39393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39393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Не требует новых знаний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39393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39393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Целевая аудитория: доноры и волонтеры</a:t>
            </a:r>
          </a:p>
          <a:p>
            <a:pPr>
              <a:lnSpc>
                <a:spcPts val="3520"/>
              </a:lnSpc>
            </a:pPr>
            <a:endParaRPr lang="ru-RU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361680" y="3781819"/>
            <a:ext cx="5446721" cy="27233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1007396" y="1028699"/>
            <a:ext cx="2104203" cy="19569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621595" y="4624467"/>
            <a:ext cx="1243190" cy="103806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07396" y="8391282"/>
            <a:ext cx="1620593" cy="86701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181600" y="554423"/>
            <a:ext cx="12420600" cy="1375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450"/>
              </a:lnSpc>
            </a:pPr>
            <a:r>
              <a:rPr lang="ru-RU" sz="9500" dirty="0">
                <a:solidFill>
                  <a:srgbClr val="FFFFFF"/>
                </a:solidFill>
                <a:latin typeface="HK Grotesk Bold"/>
              </a:rPr>
              <a:t>Прибыльность</a:t>
            </a:r>
            <a:endParaRPr lang="en-US" sz="9500" dirty="0">
              <a:solidFill>
                <a:srgbClr val="FFFFFF"/>
              </a:solidFill>
              <a:latin typeface="HK Grotesk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9F6FF-EAF2-427B-B808-2968604C008B}"/>
              </a:ext>
            </a:extLst>
          </p:cNvPr>
          <p:cNvSpPr txBox="1"/>
          <p:nvPr/>
        </p:nvSpPr>
        <p:spPr>
          <a:xfrm>
            <a:off x="5562600" y="3637328"/>
            <a:ext cx="11658600" cy="4050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Двойная полезность для государства 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Привлечение новых клиентов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ts val="3520"/>
              </a:lnSpc>
            </a:pPr>
            <a:endParaRPr lang="ru-RU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50852" y="3919031"/>
            <a:ext cx="7533362" cy="22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ru-RU" sz="8000" dirty="0">
                <a:solidFill>
                  <a:srgbClr val="393939"/>
                </a:solidFill>
                <a:latin typeface="HK Grotesk Bold"/>
              </a:rPr>
              <a:t>Спасибо за внимание!</a:t>
            </a:r>
            <a:endParaRPr lang="en-US" sz="8000" dirty="0">
              <a:solidFill>
                <a:srgbClr val="393939"/>
              </a:solidFill>
              <a:latin typeface="HK Grotesk Bold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D5395E-B5A7-4E2D-AD36-C5D7F3E28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2342806" y="4221911"/>
            <a:ext cx="5187978" cy="2593989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E9C9999B-778D-4EF3-9997-227CEF69C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9748816" y="2417692"/>
            <a:ext cx="5187978" cy="2593989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9FB2EE1-73D1-4B41-9A9B-99B73DB6D3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45036" y="1120698"/>
            <a:ext cx="1797770" cy="1671926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BF07D49C-0A17-4173-8BC8-FE958094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936795" y="7059670"/>
            <a:ext cx="1797770" cy="1671926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DB62F92-C266-4C42-901D-1CC551A50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108728" y="4173351"/>
            <a:ext cx="1062145" cy="886891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3F4E0896-1929-4096-84B4-8BF01BA81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349977" y="1586284"/>
            <a:ext cx="1384587" cy="740754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F0256FB4-9AC1-4B6A-ACBC-E01C599D2E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545036" y="7525256"/>
            <a:ext cx="1384587" cy="7407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794282"/>
            <a:ext cx="7087022" cy="137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ru-RU" sz="9500" dirty="0">
                <a:solidFill>
                  <a:srgbClr val="FFFFFF"/>
                </a:solidFill>
                <a:latin typeface="HK Grotesk Bold"/>
              </a:rPr>
              <a:t>Проблема</a:t>
            </a:r>
            <a:endParaRPr lang="en-US" sz="9500" dirty="0">
              <a:solidFill>
                <a:srgbClr val="FFFFFF"/>
              </a:solidFill>
              <a:latin typeface="HK Grotesk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3826759" y="3656419"/>
            <a:ext cx="5948322" cy="29741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0800000">
            <a:off x="14665728" y="1028700"/>
            <a:ext cx="2104203" cy="19569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7666406" y="4624468"/>
            <a:ext cx="1243190" cy="103806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10800000">
            <a:off x="14665728" y="8391283"/>
            <a:ext cx="1620593" cy="86701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9AA781A7-C3F1-4DE7-AA4F-D0EA5437FAF2}"/>
              </a:ext>
            </a:extLst>
          </p:cNvPr>
          <p:cNvSpPr txBox="1"/>
          <p:nvPr/>
        </p:nvSpPr>
        <p:spPr>
          <a:xfrm>
            <a:off x="976604" y="3543300"/>
            <a:ext cx="10910596" cy="2016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Отсутствие поощрения людей, участвующих в донорских и волонтерских программах</a:t>
            </a: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378845" y="0"/>
            <a:ext cx="9909155" cy="10287000"/>
          </a:xfrm>
          <a:prstGeom prst="rect">
            <a:avLst/>
          </a:prstGeom>
          <a:solidFill>
            <a:srgbClr val="FFFFFF"/>
          </a:solidFill>
          <a:ln>
            <a:solidFill>
              <a:srgbClr val="F7CE5D"/>
            </a:solidFill>
          </a:ln>
        </p:spPr>
      </p:sp>
      <p:sp>
        <p:nvSpPr>
          <p:cNvPr id="4" name="TextBox 4"/>
          <p:cNvSpPr txBox="1"/>
          <p:nvPr/>
        </p:nvSpPr>
        <p:spPr>
          <a:xfrm>
            <a:off x="845483" y="3989594"/>
            <a:ext cx="7533362" cy="115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ru-RU" sz="8000" dirty="0">
                <a:solidFill>
                  <a:srgbClr val="393939"/>
                </a:solidFill>
                <a:latin typeface="HK Grotesk Bold"/>
              </a:rPr>
              <a:t>Идея сервиса</a:t>
            </a:r>
            <a:endParaRPr lang="en-US" sz="8000" dirty="0">
              <a:solidFill>
                <a:srgbClr val="393939"/>
              </a:solidFill>
              <a:latin typeface="HK Grotesk Bold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61541" y="2706036"/>
            <a:ext cx="1062145" cy="886891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42671FFB-3D3A-47AA-9C5E-7B310186487E}"/>
              </a:ext>
            </a:extLst>
          </p:cNvPr>
          <p:cNvSpPr txBox="1"/>
          <p:nvPr/>
        </p:nvSpPr>
        <p:spPr>
          <a:xfrm>
            <a:off x="9144000" y="2400300"/>
            <a:ext cx="8697639" cy="5894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Mir </a:t>
            </a:r>
            <a:r>
              <a:rPr lang="en-US" sz="3600" b="1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Good Actions </a:t>
            </a:r>
            <a:r>
              <a:rPr lang="ru-RU" sz="3600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— это программа поддержки для людей, которые занимаются волонтерством и донорством. При подтверждении своего статуса, им станут доступны определенные, установленные государством меры поддержки в соответствии с совершенными делами</a:t>
            </a: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>
            <a:extLst>
              <a:ext uri="{FF2B5EF4-FFF2-40B4-BE49-F238E27FC236}">
                <a16:creationId xmlns:a16="http://schemas.microsoft.com/office/drawing/2014/main" id="{41346401-F5C2-4781-BFDA-A8DDD0E268DD}"/>
              </a:ext>
            </a:extLst>
          </p:cNvPr>
          <p:cNvSpPr txBox="1"/>
          <p:nvPr/>
        </p:nvSpPr>
        <p:spPr>
          <a:xfrm>
            <a:off x="685800" y="342900"/>
            <a:ext cx="15849600" cy="1153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ru-RU" sz="8000" dirty="0">
                <a:solidFill>
                  <a:srgbClr val="ED5F65"/>
                </a:solidFill>
                <a:latin typeface="HK Grotesk Bold"/>
              </a:rPr>
              <a:t>Концептуальная архитектура</a:t>
            </a:r>
            <a:endParaRPr lang="en-US" sz="8000" dirty="0">
              <a:solidFill>
                <a:srgbClr val="ED5F65"/>
              </a:solidFill>
              <a:latin typeface="HK Grotesk Bold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43C6892-6373-4B17-93A6-00A728135322}"/>
              </a:ext>
            </a:extLst>
          </p:cNvPr>
          <p:cNvGrpSpPr/>
          <p:nvPr/>
        </p:nvGrpSpPr>
        <p:grpSpPr>
          <a:xfrm>
            <a:off x="5176747" y="4008770"/>
            <a:ext cx="5511667" cy="2634534"/>
            <a:chOff x="2219085" y="1926588"/>
            <a:chExt cx="3602599" cy="1574418"/>
          </a:xfrm>
          <a:solidFill>
            <a:srgbClr val="ED5F65"/>
          </a:solidFill>
        </p:grpSpPr>
        <p:sp>
          <p:nvSpPr>
            <p:cNvPr id="6" name="Облако 5">
              <a:extLst>
                <a:ext uri="{FF2B5EF4-FFF2-40B4-BE49-F238E27FC236}">
                  <a16:creationId xmlns:a16="http://schemas.microsoft.com/office/drawing/2014/main" id="{B6813BA6-DEC9-4D4E-AEC0-D6B301D6249C}"/>
                </a:ext>
              </a:extLst>
            </p:cNvPr>
            <p:cNvSpPr/>
            <p:nvPr/>
          </p:nvSpPr>
          <p:spPr>
            <a:xfrm>
              <a:off x="2219085" y="1926588"/>
              <a:ext cx="3602599" cy="1574418"/>
            </a:xfrm>
            <a:prstGeom prst="cloud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687A10-0CF3-4F68-AC03-3B17E855BDE2}"/>
                </a:ext>
              </a:extLst>
            </p:cNvPr>
            <p:cNvSpPr txBox="1"/>
            <p:nvPr/>
          </p:nvSpPr>
          <p:spPr>
            <a:xfrm>
              <a:off x="3100525" y="2411586"/>
              <a:ext cx="2227723" cy="3862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Mir Good Actions</a:t>
              </a: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8ED641-297E-4AB8-B2EC-7874856AA443}"/>
              </a:ext>
            </a:extLst>
          </p:cNvPr>
          <p:cNvSpPr txBox="1"/>
          <p:nvPr/>
        </p:nvSpPr>
        <p:spPr>
          <a:xfrm>
            <a:off x="1371600" y="8159751"/>
            <a:ext cx="2853616" cy="954107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Сфера здравоохранения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7D2FF7-D470-4379-8F6D-F1A6D9FBA424}"/>
              </a:ext>
            </a:extLst>
          </p:cNvPr>
          <p:cNvCxnSpPr>
            <a:cxnSpLocks/>
          </p:cNvCxnSpPr>
          <p:nvPr/>
        </p:nvCxnSpPr>
        <p:spPr>
          <a:xfrm>
            <a:off x="10024939" y="6229387"/>
            <a:ext cx="2133827" cy="1789726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63C4D38-2AA7-448C-9E13-F555803E460B}"/>
              </a:ext>
            </a:extLst>
          </p:cNvPr>
          <p:cNvCxnSpPr>
            <a:cxnSpLocks/>
          </p:cNvCxnSpPr>
          <p:nvPr/>
        </p:nvCxnSpPr>
        <p:spPr>
          <a:xfrm>
            <a:off x="4008417" y="3228175"/>
            <a:ext cx="1816692" cy="915551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5D16412-8594-40DD-A003-C05BE17BF9BF}"/>
              </a:ext>
            </a:extLst>
          </p:cNvPr>
          <p:cNvCxnSpPr>
            <a:cxnSpLocks/>
          </p:cNvCxnSpPr>
          <p:nvPr/>
        </p:nvCxnSpPr>
        <p:spPr>
          <a:xfrm flipV="1">
            <a:off x="10507866" y="3363130"/>
            <a:ext cx="1539467" cy="920070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001F25-30EA-4C66-B64B-0C916A7ADE5D}"/>
              </a:ext>
            </a:extLst>
          </p:cNvPr>
          <p:cNvSpPr txBox="1"/>
          <p:nvPr/>
        </p:nvSpPr>
        <p:spPr>
          <a:xfrm>
            <a:off x="12249224" y="8405971"/>
            <a:ext cx="2457376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Государство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4D5969-2AFD-469A-93BA-FEEB3C7B0155}"/>
              </a:ext>
            </a:extLst>
          </p:cNvPr>
          <p:cNvSpPr txBox="1"/>
          <p:nvPr/>
        </p:nvSpPr>
        <p:spPr>
          <a:xfrm>
            <a:off x="1999363" y="2629078"/>
            <a:ext cx="1816691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Магазин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5BE4AC-2913-4909-86EC-65955538B0CF}"/>
              </a:ext>
            </a:extLst>
          </p:cNvPr>
          <p:cNvSpPr txBox="1"/>
          <p:nvPr/>
        </p:nvSpPr>
        <p:spPr>
          <a:xfrm>
            <a:off x="12249224" y="2629077"/>
            <a:ext cx="1782783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Клиент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3E38F25-5BB3-4517-95FC-06BE4FD1A981}"/>
              </a:ext>
            </a:extLst>
          </p:cNvPr>
          <p:cNvCxnSpPr>
            <a:cxnSpLocks/>
          </p:cNvCxnSpPr>
          <p:nvPr/>
        </p:nvCxnSpPr>
        <p:spPr>
          <a:xfrm flipH="1">
            <a:off x="3706395" y="6449100"/>
            <a:ext cx="1743215" cy="1592873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 animBg="1"/>
      <p:bldP spid="49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>
            <a:extLst>
              <a:ext uri="{FF2B5EF4-FFF2-40B4-BE49-F238E27FC236}">
                <a16:creationId xmlns:a16="http://schemas.microsoft.com/office/drawing/2014/main" id="{41346401-F5C2-4781-BFDA-A8DDD0E268DD}"/>
              </a:ext>
            </a:extLst>
          </p:cNvPr>
          <p:cNvSpPr txBox="1"/>
          <p:nvPr/>
        </p:nvSpPr>
        <p:spPr>
          <a:xfrm>
            <a:off x="685800" y="190500"/>
            <a:ext cx="15849600" cy="1030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ru-RU" sz="4800" dirty="0">
                <a:solidFill>
                  <a:srgbClr val="ED5F65"/>
                </a:solidFill>
                <a:latin typeface="HK Grotesk Bold"/>
              </a:rPr>
              <a:t>Пользовательский сценарий: покупка в магазине</a:t>
            </a:r>
            <a:endParaRPr lang="en-US" sz="4800" dirty="0">
              <a:solidFill>
                <a:srgbClr val="ED5F65"/>
              </a:solidFill>
              <a:latin typeface="HK Grotesk Bold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B7557D6-D53C-40C3-9E04-F8493853D66A}"/>
              </a:ext>
            </a:extLst>
          </p:cNvPr>
          <p:cNvGrpSpPr/>
          <p:nvPr/>
        </p:nvGrpSpPr>
        <p:grpSpPr>
          <a:xfrm>
            <a:off x="5176747" y="4008770"/>
            <a:ext cx="5511667" cy="2634534"/>
            <a:chOff x="2219085" y="1926588"/>
            <a:chExt cx="3602599" cy="1574418"/>
          </a:xfrm>
          <a:solidFill>
            <a:srgbClr val="ED5F65"/>
          </a:solidFill>
        </p:grpSpPr>
        <p:sp>
          <p:nvSpPr>
            <p:cNvPr id="6" name="Облако 5">
              <a:extLst>
                <a:ext uri="{FF2B5EF4-FFF2-40B4-BE49-F238E27FC236}">
                  <a16:creationId xmlns:a16="http://schemas.microsoft.com/office/drawing/2014/main" id="{011C9443-31A2-4D66-A94C-4AB2F29A9C2E}"/>
                </a:ext>
              </a:extLst>
            </p:cNvPr>
            <p:cNvSpPr/>
            <p:nvPr/>
          </p:nvSpPr>
          <p:spPr>
            <a:xfrm>
              <a:off x="2219085" y="1926588"/>
              <a:ext cx="3602599" cy="1574418"/>
            </a:xfrm>
            <a:prstGeom prst="cloud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734C2A-E9CF-498E-B8E1-F673A9942BB2}"/>
                </a:ext>
              </a:extLst>
            </p:cNvPr>
            <p:cNvSpPr txBox="1"/>
            <p:nvPr/>
          </p:nvSpPr>
          <p:spPr>
            <a:xfrm>
              <a:off x="3100525" y="2411586"/>
              <a:ext cx="2227723" cy="3862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Mir Good Actions</a:t>
              </a: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6808C8-A8AE-47CE-ADF1-E63AFA43D1A0}"/>
              </a:ext>
            </a:extLst>
          </p:cNvPr>
          <p:cNvCxnSpPr>
            <a:cxnSpLocks/>
          </p:cNvCxnSpPr>
          <p:nvPr/>
        </p:nvCxnSpPr>
        <p:spPr>
          <a:xfrm>
            <a:off x="9933499" y="6138947"/>
            <a:ext cx="1129461" cy="833353"/>
          </a:xfrm>
          <a:prstGeom prst="straightConnector1">
            <a:avLst/>
          </a:prstGeom>
          <a:ln w="76200">
            <a:solidFill>
              <a:srgbClr val="FBE7A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FD21EA-9A74-48E0-BFAD-8E6E9C380F70}"/>
              </a:ext>
            </a:extLst>
          </p:cNvPr>
          <p:cNvCxnSpPr>
            <a:cxnSpLocks/>
          </p:cNvCxnSpPr>
          <p:nvPr/>
        </p:nvCxnSpPr>
        <p:spPr>
          <a:xfrm>
            <a:off x="3962400" y="3440370"/>
            <a:ext cx="1816692" cy="915551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624CC43-5835-485C-A1CF-7D8A75B9FCE3}"/>
              </a:ext>
            </a:extLst>
          </p:cNvPr>
          <p:cNvCxnSpPr>
            <a:cxnSpLocks/>
          </p:cNvCxnSpPr>
          <p:nvPr/>
        </p:nvCxnSpPr>
        <p:spPr>
          <a:xfrm flipV="1">
            <a:off x="10507866" y="3363130"/>
            <a:ext cx="1539467" cy="920070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68291-D877-4A56-8FF9-5C07E0D6CAFD}"/>
              </a:ext>
            </a:extLst>
          </p:cNvPr>
          <p:cNvSpPr txBox="1"/>
          <p:nvPr/>
        </p:nvSpPr>
        <p:spPr>
          <a:xfrm>
            <a:off x="10210800" y="7122266"/>
            <a:ext cx="2457376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Государство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3739B-2C11-4806-90B2-009CEB513BBA}"/>
              </a:ext>
            </a:extLst>
          </p:cNvPr>
          <p:cNvSpPr txBox="1"/>
          <p:nvPr/>
        </p:nvSpPr>
        <p:spPr>
          <a:xfrm>
            <a:off x="1999363" y="2629078"/>
            <a:ext cx="1816691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Магазин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E59C5-53B3-4541-8A01-533577B7AFA5}"/>
              </a:ext>
            </a:extLst>
          </p:cNvPr>
          <p:cNvSpPr txBox="1"/>
          <p:nvPr/>
        </p:nvSpPr>
        <p:spPr>
          <a:xfrm>
            <a:off x="12249224" y="2629077"/>
            <a:ext cx="1782783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Клиент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F77A0C4-8B34-4F51-93D4-7D09F5FEE407}"/>
              </a:ext>
            </a:extLst>
          </p:cNvPr>
          <p:cNvCxnSpPr>
            <a:cxnSpLocks/>
          </p:cNvCxnSpPr>
          <p:nvPr/>
        </p:nvCxnSpPr>
        <p:spPr>
          <a:xfrm>
            <a:off x="4255993" y="2921464"/>
            <a:ext cx="7631207" cy="0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9184785-9B46-417C-9FB2-971367B89911}"/>
              </a:ext>
            </a:extLst>
          </p:cNvPr>
          <p:cNvGrpSpPr/>
          <p:nvPr/>
        </p:nvGrpSpPr>
        <p:grpSpPr>
          <a:xfrm>
            <a:off x="8052587" y="2668807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2E18917-EF4E-469B-988C-FC883098F342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9E47C8-60F4-4098-9D08-D3D439BB3562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39BFE6B-B427-4B2D-B3A5-C4404C15A99B}"/>
              </a:ext>
            </a:extLst>
          </p:cNvPr>
          <p:cNvGrpSpPr/>
          <p:nvPr/>
        </p:nvGrpSpPr>
        <p:grpSpPr>
          <a:xfrm>
            <a:off x="4241984" y="3447921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DCDCD6A-B6CC-4CBE-B142-AC24B4C025CD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245E3A-A310-46BE-AD57-55CAC3610549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35DE3B-905B-42CE-812D-BA8163BCD0DC}"/>
              </a:ext>
            </a:extLst>
          </p:cNvPr>
          <p:cNvSpPr txBox="1"/>
          <p:nvPr/>
        </p:nvSpPr>
        <p:spPr>
          <a:xfrm>
            <a:off x="1798617" y="8405971"/>
            <a:ext cx="2457376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Банк Эквайер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28C4D-213A-43B2-968F-5ABDE1066D62}"/>
              </a:ext>
            </a:extLst>
          </p:cNvPr>
          <p:cNvSpPr txBox="1"/>
          <p:nvPr/>
        </p:nvSpPr>
        <p:spPr>
          <a:xfrm>
            <a:off x="12306151" y="8422322"/>
            <a:ext cx="2457376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Банк Эквайер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53B5D18-502D-4845-9916-132B9F0FB3EB}"/>
              </a:ext>
            </a:extLst>
          </p:cNvPr>
          <p:cNvCxnSpPr>
            <a:cxnSpLocks/>
          </p:cNvCxnSpPr>
          <p:nvPr/>
        </p:nvCxnSpPr>
        <p:spPr>
          <a:xfrm flipV="1">
            <a:off x="2971800" y="3338912"/>
            <a:ext cx="13782" cy="4875448"/>
          </a:xfrm>
          <a:prstGeom prst="straightConnector1">
            <a:avLst/>
          </a:prstGeom>
          <a:ln w="76200">
            <a:solidFill>
              <a:srgbClr val="FBE7A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D6E588-0E97-40E6-8AAA-2FBC31DE9CA7}"/>
              </a:ext>
            </a:extLst>
          </p:cNvPr>
          <p:cNvSpPr txBox="1"/>
          <p:nvPr/>
        </p:nvSpPr>
        <p:spPr>
          <a:xfrm>
            <a:off x="7046780" y="8438677"/>
            <a:ext cx="2630620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ОПКЦ ПС Мир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47337B-2988-46F5-9EAB-43F98FACCD68}"/>
              </a:ext>
            </a:extLst>
          </p:cNvPr>
          <p:cNvCxnSpPr>
            <a:cxnSpLocks/>
          </p:cNvCxnSpPr>
          <p:nvPr/>
        </p:nvCxnSpPr>
        <p:spPr>
          <a:xfrm>
            <a:off x="4304559" y="8698357"/>
            <a:ext cx="2538498" cy="32707"/>
          </a:xfrm>
          <a:prstGeom prst="straightConnector1">
            <a:avLst/>
          </a:prstGeom>
          <a:ln w="76200">
            <a:solidFill>
              <a:srgbClr val="FBE7A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1F5C796-0349-43F6-B328-0EE0A03D8385}"/>
              </a:ext>
            </a:extLst>
          </p:cNvPr>
          <p:cNvCxnSpPr>
            <a:cxnSpLocks/>
          </p:cNvCxnSpPr>
          <p:nvPr/>
        </p:nvCxnSpPr>
        <p:spPr>
          <a:xfrm flipV="1">
            <a:off x="9817405" y="8740774"/>
            <a:ext cx="2229928" cy="1"/>
          </a:xfrm>
          <a:prstGeom prst="straightConnector1">
            <a:avLst/>
          </a:prstGeom>
          <a:ln w="76200">
            <a:solidFill>
              <a:srgbClr val="FBE7A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CBD239C-5BEE-4854-92A3-8CB8B872AB0A}"/>
              </a:ext>
            </a:extLst>
          </p:cNvPr>
          <p:cNvCxnSpPr>
            <a:cxnSpLocks/>
          </p:cNvCxnSpPr>
          <p:nvPr/>
        </p:nvCxnSpPr>
        <p:spPr>
          <a:xfrm flipV="1">
            <a:off x="13534839" y="3338912"/>
            <a:ext cx="13782" cy="4875448"/>
          </a:xfrm>
          <a:prstGeom prst="straightConnector1">
            <a:avLst/>
          </a:prstGeom>
          <a:ln w="76200">
            <a:solidFill>
              <a:srgbClr val="FBE7A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649A15E-74A8-4B68-B137-D93B54694224}"/>
              </a:ext>
            </a:extLst>
          </p:cNvPr>
          <p:cNvGrpSpPr/>
          <p:nvPr/>
        </p:nvGrpSpPr>
        <p:grpSpPr>
          <a:xfrm>
            <a:off x="2748298" y="5271473"/>
            <a:ext cx="558013" cy="505313"/>
            <a:chOff x="5511378" y="3380889"/>
            <a:chExt cx="262001" cy="247958"/>
          </a:xfrm>
          <a:solidFill>
            <a:srgbClr val="F6B4B7"/>
          </a:solidFill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95627C96-9402-498E-82D2-FEAB9C65B495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29126E-7926-44F2-B43F-B057DB43987A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9A08F72-B8D8-4231-94E0-2930D290EE31}"/>
              </a:ext>
            </a:extLst>
          </p:cNvPr>
          <p:cNvGrpSpPr/>
          <p:nvPr/>
        </p:nvGrpSpPr>
        <p:grpSpPr>
          <a:xfrm>
            <a:off x="5309899" y="8462052"/>
            <a:ext cx="558013" cy="505313"/>
            <a:chOff x="5511378" y="3380889"/>
            <a:chExt cx="262001" cy="247958"/>
          </a:xfrm>
          <a:solidFill>
            <a:srgbClr val="F6B4B7"/>
          </a:solidFill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92FE2BE-22BB-48F7-AD9C-6F1005E1735E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123E39-1145-4D66-B182-FCB81ECE10D6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0D1C014-0E59-4B1C-8442-0BD9011C01BD}"/>
              </a:ext>
            </a:extLst>
          </p:cNvPr>
          <p:cNvCxnSpPr>
            <a:cxnSpLocks/>
          </p:cNvCxnSpPr>
          <p:nvPr/>
        </p:nvCxnSpPr>
        <p:spPr>
          <a:xfrm>
            <a:off x="8085379" y="6795027"/>
            <a:ext cx="0" cy="1419333"/>
          </a:xfrm>
          <a:prstGeom prst="straightConnector1">
            <a:avLst/>
          </a:prstGeom>
          <a:ln w="76200">
            <a:solidFill>
              <a:srgbClr val="FBE7A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3802914B-E5C4-4EF4-9066-642E85BD0981}"/>
              </a:ext>
            </a:extLst>
          </p:cNvPr>
          <p:cNvGrpSpPr/>
          <p:nvPr/>
        </p:nvGrpSpPr>
        <p:grpSpPr>
          <a:xfrm>
            <a:off x="7812100" y="7288334"/>
            <a:ext cx="558013" cy="505313"/>
            <a:chOff x="5511378" y="3380889"/>
            <a:chExt cx="262001" cy="247958"/>
          </a:xfrm>
          <a:solidFill>
            <a:srgbClr val="F6B4B7"/>
          </a:solidFill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C5470BD0-D387-4D27-A706-C88110A68EDC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282913-3FE4-4EF5-A314-E4782A3D6569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F2E4FD5E-4052-4EA6-859C-B5CBADC20BAD}"/>
              </a:ext>
            </a:extLst>
          </p:cNvPr>
          <p:cNvGrpSpPr/>
          <p:nvPr/>
        </p:nvGrpSpPr>
        <p:grpSpPr>
          <a:xfrm>
            <a:off x="10165419" y="6318437"/>
            <a:ext cx="558013" cy="505313"/>
            <a:chOff x="5511378" y="3380889"/>
            <a:chExt cx="262001" cy="247958"/>
          </a:xfrm>
          <a:solidFill>
            <a:srgbClr val="F6B4B7"/>
          </a:solidFill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CAF69AA9-840B-4619-A36B-33AD6B6BB241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010E5-94D9-42A5-A99F-A6334C0B4FC9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377F036-BB94-4840-B6CB-5E06752B73CF}"/>
              </a:ext>
            </a:extLst>
          </p:cNvPr>
          <p:cNvGrpSpPr/>
          <p:nvPr/>
        </p:nvGrpSpPr>
        <p:grpSpPr>
          <a:xfrm>
            <a:off x="10653362" y="8569651"/>
            <a:ext cx="558013" cy="505313"/>
            <a:chOff x="5511378" y="3380889"/>
            <a:chExt cx="262001" cy="247958"/>
          </a:xfrm>
          <a:solidFill>
            <a:srgbClr val="F6B4B7"/>
          </a:solidFill>
        </p:grpSpPr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8144BB61-B5AA-4D41-B00D-525DF0D6CFBF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B56D65-D648-4421-BF41-E6109ADCCC09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C2D83D3C-385A-4DBB-A3D8-E3235B30441A}"/>
              </a:ext>
            </a:extLst>
          </p:cNvPr>
          <p:cNvGrpSpPr/>
          <p:nvPr/>
        </p:nvGrpSpPr>
        <p:grpSpPr>
          <a:xfrm>
            <a:off x="13269614" y="5234871"/>
            <a:ext cx="558013" cy="505313"/>
            <a:chOff x="5511378" y="3380889"/>
            <a:chExt cx="262001" cy="247958"/>
          </a:xfrm>
          <a:solidFill>
            <a:srgbClr val="F6B4B7"/>
          </a:solidFill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6FA2F2E6-6C36-451E-92C1-99A298CEA0C1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D61B01-8B6A-45AC-BD23-EFFB82E15FAA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0AF01C3-3FA6-4FF5-B6DB-DEA3CC93CDB9}"/>
              </a:ext>
            </a:extLst>
          </p:cNvPr>
          <p:cNvGrpSpPr/>
          <p:nvPr/>
        </p:nvGrpSpPr>
        <p:grpSpPr>
          <a:xfrm>
            <a:off x="4923188" y="3748114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FA041455-E732-4B03-8025-39DE1E390A36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4D1F81-A124-45DE-A7EF-51E8003D8E93}"/>
                </a:ext>
              </a:extLst>
            </p:cNvPr>
            <p:cNvSpPr txBox="1"/>
            <p:nvPr/>
          </p:nvSpPr>
          <p:spPr>
            <a:xfrm>
              <a:off x="5556344" y="3388740"/>
              <a:ext cx="208634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209B08C-1CFF-4F69-A300-ACB833E86C4B}"/>
              </a:ext>
            </a:extLst>
          </p:cNvPr>
          <p:cNvGrpSpPr/>
          <p:nvPr/>
        </p:nvGrpSpPr>
        <p:grpSpPr>
          <a:xfrm>
            <a:off x="11051035" y="3616757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6F6E70E1-59C7-4D16-A41D-E0603E3A2607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D460B0-113F-4BD4-8FC3-E3CC592D265C}"/>
                </a:ext>
              </a:extLst>
            </p:cNvPr>
            <p:cNvSpPr txBox="1"/>
            <p:nvPr/>
          </p:nvSpPr>
          <p:spPr>
            <a:xfrm>
              <a:off x="5556344" y="3388740"/>
              <a:ext cx="208634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64" name="Группа 115">
            <a:extLst>
              <a:ext uri="{FF2B5EF4-FFF2-40B4-BE49-F238E27FC236}">
                <a16:creationId xmlns:a16="http://schemas.microsoft.com/office/drawing/2014/main" id="{CDFAA38A-F322-4AAD-A992-636435064C82}"/>
              </a:ext>
            </a:extLst>
          </p:cNvPr>
          <p:cNvGrpSpPr/>
          <p:nvPr/>
        </p:nvGrpSpPr>
        <p:grpSpPr bwMode="auto">
          <a:xfrm rot="8826483">
            <a:off x="4583040" y="5692725"/>
            <a:ext cx="1083864" cy="1071127"/>
            <a:chOff x="2330754" y="1238247"/>
            <a:chExt cx="820560" cy="852703"/>
          </a:xfrm>
        </p:grpSpPr>
        <p:sp>
          <p:nvSpPr>
            <p:cNvPr id="65" name="Дуга 116">
              <a:extLst>
                <a:ext uri="{FF2B5EF4-FFF2-40B4-BE49-F238E27FC236}">
                  <a16:creationId xmlns:a16="http://schemas.microsoft.com/office/drawing/2014/main" id="{3F9165B2-6022-43CB-81A4-C0E115F24A62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" name="Дуга 117">
              <a:extLst>
                <a:ext uri="{FF2B5EF4-FFF2-40B4-BE49-F238E27FC236}">
                  <a16:creationId xmlns:a16="http://schemas.microsoft.com/office/drawing/2014/main" id="{5B82C9C3-490F-47F3-9F37-03712F1F5794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Дуга 118">
              <a:extLst>
                <a:ext uri="{FF2B5EF4-FFF2-40B4-BE49-F238E27FC236}">
                  <a16:creationId xmlns:a16="http://schemas.microsoft.com/office/drawing/2014/main" id="{02739ED2-F0FD-4FB8-BFE7-F2A46357B329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Дуга 119">
              <a:extLst>
                <a:ext uri="{FF2B5EF4-FFF2-40B4-BE49-F238E27FC236}">
                  <a16:creationId xmlns:a16="http://schemas.microsoft.com/office/drawing/2014/main" id="{39B8352A-1C7B-4319-9E13-9EE76CE9B771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C3246DDB-56B8-4FAE-B891-48B3D0EC0CAF}"/>
              </a:ext>
            </a:extLst>
          </p:cNvPr>
          <p:cNvGrpSpPr/>
          <p:nvPr/>
        </p:nvGrpSpPr>
        <p:grpSpPr>
          <a:xfrm>
            <a:off x="4389905" y="6029179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11A15BB2-3A10-4DA5-830C-D5E79ECB9EFE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A2FC4B7-15A3-4DC0-AA6C-573DF998568A}"/>
                </a:ext>
              </a:extLst>
            </p:cNvPr>
            <p:cNvSpPr txBox="1"/>
            <p:nvPr/>
          </p:nvSpPr>
          <p:spPr>
            <a:xfrm>
              <a:off x="5556344" y="3388740"/>
              <a:ext cx="208634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72" name="Группа 115">
            <a:extLst>
              <a:ext uri="{FF2B5EF4-FFF2-40B4-BE49-F238E27FC236}">
                <a16:creationId xmlns:a16="http://schemas.microsoft.com/office/drawing/2014/main" id="{4D6A5A2F-F5DF-435C-964B-3A69162E3C3B}"/>
              </a:ext>
            </a:extLst>
          </p:cNvPr>
          <p:cNvGrpSpPr/>
          <p:nvPr/>
        </p:nvGrpSpPr>
        <p:grpSpPr bwMode="auto">
          <a:xfrm rot="18092169">
            <a:off x="7250747" y="3666082"/>
            <a:ext cx="1083864" cy="1071127"/>
            <a:chOff x="2330754" y="1238247"/>
            <a:chExt cx="820560" cy="852703"/>
          </a:xfrm>
        </p:grpSpPr>
        <p:sp>
          <p:nvSpPr>
            <p:cNvPr id="73" name="Дуга 116">
              <a:extLst>
                <a:ext uri="{FF2B5EF4-FFF2-40B4-BE49-F238E27FC236}">
                  <a16:creationId xmlns:a16="http://schemas.microsoft.com/office/drawing/2014/main" id="{F93B290C-86F5-4785-A356-9FB39F2A70A1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4" name="Дуга 117">
              <a:extLst>
                <a:ext uri="{FF2B5EF4-FFF2-40B4-BE49-F238E27FC236}">
                  <a16:creationId xmlns:a16="http://schemas.microsoft.com/office/drawing/2014/main" id="{C04ABCC6-FB39-4AB4-82FF-ACF938D91A31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Дуга 118">
              <a:extLst>
                <a:ext uri="{FF2B5EF4-FFF2-40B4-BE49-F238E27FC236}">
                  <a16:creationId xmlns:a16="http://schemas.microsoft.com/office/drawing/2014/main" id="{A6484925-E669-4778-B3D0-DF256881CA84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6" name="Дуга 119">
              <a:extLst>
                <a:ext uri="{FF2B5EF4-FFF2-40B4-BE49-F238E27FC236}">
                  <a16:creationId xmlns:a16="http://schemas.microsoft.com/office/drawing/2014/main" id="{C5EAB947-DD94-4D14-8762-9BCA198C09CE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AD46A74E-5F18-441F-91E7-1B1CB865971F}"/>
              </a:ext>
            </a:extLst>
          </p:cNvPr>
          <p:cNvGrpSpPr/>
          <p:nvPr/>
        </p:nvGrpSpPr>
        <p:grpSpPr>
          <a:xfrm>
            <a:off x="7621878" y="3511457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9D1E904-19D4-4D97-8A66-F8623F7496E3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A1D85E9-9989-43DB-BBE5-B7BD0EC191A2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22" grpId="0" animBg="1"/>
      <p:bldP spid="23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>
            <a:extLst>
              <a:ext uri="{FF2B5EF4-FFF2-40B4-BE49-F238E27FC236}">
                <a16:creationId xmlns:a16="http://schemas.microsoft.com/office/drawing/2014/main" id="{41346401-F5C2-4781-BFDA-A8DDD0E268DD}"/>
              </a:ext>
            </a:extLst>
          </p:cNvPr>
          <p:cNvSpPr txBox="1"/>
          <p:nvPr/>
        </p:nvSpPr>
        <p:spPr>
          <a:xfrm>
            <a:off x="76200" y="190500"/>
            <a:ext cx="18059400" cy="1015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ru-RU" sz="4400" dirty="0">
                <a:solidFill>
                  <a:srgbClr val="ED5F65"/>
                </a:solidFill>
                <a:latin typeface="HK Grotesk Bold"/>
              </a:rPr>
              <a:t>Пользовательский сценарий: уведомление о новой мере поддержки</a:t>
            </a:r>
            <a:endParaRPr lang="en-US" sz="4400" dirty="0">
              <a:solidFill>
                <a:srgbClr val="ED5F65"/>
              </a:solidFill>
              <a:latin typeface="HK Grotesk Bold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116D30-C2CA-4AD5-B898-208F96F66794}"/>
              </a:ext>
            </a:extLst>
          </p:cNvPr>
          <p:cNvGrpSpPr/>
          <p:nvPr/>
        </p:nvGrpSpPr>
        <p:grpSpPr>
          <a:xfrm>
            <a:off x="5176747" y="4008770"/>
            <a:ext cx="5511667" cy="2634534"/>
            <a:chOff x="2219085" y="1926588"/>
            <a:chExt cx="3602599" cy="1574418"/>
          </a:xfrm>
          <a:solidFill>
            <a:srgbClr val="ED5F65"/>
          </a:solidFill>
        </p:grpSpPr>
        <p:sp>
          <p:nvSpPr>
            <p:cNvPr id="6" name="Облако 5">
              <a:extLst>
                <a:ext uri="{FF2B5EF4-FFF2-40B4-BE49-F238E27FC236}">
                  <a16:creationId xmlns:a16="http://schemas.microsoft.com/office/drawing/2014/main" id="{8DEABAF8-3761-4E4E-9266-620BE9E1BBF9}"/>
                </a:ext>
              </a:extLst>
            </p:cNvPr>
            <p:cNvSpPr/>
            <p:nvPr/>
          </p:nvSpPr>
          <p:spPr>
            <a:xfrm>
              <a:off x="2219085" y="1926588"/>
              <a:ext cx="3602599" cy="1574418"/>
            </a:xfrm>
            <a:prstGeom prst="cloud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C2C0C5-C635-4D43-BF1F-A44CE54B1771}"/>
                </a:ext>
              </a:extLst>
            </p:cNvPr>
            <p:cNvSpPr txBox="1"/>
            <p:nvPr/>
          </p:nvSpPr>
          <p:spPr>
            <a:xfrm>
              <a:off x="3100525" y="2411586"/>
              <a:ext cx="2227723" cy="3862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Mir Good Actions</a:t>
              </a: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F70BC46-1171-4559-B6E8-057C9FF6727A}"/>
              </a:ext>
            </a:extLst>
          </p:cNvPr>
          <p:cNvCxnSpPr>
            <a:cxnSpLocks/>
          </p:cNvCxnSpPr>
          <p:nvPr/>
        </p:nvCxnSpPr>
        <p:spPr>
          <a:xfrm>
            <a:off x="10709757" y="5007038"/>
            <a:ext cx="2015643" cy="0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C366D-6502-4F72-B5C5-39CF49271511}"/>
              </a:ext>
            </a:extLst>
          </p:cNvPr>
          <p:cNvSpPr txBox="1"/>
          <p:nvPr/>
        </p:nvSpPr>
        <p:spPr>
          <a:xfrm>
            <a:off x="13182600" y="4706166"/>
            <a:ext cx="1782783" cy="584775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Клиент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B65F8-87D4-4206-B2C5-BDA3D6E22A43}"/>
              </a:ext>
            </a:extLst>
          </p:cNvPr>
          <p:cNvSpPr txBox="1"/>
          <p:nvPr/>
        </p:nvSpPr>
        <p:spPr>
          <a:xfrm>
            <a:off x="251431" y="4729316"/>
            <a:ext cx="3131144" cy="954107"/>
          </a:xfrm>
          <a:prstGeom prst="rect">
            <a:avLst/>
          </a:prstGeom>
          <a:solidFill>
            <a:srgbClr val="FBE7AF"/>
          </a:solidFill>
          <a:ln>
            <a:solidFill>
              <a:srgbClr val="FBE7A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Государство/Сфера здравоохранения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5" name="Группа 115">
            <a:extLst>
              <a:ext uri="{FF2B5EF4-FFF2-40B4-BE49-F238E27FC236}">
                <a16:creationId xmlns:a16="http://schemas.microsoft.com/office/drawing/2014/main" id="{966475BF-2F24-436C-B17F-7F3C9A49D411}"/>
              </a:ext>
            </a:extLst>
          </p:cNvPr>
          <p:cNvGrpSpPr/>
          <p:nvPr/>
        </p:nvGrpSpPr>
        <p:grpSpPr bwMode="auto">
          <a:xfrm rot="5894100">
            <a:off x="358224" y="5763816"/>
            <a:ext cx="1083864" cy="1071127"/>
            <a:chOff x="2330754" y="1238247"/>
            <a:chExt cx="820560" cy="852703"/>
          </a:xfrm>
        </p:grpSpPr>
        <p:sp>
          <p:nvSpPr>
            <p:cNvPr id="16" name="Дуга 116">
              <a:extLst>
                <a:ext uri="{FF2B5EF4-FFF2-40B4-BE49-F238E27FC236}">
                  <a16:creationId xmlns:a16="http://schemas.microsoft.com/office/drawing/2014/main" id="{7CA62203-C0FF-4144-8277-E0F0C2FD9E07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Дуга 117">
              <a:extLst>
                <a:ext uri="{FF2B5EF4-FFF2-40B4-BE49-F238E27FC236}">
                  <a16:creationId xmlns:a16="http://schemas.microsoft.com/office/drawing/2014/main" id="{5E4F82D9-0269-4BFE-86C2-C110F73395DB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Дуга 118">
              <a:extLst>
                <a:ext uri="{FF2B5EF4-FFF2-40B4-BE49-F238E27FC236}">
                  <a16:creationId xmlns:a16="http://schemas.microsoft.com/office/drawing/2014/main" id="{972BD5FB-732C-49F2-8F58-A922D6EB7A34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Дуга 119">
              <a:extLst>
                <a:ext uri="{FF2B5EF4-FFF2-40B4-BE49-F238E27FC236}">
                  <a16:creationId xmlns:a16="http://schemas.microsoft.com/office/drawing/2014/main" id="{87D41D3C-005E-4009-961C-2A2952CDC127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A12FBC2-2954-49D8-9029-2E2D23F9E110}"/>
              </a:ext>
            </a:extLst>
          </p:cNvPr>
          <p:cNvGrpSpPr/>
          <p:nvPr/>
        </p:nvGrpSpPr>
        <p:grpSpPr>
          <a:xfrm>
            <a:off x="608996" y="6636386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BDD8BD8-039A-444D-B974-31CF105BF90F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37253F-E5A4-43C3-A627-9FC9E6D6DC16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" name="Группа 115">
            <a:extLst>
              <a:ext uri="{FF2B5EF4-FFF2-40B4-BE49-F238E27FC236}">
                <a16:creationId xmlns:a16="http://schemas.microsoft.com/office/drawing/2014/main" id="{DE17FAEB-4EE7-42A0-B5E9-F8256D1057D7}"/>
              </a:ext>
            </a:extLst>
          </p:cNvPr>
          <p:cNvGrpSpPr/>
          <p:nvPr/>
        </p:nvGrpSpPr>
        <p:grpSpPr bwMode="auto">
          <a:xfrm rot="2753844">
            <a:off x="14545410" y="4947789"/>
            <a:ext cx="1083864" cy="1071127"/>
            <a:chOff x="2330754" y="1238247"/>
            <a:chExt cx="820560" cy="852703"/>
          </a:xfrm>
        </p:grpSpPr>
        <p:sp>
          <p:nvSpPr>
            <p:cNvPr id="24" name="Дуга 116">
              <a:extLst>
                <a:ext uri="{FF2B5EF4-FFF2-40B4-BE49-F238E27FC236}">
                  <a16:creationId xmlns:a16="http://schemas.microsoft.com/office/drawing/2014/main" id="{FFFEA2F0-C843-46B1-9B2E-C1246A52F68D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Дуга 117">
              <a:extLst>
                <a:ext uri="{FF2B5EF4-FFF2-40B4-BE49-F238E27FC236}">
                  <a16:creationId xmlns:a16="http://schemas.microsoft.com/office/drawing/2014/main" id="{B13B9591-97AD-45E9-A944-0220C6323A78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Дуга 118">
              <a:extLst>
                <a:ext uri="{FF2B5EF4-FFF2-40B4-BE49-F238E27FC236}">
                  <a16:creationId xmlns:a16="http://schemas.microsoft.com/office/drawing/2014/main" id="{1086D6B1-474F-40C1-A6E9-A639A554B70F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Дуга 119">
              <a:extLst>
                <a:ext uri="{FF2B5EF4-FFF2-40B4-BE49-F238E27FC236}">
                  <a16:creationId xmlns:a16="http://schemas.microsoft.com/office/drawing/2014/main" id="{1CE15E61-47A0-488D-9616-AEAF26029956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451597-EE0F-462C-BBB6-90D2885E69F5}"/>
              </a:ext>
            </a:extLst>
          </p:cNvPr>
          <p:cNvGrpSpPr/>
          <p:nvPr/>
        </p:nvGrpSpPr>
        <p:grpSpPr>
          <a:xfrm>
            <a:off x="15281852" y="5290941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0B591EB-E558-46FA-A66A-ED50D261B925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B24DA-67D2-4271-B21F-72A467F7550E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5D6820F-5E1F-47E4-BF01-970656CAB2F2}"/>
              </a:ext>
            </a:extLst>
          </p:cNvPr>
          <p:cNvCxnSpPr>
            <a:cxnSpLocks/>
          </p:cNvCxnSpPr>
          <p:nvPr/>
        </p:nvCxnSpPr>
        <p:spPr>
          <a:xfrm>
            <a:off x="3505200" y="5268779"/>
            <a:ext cx="1524000" cy="0"/>
          </a:xfrm>
          <a:prstGeom prst="straightConnector1">
            <a:avLst/>
          </a:prstGeom>
          <a:ln w="76200">
            <a:solidFill>
              <a:srgbClr val="F7CE5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4FB1C7D-A555-4D5C-B6A1-5D0F5D7E83FC}"/>
              </a:ext>
            </a:extLst>
          </p:cNvPr>
          <p:cNvGrpSpPr/>
          <p:nvPr/>
        </p:nvGrpSpPr>
        <p:grpSpPr>
          <a:xfrm>
            <a:off x="4029671" y="5076034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88C33FE-A17D-4071-966D-1AAE1627E1C8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667BCF-E73A-475B-A3F5-230BABFA0DC5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2" name="Группа 115">
            <a:extLst>
              <a:ext uri="{FF2B5EF4-FFF2-40B4-BE49-F238E27FC236}">
                <a16:creationId xmlns:a16="http://schemas.microsoft.com/office/drawing/2014/main" id="{C09BFDAA-B7CB-445E-9747-6C9A6692BCCB}"/>
              </a:ext>
            </a:extLst>
          </p:cNvPr>
          <p:cNvGrpSpPr/>
          <p:nvPr/>
        </p:nvGrpSpPr>
        <p:grpSpPr bwMode="auto">
          <a:xfrm rot="15809847">
            <a:off x="7347185" y="3449207"/>
            <a:ext cx="1170788" cy="1376123"/>
            <a:chOff x="2330754" y="1238247"/>
            <a:chExt cx="820560" cy="852703"/>
          </a:xfrm>
        </p:grpSpPr>
        <p:sp>
          <p:nvSpPr>
            <p:cNvPr id="33" name="Дуга 116">
              <a:extLst>
                <a:ext uri="{FF2B5EF4-FFF2-40B4-BE49-F238E27FC236}">
                  <a16:creationId xmlns:a16="http://schemas.microsoft.com/office/drawing/2014/main" id="{D7C7B5BC-62D7-435F-9BC8-F6FBF1E18903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Дуга 117">
              <a:extLst>
                <a:ext uri="{FF2B5EF4-FFF2-40B4-BE49-F238E27FC236}">
                  <a16:creationId xmlns:a16="http://schemas.microsoft.com/office/drawing/2014/main" id="{BEEFCA38-E5FA-4272-883C-2B3E7C28D7F9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Дуга 118">
              <a:extLst>
                <a:ext uri="{FF2B5EF4-FFF2-40B4-BE49-F238E27FC236}">
                  <a16:creationId xmlns:a16="http://schemas.microsoft.com/office/drawing/2014/main" id="{1EA36D64-EA07-4BDE-B2D0-E6334A360A92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Дуга 119">
              <a:extLst>
                <a:ext uri="{FF2B5EF4-FFF2-40B4-BE49-F238E27FC236}">
                  <a16:creationId xmlns:a16="http://schemas.microsoft.com/office/drawing/2014/main" id="{87283BE2-A34A-4CB8-BC62-E51ECE45B39A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F7CE5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B6D20121-49C2-4D62-BC99-DFA1DB73D1B5}"/>
              </a:ext>
            </a:extLst>
          </p:cNvPr>
          <p:cNvGrpSpPr/>
          <p:nvPr/>
        </p:nvGrpSpPr>
        <p:grpSpPr>
          <a:xfrm>
            <a:off x="7639150" y="3330377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38BEEC15-29E6-4A3A-80E5-1938DA2BE532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0CEF96-B8D9-43B4-ABDE-8028D5AAE709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8DF7B398-091F-493B-8F81-988597A6961A}"/>
              </a:ext>
            </a:extLst>
          </p:cNvPr>
          <p:cNvGrpSpPr/>
          <p:nvPr/>
        </p:nvGrpSpPr>
        <p:grpSpPr>
          <a:xfrm>
            <a:off x="11426006" y="4785628"/>
            <a:ext cx="558013" cy="505313"/>
            <a:chOff x="5511378" y="3380889"/>
            <a:chExt cx="262001" cy="247958"/>
          </a:xfrm>
          <a:solidFill>
            <a:srgbClr val="ED5F65"/>
          </a:solidFill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C6E76EED-1DBE-4959-9049-9F8CCF35964C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C49EFC-98DE-4B16-9C36-294349DDED67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1600" y="607877"/>
            <a:ext cx="10439400" cy="1153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800"/>
              </a:lnSpc>
            </a:pPr>
            <a:r>
              <a:rPr lang="ru-RU" sz="8000" dirty="0">
                <a:solidFill>
                  <a:srgbClr val="FFFFFF"/>
                </a:solidFill>
                <a:latin typeface="HK Grotesk Bold"/>
              </a:rPr>
              <a:t>Ясность и удобство</a:t>
            </a:r>
            <a:endParaRPr lang="en-US" sz="8000" dirty="0">
              <a:solidFill>
                <a:srgbClr val="FFFFFF"/>
              </a:solidFill>
              <a:latin typeface="HK Grotesk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487080" y="3506380"/>
            <a:ext cx="5948322" cy="297416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21956" y="7151352"/>
            <a:ext cx="2104203" cy="195690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617709" y="4474429"/>
            <a:ext cx="1243190" cy="103806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005566" y="878661"/>
            <a:ext cx="1620593" cy="86701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9C1CDA10-7772-4C4D-B3E0-E5F83E28B670}"/>
              </a:ext>
            </a:extLst>
          </p:cNvPr>
          <p:cNvSpPr txBox="1"/>
          <p:nvPr/>
        </p:nvSpPr>
        <p:spPr>
          <a:xfrm>
            <a:off x="5181600" y="3134606"/>
            <a:ext cx="11887200" cy="4155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Простота в использовании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Автоматическое уведомление о мерах поддержки</a:t>
            </a:r>
          </a:p>
          <a:p>
            <a:pPr>
              <a:lnSpc>
                <a:spcPts val="3520"/>
              </a:lnSpc>
            </a:pPr>
            <a:endParaRPr lang="ru-RU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2363" y="726262"/>
            <a:ext cx="9029700" cy="1375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ru-RU" sz="9500" dirty="0">
                <a:solidFill>
                  <a:srgbClr val="393939"/>
                </a:solidFill>
                <a:latin typeface="HK Grotesk Bold"/>
              </a:rPr>
              <a:t>Стабильность</a:t>
            </a:r>
            <a:endParaRPr lang="en-US" sz="9500" dirty="0">
              <a:solidFill>
                <a:srgbClr val="393939"/>
              </a:solidFill>
              <a:latin typeface="HK Grotesk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826759" y="3353981"/>
            <a:ext cx="5948322" cy="29741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14665728" y="726262"/>
            <a:ext cx="2104203" cy="19569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7670292" y="4322030"/>
            <a:ext cx="1243190" cy="103806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00000">
            <a:off x="14665728" y="8088845"/>
            <a:ext cx="1620593" cy="86701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44F4B856-56D6-442F-A87A-E85D1A14ACED}"/>
              </a:ext>
            </a:extLst>
          </p:cNvPr>
          <p:cNvSpPr txBox="1"/>
          <p:nvPr/>
        </p:nvSpPr>
        <p:spPr>
          <a:xfrm>
            <a:off x="1219200" y="3065719"/>
            <a:ext cx="11887200" cy="4604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3600" dirty="0">
              <a:solidFill>
                <a:srgbClr val="39393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Вознаграждение за социально полезные действия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39393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39393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39393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Сервис поддерживает и доноров/волонтеров и отечественное производство</a:t>
            </a:r>
          </a:p>
          <a:p>
            <a:pPr>
              <a:lnSpc>
                <a:spcPts val="3520"/>
              </a:lnSpc>
            </a:pPr>
            <a:endParaRPr lang="ru-RU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0" y="0"/>
            <a:ext cx="9725938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442446" y="3701054"/>
            <a:ext cx="5769786" cy="288489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7301391"/>
            <a:ext cx="2104203" cy="19569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2263298" y="4624468"/>
            <a:ext cx="1243190" cy="103806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75346" y="1028700"/>
            <a:ext cx="1620593" cy="8670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828147" y="2204347"/>
            <a:ext cx="6300613" cy="115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00"/>
              </a:lnSpc>
            </a:pPr>
            <a:r>
              <a:rPr lang="ru-RU" sz="8000" dirty="0">
                <a:solidFill>
                  <a:srgbClr val="393939"/>
                </a:solidFill>
                <a:latin typeface="HK Grotesk Bold"/>
              </a:rPr>
              <a:t>Липучесть</a:t>
            </a:r>
            <a:endParaRPr lang="en-US" sz="8000" dirty="0">
              <a:solidFill>
                <a:srgbClr val="393939"/>
              </a:solidFill>
              <a:latin typeface="HK Grotesk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3D76A-3655-49D1-B531-43109A29F886}"/>
              </a:ext>
            </a:extLst>
          </p:cNvPr>
          <p:cNvSpPr txBox="1"/>
          <p:nvPr/>
        </p:nvSpPr>
        <p:spPr>
          <a:xfrm>
            <a:off x="10785119" y="2781300"/>
            <a:ext cx="6553200" cy="5053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Простой в использовании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Полезный </a:t>
            </a: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71500" indent="-571500">
              <a:lnSpc>
                <a:spcPts val="352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Доступный</a:t>
            </a:r>
          </a:p>
          <a:p>
            <a:pPr>
              <a:lnSpc>
                <a:spcPts val="3520"/>
              </a:lnSpc>
            </a:pPr>
            <a:endParaRPr lang="ru-RU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  <a:p>
            <a:pPr>
              <a:lnSpc>
                <a:spcPts val="3520"/>
              </a:lnSpc>
            </a:pPr>
            <a:endParaRPr lang="en-US" sz="3200" dirty="0">
              <a:solidFill>
                <a:srgbClr val="393939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204</Words>
  <Application>Microsoft Office PowerPoint</Application>
  <PresentationFormat>Произвольный</PresentationFormat>
  <Paragraphs>88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HK Grotesk Bold</vt:lpstr>
      <vt:lpstr>Courier New</vt:lpstr>
      <vt:lpstr>Lucida Sans Unicode</vt:lpstr>
      <vt:lpstr>HK Grotesk Medium</vt:lpstr>
      <vt:lpstr>Arial</vt:lpstr>
      <vt:lpstr>Calibri</vt:lpstr>
      <vt:lpstr>Arial Narrow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Варвара Роженко</dc:creator>
  <cp:lastModifiedBy>Варвара Роженко</cp:lastModifiedBy>
  <cp:revision>19</cp:revision>
  <dcterms:created xsi:type="dcterms:W3CDTF">2006-08-16T00:00:00Z</dcterms:created>
  <dcterms:modified xsi:type="dcterms:W3CDTF">2021-03-14T20:00:22Z</dcterms:modified>
  <dc:identifier>DAEYZwtG4VY</dc:identifier>
</cp:coreProperties>
</file>