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62" r:id="rId8"/>
    <p:sldId id="265" r:id="rId9"/>
    <p:sldId id="266" r:id="rId10"/>
    <p:sldId id="267" r:id="rId11"/>
    <p:sldId id="268" r:id="rId12"/>
    <p:sldId id="260" r:id="rId13"/>
  </p:sldIdLst>
  <p:sldSz cx="18288000" cy="10287000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ex Gyre Adventor" panose="020B0604020202020204" charset="-52"/>
      <p:regular r:id="rId22"/>
    </p:embeddedFont>
    <p:embeddedFont>
      <p:font typeface="Tex Gyre Adventor Bold" panose="020B0604020202020204" charset="-52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CD3"/>
    <a:srgbClr val="CFEFF1"/>
    <a:srgbClr val="B8E6EA"/>
    <a:srgbClr val="A8E2E6"/>
    <a:srgbClr val="353E7F"/>
    <a:srgbClr val="5DCAD1"/>
    <a:srgbClr val="A0DFE4"/>
    <a:srgbClr val="1C2143"/>
    <a:srgbClr val="F3C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5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09600" y="5286730"/>
            <a:ext cx="13735450" cy="4962170"/>
            <a:chOff x="-558800" y="63996"/>
            <a:chExt cx="18313933" cy="6616227"/>
          </a:xfrm>
        </p:grpSpPr>
        <p:sp>
          <p:nvSpPr>
            <p:cNvPr id="4" name="TextBox 4"/>
            <p:cNvSpPr txBox="1"/>
            <p:nvPr/>
          </p:nvSpPr>
          <p:spPr>
            <a:xfrm>
              <a:off x="0" y="63996"/>
              <a:ext cx="17755133" cy="2804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03"/>
                </a:lnSpc>
              </a:pPr>
              <a:r>
                <a:rPr lang="en-US" sz="8203" spc="820" dirty="0">
                  <a:solidFill>
                    <a:srgbClr val="F3CD74"/>
                  </a:solidFill>
                  <a:latin typeface="Tex Gyre Adventor Bold"/>
                </a:rPr>
                <a:t>Mir Students+</a:t>
              </a:r>
            </a:p>
            <a:p>
              <a:pPr>
                <a:lnSpc>
                  <a:spcPts val="8203"/>
                </a:lnSpc>
              </a:pPr>
              <a:endParaRPr lang="en-US" sz="8203" spc="820" dirty="0">
                <a:solidFill>
                  <a:srgbClr val="F3CD74"/>
                </a:solidFill>
                <a:latin typeface="Tex Gyre Advento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558800" y="3935711"/>
              <a:ext cx="12675133" cy="27445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solidFill>
                    <a:srgbClr val="5DCAD1"/>
                  </a:solidFill>
                  <a:latin typeface="Tex Gyre Adventor"/>
                </a:rPr>
                <a:t>Исполнитель: Роженко Варвара</a:t>
              </a:r>
              <a:br>
                <a:rPr lang="ru-RU" sz="2400" dirty="0">
                  <a:solidFill>
                    <a:srgbClr val="5DCAD1"/>
                  </a:solidFill>
                  <a:latin typeface="Tex Gyre Adventor"/>
                </a:rPr>
              </a:br>
              <a:r>
                <a:rPr lang="ru-RU" sz="2400" dirty="0">
                  <a:solidFill>
                    <a:srgbClr val="5DCAD1"/>
                  </a:solidFill>
                  <a:latin typeface="Tex Gyre Adventor"/>
                </a:rPr>
                <a:t>НИУ ВШЭ, ПИ, 1 курс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solidFill>
                    <a:srgbClr val="5DCAD1"/>
                  </a:solidFill>
                  <a:latin typeface="Tex Gyre Adventor"/>
                </a:rPr>
                <a:t>Руководитель: Соловьев Е.Г.</a:t>
              </a:r>
              <a:br>
                <a:rPr lang="ru-RU" sz="2400" dirty="0">
                  <a:solidFill>
                    <a:srgbClr val="5DCAD1"/>
                  </a:solidFill>
                  <a:latin typeface="Tex Gyre Adventor"/>
                </a:rPr>
              </a:br>
              <a:r>
                <a:rPr lang="ru-RU" sz="2400" dirty="0">
                  <a:solidFill>
                    <a:srgbClr val="5DCAD1"/>
                  </a:solidFill>
                  <a:latin typeface="Tex Gyre Adventor"/>
                </a:rPr>
                <a:t>Заместитель Директора Департамента инноваций, АО НСПК</a:t>
              </a:r>
            </a:p>
            <a:p>
              <a:pPr>
                <a:lnSpc>
                  <a:spcPts val="4892"/>
                </a:lnSpc>
              </a:pPr>
              <a:endParaRPr lang="en-US" sz="3494" dirty="0">
                <a:solidFill>
                  <a:srgbClr val="5DCAD1"/>
                </a:solidFill>
                <a:latin typeface="Tex Gyre Adventor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pic>
        <p:nvPicPr>
          <p:cNvPr id="16" name="Picture 19">
            <a:extLst>
              <a:ext uri="{FF2B5EF4-FFF2-40B4-BE49-F238E27FC236}">
                <a16:creationId xmlns:a16="http://schemas.microsoft.com/office/drawing/2014/main" id="{401014C9-8A37-4BC0-81BA-3A35285C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582400" y="22235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0" y="723900"/>
            <a:ext cx="9308668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spc="419" dirty="0">
                <a:solidFill>
                  <a:srgbClr val="F3CD74"/>
                </a:solidFill>
                <a:latin typeface="Tex Gyre Adventor Bold"/>
              </a:rPr>
              <a:t>Интегрируемость</a:t>
            </a:r>
            <a:endParaRPr lang="en-US" sz="4800" spc="419" dirty="0">
              <a:solidFill>
                <a:srgbClr val="F3CD74"/>
              </a:solidFill>
              <a:latin typeface="Tex Gyre Advento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36838" y="3314700"/>
            <a:ext cx="9601200" cy="2258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Не требует дополнительных знаний</a:t>
            </a: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5DCAD1"/>
              </a:solidFill>
              <a:latin typeface="Tex Gyre Adventor"/>
            </a:endParaRP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Целевая аудитория: все студенты</a:t>
            </a:r>
          </a:p>
          <a:p>
            <a:pPr algn="r">
              <a:lnSpc>
                <a:spcPts val="4500"/>
              </a:lnSpc>
            </a:pPr>
            <a:endParaRPr lang="en-US" sz="3000" dirty="0">
              <a:solidFill>
                <a:srgbClr val="5DCAD1"/>
              </a:solidFill>
              <a:latin typeface="Tex Gyre Adventor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2298476" y="2939597"/>
            <a:ext cx="11979047" cy="10692492"/>
            <a:chOff x="0" y="0"/>
            <a:chExt cx="15972062" cy="1425665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2700000">
              <a:off x="3803245" y="2087839"/>
              <a:ext cx="10080978" cy="10080978"/>
              <a:chOff x="0" y="0"/>
              <a:chExt cx="2653030" cy="26530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-2700000">
              <a:off x="2087839" y="2087839"/>
              <a:ext cx="10080978" cy="10080978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-957297" y="-266700"/>
            <a:ext cx="4496396" cy="4013481"/>
            <a:chOff x="0" y="0"/>
            <a:chExt cx="5995194" cy="5351308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2700000">
              <a:off x="1427567" y="783681"/>
              <a:ext cx="3783946" cy="3783946"/>
              <a:chOff x="0" y="0"/>
              <a:chExt cx="2653030" cy="265303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783681" y="783681"/>
              <a:ext cx="3783946" cy="3783946"/>
              <a:chOff x="0" y="0"/>
              <a:chExt cx="1913890" cy="19138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337247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38600" y="571500"/>
            <a:ext cx="12013976" cy="5210482"/>
            <a:chOff x="-2489792" y="-3860801"/>
            <a:chExt cx="16018634" cy="6947312"/>
          </a:xfrm>
        </p:grpSpPr>
        <p:sp>
          <p:nvSpPr>
            <p:cNvPr id="3" name="TextBox 3"/>
            <p:cNvSpPr txBox="1"/>
            <p:nvPr/>
          </p:nvSpPr>
          <p:spPr>
            <a:xfrm>
              <a:off x="-2008736" y="-1219200"/>
              <a:ext cx="15537578" cy="43057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ru-RU" sz="3600" dirty="0">
                  <a:solidFill>
                    <a:srgbClr val="2F5972"/>
                  </a:solidFill>
                  <a:latin typeface="Tex Gyre Adventor"/>
                </a:rPr>
                <a:t>Привлечение новых клиентов</a:t>
              </a:r>
            </a:p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endParaRPr lang="ru-RU" sz="3600" dirty="0">
                <a:solidFill>
                  <a:srgbClr val="2F5972"/>
                </a:solidFill>
                <a:latin typeface="Tex Gyre Adventor"/>
              </a:endParaRPr>
            </a:p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ru-RU" sz="3600" dirty="0">
                  <a:solidFill>
                    <a:srgbClr val="2F5972"/>
                  </a:solidFill>
                  <a:latin typeface="Tex Gyre Adventor"/>
                </a:rPr>
                <a:t>У университетов появятся новые возможные услуги для студентов</a:t>
              </a:r>
              <a:endParaRPr lang="en-US" sz="3600" dirty="0">
                <a:solidFill>
                  <a:srgbClr val="2F5972"/>
                </a:solidFill>
                <a:latin typeface="Tex Gyre Advento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489792" y="-3860801"/>
              <a:ext cx="9652394" cy="881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ru-RU" sz="4800" spc="420" dirty="0">
                  <a:solidFill>
                    <a:srgbClr val="F5FBF9"/>
                  </a:solidFill>
                  <a:latin typeface="Tex Gyre Adventor Bold"/>
                </a:rPr>
                <a:t>Прибыльность</a:t>
              </a:r>
              <a:endParaRPr lang="en-US" sz="4800" spc="420" dirty="0">
                <a:solidFill>
                  <a:srgbClr val="F5FBF9"/>
                </a:solidFill>
                <a:latin typeface="Tex Gyre Adventor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706600" y="-1409700"/>
            <a:ext cx="5009706" cy="4247706"/>
            <a:chOff x="0" y="0"/>
            <a:chExt cx="6679608" cy="566360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1016000" y="0"/>
              <a:ext cx="5663608" cy="5663608"/>
              <a:chOff x="0" y="0"/>
              <a:chExt cx="2787650" cy="27876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5663608" cy="5663608"/>
              <a:chOff x="-2540" y="-2540"/>
              <a:chExt cx="6355080" cy="6355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-5650249" y="4838700"/>
            <a:ext cx="10192766" cy="8393873"/>
            <a:chOff x="0" y="0"/>
            <a:chExt cx="13590355" cy="11191831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1191831" cy="11191831"/>
              <a:chOff x="0" y="0"/>
              <a:chExt cx="2787650" cy="27876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2398524" y="0"/>
              <a:ext cx="11191831" cy="11191831"/>
              <a:chOff x="-2540" y="-2540"/>
              <a:chExt cx="6355080" cy="63550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6455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83759" y="383041"/>
            <a:ext cx="10683637" cy="12016414"/>
            <a:chOff x="0" y="0"/>
            <a:chExt cx="14244849" cy="16021885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2700000">
              <a:off x="2086110" y="3863146"/>
              <a:ext cx="10072629" cy="10072629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2086110" y="2086110"/>
              <a:ext cx="10072629" cy="10072629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507973" y="-574523"/>
            <a:ext cx="4692345" cy="3930345"/>
            <a:chOff x="0" y="0"/>
            <a:chExt cx="6256461" cy="524046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2700000">
              <a:off x="1783448" y="767448"/>
              <a:ext cx="3705565" cy="3705565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2343101" y="4822899"/>
            <a:ext cx="76962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ru-RU" sz="4200" spc="420" dirty="0">
                <a:solidFill>
                  <a:srgbClr val="F3CD74"/>
                </a:solidFill>
                <a:latin typeface="Tex Gyre Adventor Bold"/>
              </a:rPr>
              <a:t>Спасибо за внимание!</a:t>
            </a:r>
            <a:endParaRPr lang="en-US" sz="4200" spc="420" dirty="0">
              <a:solidFill>
                <a:srgbClr val="F3CD74"/>
              </a:solidFill>
              <a:latin typeface="Tex Gyre Adventor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74332" y="723900"/>
            <a:ext cx="9308668" cy="641201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spc="419" dirty="0">
                <a:solidFill>
                  <a:srgbClr val="F3CD74"/>
                </a:solidFill>
                <a:latin typeface="Tex Gyre Adventor Bold"/>
              </a:rPr>
              <a:t>Клиентская боль</a:t>
            </a:r>
            <a:endParaRPr lang="en-US" sz="4800" spc="419" dirty="0">
              <a:solidFill>
                <a:srgbClr val="F3CD74"/>
              </a:solidFill>
              <a:latin typeface="Tex Gyre Advento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91200" y="3467100"/>
            <a:ext cx="9601200" cy="2835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Большое количество карт  у студентов</a:t>
            </a: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5DCAD1"/>
              </a:solidFill>
              <a:latin typeface="Tex Gyre Adventor"/>
            </a:endParaRP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Мало возможностей у уже существующих карт</a:t>
            </a:r>
          </a:p>
          <a:p>
            <a:pPr algn="r">
              <a:lnSpc>
                <a:spcPts val="4500"/>
              </a:lnSpc>
            </a:pPr>
            <a:endParaRPr lang="en-US" sz="3000" dirty="0">
              <a:solidFill>
                <a:srgbClr val="5DCAD1"/>
              </a:solidFill>
              <a:latin typeface="Tex Gyre Adventor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5222241" y="-5346246"/>
            <a:ext cx="11979047" cy="10692492"/>
            <a:chOff x="0" y="0"/>
            <a:chExt cx="15972062" cy="1425665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2700000">
              <a:off x="3803245" y="2087839"/>
              <a:ext cx="10080978" cy="10080978"/>
              <a:chOff x="0" y="0"/>
              <a:chExt cx="2653030" cy="26530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-2700000">
              <a:off x="2087839" y="2087839"/>
              <a:ext cx="10080978" cy="10080978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5159760" y="7487939"/>
            <a:ext cx="4496396" cy="4013481"/>
            <a:chOff x="0" y="0"/>
            <a:chExt cx="5995194" cy="5351308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2700000">
              <a:off x="1427567" y="783681"/>
              <a:ext cx="3783946" cy="3783946"/>
              <a:chOff x="0" y="0"/>
              <a:chExt cx="2653030" cy="265303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783681" y="783681"/>
              <a:ext cx="3783946" cy="3783946"/>
              <a:chOff x="0" y="0"/>
              <a:chExt cx="1913890" cy="19138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66656" y="571500"/>
            <a:ext cx="12382944" cy="6431906"/>
            <a:chOff x="-2489792" y="-3860801"/>
            <a:chExt cx="16510591" cy="8575878"/>
          </a:xfrm>
        </p:grpSpPr>
        <p:sp>
          <p:nvSpPr>
            <p:cNvPr id="3" name="TextBox 3"/>
            <p:cNvSpPr txBox="1"/>
            <p:nvPr/>
          </p:nvSpPr>
          <p:spPr>
            <a:xfrm>
              <a:off x="-1516779" y="-1219200"/>
              <a:ext cx="15537578" cy="59342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800" b="1" dirty="0">
                  <a:solidFill>
                    <a:srgbClr val="2F5972"/>
                  </a:solidFill>
                  <a:latin typeface="Tex Gyre Adventor"/>
                </a:rPr>
                <a:t>Mir </a:t>
              </a:r>
              <a:r>
                <a:rPr lang="ru-RU" sz="2800" b="1" dirty="0" err="1">
                  <a:solidFill>
                    <a:srgbClr val="2F5972"/>
                  </a:solidFill>
                  <a:latin typeface="Tex Gyre Adventor"/>
                </a:rPr>
                <a:t>St</a:t>
              </a:r>
              <a:r>
                <a:rPr lang="en-US" sz="2800" b="1" dirty="0" err="1">
                  <a:solidFill>
                    <a:srgbClr val="2F5972"/>
                  </a:solidFill>
                  <a:latin typeface="Tex Gyre Adventor"/>
                </a:rPr>
                <a:t>udents</a:t>
              </a:r>
              <a:r>
                <a:rPr lang="ru-RU" sz="2800" b="1" dirty="0">
                  <a:solidFill>
                    <a:srgbClr val="2F5972"/>
                  </a:solidFill>
                  <a:latin typeface="Tex Gyre Adventor"/>
                </a:rPr>
                <a:t>+ </a:t>
              </a:r>
              <a:r>
                <a:rPr lang="ru-RU" sz="2800" dirty="0">
                  <a:solidFill>
                    <a:srgbClr val="2F5972"/>
                  </a:solidFill>
                  <a:latin typeface="Tex Gyre Adventor"/>
                </a:rPr>
                <a:t>- объединение в одной карте всего необходимого для студента: социальная карта студента; стипендиальная карта; электронный пропуск в здания университета и общежития; пропуск в библиотеку; читательский билет; пропуск в спортзал; возможность заказать на карту обед, который можно забрать в специальной ячейке; оплата в вендинговых автоматах; доступ к принтерам; доступ к шкафчикам для хранения вещей.</a:t>
              </a:r>
              <a:endParaRPr lang="en-US" sz="2800" dirty="0">
                <a:solidFill>
                  <a:srgbClr val="2F5972"/>
                </a:solidFill>
                <a:latin typeface="Tex Gyre Advento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489792" y="-3860801"/>
              <a:ext cx="9652394" cy="881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ru-RU" sz="4800" spc="420" dirty="0">
                  <a:solidFill>
                    <a:srgbClr val="F5FBF9"/>
                  </a:solidFill>
                  <a:latin typeface="Tex Gyre Adventor Bold"/>
                </a:rPr>
                <a:t>Идея сервиса</a:t>
              </a:r>
              <a:endParaRPr lang="en-US" sz="4800" spc="420" dirty="0">
                <a:solidFill>
                  <a:srgbClr val="F5FBF9"/>
                </a:solidFill>
                <a:latin typeface="Tex Gyre Adventor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706600" y="-1409700"/>
            <a:ext cx="5009706" cy="4247706"/>
            <a:chOff x="0" y="0"/>
            <a:chExt cx="6679608" cy="566360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1016000" y="0"/>
              <a:ext cx="5663608" cy="5663608"/>
              <a:chOff x="0" y="0"/>
              <a:chExt cx="2787650" cy="27876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5663608" cy="5663608"/>
              <a:chOff x="-2540" y="-2540"/>
              <a:chExt cx="6355080" cy="6355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-5650249" y="4838700"/>
            <a:ext cx="10192766" cy="8393873"/>
            <a:chOff x="0" y="0"/>
            <a:chExt cx="13590355" cy="11191831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1191831" cy="11191831"/>
              <a:chOff x="0" y="0"/>
              <a:chExt cx="2787650" cy="27876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2398524" y="0"/>
              <a:ext cx="11191831" cy="11191831"/>
              <a:chOff x="-2540" y="-2540"/>
              <a:chExt cx="6355080" cy="63550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85800" y="393552"/>
            <a:ext cx="10782744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ru-RU" sz="4800" spc="420" dirty="0">
                <a:solidFill>
                  <a:srgbClr val="5DCAD1"/>
                </a:solidFill>
                <a:latin typeface="Tex Gyre Adventor Bold"/>
              </a:rPr>
              <a:t>Концептуальная архитектура</a:t>
            </a:r>
            <a:endParaRPr lang="en-US" sz="4800" spc="420" dirty="0">
              <a:solidFill>
                <a:srgbClr val="5DCAD1"/>
              </a:solidFill>
              <a:latin typeface="Tex Gyre Adventor Bold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24EFD60-D4D5-42CE-970F-AA3CFE84122C}"/>
              </a:ext>
            </a:extLst>
          </p:cNvPr>
          <p:cNvGrpSpPr/>
          <p:nvPr/>
        </p:nvGrpSpPr>
        <p:grpSpPr>
          <a:xfrm>
            <a:off x="5176747" y="4008770"/>
            <a:ext cx="5511667" cy="2634534"/>
            <a:chOff x="2219085" y="1926588"/>
            <a:chExt cx="3602599" cy="1574418"/>
          </a:xfrm>
          <a:solidFill>
            <a:srgbClr val="ED5F65"/>
          </a:solidFill>
        </p:grpSpPr>
        <p:sp>
          <p:nvSpPr>
            <p:cNvPr id="7" name="Облако 6">
              <a:extLst>
                <a:ext uri="{FF2B5EF4-FFF2-40B4-BE49-F238E27FC236}">
                  <a16:creationId xmlns:a16="http://schemas.microsoft.com/office/drawing/2014/main" id="{C46761F8-C177-439A-9307-4C8421A5A14A}"/>
                </a:ext>
              </a:extLst>
            </p:cNvPr>
            <p:cNvSpPr/>
            <p:nvPr/>
          </p:nvSpPr>
          <p:spPr>
            <a:xfrm>
              <a:off x="2219085" y="1926588"/>
              <a:ext cx="3602599" cy="1574418"/>
            </a:xfrm>
            <a:prstGeom prst="cloud">
              <a:avLst/>
            </a:prstGeom>
            <a:solidFill>
              <a:srgbClr val="353E7F"/>
            </a:solidFill>
            <a:ln>
              <a:solidFill>
                <a:srgbClr val="1C2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EEB940-B8FB-435A-AD4E-DF41C48151C1}"/>
                </a:ext>
              </a:extLst>
            </p:cNvPr>
            <p:cNvSpPr txBox="1"/>
            <p:nvPr/>
          </p:nvSpPr>
          <p:spPr>
            <a:xfrm>
              <a:off x="3100525" y="2411586"/>
              <a:ext cx="2227723" cy="386252"/>
            </a:xfrm>
            <a:prstGeom prst="rect">
              <a:avLst/>
            </a:prstGeom>
            <a:solidFill>
              <a:srgbClr val="353E7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Mir Students+</a:t>
              </a:r>
              <a:endPara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B3BA9DB-E252-47EE-8C40-BDC087A1F5B4}"/>
              </a:ext>
            </a:extLst>
          </p:cNvPr>
          <p:cNvSpPr txBox="1"/>
          <p:nvPr/>
        </p:nvSpPr>
        <p:spPr>
          <a:xfrm>
            <a:off x="1371600" y="8159751"/>
            <a:ext cx="2853616" cy="523220"/>
          </a:xfrm>
          <a:prstGeom prst="rect">
            <a:avLst/>
          </a:prstGeom>
          <a:solidFill>
            <a:srgbClr val="A0DFE4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noProof="0" dirty="0">
                <a:solidFill>
                  <a:prstClr val="black"/>
                </a:solidFill>
                <a:latin typeface="Arial Narrow" panose="020B0606020202030204" pitchFamily="34" charset="0"/>
              </a:rPr>
              <a:t>Университет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EC0B56A-0961-4203-8974-C6BEA3245251}"/>
              </a:ext>
            </a:extLst>
          </p:cNvPr>
          <p:cNvCxnSpPr>
            <a:cxnSpLocks/>
          </p:cNvCxnSpPr>
          <p:nvPr/>
        </p:nvCxnSpPr>
        <p:spPr>
          <a:xfrm>
            <a:off x="10024939" y="6229387"/>
            <a:ext cx="2133827" cy="1789726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573BF31-905D-417C-AC81-F2C805AF8C17}"/>
              </a:ext>
            </a:extLst>
          </p:cNvPr>
          <p:cNvCxnSpPr>
            <a:cxnSpLocks/>
          </p:cNvCxnSpPr>
          <p:nvPr/>
        </p:nvCxnSpPr>
        <p:spPr>
          <a:xfrm>
            <a:off x="7339934" y="2184840"/>
            <a:ext cx="356266" cy="1686060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3F2691E-CC73-4A29-87DC-900EF31E9AE8}"/>
              </a:ext>
            </a:extLst>
          </p:cNvPr>
          <p:cNvCxnSpPr>
            <a:cxnSpLocks/>
          </p:cNvCxnSpPr>
          <p:nvPr/>
        </p:nvCxnSpPr>
        <p:spPr>
          <a:xfrm flipV="1">
            <a:off x="10507866" y="3363130"/>
            <a:ext cx="1539467" cy="920070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4FD2FF-9000-4E8F-ABB2-616A2FD937A7}"/>
              </a:ext>
            </a:extLst>
          </p:cNvPr>
          <p:cNvSpPr txBox="1"/>
          <p:nvPr/>
        </p:nvSpPr>
        <p:spPr>
          <a:xfrm>
            <a:off x="12420600" y="6229387"/>
            <a:ext cx="2457376" cy="3539430"/>
          </a:xfrm>
          <a:prstGeom prst="rect">
            <a:avLst/>
          </a:prstGeom>
          <a:solidFill>
            <a:srgbClr val="A0DFE4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Терминал на входе/в</a:t>
            </a:r>
            <a:r>
              <a:rPr kumimoji="0" lang="ru-RU" sz="3200" b="1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библиотеке/ в столовой/в спортзале/в шкафчике и т.д.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26A14-B273-47F4-8F4E-813911B9DB68}"/>
              </a:ext>
            </a:extLst>
          </p:cNvPr>
          <p:cNvSpPr txBox="1"/>
          <p:nvPr/>
        </p:nvSpPr>
        <p:spPr>
          <a:xfrm>
            <a:off x="6582646" y="1555399"/>
            <a:ext cx="1816691" cy="584775"/>
          </a:xfrm>
          <a:prstGeom prst="rect">
            <a:avLst/>
          </a:prstGeom>
          <a:solidFill>
            <a:srgbClr val="A0DFE4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Магазин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CADD0-E3ED-4CCB-9665-AB3ED9BDEA80}"/>
              </a:ext>
            </a:extLst>
          </p:cNvPr>
          <p:cNvSpPr txBox="1"/>
          <p:nvPr/>
        </p:nvSpPr>
        <p:spPr>
          <a:xfrm>
            <a:off x="12249224" y="2629077"/>
            <a:ext cx="3143176" cy="584775"/>
          </a:xfrm>
          <a:prstGeom prst="rect">
            <a:avLst/>
          </a:prstGeom>
          <a:solidFill>
            <a:srgbClr val="A0DFE4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Клиент (студент)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28629E0-E62C-47CE-909D-7CFD09E188FC}"/>
              </a:ext>
            </a:extLst>
          </p:cNvPr>
          <p:cNvCxnSpPr>
            <a:cxnSpLocks/>
          </p:cNvCxnSpPr>
          <p:nvPr/>
        </p:nvCxnSpPr>
        <p:spPr>
          <a:xfrm flipH="1">
            <a:off x="3706395" y="6449100"/>
            <a:ext cx="1743215" cy="1592873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0E5A6A-824E-4E09-9445-FD2E2F37BB8A}"/>
              </a:ext>
            </a:extLst>
          </p:cNvPr>
          <p:cNvSpPr txBox="1"/>
          <p:nvPr/>
        </p:nvSpPr>
        <p:spPr>
          <a:xfrm>
            <a:off x="1219199" y="4012476"/>
            <a:ext cx="2225361" cy="1077218"/>
          </a:xfrm>
          <a:prstGeom prst="rect">
            <a:avLst/>
          </a:prstGeom>
          <a:solidFill>
            <a:srgbClr val="A0DFE4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Столовая/ библиотека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CF049EA-B5CD-4373-8735-A19F85D3A7A8}"/>
              </a:ext>
            </a:extLst>
          </p:cNvPr>
          <p:cNvCxnSpPr>
            <a:cxnSpLocks/>
          </p:cNvCxnSpPr>
          <p:nvPr/>
        </p:nvCxnSpPr>
        <p:spPr>
          <a:xfrm>
            <a:off x="3559164" y="4546041"/>
            <a:ext cx="1699201" cy="274295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0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85800" y="393552"/>
            <a:ext cx="17449800" cy="602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ru-RU" sz="4000" spc="420" dirty="0">
                <a:solidFill>
                  <a:srgbClr val="5DCAD1"/>
                </a:solidFill>
                <a:latin typeface="Tex Gyre Adventor Bold"/>
              </a:rPr>
              <a:t>Пользовательский сценарий: заказ книги в библиотеке </a:t>
            </a:r>
            <a:endParaRPr lang="en-US" sz="4000" spc="420" dirty="0">
              <a:solidFill>
                <a:srgbClr val="5DCAD1"/>
              </a:solidFill>
              <a:latin typeface="Tex Gyre Adventor Bold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3FCE01C-39B4-425C-8D22-AFB83BED3D82}"/>
              </a:ext>
            </a:extLst>
          </p:cNvPr>
          <p:cNvGrpSpPr/>
          <p:nvPr/>
        </p:nvGrpSpPr>
        <p:grpSpPr>
          <a:xfrm>
            <a:off x="5176747" y="4008770"/>
            <a:ext cx="5511667" cy="2634534"/>
            <a:chOff x="2219085" y="1926588"/>
            <a:chExt cx="3602599" cy="1574418"/>
          </a:xfrm>
          <a:solidFill>
            <a:srgbClr val="ED5F65"/>
          </a:solidFill>
        </p:grpSpPr>
        <p:sp>
          <p:nvSpPr>
            <p:cNvPr id="7" name="Облако 6">
              <a:extLst>
                <a:ext uri="{FF2B5EF4-FFF2-40B4-BE49-F238E27FC236}">
                  <a16:creationId xmlns:a16="http://schemas.microsoft.com/office/drawing/2014/main" id="{56158259-7AE9-495A-AF5D-ED7FBD85E090}"/>
                </a:ext>
              </a:extLst>
            </p:cNvPr>
            <p:cNvSpPr/>
            <p:nvPr/>
          </p:nvSpPr>
          <p:spPr>
            <a:xfrm>
              <a:off x="2219085" y="1926588"/>
              <a:ext cx="3602599" cy="1574418"/>
            </a:xfrm>
            <a:prstGeom prst="cloud">
              <a:avLst/>
            </a:prstGeom>
            <a:solidFill>
              <a:srgbClr val="353E7F"/>
            </a:solidFill>
            <a:ln>
              <a:solidFill>
                <a:srgbClr val="1C2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C390B0-AFEE-4021-A214-C526A0F83B45}"/>
                </a:ext>
              </a:extLst>
            </p:cNvPr>
            <p:cNvSpPr txBox="1"/>
            <p:nvPr/>
          </p:nvSpPr>
          <p:spPr>
            <a:xfrm>
              <a:off x="3100525" y="2411586"/>
              <a:ext cx="2227723" cy="386252"/>
            </a:xfrm>
            <a:prstGeom prst="rect">
              <a:avLst/>
            </a:prstGeom>
            <a:solidFill>
              <a:srgbClr val="353E7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Mir Students+</a:t>
              </a:r>
              <a:endPara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5D3522D-BAAE-4E47-AD73-90A1E775B5F3}"/>
              </a:ext>
            </a:extLst>
          </p:cNvPr>
          <p:cNvCxnSpPr>
            <a:cxnSpLocks/>
          </p:cNvCxnSpPr>
          <p:nvPr/>
        </p:nvCxnSpPr>
        <p:spPr>
          <a:xfrm>
            <a:off x="10024939" y="6229387"/>
            <a:ext cx="2133827" cy="1789726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335D575-5304-440C-97E6-4828FED2BE01}"/>
              </a:ext>
            </a:extLst>
          </p:cNvPr>
          <p:cNvCxnSpPr>
            <a:cxnSpLocks/>
          </p:cNvCxnSpPr>
          <p:nvPr/>
        </p:nvCxnSpPr>
        <p:spPr>
          <a:xfrm flipV="1">
            <a:off x="10507866" y="3655517"/>
            <a:ext cx="1798131" cy="627683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877084-F1F4-42EF-B180-75F8856AD61F}"/>
              </a:ext>
            </a:extLst>
          </p:cNvPr>
          <p:cNvSpPr txBox="1"/>
          <p:nvPr/>
        </p:nvSpPr>
        <p:spPr>
          <a:xfrm>
            <a:off x="12420600" y="6229387"/>
            <a:ext cx="2457376" cy="3539430"/>
          </a:xfrm>
          <a:prstGeom prst="rect">
            <a:avLst/>
          </a:prstGeom>
          <a:solidFill>
            <a:srgbClr val="A0DFE4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Терминал на входе/в</a:t>
            </a:r>
            <a:r>
              <a:rPr kumimoji="0" lang="ru-RU" sz="3200" b="1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библиотеке/ в столовой/в спортзале/в шкафчике и т.д.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E788E-A8E9-475C-8C59-E4D3B1422FE9}"/>
              </a:ext>
            </a:extLst>
          </p:cNvPr>
          <p:cNvSpPr txBox="1"/>
          <p:nvPr/>
        </p:nvSpPr>
        <p:spPr>
          <a:xfrm>
            <a:off x="12573000" y="3070742"/>
            <a:ext cx="3143176" cy="584775"/>
          </a:xfrm>
          <a:prstGeom prst="rect">
            <a:avLst/>
          </a:prstGeom>
          <a:solidFill>
            <a:srgbClr val="A0DFE4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Клиент (студент)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3C82F-DA2F-4EF6-909E-211C1B1601F9}"/>
              </a:ext>
            </a:extLst>
          </p:cNvPr>
          <p:cNvSpPr txBox="1"/>
          <p:nvPr/>
        </p:nvSpPr>
        <p:spPr>
          <a:xfrm>
            <a:off x="1044767" y="4976279"/>
            <a:ext cx="2225361" cy="584775"/>
          </a:xfrm>
          <a:prstGeom prst="rect">
            <a:avLst/>
          </a:prstGeom>
          <a:solidFill>
            <a:srgbClr val="A0DFE4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Библиотека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19347D8-D057-449A-B781-832611D0ECCD}"/>
              </a:ext>
            </a:extLst>
          </p:cNvPr>
          <p:cNvCxnSpPr>
            <a:cxnSpLocks/>
          </p:cNvCxnSpPr>
          <p:nvPr/>
        </p:nvCxnSpPr>
        <p:spPr>
          <a:xfrm>
            <a:off x="3444561" y="5259851"/>
            <a:ext cx="1692111" cy="1072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Группа 115">
            <a:extLst>
              <a:ext uri="{FF2B5EF4-FFF2-40B4-BE49-F238E27FC236}">
                <a16:creationId xmlns:a16="http://schemas.microsoft.com/office/drawing/2014/main" id="{15063178-790F-4203-9E86-B3F57D27A3C7}"/>
              </a:ext>
            </a:extLst>
          </p:cNvPr>
          <p:cNvGrpSpPr/>
          <p:nvPr/>
        </p:nvGrpSpPr>
        <p:grpSpPr bwMode="auto">
          <a:xfrm rot="15221640">
            <a:off x="7900775" y="3362251"/>
            <a:ext cx="1083864" cy="1071127"/>
            <a:chOff x="2330754" y="1238247"/>
            <a:chExt cx="820560" cy="852703"/>
          </a:xfrm>
        </p:grpSpPr>
        <p:sp>
          <p:nvSpPr>
            <p:cNvPr id="20" name="Дуга 116">
              <a:extLst>
                <a:ext uri="{FF2B5EF4-FFF2-40B4-BE49-F238E27FC236}">
                  <a16:creationId xmlns:a16="http://schemas.microsoft.com/office/drawing/2014/main" id="{5B810B81-E78F-4E39-8B20-077FAABF6819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1" name="Дуга 117">
              <a:extLst>
                <a:ext uri="{FF2B5EF4-FFF2-40B4-BE49-F238E27FC236}">
                  <a16:creationId xmlns:a16="http://schemas.microsoft.com/office/drawing/2014/main" id="{68D9F934-CEB1-4224-91DF-11CA68EE67FC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Дуга 118">
              <a:extLst>
                <a:ext uri="{FF2B5EF4-FFF2-40B4-BE49-F238E27FC236}">
                  <a16:creationId xmlns:a16="http://schemas.microsoft.com/office/drawing/2014/main" id="{442D1F77-6E16-4455-B43B-A8BF308ACED9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3" name="Дуга 119">
              <a:extLst>
                <a:ext uri="{FF2B5EF4-FFF2-40B4-BE49-F238E27FC236}">
                  <a16:creationId xmlns:a16="http://schemas.microsoft.com/office/drawing/2014/main" id="{FF9F5E21-F062-432A-93C3-2FB12C4FDDA6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3E24C3-EB34-486F-A38F-B81A4F8A89BB}"/>
              </a:ext>
            </a:extLst>
          </p:cNvPr>
          <p:cNvGrpSpPr/>
          <p:nvPr/>
        </p:nvGrpSpPr>
        <p:grpSpPr>
          <a:xfrm>
            <a:off x="11440352" y="3591640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FF69495A-0F52-49FB-A4A0-E92697B73760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7F9658-29F6-4639-A066-CE887C441D24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10486CD-B709-4A33-BEAE-EAEA7FFC6E4F}"/>
              </a:ext>
            </a:extLst>
          </p:cNvPr>
          <p:cNvGrpSpPr/>
          <p:nvPr/>
        </p:nvGrpSpPr>
        <p:grpSpPr>
          <a:xfrm>
            <a:off x="8229386" y="3138385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E7A9B5B9-489C-45B6-9247-21586A4BC0C0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C2566E-8387-4F56-AECC-BAA68BE1BA18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E0BB11B-FAAD-4E2C-B32C-95B23B77DB03}"/>
              </a:ext>
            </a:extLst>
          </p:cNvPr>
          <p:cNvGrpSpPr/>
          <p:nvPr/>
        </p:nvGrpSpPr>
        <p:grpSpPr>
          <a:xfrm>
            <a:off x="4339648" y="4980702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5283B3DD-1EFA-44DD-9EB9-C0D4215D2F4A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A68B9F-D80D-4218-A9E8-1ADB8E85D2B3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3" name="Группа 115">
            <a:extLst>
              <a:ext uri="{FF2B5EF4-FFF2-40B4-BE49-F238E27FC236}">
                <a16:creationId xmlns:a16="http://schemas.microsoft.com/office/drawing/2014/main" id="{980F57B8-0B00-4332-95B1-500B6A3973FB}"/>
              </a:ext>
            </a:extLst>
          </p:cNvPr>
          <p:cNvGrpSpPr/>
          <p:nvPr/>
        </p:nvGrpSpPr>
        <p:grpSpPr bwMode="auto">
          <a:xfrm rot="5400000">
            <a:off x="1057526" y="5687069"/>
            <a:ext cx="1083864" cy="1071127"/>
            <a:chOff x="2330754" y="1238247"/>
            <a:chExt cx="820560" cy="852703"/>
          </a:xfrm>
        </p:grpSpPr>
        <p:sp>
          <p:nvSpPr>
            <p:cNvPr id="34" name="Дуга 116">
              <a:extLst>
                <a:ext uri="{FF2B5EF4-FFF2-40B4-BE49-F238E27FC236}">
                  <a16:creationId xmlns:a16="http://schemas.microsoft.com/office/drawing/2014/main" id="{9B64BAB3-D374-4C02-B4DF-57B724D66B76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5" name="Дуга 117">
              <a:extLst>
                <a:ext uri="{FF2B5EF4-FFF2-40B4-BE49-F238E27FC236}">
                  <a16:creationId xmlns:a16="http://schemas.microsoft.com/office/drawing/2014/main" id="{34FB707F-5C8B-4A19-AB7D-33989FA67AA4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6" name="Дуга 118">
              <a:extLst>
                <a:ext uri="{FF2B5EF4-FFF2-40B4-BE49-F238E27FC236}">
                  <a16:creationId xmlns:a16="http://schemas.microsoft.com/office/drawing/2014/main" id="{67922F56-2816-42B2-8A11-4D2F4CBFD4B3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" name="Дуга 119">
              <a:extLst>
                <a:ext uri="{FF2B5EF4-FFF2-40B4-BE49-F238E27FC236}">
                  <a16:creationId xmlns:a16="http://schemas.microsoft.com/office/drawing/2014/main" id="{04DB6BB4-B4FA-4FA1-AD86-22B473F04E46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4A7EAF7-B5A2-4871-B899-71519196899F}"/>
              </a:ext>
            </a:extLst>
          </p:cNvPr>
          <p:cNvGrpSpPr/>
          <p:nvPr/>
        </p:nvGrpSpPr>
        <p:grpSpPr>
          <a:xfrm>
            <a:off x="1278031" y="6437591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D05D83FA-76D3-4F00-B006-03E0FF0C465C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500198-CC6A-4C8F-9238-CE366D86F474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74EFDD61-6386-4C2A-9FCA-2BEFB2CEA7FA}"/>
              </a:ext>
            </a:extLst>
          </p:cNvPr>
          <p:cNvGrpSpPr/>
          <p:nvPr/>
        </p:nvGrpSpPr>
        <p:grpSpPr>
          <a:xfrm>
            <a:off x="3757083" y="4972726"/>
            <a:ext cx="530599" cy="513290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DBC6B787-1D30-4749-84FC-D00841D2C8DB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B57A9A-0BE1-4C9D-8BE7-341C169EE60B}"/>
                </a:ext>
              </a:extLst>
            </p:cNvPr>
            <p:cNvSpPr txBox="1"/>
            <p:nvPr/>
          </p:nvSpPr>
          <p:spPr>
            <a:xfrm>
              <a:off x="5556344" y="3388740"/>
              <a:ext cx="136000" cy="175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83016AB-0CD0-41A5-A607-0C47068D5822}"/>
              </a:ext>
            </a:extLst>
          </p:cNvPr>
          <p:cNvGrpSpPr/>
          <p:nvPr/>
        </p:nvGrpSpPr>
        <p:grpSpPr>
          <a:xfrm>
            <a:off x="10806391" y="3870766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90CDC86F-BBDA-43A1-AF33-364FCCBB2D50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300632-AAE4-4221-9E0A-5118C3C18415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87370C7-C5A4-48AF-96D5-0B96FBBAE9EF}"/>
              </a:ext>
            </a:extLst>
          </p:cNvPr>
          <p:cNvCxnSpPr>
            <a:cxnSpLocks/>
          </p:cNvCxnSpPr>
          <p:nvPr/>
        </p:nvCxnSpPr>
        <p:spPr>
          <a:xfrm flipH="1">
            <a:off x="13808912" y="3702388"/>
            <a:ext cx="596488" cy="2431712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68CF0F5-4F26-471D-BF3F-F1572BC2D569}"/>
              </a:ext>
            </a:extLst>
          </p:cNvPr>
          <p:cNvGrpSpPr/>
          <p:nvPr/>
        </p:nvGrpSpPr>
        <p:grpSpPr>
          <a:xfrm>
            <a:off x="13918093" y="4665587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46739336-BBAC-4F7C-906A-D6FAB18A2943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CD0F2F-6F96-48F0-94FA-81ECA4EB2342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3E11ABE1-3930-4D41-BA0C-B84991B6CEF3}"/>
              </a:ext>
            </a:extLst>
          </p:cNvPr>
          <p:cNvGrpSpPr/>
          <p:nvPr/>
        </p:nvGrpSpPr>
        <p:grpSpPr>
          <a:xfrm>
            <a:off x="11190064" y="7150889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9C3A5F30-84F1-421A-9D33-1570454EB6B3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600829-4B34-4B67-9528-F1D22BCECC6A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54" name="Группа 115">
            <a:extLst>
              <a:ext uri="{FF2B5EF4-FFF2-40B4-BE49-F238E27FC236}">
                <a16:creationId xmlns:a16="http://schemas.microsoft.com/office/drawing/2014/main" id="{01606757-120E-4D0E-8359-C84BEE5B211C}"/>
              </a:ext>
            </a:extLst>
          </p:cNvPr>
          <p:cNvGrpSpPr/>
          <p:nvPr/>
        </p:nvGrpSpPr>
        <p:grpSpPr bwMode="auto">
          <a:xfrm rot="4751374">
            <a:off x="7390648" y="6334035"/>
            <a:ext cx="1083864" cy="1071127"/>
            <a:chOff x="2330754" y="1238247"/>
            <a:chExt cx="820560" cy="852703"/>
          </a:xfrm>
        </p:grpSpPr>
        <p:sp>
          <p:nvSpPr>
            <p:cNvPr id="55" name="Дуга 116">
              <a:extLst>
                <a:ext uri="{FF2B5EF4-FFF2-40B4-BE49-F238E27FC236}">
                  <a16:creationId xmlns:a16="http://schemas.microsoft.com/office/drawing/2014/main" id="{C727C0BE-4EB3-42F5-B423-1BF163983F53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6" name="Дуга 117">
              <a:extLst>
                <a:ext uri="{FF2B5EF4-FFF2-40B4-BE49-F238E27FC236}">
                  <a16:creationId xmlns:a16="http://schemas.microsoft.com/office/drawing/2014/main" id="{38C3AB42-1A83-400F-8C2E-BEC3744488EC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7" name="Дуга 118">
              <a:extLst>
                <a:ext uri="{FF2B5EF4-FFF2-40B4-BE49-F238E27FC236}">
                  <a16:creationId xmlns:a16="http://schemas.microsoft.com/office/drawing/2014/main" id="{0F693FC2-A254-46F2-B35A-4A57AFFBE8F8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8" name="Дуга 119">
              <a:extLst>
                <a:ext uri="{FF2B5EF4-FFF2-40B4-BE49-F238E27FC236}">
                  <a16:creationId xmlns:a16="http://schemas.microsoft.com/office/drawing/2014/main" id="{C11A19D9-3964-4222-B403-87E8D59F528A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C2D67868-8F49-433A-820A-436EA7E8B085}"/>
              </a:ext>
            </a:extLst>
          </p:cNvPr>
          <p:cNvGrpSpPr/>
          <p:nvPr/>
        </p:nvGrpSpPr>
        <p:grpSpPr>
          <a:xfrm>
            <a:off x="8046148" y="6942904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1AF76165-C8D4-4C7E-A692-380B23272A1D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B8EB0A-0390-404E-AC96-C8313B0687FA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65" name="Группа 115">
            <a:extLst>
              <a:ext uri="{FF2B5EF4-FFF2-40B4-BE49-F238E27FC236}">
                <a16:creationId xmlns:a16="http://schemas.microsoft.com/office/drawing/2014/main" id="{A0659D3E-FF49-4DB9-A494-8C7F41CB0A95}"/>
              </a:ext>
            </a:extLst>
          </p:cNvPr>
          <p:cNvGrpSpPr/>
          <p:nvPr/>
        </p:nvGrpSpPr>
        <p:grpSpPr bwMode="auto">
          <a:xfrm rot="19663244">
            <a:off x="14832663" y="6659997"/>
            <a:ext cx="1083864" cy="1071127"/>
            <a:chOff x="2330754" y="1238247"/>
            <a:chExt cx="820560" cy="852703"/>
          </a:xfrm>
        </p:grpSpPr>
        <p:sp>
          <p:nvSpPr>
            <p:cNvPr id="66" name="Дуга 116">
              <a:extLst>
                <a:ext uri="{FF2B5EF4-FFF2-40B4-BE49-F238E27FC236}">
                  <a16:creationId xmlns:a16="http://schemas.microsoft.com/office/drawing/2014/main" id="{F848EF24-ACA0-4E34-8648-760391ED2372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7" name="Дуга 117">
              <a:extLst>
                <a:ext uri="{FF2B5EF4-FFF2-40B4-BE49-F238E27FC236}">
                  <a16:creationId xmlns:a16="http://schemas.microsoft.com/office/drawing/2014/main" id="{6C7D49E2-010F-4DB7-B211-7F385CE8663A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8" name="Дуга 118">
              <a:extLst>
                <a:ext uri="{FF2B5EF4-FFF2-40B4-BE49-F238E27FC236}">
                  <a16:creationId xmlns:a16="http://schemas.microsoft.com/office/drawing/2014/main" id="{1DEEC37D-AA90-4BED-AC9B-6F409A58E2DE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69" name="Дуга 119">
              <a:extLst>
                <a:ext uri="{FF2B5EF4-FFF2-40B4-BE49-F238E27FC236}">
                  <a16:creationId xmlns:a16="http://schemas.microsoft.com/office/drawing/2014/main" id="{F73F94DA-8D1F-4E08-98C2-48EEE94E3680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3089FF2D-F9A6-4D75-B2E4-F08209919C93}"/>
              </a:ext>
            </a:extLst>
          </p:cNvPr>
          <p:cNvGrpSpPr/>
          <p:nvPr/>
        </p:nvGrpSpPr>
        <p:grpSpPr>
          <a:xfrm>
            <a:off x="15578594" y="6799221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B6DBEDE9-7A3C-4CDC-B245-5561BE2EF069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2556A64-BAC7-43A1-8552-5AB518736323}"/>
                </a:ext>
              </a:extLst>
            </p:cNvPr>
            <p:cNvSpPr txBox="1"/>
            <p:nvPr/>
          </p:nvSpPr>
          <p:spPr>
            <a:xfrm>
              <a:off x="5556344" y="3388740"/>
              <a:ext cx="208634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65CC2633-F3A6-4061-B0F6-A51799057767}"/>
              </a:ext>
            </a:extLst>
          </p:cNvPr>
          <p:cNvGrpSpPr/>
          <p:nvPr/>
        </p:nvGrpSpPr>
        <p:grpSpPr>
          <a:xfrm>
            <a:off x="10474063" y="6554184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36EE6002-572B-4CFB-80AB-CF021020F65A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C11E7C-0C93-4259-99C9-AC6847E5F651}"/>
                </a:ext>
              </a:extLst>
            </p:cNvPr>
            <p:cNvSpPr txBox="1"/>
            <p:nvPr/>
          </p:nvSpPr>
          <p:spPr>
            <a:xfrm>
              <a:off x="5556344" y="3388740"/>
              <a:ext cx="208634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5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85800" y="393552"/>
            <a:ext cx="17449800" cy="1243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ru-RU" sz="4000" spc="420" dirty="0">
                <a:solidFill>
                  <a:srgbClr val="5DCAD1"/>
                </a:solidFill>
                <a:latin typeface="Tex Gyre Adventor Bold"/>
              </a:rPr>
              <a:t>Пользовательский сценарий: подключение и оплата студенческого проездного</a:t>
            </a:r>
            <a:endParaRPr lang="en-US" sz="4000" spc="420" dirty="0">
              <a:solidFill>
                <a:srgbClr val="5DCAD1"/>
              </a:solidFill>
              <a:latin typeface="Tex Gyre Adventor Bold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56033FE-4DB2-4F78-A271-F509011DDA37}"/>
              </a:ext>
            </a:extLst>
          </p:cNvPr>
          <p:cNvGrpSpPr/>
          <p:nvPr/>
        </p:nvGrpSpPr>
        <p:grpSpPr>
          <a:xfrm>
            <a:off x="5176747" y="4008770"/>
            <a:ext cx="5511667" cy="2634534"/>
            <a:chOff x="2219085" y="1926588"/>
            <a:chExt cx="3602599" cy="1574418"/>
          </a:xfrm>
          <a:solidFill>
            <a:srgbClr val="ED5F65"/>
          </a:solidFill>
        </p:grpSpPr>
        <p:sp>
          <p:nvSpPr>
            <p:cNvPr id="7" name="Облако 6">
              <a:extLst>
                <a:ext uri="{FF2B5EF4-FFF2-40B4-BE49-F238E27FC236}">
                  <a16:creationId xmlns:a16="http://schemas.microsoft.com/office/drawing/2014/main" id="{24D85039-B535-4926-B530-51308A66DBDC}"/>
                </a:ext>
              </a:extLst>
            </p:cNvPr>
            <p:cNvSpPr/>
            <p:nvPr/>
          </p:nvSpPr>
          <p:spPr>
            <a:xfrm>
              <a:off x="2219085" y="1926588"/>
              <a:ext cx="3602599" cy="1574418"/>
            </a:xfrm>
            <a:prstGeom prst="cloud">
              <a:avLst/>
            </a:prstGeom>
            <a:solidFill>
              <a:srgbClr val="353E7F"/>
            </a:solidFill>
            <a:ln>
              <a:solidFill>
                <a:srgbClr val="1C2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23EB89-26E1-4E5F-9228-1A3E7BCE349F}"/>
                </a:ext>
              </a:extLst>
            </p:cNvPr>
            <p:cNvSpPr txBox="1"/>
            <p:nvPr/>
          </p:nvSpPr>
          <p:spPr>
            <a:xfrm>
              <a:off x="3100525" y="2411586"/>
              <a:ext cx="2227723" cy="386252"/>
            </a:xfrm>
            <a:prstGeom prst="rect">
              <a:avLst/>
            </a:prstGeom>
            <a:solidFill>
              <a:srgbClr val="353E7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Mir Students+</a:t>
              </a:r>
              <a:endPara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FFFBC46-009A-4AE5-A095-BDBD051E398C}"/>
              </a:ext>
            </a:extLst>
          </p:cNvPr>
          <p:cNvCxnSpPr>
            <a:cxnSpLocks/>
          </p:cNvCxnSpPr>
          <p:nvPr/>
        </p:nvCxnSpPr>
        <p:spPr>
          <a:xfrm flipV="1">
            <a:off x="9933499" y="2822965"/>
            <a:ext cx="1923190" cy="1300770"/>
          </a:xfrm>
          <a:prstGeom prst="straightConnector1">
            <a:avLst/>
          </a:prstGeom>
          <a:ln w="76200">
            <a:solidFill>
              <a:srgbClr val="5DCAD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61A439-6FBD-482F-9E3D-C78ED4E66A53}"/>
              </a:ext>
            </a:extLst>
          </p:cNvPr>
          <p:cNvSpPr txBox="1"/>
          <p:nvPr/>
        </p:nvSpPr>
        <p:spPr>
          <a:xfrm>
            <a:off x="12314398" y="8496297"/>
            <a:ext cx="2667000" cy="584775"/>
          </a:xfrm>
          <a:prstGeom prst="rect">
            <a:avLst/>
          </a:prstGeom>
          <a:solidFill>
            <a:srgbClr val="CFEFF1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Банк Эмитент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90286-DDA6-495B-ABAF-840B0F32CA2C}"/>
              </a:ext>
            </a:extLst>
          </p:cNvPr>
          <p:cNvSpPr txBox="1"/>
          <p:nvPr/>
        </p:nvSpPr>
        <p:spPr>
          <a:xfrm>
            <a:off x="12158766" y="2238190"/>
            <a:ext cx="3143176" cy="584775"/>
          </a:xfrm>
          <a:prstGeom prst="rect">
            <a:avLst/>
          </a:prstGeom>
          <a:solidFill>
            <a:srgbClr val="A0DFE4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Клиент (студент)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EC781B8-64F9-4CC7-A644-08389A0D0A86}"/>
              </a:ext>
            </a:extLst>
          </p:cNvPr>
          <p:cNvCxnSpPr>
            <a:cxnSpLocks/>
          </p:cNvCxnSpPr>
          <p:nvPr/>
        </p:nvCxnSpPr>
        <p:spPr>
          <a:xfrm flipV="1">
            <a:off x="2971800" y="6229387"/>
            <a:ext cx="2083122" cy="1885913"/>
          </a:xfrm>
          <a:prstGeom prst="straightConnector1">
            <a:avLst/>
          </a:prstGeom>
          <a:ln w="76200">
            <a:solidFill>
              <a:srgbClr val="B8E6EA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9BBAE43-855D-4F57-8FB7-209A643C784A}"/>
              </a:ext>
            </a:extLst>
          </p:cNvPr>
          <p:cNvGrpSpPr/>
          <p:nvPr/>
        </p:nvGrpSpPr>
        <p:grpSpPr>
          <a:xfrm>
            <a:off x="3734354" y="6919686"/>
            <a:ext cx="558013" cy="505313"/>
            <a:chOff x="5511378" y="3380889"/>
            <a:chExt cx="262001" cy="247958"/>
          </a:xfrm>
          <a:solidFill>
            <a:srgbClr val="959CD3"/>
          </a:solidFill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E50126B0-664B-4C83-9BBF-076660236FDD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538023-CAE3-44FF-89DC-8C660CCCB098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764CB3-30D6-4A1B-ADCD-42E4C2EFC604}"/>
              </a:ext>
            </a:extLst>
          </p:cNvPr>
          <p:cNvCxnSpPr>
            <a:cxnSpLocks/>
          </p:cNvCxnSpPr>
          <p:nvPr/>
        </p:nvCxnSpPr>
        <p:spPr>
          <a:xfrm>
            <a:off x="13730354" y="3009900"/>
            <a:ext cx="0" cy="5334000"/>
          </a:xfrm>
          <a:prstGeom prst="straightConnector1">
            <a:avLst/>
          </a:prstGeom>
          <a:ln w="76200">
            <a:solidFill>
              <a:srgbClr val="B8E6EA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B8FCE08-15EA-44CB-995D-F7D2CA2D21FA}"/>
              </a:ext>
            </a:extLst>
          </p:cNvPr>
          <p:cNvGrpSpPr/>
          <p:nvPr/>
        </p:nvGrpSpPr>
        <p:grpSpPr>
          <a:xfrm>
            <a:off x="10935059" y="2895669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B2697019-EF98-450B-8498-5B0B64C1BF0B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1FC2FB-A180-40D7-B853-4B66543BEB60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D35CA2-3185-48F8-87CE-D8C4BE43431C}"/>
              </a:ext>
            </a:extLst>
          </p:cNvPr>
          <p:cNvSpPr txBox="1"/>
          <p:nvPr/>
        </p:nvSpPr>
        <p:spPr>
          <a:xfrm>
            <a:off x="6743700" y="8496299"/>
            <a:ext cx="2667000" cy="584775"/>
          </a:xfrm>
          <a:prstGeom prst="rect">
            <a:avLst/>
          </a:prstGeom>
          <a:solidFill>
            <a:srgbClr val="CFEFF1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ОПКЦ ПС Мир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24833D-AEE5-42F9-B55B-534C34CFF5D3}"/>
              </a:ext>
            </a:extLst>
          </p:cNvPr>
          <p:cNvSpPr txBox="1"/>
          <p:nvPr/>
        </p:nvSpPr>
        <p:spPr>
          <a:xfrm>
            <a:off x="1249679" y="8496299"/>
            <a:ext cx="2667000" cy="584775"/>
          </a:xfrm>
          <a:prstGeom prst="rect">
            <a:avLst/>
          </a:prstGeom>
          <a:solidFill>
            <a:srgbClr val="CFEFF1"/>
          </a:solidFill>
          <a:ln>
            <a:solidFill>
              <a:srgbClr val="A0DFE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Банк Эквайер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6E0DBC-1C8D-4440-9E4E-DFAD6F03DE16}"/>
              </a:ext>
            </a:extLst>
          </p:cNvPr>
          <p:cNvCxnSpPr>
            <a:cxnSpLocks/>
          </p:cNvCxnSpPr>
          <p:nvPr/>
        </p:nvCxnSpPr>
        <p:spPr>
          <a:xfrm flipV="1">
            <a:off x="4200834" y="8828911"/>
            <a:ext cx="2037014" cy="1"/>
          </a:xfrm>
          <a:prstGeom prst="straightConnector1">
            <a:avLst/>
          </a:prstGeom>
          <a:ln w="76200">
            <a:solidFill>
              <a:srgbClr val="B8E6EA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CD3651F-547E-497B-BC5B-94FD39CAE170}"/>
              </a:ext>
            </a:extLst>
          </p:cNvPr>
          <p:cNvCxnSpPr>
            <a:cxnSpLocks/>
          </p:cNvCxnSpPr>
          <p:nvPr/>
        </p:nvCxnSpPr>
        <p:spPr>
          <a:xfrm flipV="1">
            <a:off x="9916552" y="8788685"/>
            <a:ext cx="2037014" cy="1"/>
          </a:xfrm>
          <a:prstGeom prst="straightConnector1">
            <a:avLst/>
          </a:prstGeom>
          <a:ln w="76200">
            <a:solidFill>
              <a:srgbClr val="B8E6EA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48C92FE-286F-4251-AFF3-80A04DF7C723}"/>
              </a:ext>
            </a:extLst>
          </p:cNvPr>
          <p:cNvGrpSpPr/>
          <p:nvPr/>
        </p:nvGrpSpPr>
        <p:grpSpPr>
          <a:xfrm>
            <a:off x="4897740" y="8576254"/>
            <a:ext cx="558013" cy="505313"/>
            <a:chOff x="5511378" y="3380889"/>
            <a:chExt cx="262001" cy="247958"/>
          </a:xfrm>
          <a:solidFill>
            <a:srgbClr val="959CD3"/>
          </a:solidFill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26B2F3A-5530-4F4E-90F4-9174E0018CFA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82C4E4-1905-44D7-B214-A5AB80F83BB9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34BB8B0-2BE4-4B30-9387-668D328A968D}"/>
              </a:ext>
            </a:extLst>
          </p:cNvPr>
          <p:cNvGrpSpPr/>
          <p:nvPr/>
        </p:nvGrpSpPr>
        <p:grpSpPr>
          <a:xfrm>
            <a:off x="10698647" y="8576254"/>
            <a:ext cx="558013" cy="505313"/>
            <a:chOff x="5511378" y="3380889"/>
            <a:chExt cx="262001" cy="247958"/>
          </a:xfrm>
          <a:solidFill>
            <a:srgbClr val="959CD3"/>
          </a:solidFill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900F79AA-0908-4A9F-855A-3568755DB643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1340B5-9775-46A0-BE1D-5C40A189F5B0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8C1EAD01-AFD7-4C70-8748-95FE796AFEDA}"/>
              </a:ext>
            </a:extLst>
          </p:cNvPr>
          <p:cNvGrpSpPr/>
          <p:nvPr/>
        </p:nvGrpSpPr>
        <p:grpSpPr>
          <a:xfrm>
            <a:off x="13394875" y="5214009"/>
            <a:ext cx="558013" cy="505313"/>
            <a:chOff x="5511378" y="3380889"/>
            <a:chExt cx="262001" cy="247958"/>
          </a:xfrm>
          <a:solidFill>
            <a:srgbClr val="959CD3"/>
          </a:solidFill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FB12841E-A28D-4ABA-B64F-CE7A8E9DD1F7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8D341A-23CF-4980-B5B6-4324D39B874E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9" name="Группа 115">
            <a:extLst>
              <a:ext uri="{FF2B5EF4-FFF2-40B4-BE49-F238E27FC236}">
                <a16:creationId xmlns:a16="http://schemas.microsoft.com/office/drawing/2014/main" id="{AC5C909C-6042-450B-BE6F-36B3FAEF1773}"/>
              </a:ext>
            </a:extLst>
          </p:cNvPr>
          <p:cNvGrpSpPr/>
          <p:nvPr/>
        </p:nvGrpSpPr>
        <p:grpSpPr bwMode="auto">
          <a:xfrm rot="10800000">
            <a:off x="4973939" y="4043780"/>
            <a:ext cx="1083864" cy="1071127"/>
            <a:chOff x="2330754" y="1238247"/>
            <a:chExt cx="820560" cy="852703"/>
          </a:xfrm>
        </p:grpSpPr>
        <p:sp>
          <p:nvSpPr>
            <p:cNvPr id="40" name="Дуга 116">
              <a:extLst>
                <a:ext uri="{FF2B5EF4-FFF2-40B4-BE49-F238E27FC236}">
                  <a16:creationId xmlns:a16="http://schemas.microsoft.com/office/drawing/2014/main" id="{072CD972-7C17-4610-B51B-3CDEABBF7960}"/>
                </a:ext>
              </a:extLst>
            </p:cNvPr>
            <p:cNvSpPr/>
            <p:nvPr/>
          </p:nvSpPr>
          <p:spPr bwMode="auto">
            <a:xfrm>
              <a:off x="2330754" y="1253852"/>
              <a:ext cx="803696" cy="803676"/>
            </a:xfrm>
            <a:prstGeom prst="arc">
              <a:avLst>
                <a:gd name="adj1" fmla="val 16509972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1" name="Дуга 117">
              <a:extLst>
                <a:ext uri="{FF2B5EF4-FFF2-40B4-BE49-F238E27FC236}">
                  <a16:creationId xmlns:a16="http://schemas.microsoft.com/office/drawing/2014/main" id="{2A2796FC-4FD4-4D47-A6A9-BCCDCC2429AD}"/>
                </a:ext>
              </a:extLst>
            </p:cNvPr>
            <p:cNvSpPr/>
            <p:nvPr/>
          </p:nvSpPr>
          <p:spPr bwMode="auto">
            <a:xfrm rot="5400000">
              <a:off x="2318200" y="1259072"/>
              <a:ext cx="833488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2" name="Дуга 118">
              <a:extLst>
                <a:ext uri="{FF2B5EF4-FFF2-40B4-BE49-F238E27FC236}">
                  <a16:creationId xmlns:a16="http://schemas.microsoft.com/office/drawing/2014/main" id="{A25ED625-9B58-4141-84F5-89F45767F3BC}"/>
                </a:ext>
              </a:extLst>
            </p:cNvPr>
            <p:cNvSpPr/>
            <p:nvPr/>
          </p:nvSpPr>
          <p:spPr bwMode="auto">
            <a:xfrm rot="10800000">
              <a:off x="2347618" y="1254440"/>
              <a:ext cx="803696" cy="82118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3" name="Дуга 119">
              <a:extLst>
                <a:ext uri="{FF2B5EF4-FFF2-40B4-BE49-F238E27FC236}">
                  <a16:creationId xmlns:a16="http://schemas.microsoft.com/office/drawing/2014/main" id="{175242BC-5510-4AEE-86CF-539FA08F2CC0}"/>
                </a:ext>
              </a:extLst>
            </p:cNvPr>
            <p:cNvSpPr/>
            <p:nvPr/>
          </p:nvSpPr>
          <p:spPr bwMode="auto">
            <a:xfrm rot="16653311">
              <a:off x="2325387" y="1278288"/>
              <a:ext cx="833486" cy="791838"/>
            </a:xfrm>
            <a:prstGeom prst="arc">
              <a:avLst>
                <a:gd name="adj1" fmla="val 16013424"/>
                <a:gd name="adj2" fmla="val 21386330"/>
              </a:avLst>
            </a:prstGeom>
            <a:ln w="57150">
              <a:solidFill>
                <a:srgbClr val="5DCAD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A2A1414-C270-4B4D-8ADF-56770BD6B8C3}"/>
              </a:ext>
            </a:extLst>
          </p:cNvPr>
          <p:cNvGrpSpPr/>
          <p:nvPr/>
        </p:nvGrpSpPr>
        <p:grpSpPr>
          <a:xfrm>
            <a:off x="4711020" y="4123735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42B995C0-BBDC-482A-84B5-2A0E7821BBA8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556300-02CF-4A24-B1B7-284D07DA1817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EF749571-D315-4E84-91EA-5ED85634CB97}"/>
              </a:ext>
            </a:extLst>
          </p:cNvPr>
          <p:cNvGrpSpPr/>
          <p:nvPr/>
        </p:nvGrpSpPr>
        <p:grpSpPr>
          <a:xfrm>
            <a:off x="10253755" y="3427961"/>
            <a:ext cx="558013" cy="505313"/>
            <a:chOff x="5511378" y="3380889"/>
            <a:chExt cx="262001" cy="247958"/>
          </a:xfrm>
          <a:solidFill>
            <a:srgbClr val="353E7F"/>
          </a:solidFill>
        </p:grpSpPr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B83875C4-DA86-4941-956F-376C58747692}"/>
                </a:ext>
              </a:extLst>
            </p:cNvPr>
            <p:cNvSpPr/>
            <p:nvPr/>
          </p:nvSpPr>
          <p:spPr>
            <a:xfrm>
              <a:off x="5511378" y="3380889"/>
              <a:ext cx="262001" cy="247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D26313-A075-4D74-AF9F-98A1FC56B282}"/>
                </a:ext>
              </a:extLst>
            </p:cNvPr>
            <p:cNvSpPr txBox="1"/>
            <p:nvPr/>
          </p:nvSpPr>
          <p:spPr>
            <a:xfrm>
              <a:off x="5556344" y="3388740"/>
              <a:ext cx="147670" cy="1963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33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C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38600" y="571500"/>
            <a:ext cx="12013976" cy="6041479"/>
            <a:chOff x="-2489792" y="-3860801"/>
            <a:chExt cx="16018634" cy="8055308"/>
          </a:xfrm>
        </p:grpSpPr>
        <p:sp>
          <p:nvSpPr>
            <p:cNvPr id="3" name="TextBox 3"/>
            <p:cNvSpPr txBox="1"/>
            <p:nvPr/>
          </p:nvSpPr>
          <p:spPr>
            <a:xfrm>
              <a:off x="-2008736" y="-1219200"/>
              <a:ext cx="15537578" cy="54137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ru-RU" sz="3600" dirty="0">
                  <a:solidFill>
                    <a:srgbClr val="2F5972"/>
                  </a:solidFill>
                  <a:latin typeface="Tex Gyre Adventor"/>
                </a:rPr>
                <a:t>Все услуги доступны в одном приложении</a:t>
              </a:r>
            </a:p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endParaRPr lang="ru-RU" sz="3600" dirty="0">
                <a:solidFill>
                  <a:srgbClr val="2F5972"/>
                </a:solidFill>
                <a:latin typeface="Tex Gyre Adventor"/>
              </a:endParaRPr>
            </a:p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ru-RU" sz="3600" dirty="0">
                  <a:solidFill>
                    <a:srgbClr val="2F5972"/>
                  </a:solidFill>
                  <a:latin typeface="Tex Gyre Adventor"/>
                </a:rPr>
                <a:t>Карта является универсальной для студента</a:t>
              </a:r>
            </a:p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endParaRPr lang="ru-RU" sz="3600" dirty="0">
                <a:solidFill>
                  <a:srgbClr val="2F5972"/>
                </a:solidFill>
                <a:latin typeface="Tex Gyre Adventor"/>
              </a:endParaRPr>
            </a:p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ru-RU" sz="3600" dirty="0">
                  <a:solidFill>
                    <a:srgbClr val="2F5972"/>
                  </a:solidFill>
                  <a:latin typeface="Tex Gyre Adventor"/>
                </a:rPr>
                <a:t>Не нужно носить с собой несколько разных карт</a:t>
              </a:r>
              <a:endParaRPr lang="en-US" sz="3600" dirty="0">
                <a:solidFill>
                  <a:srgbClr val="2F5972"/>
                </a:solidFill>
                <a:latin typeface="Tex Gyre Adventor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489792" y="-3860801"/>
              <a:ext cx="9652394" cy="881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ru-RU" sz="4800" spc="420" dirty="0">
                  <a:solidFill>
                    <a:srgbClr val="F5FBF9"/>
                  </a:solidFill>
                  <a:latin typeface="Tex Gyre Adventor Bold"/>
                </a:rPr>
                <a:t>Ясность и удобство</a:t>
              </a:r>
              <a:endParaRPr lang="en-US" sz="4800" spc="420" dirty="0">
                <a:solidFill>
                  <a:srgbClr val="F5FBF9"/>
                </a:solidFill>
                <a:latin typeface="Tex Gyre Adventor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706600" y="-1409700"/>
            <a:ext cx="5009706" cy="4247706"/>
            <a:chOff x="0" y="0"/>
            <a:chExt cx="6679608" cy="566360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1016000" y="0"/>
              <a:ext cx="5663608" cy="5663608"/>
              <a:chOff x="0" y="0"/>
              <a:chExt cx="2787650" cy="27876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5663608" cy="5663608"/>
              <a:chOff x="-2540" y="-2540"/>
              <a:chExt cx="6355080" cy="6355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-5650249" y="4838700"/>
            <a:ext cx="10192766" cy="8393873"/>
            <a:chOff x="0" y="0"/>
            <a:chExt cx="13590355" cy="11191831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1191831" cy="11191831"/>
              <a:chOff x="0" y="0"/>
              <a:chExt cx="2787650" cy="27876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2398524" y="0"/>
              <a:ext cx="11191831" cy="11191831"/>
              <a:chOff x="-2540" y="-2540"/>
              <a:chExt cx="6355080" cy="635508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10041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74332" y="723900"/>
            <a:ext cx="9308668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spc="419" dirty="0">
                <a:solidFill>
                  <a:srgbClr val="F3CD74"/>
                </a:solidFill>
                <a:latin typeface="Tex Gyre Adventor Bold"/>
              </a:rPr>
              <a:t>Стабильность</a:t>
            </a:r>
            <a:endParaRPr lang="en-US" sz="4800" spc="419" dirty="0">
              <a:solidFill>
                <a:srgbClr val="F3CD74"/>
              </a:solidFill>
              <a:latin typeface="Tex Gyre Advento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29200" y="3437263"/>
            <a:ext cx="9601200" cy="3412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Сервис полезен для всех студентов</a:t>
            </a: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5DCAD1"/>
              </a:solidFill>
              <a:latin typeface="Tex Gyre Adventor"/>
            </a:endParaRP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Решает ежедневное неудобство</a:t>
            </a: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5DCAD1"/>
              </a:solidFill>
              <a:latin typeface="Tex Gyre Adventor"/>
            </a:endParaRP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Больший спектр возможностей</a:t>
            </a:r>
          </a:p>
          <a:p>
            <a:pPr algn="r">
              <a:lnSpc>
                <a:spcPts val="4500"/>
              </a:lnSpc>
            </a:pPr>
            <a:endParaRPr lang="en-US" sz="3000" dirty="0">
              <a:solidFill>
                <a:srgbClr val="5DCAD1"/>
              </a:solidFill>
              <a:latin typeface="Tex Gyre Adventor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5222241" y="-5346246"/>
            <a:ext cx="11979047" cy="10692492"/>
            <a:chOff x="0" y="0"/>
            <a:chExt cx="15972062" cy="1425665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2700000">
              <a:off x="3803245" y="2087839"/>
              <a:ext cx="10080978" cy="10080978"/>
              <a:chOff x="0" y="0"/>
              <a:chExt cx="2653030" cy="26530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-2700000">
              <a:off x="2087839" y="2087839"/>
              <a:ext cx="10080978" cy="10080978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5159760" y="7487939"/>
            <a:ext cx="4496396" cy="4013481"/>
            <a:chOff x="0" y="0"/>
            <a:chExt cx="5995194" cy="5351308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2700000">
              <a:off x="1427567" y="783681"/>
              <a:ext cx="3783946" cy="3783946"/>
              <a:chOff x="0" y="0"/>
              <a:chExt cx="2653030" cy="265303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783681" y="783681"/>
              <a:ext cx="3783946" cy="3783946"/>
              <a:chOff x="0" y="0"/>
              <a:chExt cx="1913890" cy="19138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215545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74332" y="723900"/>
            <a:ext cx="9308668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ru-RU" sz="4800" spc="419" dirty="0">
                <a:solidFill>
                  <a:srgbClr val="F3CD74"/>
                </a:solidFill>
                <a:latin typeface="Tex Gyre Adventor Bold"/>
              </a:rPr>
              <a:t>Липучесть</a:t>
            </a:r>
            <a:endParaRPr lang="en-US" sz="4800" spc="419" dirty="0">
              <a:solidFill>
                <a:srgbClr val="F3CD74"/>
              </a:solidFill>
              <a:latin typeface="Tex Gyre Advento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16236" y="3390900"/>
            <a:ext cx="9601200" cy="4566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Простой в использовании</a:t>
            </a: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5DCAD1"/>
              </a:solidFill>
              <a:latin typeface="Tex Gyre Adventor"/>
            </a:endParaRP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Удобен для студентов</a:t>
            </a: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5DCAD1"/>
              </a:solidFill>
              <a:latin typeface="Tex Gyre Adventor"/>
            </a:endParaRP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Новые услуги</a:t>
            </a: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endParaRPr lang="ru-RU" sz="3600" dirty="0">
              <a:solidFill>
                <a:srgbClr val="5DCAD1"/>
              </a:solidFill>
              <a:latin typeface="Tex Gyre Adventor"/>
            </a:endParaRPr>
          </a:p>
          <a:p>
            <a:pPr marL="457200" indent="-457200">
              <a:lnSpc>
                <a:spcPts val="4500"/>
              </a:lnSpc>
              <a:buFont typeface="Courier New" panose="02070309020205020404" pitchFamily="49" charset="0"/>
              <a:buChar char="o"/>
            </a:pPr>
            <a:r>
              <a:rPr lang="ru-RU" sz="3600" dirty="0">
                <a:solidFill>
                  <a:srgbClr val="5DCAD1"/>
                </a:solidFill>
                <a:latin typeface="Tex Gyre Adventor"/>
              </a:rPr>
              <a:t>Меньше карт с собой</a:t>
            </a:r>
          </a:p>
          <a:p>
            <a:pPr algn="r">
              <a:lnSpc>
                <a:spcPts val="4500"/>
              </a:lnSpc>
            </a:pPr>
            <a:endParaRPr lang="en-US" sz="3000" dirty="0">
              <a:solidFill>
                <a:srgbClr val="5DCAD1"/>
              </a:solidFill>
              <a:latin typeface="Tex Gyre Adventor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7019843" y="3036962"/>
            <a:ext cx="11979047" cy="10692492"/>
            <a:chOff x="0" y="0"/>
            <a:chExt cx="15972062" cy="1425665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2700000">
              <a:off x="3803245" y="2087839"/>
              <a:ext cx="10080978" cy="10080978"/>
              <a:chOff x="0" y="0"/>
              <a:chExt cx="2653030" cy="26530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-2700000">
              <a:off x="2087839" y="2087839"/>
              <a:ext cx="10080978" cy="10080978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5240000" y="-962241"/>
            <a:ext cx="4496396" cy="4013481"/>
            <a:chOff x="0" y="0"/>
            <a:chExt cx="5995194" cy="5351308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2700000">
              <a:off x="1427567" y="783681"/>
              <a:ext cx="3783946" cy="3783946"/>
              <a:chOff x="0" y="0"/>
              <a:chExt cx="2653030" cy="265303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783681" y="783681"/>
              <a:ext cx="3783946" cy="3783946"/>
              <a:chOff x="0" y="0"/>
              <a:chExt cx="1913890" cy="19138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295704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296</Words>
  <Application>Microsoft Office PowerPoint</Application>
  <PresentationFormat>Произвольный</PresentationFormat>
  <Paragraphs>74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Courier New</vt:lpstr>
      <vt:lpstr>Tex Gyre Adventor</vt:lpstr>
      <vt:lpstr>Arial</vt:lpstr>
      <vt:lpstr>Calibri</vt:lpstr>
      <vt:lpstr>Arial Narrow</vt:lpstr>
      <vt:lpstr>Tex Gyre Adventor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Варвара Роженко</dc:creator>
  <cp:lastModifiedBy>Варвара Роженко</cp:lastModifiedBy>
  <cp:revision>12</cp:revision>
  <dcterms:created xsi:type="dcterms:W3CDTF">2006-08-16T00:00:00Z</dcterms:created>
  <dcterms:modified xsi:type="dcterms:W3CDTF">2021-03-14T20:04:14Z</dcterms:modified>
  <dc:identifier>DAEYZwtG4VY</dc:identifier>
</cp:coreProperties>
</file>