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4"/>
  </p:notesMasterIdLst>
  <p:sldIdLst>
    <p:sldId id="256" r:id="rId2"/>
    <p:sldId id="258" r:id="rId3"/>
    <p:sldId id="260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6" r:id="rId12"/>
    <p:sldId id="274" r:id="rId13"/>
  </p:sldIdLst>
  <p:sldSz cx="9144000" cy="5143500" type="screen16x9"/>
  <p:notesSz cx="6858000" cy="9144000"/>
  <p:embeddedFontLst>
    <p:embeddedFont>
      <p:font typeface="Arial Narrow" panose="020B0606020202030204" pitchFamily="34" charset="0"/>
      <p:regular r:id="rId15"/>
      <p:bold r:id="rId16"/>
      <p:italic r:id="rId17"/>
      <p:boldItalic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Exo 2" panose="020B0604020202020204" charset="-52"/>
      <p:regular r:id="rId23"/>
      <p:bold r:id="rId24"/>
      <p:italic r:id="rId25"/>
      <p:boldItalic r:id="rId26"/>
    </p:embeddedFont>
    <p:embeddedFont>
      <p:font typeface="Fira Sans Extra Condensed Medium" panose="020B0604020202020204" charset="0"/>
      <p:regular r:id="rId27"/>
      <p:bold r:id="rId28"/>
      <p:italic r:id="rId29"/>
      <p:boldItalic r:id="rId30"/>
    </p:embeddedFont>
    <p:embeddedFont>
      <p:font typeface="Roboto Condensed Light" panose="020B0604020202020204" charset="0"/>
      <p:regular r:id="rId31"/>
      <p:bold r:id="rId32"/>
      <p:italic r:id="rId33"/>
      <p:boldItalic r:id="rId34"/>
    </p:embeddedFont>
    <p:embeddedFont>
      <p:font typeface="Squada One" panose="020B0604020202020204" charset="0"/>
      <p:regular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1E43"/>
    <a:srgbClr val="007A63"/>
    <a:srgbClr val="072B61"/>
    <a:srgbClr val="062656"/>
    <a:srgbClr val="093D89"/>
    <a:srgbClr val="041D41"/>
    <a:srgbClr val="0E2A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55E1D7F-43F8-47AF-A361-53E29CA25762}">
  <a:tblStyle styleId="{055E1D7F-43F8-47AF-A361-53E29CA257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font" Target="fonts/font2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40422e07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40422e07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05796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40422e07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40422e07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27580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58d3b44f08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58d3b44f08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40422e07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40422e07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40422e07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40422e07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2471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6322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5832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40422e07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40422e07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8173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40422e07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40422e07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99955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40422e07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40422e07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1077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ctrTitle" idx="2"/>
          </p:nvPr>
        </p:nvSpPr>
        <p:spPr>
          <a:xfrm>
            <a:off x="390296" y="2016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690446" y="656478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3" hasCustomPrompt="1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36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3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5" hasCustomPrompt="1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922008" y="2092638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36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7" hasCustomPrompt="1"/>
          </p:nvPr>
        </p:nvSpPr>
        <p:spPr>
          <a:xfrm>
            <a:off x="5922008" y="3112336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3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5922008" y="4132033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9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3"/>
          </p:nvPr>
        </p:nvSpPr>
        <p:spPr>
          <a:xfrm>
            <a:off x="690446" y="162267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ctrTitle" idx="14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5"/>
          </p:nvPr>
        </p:nvSpPr>
        <p:spPr>
          <a:xfrm>
            <a:off x="690446" y="2596156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811558" y="1775180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7"/>
          </p:nvPr>
        </p:nvSpPr>
        <p:spPr>
          <a:xfrm>
            <a:off x="6811558" y="2230005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9"/>
          </p:nvPr>
        </p:nvSpPr>
        <p:spPr>
          <a:xfrm>
            <a:off x="6811558" y="325391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21"/>
          </p:nvPr>
        </p:nvSpPr>
        <p:spPr>
          <a:xfrm>
            <a:off x="6811558" y="4266173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CUSTOM_1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ctrTitle"/>
          </p:nvPr>
        </p:nvSpPr>
        <p:spPr>
          <a:xfrm>
            <a:off x="263835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2459550" y="2314225"/>
            <a:ext cx="42249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1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5">
  <p:cSld name="CUSTOM_30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>
            <a:spLocks noGrp="1"/>
          </p:cNvSpPr>
          <p:nvPr>
            <p:ph type="ctrTitle"/>
          </p:nvPr>
        </p:nvSpPr>
        <p:spPr>
          <a:xfrm flipH="1">
            <a:off x="2260329" y="219380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2260329" y="188198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18"/>
          <p:cNvSpPr txBox="1">
            <a:spLocks noGrp="1"/>
          </p:cNvSpPr>
          <p:nvPr>
            <p:ph type="subTitle" idx="1"/>
          </p:nvPr>
        </p:nvSpPr>
        <p:spPr>
          <a:xfrm>
            <a:off x="2260329" y="3476054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1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33">
    <p:bg>
      <p:bgPr>
        <a:noFill/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64" r:id="rId4"/>
    <p:sldLayoutId id="2147483671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 txBox="1">
            <a:spLocks noGrp="1"/>
          </p:cNvSpPr>
          <p:nvPr>
            <p:ph type="subTitle" idx="1"/>
          </p:nvPr>
        </p:nvSpPr>
        <p:spPr>
          <a:xfrm>
            <a:off x="4572000" y="3871039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Исполнитель: Роженко Варвара</a:t>
            </a:r>
            <a:br>
              <a:rPr lang="ru-RU" dirty="0"/>
            </a:br>
            <a:r>
              <a:rPr lang="ru-RU" dirty="0"/>
              <a:t>НИУ ВШЭ, ПИ, 1 курс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lt2"/>
                </a:solidFill>
              </a:rPr>
              <a:t>Руководитель: Соловьев Е.Г.</a:t>
            </a:r>
            <a:br>
              <a:rPr lang="ru-RU" dirty="0"/>
            </a:br>
            <a:r>
              <a:rPr lang="ru-RU" dirty="0"/>
              <a:t>Заместитель Директора Департамента инноваций, АО НСПК</a:t>
            </a:r>
            <a:endParaRPr lang="ru-RU" dirty="0">
              <a:solidFill>
                <a:schemeClr val="lt2"/>
              </a:solidFill>
            </a:endParaRPr>
          </a:p>
        </p:txBody>
      </p:sp>
      <p:sp>
        <p:nvSpPr>
          <p:cNvPr id="141" name="Google Shape;141;p30"/>
          <p:cNvSpPr txBox="1">
            <a:spLocks noGrp="1"/>
          </p:cNvSpPr>
          <p:nvPr>
            <p:ph type="ctrTitle"/>
          </p:nvPr>
        </p:nvSpPr>
        <p:spPr>
          <a:xfrm>
            <a:off x="2019645" y="1272461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Mir eInvoicing</a:t>
            </a:r>
            <a:endParaRPr dirty="0">
              <a:solidFill>
                <a:schemeClr val="dk2"/>
              </a:solidFill>
            </a:endParaRPr>
          </a:p>
        </p:txBody>
      </p:sp>
      <p:cxnSp>
        <p:nvCxnSpPr>
          <p:cNvPr id="142" name="Google Shape;142;p30"/>
          <p:cNvCxnSpPr/>
          <p:nvPr/>
        </p:nvCxnSpPr>
        <p:spPr>
          <a:xfrm>
            <a:off x="7145675" y="3176000"/>
            <a:ext cx="2086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2"/>
          <p:cNvSpPr txBox="1">
            <a:spLocks noGrp="1"/>
          </p:cNvSpPr>
          <p:nvPr>
            <p:ph type="subTitle" idx="1"/>
          </p:nvPr>
        </p:nvSpPr>
        <p:spPr>
          <a:xfrm>
            <a:off x="762046" y="1358555"/>
            <a:ext cx="7619907" cy="1531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000" dirty="0"/>
              <a:t>Сервис предлагает новый надежный и простой способ инициирования платежей, что делает его полезным и уникальным для пользователей. Значит, сервис будет востребован, что и делает его интегрируемым для НСПК Мир</a:t>
            </a:r>
            <a:br>
              <a:rPr lang="ru-RU" sz="2000" dirty="0"/>
            </a:br>
            <a:endParaRPr lang="ru-RU" sz="2000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57E017A4-1DBA-420D-8797-BA31A82A5540}"/>
              </a:ext>
            </a:extLst>
          </p:cNvPr>
          <p:cNvSpPr>
            <a:spLocks noGrp="1"/>
          </p:cNvSpPr>
          <p:nvPr>
            <p:ph type="ctrTitle" idx="2"/>
          </p:nvPr>
        </p:nvSpPr>
        <p:spPr>
          <a:xfrm>
            <a:off x="357448" y="512298"/>
            <a:ext cx="4763192" cy="577800"/>
          </a:xfrm>
        </p:spPr>
        <p:txBody>
          <a:bodyPr/>
          <a:lstStyle/>
          <a:p>
            <a:r>
              <a:rPr lang="ru-RU" sz="4000" dirty="0"/>
              <a:t>Интегрируемость</a:t>
            </a:r>
          </a:p>
        </p:txBody>
      </p:sp>
    </p:spTree>
    <p:extLst>
      <p:ext uri="{BB962C8B-B14F-4D97-AF65-F5344CB8AC3E}">
        <p14:creationId xmlns:p14="http://schemas.microsoft.com/office/powerpoint/2010/main" val="2763563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2"/>
          <p:cNvSpPr txBox="1">
            <a:spLocks noGrp="1"/>
          </p:cNvSpPr>
          <p:nvPr>
            <p:ph type="subTitle" idx="1"/>
          </p:nvPr>
        </p:nvSpPr>
        <p:spPr>
          <a:xfrm>
            <a:off x="762046" y="1474933"/>
            <a:ext cx="7619907" cy="1531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000" dirty="0"/>
              <a:t>Благодаря своему удобству и созданию нового способа платежа сервис привлечет новых клиентов присоединиться к программе</a:t>
            </a:r>
            <a:br>
              <a:rPr lang="ru-RU" sz="2000" dirty="0"/>
            </a:br>
            <a:endParaRPr lang="ru-RU" sz="2000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57E017A4-1DBA-420D-8797-BA31A82A5540}"/>
              </a:ext>
            </a:extLst>
          </p:cNvPr>
          <p:cNvSpPr>
            <a:spLocks noGrp="1"/>
          </p:cNvSpPr>
          <p:nvPr>
            <p:ph type="ctrTitle" idx="2"/>
          </p:nvPr>
        </p:nvSpPr>
        <p:spPr>
          <a:xfrm>
            <a:off x="-457200" y="562174"/>
            <a:ext cx="4763192" cy="577800"/>
          </a:xfrm>
        </p:spPr>
        <p:txBody>
          <a:bodyPr/>
          <a:lstStyle/>
          <a:p>
            <a:r>
              <a:rPr lang="ru-RU" sz="4000" dirty="0"/>
              <a:t>Прибыльность</a:t>
            </a:r>
          </a:p>
        </p:txBody>
      </p:sp>
    </p:spTree>
    <p:extLst>
      <p:ext uri="{BB962C8B-B14F-4D97-AF65-F5344CB8AC3E}">
        <p14:creationId xmlns:p14="http://schemas.microsoft.com/office/powerpoint/2010/main" val="3979196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8"/>
          <p:cNvSpPr txBox="1">
            <a:spLocks noGrp="1"/>
          </p:cNvSpPr>
          <p:nvPr>
            <p:ph type="title" idx="2"/>
          </p:nvPr>
        </p:nvSpPr>
        <p:spPr>
          <a:xfrm flipH="1">
            <a:off x="256961" y="1499594"/>
            <a:ext cx="5354128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0" dirty="0"/>
              <a:t>Спасибо за внимание!</a:t>
            </a:r>
            <a:endParaRPr sz="6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2"/>
          <p:cNvSpPr txBox="1">
            <a:spLocks noGrp="1"/>
          </p:cNvSpPr>
          <p:nvPr>
            <p:ph type="subTitle" idx="1"/>
          </p:nvPr>
        </p:nvSpPr>
        <p:spPr>
          <a:xfrm>
            <a:off x="1474217" y="1466620"/>
            <a:ext cx="5464939" cy="1531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/>
              <a:t>Ошибки в платежных поручениях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u-RU" sz="2000" dirty="0"/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/>
              <a:t>Одноразовые коды из смс для безопасности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/>
              <a:t>Сиюмоментная оплата в магазине</a:t>
            </a:r>
            <a:endParaRPr sz="2000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57E017A4-1DBA-420D-8797-BA31A82A5540}"/>
              </a:ext>
            </a:extLst>
          </p:cNvPr>
          <p:cNvSpPr>
            <a:spLocks noGrp="1"/>
          </p:cNvSpPr>
          <p:nvPr>
            <p:ph type="ctrTitle" idx="2"/>
          </p:nvPr>
        </p:nvSpPr>
        <p:spPr>
          <a:xfrm>
            <a:off x="-416528" y="570487"/>
            <a:ext cx="5464939" cy="577800"/>
          </a:xfrm>
        </p:spPr>
        <p:txBody>
          <a:bodyPr/>
          <a:lstStyle/>
          <a:p>
            <a:r>
              <a:rPr lang="ru-RU" sz="4000" dirty="0"/>
              <a:t>Клиентская боль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4">
            <a:extLst>
              <a:ext uri="{FF2B5EF4-FFF2-40B4-BE49-F238E27FC236}">
                <a16:creationId xmlns:a16="http://schemas.microsoft.com/office/drawing/2014/main" id="{8B09EF5F-00C6-411A-A837-32EF4726F6C2}"/>
              </a:ext>
            </a:extLst>
          </p:cNvPr>
          <p:cNvSpPr txBox="1">
            <a:spLocks/>
          </p:cNvSpPr>
          <p:nvPr/>
        </p:nvSpPr>
        <p:spPr>
          <a:xfrm>
            <a:off x="3133479" y="439858"/>
            <a:ext cx="5464939" cy="5778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4000" b="1" dirty="0">
                <a:solidFill>
                  <a:schemeClr val="dk2"/>
                </a:solidFill>
                <a:latin typeface="Exo 2"/>
                <a:sym typeface="Exo 2"/>
              </a:rPr>
              <a:t>Идея сервиса</a:t>
            </a:r>
          </a:p>
        </p:txBody>
      </p:sp>
      <p:sp>
        <p:nvSpPr>
          <p:cNvPr id="11" name="Google Shape;156;p32">
            <a:extLst>
              <a:ext uri="{FF2B5EF4-FFF2-40B4-BE49-F238E27FC236}">
                <a16:creationId xmlns:a16="http://schemas.microsoft.com/office/drawing/2014/main" id="{6144A0E5-82F5-4F13-9CFC-B0839E6D7A6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17038" y="1581881"/>
            <a:ext cx="6109924" cy="1531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Mir eInvoicing – </a:t>
            </a:r>
            <a:r>
              <a:rPr lang="ru-RU" sz="2000" dirty="0"/>
              <a:t>сервис для диспетчеризации счетов по специальным социальным идентификаторам, которые указывают пользователи</a:t>
            </a:r>
            <a:endParaRPr sz="2000" dirty="0"/>
          </a:p>
        </p:txBody>
      </p:sp>
      <p:grpSp>
        <p:nvGrpSpPr>
          <p:cNvPr id="21" name="Google Shape;4320;p60">
            <a:extLst>
              <a:ext uri="{FF2B5EF4-FFF2-40B4-BE49-F238E27FC236}">
                <a16:creationId xmlns:a16="http://schemas.microsoft.com/office/drawing/2014/main" id="{83826E39-D5F9-4B64-8B19-D4813FBF3EAB}"/>
              </a:ext>
            </a:extLst>
          </p:cNvPr>
          <p:cNvGrpSpPr/>
          <p:nvPr/>
        </p:nvGrpSpPr>
        <p:grpSpPr>
          <a:xfrm>
            <a:off x="7040081" y="439858"/>
            <a:ext cx="586881" cy="577800"/>
            <a:chOff x="5053900" y="2021500"/>
            <a:chExt cx="483750" cy="483125"/>
          </a:xfrm>
        </p:grpSpPr>
        <p:sp>
          <p:nvSpPr>
            <p:cNvPr id="22" name="Google Shape;4321;p60">
              <a:extLst>
                <a:ext uri="{FF2B5EF4-FFF2-40B4-BE49-F238E27FC236}">
                  <a16:creationId xmlns:a16="http://schemas.microsoft.com/office/drawing/2014/main" id="{AF5E5590-967F-45EF-A998-32F840AEF6D9}"/>
                </a:ext>
              </a:extLst>
            </p:cNvPr>
            <p:cNvSpPr/>
            <p:nvPr/>
          </p:nvSpPr>
          <p:spPr>
            <a:xfrm>
              <a:off x="5281350" y="2078100"/>
              <a:ext cx="127375" cy="127350"/>
            </a:xfrm>
            <a:custGeom>
              <a:avLst/>
              <a:gdLst/>
              <a:ahLst/>
              <a:cxnLst/>
              <a:rect l="l" t="t" r="r" b="b"/>
              <a:pathLst>
                <a:path w="5095" h="5094" extrusionOk="0">
                  <a:moveTo>
                    <a:pt x="565" y="0"/>
                  </a:moveTo>
                  <a:cubicBezTo>
                    <a:pt x="251" y="0"/>
                    <a:pt x="1" y="254"/>
                    <a:pt x="1" y="568"/>
                  </a:cubicBezTo>
                  <a:cubicBezTo>
                    <a:pt x="1" y="879"/>
                    <a:pt x="251" y="1132"/>
                    <a:pt x="565" y="1132"/>
                  </a:cubicBezTo>
                  <a:cubicBezTo>
                    <a:pt x="2440" y="1135"/>
                    <a:pt x="3959" y="2654"/>
                    <a:pt x="3962" y="4529"/>
                  </a:cubicBezTo>
                  <a:cubicBezTo>
                    <a:pt x="3962" y="4843"/>
                    <a:pt x="4216" y="5094"/>
                    <a:pt x="4530" y="5094"/>
                  </a:cubicBezTo>
                  <a:cubicBezTo>
                    <a:pt x="4841" y="5094"/>
                    <a:pt x="5094" y="4843"/>
                    <a:pt x="5094" y="4529"/>
                  </a:cubicBezTo>
                  <a:cubicBezTo>
                    <a:pt x="5091" y="2029"/>
                    <a:pt x="3065" y="3"/>
                    <a:pt x="56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" name="Google Shape;4322;p60">
              <a:extLst>
                <a:ext uri="{FF2B5EF4-FFF2-40B4-BE49-F238E27FC236}">
                  <a16:creationId xmlns:a16="http://schemas.microsoft.com/office/drawing/2014/main" id="{72BC7D35-AB52-42F5-BF45-887BA4DF4553}"/>
                </a:ext>
              </a:extLst>
            </p:cNvPr>
            <p:cNvSpPr/>
            <p:nvPr/>
          </p:nvSpPr>
          <p:spPr>
            <a:xfrm>
              <a:off x="5118000" y="2021500"/>
              <a:ext cx="368700" cy="483125"/>
            </a:xfrm>
            <a:custGeom>
              <a:avLst/>
              <a:gdLst/>
              <a:ahLst/>
              <a:cxnLst/>
              <a:rect l="l" t="t" r="r" b="b"/>
              <a:pathLst>
                <a:path w="14748" h="19325" extrusionOk="0">
                  <a:moveTo>
                    <a:pt x="7088" y="1135"/>
                  </a:moveTo>
                  <a:cubicBezTo>
                    <a:pt x="8391" y="1135"/>
                    <a:pt x="9651" y="1571"/>
                    <a:pt x="10668" y="2397"/>
                  </a:cubicBezTo>
                  <a:cubicBezTo>
                    <a:pt x="13159" y="4417"/>
                    <a:pt x="13473" y="8104"/>
                    <a:pt x="11360" y="10516"/>
                  </a:cubicBezTo>
                  <a:cubicBezTo>
                    <a:pt x="10572" y="11419"/>
                    <a:pt x="10085" y="12503"/>
                    <a:pt x="9962" y="13626"/>
                  </a:cubicBezTo>
                  <a:lnTo>
                    <a:pt x="4237" y="13626"/>
                  </a:lnTo>
                  <a:cubicBezTo>
                    <a:pt x="4107" y="12482"/>
                    <a:pt x="3630" y="11407"/>
                    <a:pt x="2866" y="10550"/>
                  </a:cubicBezTo>
                  <a:cubicBezTo>
                    <a:pt x="1658" y="9191"/>
                    <a:pt x="1184" y="7367"/>
                    <a:pt x="1571" y="5549"/>
                  </a:cubicBezTo>
                  <a:cubicBezTo>
                    <a:pt x="2020" y="3427"/>
                    <a:pt x="3748" y="1706"/>
                    <a:pt x="5873" y="1262"/>
                  </a:cubicBezTo>
                  <a:cubicBezTo>
                    <a:pt x="6278" y="1177"/>
                    <a:pt x="6685" y="1135"/>
                    <a:pt x="7088" y="1135"/>
                  </a:cubicBezTo>
                  <a:close/>
                  <a:moveTo>
                    <a:pt x="9931" y="14759"/>
                  </a:moveTo>
                  <a:lnTo>
                    <a:pt x="9931" y="15323"/>
                  </a:lnTo>
                  <a:cubicBezTo>
                    <a:pt x="9931" y="15637"/>
                    <a:pt x="9678" y="15891"/>
                    <a:pt x="9364" y="15891"/>
                  </a:cubicBezTo>
                  <a:lnTo>
                    <a:pt x="4835" y="15891"/>
                  </a:lnTo>
                  <a:cubicBezTo>
                    <a:pt x="4521" y="15891"/>
                    <a:pt x="4270" y="15637"/>
                    <a:pt x="4270" y="15323"/>
                  </a:cubicBezTo>
                  <a:lnTo>
                    <a:pt x="4270" y="14759"/>
                  </a:lnTo>
                  <a:close/>
                  <a:moveTo>
                    <a:pt x="8699" y="17023"/>
                  </a:moveTo>
                  <a:cubicBezTo>
                    <a:pt x="8464" y="17694"/>
                    <a:pt x="7827" y="18192"/>
                    <a:pt x="7099" y="18192"/>
                  </a:cubicBezTo>
                  <a:cubicBezTo>
                    <a:pt x="6371" y="18192"/>
                    <a:pt x="5734" y="17694"/>
                    <a:pt x="5499" y="17023"/>
                  </a:cubicBezTo>
                  <a:close/>
                  <a:moveTo>
                    <a:pt x="7087" y="0"/>
                  </a:moveTo>
                  <a:cubicBezTo>
                    <a:pt x="6607" y="0"/>
                    <a:pt x="6123" y="50"/>
                    <a:pt x="5641" y="151"/>
                  </a:cubicBezTo>
                  <a:cubicBezTo>
                    <a:pt x="3053" y="712"/>
                    <a:pt x="1027" y="2729"/>
                    <a:pt x="462" y="5314"/>
                  </a:cubicBezTo>
                  <a:cubicBezTo>
                    <a:pt x="0" y="7488"/>
                    <a:pt x="568" y="9671"/>
                    <a:pt x="2020" y="11301"/>
                  </a:cubicBezTo>
                  <a:cubicBezTo>
                    <a:pt x="2730" y="12099"/>
                    <a:pt x="3135" y="13149"/>
                    <a:pt x="3135" y="14191"/>
                  </a:cubicBezTo>
                  <a:lnTo>
                    <a:pt x="3135" y="15323"/>
                  </a:lnTo>
                  <a:cubicBezTo>
                    <a:pt x="3138" y="16060"/>
                    <a:pt x="3612" y="16709"/>
                    <a:pt x="4309" y="16939"/>
                  </a:cubicBezTo>
                  <a:cubicBezTo>
                    <a:pt x="4409" y="17518"/>
                    <a:pt x="4681" y="18053"/>
                    <a:pt x="5094" y="18473"/>
                  </a:cubicBezTo>
                  <a:cubicBezTo>
                    <a:pt x="5642" y="19040"/>
                    <a:pt x="6371" y="19324"/>
                    <a:pt x="7099" y="19324"/>
                  </a:cubicBezTo>
                  <a:cubicBezTo>
                    <a:pt x="7828" y="19324"/>
                    <a:pt x="8556" y="19040"/>
                    <a:pt x="9104" y="18473"/>
                  </a:cubicBezTo>
                  <a:cubicBezTo>
                    <a:pt x="9518" y="18053"/>
                    <a:pt x="9790" y="17518"/>
                    <a:pt x="9889" y="16939"/>
                  </a:cubicBezTo>
                  <a:cubicBezTo>
                    <a:pt x="10587" y="16709"/>
                    <a:pt x="11061" y="16060"/>
                    <a:pt x="11064" y="15323"/>
                  </a:cubicBezTo>
                  <a:lnTo>
                    <a:pt x="11064" y="14191"/>
                  </a:lnTo>
                  <a:cubicBezTo>
                    <a:pt x="11064" y="13149"/>
                    <a:pt x="11471" y="12108"/>
                    <a:pt x="12211" y="11262"/>
                  </a:cubicBezTo>
                  <a:cubicBezTo>
                    <a:pt x="14747" y="8366"/>
                    <a:pt x="14370" y="3943"/>
                    <a:pt x="11381" y="1518"/>
                  </a:cubicBezTo>
                  <a:cubicBezTo>
                    <a:pt x="10159" y="525"/>
                    <a:pt x="8647" y="0"/>
                    <a:pt x="708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" name="Google Shape;4323;p60">
              <a:extLst>
                <a:ext uri="{FF2B5EF4-FFF2-40B4-BE49-F238E27FC236}">
                  <a16:creationId xmlns:a16="http://schemas.microsoft.com/office/drawing/2014/main" id="{25ACB496-9433-4EE0-BDD4-0B676B95E43C}"/>
                </a:ext>
              </a:extLst>
            </p:cNvPr>
            <p:cNvSpPr/>
            <p:nvPr/>
          </p:nvSpPr>
          <p:spPr>
            <a:xfrm>
              <a:off x="5053900" y="2191325"/>
              <a:ext cx="56650" cy="28325"/>
            </a:xfrm>
            <a:custGeom>
              <a:avLst/>
              <a:gdLst/>
              <a:ahLst/>
              <a:cxnLst/>
              <a:rect l="l" t="t" r="r" b="b"/>
              <a:pathLst>
                <a:path w="2266" h="1133" extrusionOk="0">
                  <a:moveTo>
                    <a:pt x="569" y="0"/>
                  </a:moveTo>
                  <a:cubicBezTo>
                    <a:pt x="255" y="0"/>
                    <a:pt x="1" y="254"/>
                    <a:pt x="1" y="568"/>
                  </a:cubicBezTo>
                  <a:cubicBezTo>
                    <a:pt x="1" y="879"/>
                    <a:pt x="255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6" y="879"/>
                    <a:pt x="2266" y="568"/>
                  </a:cubicBezTo>
                  <a:cubicBezTo>
                    <a:pt x="2266" y="254"/>
                    <a:pt x="2012" y="0"/>
                    <a:pt x="170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5" name="Google Shape;4324;p60">
              <a:extLst>
                <a:ext uri="{FF2B5EF4-FFF2-40B4-BE49-F238E27FC236}">
                  <a16:creationId xmlns:a16="http://schemas.microsoft.com/office/drawing/2014/main" id="{1856604A-870C-44D2-BB6A-CE76B752C785}"/>
                </a:ext>
              </a:extLst>
            </p:cNvPr>
            <p:cNvSpPr/>
            <p:nvPr/>
          </p:nvSpPr>
          <p:spPr>
            <a:xfrm>
              <a:off x="5056850" y="2096550"/>
              <a:ext cx="50750" cy="48025"/>
            </a:xfrm>
            <a:custGeom>
              <a:avLst/>
              <a:gdLst/>
              <a:ahLst/>
              <a:cxnLst/>
              <a:rect l="l" t="t" r="r" b="b"/>
              <a:pathLst>
                <a:path w="2030" h="1921" extrusionOk="0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9"/>
                    <a:pt x="215" y="962"/>
                  </a:cubicBezTo>
                  <a:lnTo>
                    <a:pt x="1015" y="1762"/>
                  </a:lnTo>
                  <a:cubicBezTo>
                    <a:pt x="1125" y="1868"/>
                    <a:pt x="1267" y="1921"/>
                    <a:pt x="1409" y="1921"/>
                  </a:cubicBezTo>
                  <a:cubicBezTo>
                    <a:pt x="1554" y="1921"/>
                    <a:pt x="1699" y="1865"/>
                    <a:pt x="1809" y="1753"/>
                  </a:cubicBezTo>
                  <a:cubicBezTo>
                    <a:pt x="2027" y="1536"/>
                    <a:pt x="2030" y="1183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" name="Google Shape;4325;p60">
              <a:extLst>
                <a:ext uri="{FF2B5EF4-FFF2-40B4-BE49-F238E27FC236}">
                  <a16:creationId xmlns:a16="http://schemas.microsoft.com/office/drawing/2014/main" id="{32E7BD73-2FC8-4FA3-ADB3-15E1F6644209}"/>
                </a:ext>
              </a:extLst>
            </p:cNvPr>
            <p:cNvSpPr/>
            <p:nvPr/>
          </p:nvSpPr>
          <p:spPr>
            <a:xfrm>
              <a:off x="5056400" y="2266400"/>
              <a:ext cx="51200" cy="48350"/>
            </a:xfrm>
            <a:custGeom>
              <a:avLst/>
              <a:gdLst/>
              <a:ahLst/>
              <a:cxnLst/>
              <a:rect l="l" t="t" r="r" b="b"/>
              <a:pathLst>
                <a:path w="2048" h="1934" extrusionOk="0">
                  <a:moveTo>
                    <a:pt x="1427" y="0"/>
                  </a:moveTo>
                  <a:cubicBezTo>
                    <a:pt x="1285" y="0"/>
                    <a:pt x="1143" y="53"/>
                    <a:pt x="1033" y="159"/>
                  </a:cubicBezTo>
                  <a:lnTo>
                    <a:pt x="233" y="962"/>
                  </a:lnTo>
                  <a:cubicBezTo>
                    <a:pt x="4" y="1179"/>
                    <a:pt x="1" y="1545"/>
                    <a:pt x="227" y="1768"/>
                  </a:cubicBezTo>
                  <a:cubicBezTo>
                    <a:pt x="338" y="1879"/>
                    <a:pt x="482" y="1934"/>
                    <a:pt x="627" y="1934"/>
                  </a:cubicBezTo>
                  <a:cubicBezTo>
                    <a:pt x="774" y="1934"/>
                    <a:pt x="922" y="1876"/>
                    <a:pt x="1033" y="1762"/>
                  </a:cubicBezTo>
                  <a:lnTo>
                    <a:pt x="1833" y="962"/>
                  </a:lnTo>
                  <a:cubicBezTo>
                    <a:pt x="2048" y="738"/>
                    <a:pt x="2045" y="385"/>
                    <a:pt x="1827" y="168"/>
                  </a:cubicBezTo>
                  <a:cubicBezTo>
                    <a:pt x="1717" y="56"/>
                    <a:pt x="1572" y="0"/>
                    <a:pt x="142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" name="Google Shape;4326;p60">
              <a:extLst>
                <a:ext uri="{FF2B5EF4-FFF2-40B4-BE49-F238E27FC236}">
                  <a16:creationId xmlns:a16="http://schemas.microsoft.com/office/drawing/2014/main" id="{6BFA0561-85EC-4532-8D35-F40322382494}"/>
                </a:ext>
              </a:extLst>
            </p:cNvPr>
            <p:cNvSpPr/>
            <p:nvPr/>
          </p:nvSpPr>
          <p:spPr>
            <a:xfrm>
              <a:off x="5480400" y="2191325"/>
              <a:ext cx="56650" cy="28325"/>
            </a:xfrm>
            <a:custGeom>
              <a:avLst/>
              <a:gdLst/>
              <a:ahLst/>
              <a:cxnLst/>
              <a:rect l="l" t="t" r="r" b="b"/>
              <a:pathLst>
                <a:path w="2266" h="1133" extrusionOk="0">
                  <a:moveTo>
                    <a:pt x="568" y="0"/>
                  </a:moveTo>
                  <a:cubicBezTo>
                    <a:pt x="254" y="0"/>
                    <a:pt x="1" y="254"/>
                    <a:pt x="1" y="568"/>
                  </a:cubicBezTo>
                  <a:cubicBezTo>
                    <a:pt x="1" y="879"/>
                    <a:pt x="254" y="1133"/>
                    <a:pt x="568" y="1133"/>
                  </a:cubicBezTo>
                  <a:lnTo>
                    <a:pt x="1701" y="1133"/>
                  </a:lnTo>
                  <a:cubicBezTo>
                    <a:pt x="2012" y="1133"/>
                    <a:pt x="2265" y="879"/>
                    <a:pt x="2265" y="568"/>
                  </a:cubicBezTo>
                  <a:cubicBezTo>
                    <a:pt x="2265" y="254"/>
                    <a:pt x="2012" y="0"/>
                    <a:pt x="170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" name="Google Shape;4327;p60">
              <a:extLst>
                <a:ext uri="{FF2B5EF4-FFF2-40B4-BE49-F238E27FC236}">
                  <a16:creationId xmlns:a16="http://schemas.microsoft.com/office/drawing/2014/main" id="{E425CC0C-7D83-47D6-B99B-2B5558DCDA64}"/>
                </a:ext>
              </a:extLst>
            </p:cNvPr>
            <p:cNvSpPr/>
            <p:nvPr/>
          </p:nvSpPr>
          <p:spPr>
            <a:xfrm>
              <a:off x="5479800" y="2096550"/>
              <a:ext cx="54300" cy="48225"/>
            </a:xfrm>
            <a:custGeom>
              <a:avLst/>
              <a:gdLst/>
              <a:ahLst/>
              <a:cxnLst/>
              <a:rect l="l" t="t" r="r" b="b"/>
              <a:pathLst>
                <a:path w="2172" h="1929" extrusionOk="0">
                  <a:moveTo>
                    <a:pt x="1550" y="0"/>
                  </a:moveTo>
                  <a:cubicBezTo>
                    <a:pt x="1409" y="0"/>
                    <a:pt x="1267" y="53"/>
                    <a:pt x="1157" y="159"/>
                  </a:cubicBezTo>
                  <a:lnTo>
                    <a:pt x="357" y="962"/>
                  </a:lnTo>
                  <a:cubicBezTo>
                    <a:pt x="1" y="1318"/>
                    <a:pt x="251" y="1928"/>
                    <a:pt x="756" y="1928"/>
                  </a:cubicBezTo>
                  <a:cubicBezTo>
                    <a:pt x="907" y="1928"/>
                    <a:pt x="1051" y="1868"/>
                    <a:pt x="1157" y="1762"/>
                  </a:cubicBezTo>
                  <a:lnTo>
                    <a:pt x="1957" y="959"/>
                  </a:lnTo>
                  <a:cubicBezTo>
                    <a:pt x="2172" y="739"/>
                    <a:pt x="2169" y="385"/>
                    <a:pt x="1951" y="168"/>
                  </a:cubicBezTo>
                  <a:cubicBezTo>
                    <a:pt x="1841" y="56"/>
                    <a:pt x="1696" y="0"/>
                    <a:pt x="155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" name="Google Shape;4328;p60">
              <a:extLst>
                <a:ext uri="{FF2B5EF4-FFF2-40B4-BE49-F238E27FC236}">
                  <a16:creationId xmlns:a16="http://schemas.microsoft.com/office/drawing/2014/main" id="{6E109633-059C-4BDB-9F59-44968B43F6A4}"/>
                </a:ext>
              </a:extLst>
            </p:cNvPr>
            <p:cNvSpPr/>
            <p:nvPr/>
          </p:nvSpPr>
          <p:spPr>
            <a:xfrm>
              <a:off x="5483350" y="2266400"/>
              <a:ext cx="54300" cy="48225"/>
            </a:xfrm>
            <a:custGeom>
              <a:avLst/>
              <a:gdLst/>
              <a:ahLst/>
              <a:cxnLst/>
              <a:rect l="l" t="t" r="r" b="b"/>
              <a:pathLst>
                <a:path w="2172" h="1929" extrusionOk="0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8"/>
                    <a:pt x="215" y="962"/>
                  </a:cubicBezTo>
                  <a:lnTo>
                    <a:pt x="1015" y="1762"/>
                  </a:lnTo>
                  <a:cubicBezTo>
                    <a:pt x="1121" y="1868"/>
                    <a:pt x="1266" y="1928"/>
                    <a:pt x="1417" y="1928"/>
                  </a:cubicBezTo>
                  <a:cubicBezTo>
                    <a:pt x="1921" y="1928"/>
                    <a:pt x="2172" y="1318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72B61"/>
            </a:gs>
            <a:gs pos="74000">
              <a:srgbClr val="041D41"/>
            </a:gs>
            <a:gs pos="83000">
              <a:srgbClr val="041D41"/>
            </a:gs>
            <a:gs pos="100000">
              <a:srgbClr val="041D41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57E017A4-1DBA-420D-8797-BA31A82A5540}"/>
              </a:ext>
            </a:extLst>
          </p:cNvPr>
          <p:cNvSpPr>
            <a:spLocks noGrp="1"/>
          </p:cNvSpPr>
          <p:nvPr>
            <p:ph type="ctrTitle" idx="2"/>
          </p:nvPr>
        </p:nvSpPr>
        <p:spPr>
          <a:xfrm>
            <a:off x="-1170297" y="129202"/>
            <a:ext cx="8308031" cy="577800"/>
          </a:xfrm>
        </p:spPr>
        <p:txBody>
          <a:bodyPr/>
          <a:lstStyle/>
          <a:p>
            <a:r>
              <a:rPr lang="ru-RU" sz="3600" dirty="0"/>
              <a:t>Концептуальная</a:t>
            </a:r>
            <a:r>
              <a:rPr lang="ru-RU" sz="4000" dirty="0"/>
              <a:t> </a:t>
            </a:r>
            <a:r>
              <a:rPr lang="ru-RU" sz="3600" dirty="0"/>
              <a:t>архитектура</a:t>
            </a:r>
            <a:endParaRPr lang="ru-RU" sz="4000" dirty="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2C9C86B4-986C-4835-A20F-5BDFD1C207F1}"/>
              </a:ext>
            </a:extLst>
          </p:cNvPr>
          <p:cNvSpPr>
            <a:spLocks/>
          </p:cNvSpPr>
          <p:nvPr/>
        </p:nvSpPr>
        <p:spPr bwMode="auto">
          <a:xfrm>
            <a:off x="3535968" y="860566"/>
            <a:ext cx="1088370" cy="523220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1" i="0" u="none" strike="noStrike" cap="none" spc="0" dirty="0">
                <a:ln>
                  <a:noFill/>
                </a:ln>
                <a:solidFill>
                  <a:prstClr val="black"/>
                </a:solidFill>
                <a:latin typeface="Arial Narrow"/>
                <a:ea typeface="+mn-ea"/>
                <a:cs typeface="+mn-cs"/>
              </a:rPr>
              <a:t>1. </a:t>
            </a:r>
            <a:r>
              <a:rPr lang="ru-RU" sz="1400" b="1" dirty="0">
                <a:solidFill>
                  <a:prstClr val="black"/>
                </a:solidFill>
                <a:latin typeface="Arial Narrow"/>
              </a:rPr>
              <a:t>Плательщик</a:t>
            </a:r>
            <a:endParaRPr lang="ru-RU" sz="1400" b="0" i="0" u="none" strike="noStrike" cap="none" spc="0" dirty="0">
              <a:ln>
                <a:noFill/>
              </a:ln>
              <a:solidFill>
                <a:prstClr val="black"/>
              </a:solidFill>
              <a:latin typeface="Arial Narrow"/>
              <a:ea typeface="+mn-ea"/>
              <a:cs typeface="+mn-cs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417A22C5-B601-4333-BD83-13539D0CB9AD}"/>
              </a:ext>
            </a:extLst>
          </p:cNvPr>
          <p:cNvSpPr>
            <a:spLocks/>
          </p:cNvSpPr>
          <p:nvPr/>
        </p:nvSpPr>
        <p:spPr bwMode="auto">
          <a:xfrm>
            <a:off x="422602" y="3654597"/>
            <a:ext cx="883643" cy="1169551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1" i="0" u="none" strike="noStrike" cap="none" spc="0" dirty="0">
                <a:ln>
                  <a:noFill/>
                </a:ln>
                <a:solidFill>
                  <a:prstClr val="black"/>
                </a:solidFill>
                <a:latin typeface="Arial Narrow"/>
                <a:ea typeface="+mn-ea"/>
                <a:cs typeface="+mn-cs"/>
              </a:rPr>
              <a:t>2. Банк </a:t>
            </a:r>
            <a:r>
              <a:rPr lang="ru-RU" sz="1400" b="1" dirty="0">
                <a:solidFill>
                  <a:prstClr val="black"/>
                </a:solidFill>
                <a:latin typeface="Arial Narrow"/>
              </a:rPr>
              <a:t>плательщика</a:t>
            </a:r>
            <a:endParaRPr lang="ru-RU" sz="1400" b="1" i="0" u="none" strike="noStrike" cap="none" spc="0" dirty="0">
              <a:ln>
                <a:noFill/>
              </a:ln>
              <a:solidFill>
                <a:prstClr val="black"/>
              </a:solidFill>
              <a:latin typeface="Arial Narro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 b="1" dirty="0">
              <a:solidFill>
                <a:prstClr val="black"/>
              </a:solidFill>
              <a:latin typeface="Arial Narrow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 b="0" i="0" u="none" strike="noStrike" cap="none" spc="0" dirty="0">
              <a:ln>
                <a:noFill/>
              </a:ln>
              <a:solidFill>
                <a:prstClr val="black"/>
              </a:solidFill>
              <a:latin typeface="Arial Narrow"/>
              <a:ea typeface="+mn-ea"/>
              <a:cs typeface="+mn-cs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F8AA2296-88D0-49ED-BF34-25C00F539CF2}"/>
              </a:ext>
            </a:extLst>
          </p:cNvPr>
          <p:cNvSpPr>
            <a:spLocks/>
          </p:cNvSpPr>
          <p:nvPr/>
        </p:nvSpPr>
        <p:spPr bwMode="auto">
          <a:xfrm>
            <a:off x="3932664" y="4069457"/>
            <a:ext cx="1269427" cy="738664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1" i="0" u="none" strike="noStrike" cap="none" spc="0" dirty="0">
                <a:ln>
                  <a:noFill/>
                </a:ln>
                <a:solidFill>
                  <a:prstClr val="black"/>
                </a:solidFill>
                <a:latin typeface="Arial Narrow"/>
                <a:ea typeface="+mn-ea"/>
                <a:cs typeface="+mn-cs"/>
              </a:rPr>
              <a:t>3. СБП/любой другой метод платежа</a:t>
            </a:r>
            <a:endParaRPr lang="ru-RU" sz="1400" b="0" i="0" u="none" strike="noStrike" cap="none" spc="0" dirty="0">
              <a:ln>
                <a:noFill/>
              </a:ln>
              <a:solidFill>
                <a:prstClr val="black"/>
              </a:solidFill>
              <a:latin typeface="Arial Narrow"/>
              <a:ea typeface="+mn-ea"/>
              <a:cs typeface="+mn-cs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405C4FE1-36F3-44B8-8F09-F9AED3BA66C4}"/>
              </a:ext>
            </a:extLst>
          </p:cNvPr>
          <p:cNvSpPr>
            <a:spLocks/>
          </p:cNvSpPr>
          <p:nvPr/>
        </p:nvSpPr>
        <p:spPr bwMode="auto">
          <a:xfrm>
            <a:off x="7312553" y="4069457"/>
            <a:ext cx="1034954" cy="738664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1" i="0" u="none" strike="noStrike" cap="none" spc="0" dirty="0">
                <a:ln>
                  <a:noFill/>
                </a:ln>
                <a:solidFill>
                  <a:prstClr val="black"/>
                </a:solidFill>
                <a:latin typeface="Arial Narrow"/>
                <a:ea typeface="+mn-ea"/>
                <a:cs typeface="+mn-cs"/>
              </a:rPr>
              <a:t>4. Банк получателя</a:t>
            </a:r>
            <a:endParaRPr lang="ru-RU" sz="1400" b="1" dirty="0">
              <a:solidFill>
                <a:prstClr val="black"/>
              </a:solidFill>
              <a:latin typeface="Arial Narrow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 b="0" i="0" u="none" strike="noStrike" cap="none" spc="0" dirty="0">
              <a:ln>
                <a:noFill/>
              </a:ln>
              <a:solidFill>
                <a:prstClr val="black"/>
              </a:solidFill>
              <a:latin typeface="Arial Narrow"/>
              <a:ea typeface="+mn-ea"/>
              <a:cs typeface="+mn-cs"/>
            </a:endParaRP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1FA23A0D-FAB0-458D-B820-D3B0C4FB6BAB}"/>
              </a:ext>
            </a:extLst>
          </p:cNvPr>
          <p:cNvSpPr>
            <a:spLocks/>
          </p:cNvSpPr>
          <p:nvPr/>
        </p:nvSpPr>
        <p:spPr bwMode="auto">
          <a:xfrm>
            <a:off x="5416583" y="902397"/>
            <a:ext cx="1116590" cy="523220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1" i="0" u="none" strike="noStrike" cap="none" spc="0" dirty="0">
                <a:ln>
                  <a:noFill/>
                </a:ln>
                <a:solidFill>
                  <a:prstClr val="black"/>
                </a:solidFill>
                <a:latin typeface="Arial Narrow"/>
                <a:ea typeface="+mn-ea"/>
                <a:cs typeface="+mn-cs"/>
              </a:rPr>
              <a:t>5. Получатель</a:t>
            </a:r>
            <a:endParaRPr lang="ru-RU" sz="1400" b="0" i="0" u="none" strike="noStrike" cap="none" spc="0" dirty="0">
              <a:ln>
                <a:noFill/>
              </a:ln>
              <a:solidFill>
                <a:prstClr val="black"/>
              </a:solidFill>
              <a:latin typeface="Arial Narrow"/>
              <a:ea typeface="+mn-ea"/>
              <a:cs typeface="+mn-cs"/>
            </a:endParaRPr>
          </a:p>
        </p:txBody>
      </p:sp>
      <p:cxnSp>
        <p:nvCxnSpPr>
          <p:cNvPr id="11" name="Прямая со стрелкой 14">
            <a:extLst>
              <a:ext uri="{FF2B5EF4-FFF2-40B4-BE49-F238E27FC236}">
                <a16:creationId xmlns:a16="http://schemas.microsoft.com/office/drawing/2014/main" id="{7073C3C2-7053-4572-B6A2-A23895AADF1E}"/>
              </a:ext>
            </a:extLst>
          </p:cNvPr>
          <p:cNvCxnSpPr>
            <a:cxnSpLocks/>
            <a:stCxn id="22" idx="2"/>
            <a:endCxn id="9" idx="0"/>
          </p:cNvCxnSpPr>
          <p:nvPr/>
        </p:nvCxnSpPr>
        <p:spPr bwMode="auto">
          <a:xfrm flipH="1">
            <a:off x="7830030" y="3017275"/>
            <a:ext cx="124739" cy="1052182"/>
          </a:xfrm>
          <a:prstGeom prst="straightConnector1">
            <a:avLst/>
          </a:prstGeom>
          <a:ln w="76200">
            <a:solidFill>
              <a:schemeClr val="tx1">
                <a:lumMod val="25000"/>
              </a:schemeClr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2" name="Группа 37">
            <a:extLst>
              <a:ext uri="{FF2B5EF4-FFF2-40B4-BE49-F238E27FC236}">
                <a16:creationId xmlns:a16="http://schemas.microsoft.com/office/drawing/2014/main" id="{0DA66C62-8207-4C6E-B91C-EF650C90AB71}"/>
              </a:ext>
            </a:extLst>
          </p:cNvPr>
          <p:cNvGrpSpPr/>
          <p:nvPr/>
        </p:nvGrpSpPr>
        <p:grpSpPr bwMode="auto">
          <a:xfrm>
            <a:off x="2889709" y="1603954"/>
            <a:ext cx="2658042" cy="1205030"/>
            <a:chOff x="2219085" y="1926588"/>
            <a:chExt cx="3602599" cy="1574418"/>
          </a:xfrm>
        </p:grpSpPr>
        <p:sp>
          <p:nvSpPr>
            <p:cNvPr id="13" name="Облако 27">
              <a:extLst>
                <a:ext uri="{FF2B5EF4-FFF2-40B4-BE49-F238E27FC236}">
                  <a16:creationId xmlns:a16="http://schemas.microsoft.com/office/drawing/2014/main" id="{336A7415-6D1B-4B27-950F-D3A4D346376A}"/>
                </a:ext>
              </a:extLst>
            </p:cNvPr>
            <p:cNvSpPr/>
            <p:nvPr/>
          </p:nvSpPr>
          <p:spPr bwMode="auto">
            <a:xfrm>
              <a:off x="2219085" y="1926588"/>
              <a:ext cx="3602599" cy="1574418"/>
            </a:xfrm>
            <a:prstGeom prst="cloud">
              <a:avLst/>
            </a:prstGeom>
            <a:gradFill>
              <a:gsLst>
                <a:gs pos="0">
                  <a:srgbClr val="66CCFF">
                    <a:tint val="66000"/>
                    <a:satMod val="160000"/>
                  </a:srgbClr>
                </a:gs>
                <a:gs pos="50000">
                  <a:srgbClr val="66CCFF">
                    <a:tint val="44500"/>
                    <a:satMod val="160000"/>
                  </a:srgbClr>
                </a:gs>
                <a:gs pos="100000">
                  <a:srgbClr val="66CCFF">
                    <a:tint val="23500"/>
                    <a:satMod val="160000"/>
                  </a:srgb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1800" b="0" i="0" u="none" strike="noStrike" cap="none" spc="0">
                <a:ln>
                  <a:noFill/>
                </a:ln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TextBox 28">
              <a:extLst>
                <a:ext uri="{FF2B5EF4-FFF2-40B4-BE49-F238E27FC236}">
                  <a16:creationId xmlns:a16="http://schemas.microsoft.com/office/drawing/2014/main" id="{095A15C8-B3DF-4D38-BCDE-35D980832B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4705" y="2408259"/>
              <a:ext cx="2227724" cy="4021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ru-RU" dirty="0">
                  <a:solidFill>
                    <a:srgbClr val="5B9BD5">
                      <a:lumMod val="75000"/>
                    </a:srgbClr>
                  </a:solidFill>
                  <a:latin typeface="Arial Narrow"/>
                </a:rPr>
                <a:t>8.</a:t>
              </a:r>
              <a:r>
                <a:rPr lang="en-US" dirty="0">
                  <a:solidFill>
                    <a:srgbClr val="5B9BD5">
                      <a:lumMod val="75000"/>
                    </a:srgbClr>
                  </a:solidFill>
                  <a:latin typeface="Arial Narrow"/>
                </a:rPr>
                <a:t>Mir eInvoicing</a:t>
              </a:r>
              <a:endParaRPr dirty="0"/>
            </a:p>
          </p:txBody>
        </p:sp>
      </p:grpSp>
      <p:cxnSp>
        <p:nvCxnSpPr>
          <p:cNvPr id="15" name="Прямая со стрелкой 29">
            <a:extLst>
              <a:ext uri="{FF2B5EF4-FFF2-40B4-BE49-F238E27FC236}">
                <a16:creationId xmlns:a16="http://schemas.microsoft.com/office/drawing/2014/main" id="{676883E7-3FC1-4058-9D39-6F8ACCC1486E}"/>
              </a:ext>
            </a:extLst>
          </p:cNvPr>
          <p:cNvCxnSpPr>
            <a:cxnSpLocks/>
          </p:cNvCxnSpPr>
          <p:nvPr/>
        </p:nvCxnSpPr>
        <p:spPr bwMode="auto">
          <a:xfrm flipV="1">
            <a:off x="1290592" y="2590741"/>
            <a:ext cx="1740074" cy="1411211"/>
          </a:xfrm>
          <a:prstGeom prst="straightConnector1">
            <a:avLst/>
          </a:prstGeom>
          <a:ln w="76200">
            <a:solidFill>
              <a:schemeClr val="tx1">
                <a:lumMod val="25000"/>
              </a:schemeClr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Прямая со стрелкой 29">
            <a:extLst>
              <a:ext uri="{FF2B5EF4-FFF2-40B4-BE49-F238E27FC236}">
                <a16:creationId xmlns:a16="http://schemas.microsoft.com/office/drawing/2014/main" id="{CDAA5994-48FE-4EEC-B0AB-B3F34DE57801}"/>
              </a:ext>
            </a:extLst>
          </p:cNvPr>
          <p:cNvCxnSpPr>
            <a:cxnSpLocks/>
            <a:stCxn id="23" idx="2"/>
            <a:endCxn id="7" idx="0"/>
          </p:cNvCxnSpPr>
          <p:nvPr/>
        </p:nvCxnSpPr>
        <p:spPr bwMode="auto">
          <a:xfrm>
            <a:off x="864424" y="2098864"/>
            <a:ext cx="0" cy="1555733"/>
          </a:xfrm>
          <a:prstGeom prst="straightConnector1">
            <a:avLst/>
          </a:prstGeom>
          <a:ln w="76200">
            <a:solidFill>
              <a:schemeClr val="tx1">
                <a:lumMod val="25000"/>
              </a:schemeClr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TextBox 59">
            <a:extLst>
              <a:ext uri="{FF2B5EF4-FFF2-40B4-BE49-F238E27FC236}">
                <a16:creationId xmlns:a16="http://schemas.microsoft.com/office/drawing/2014/main" id="{265FA09E-ABCF-46F0-A968-2E67938B434B}"/>
              </a:ext>
            </a:extLst>
          </p:cNvPr>
          <p:cNvSpPr>
            <a:spLocks/>
          </p:cNvSpPr>
          <p:nvPr/>
        </p:nvSpPr>
        <p:spPr bwMode="auto">
          <a:xfrm rot="5400000">
            <a:off x="438495" y="2712080"/>
            <a:ext cx="1501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000" dirty="0">
                <a:solidFill>
                  <a:schemeClr val="tx2">
                    <a:lumMod val="75000"/>
                  </a:schemeClr>
                </a:solidFill>
                <a:latin typeface="Arial Narrow"/>
              </a:rPr>
              <a:t>Регистрация пользователя с соц. идентификаторами</a:t>
            </a:r>
            <a:endParaRPr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8" name="Прямая со стрелкой 29">
            <a:extLst>
              <a:ext uri="{FF2B5EF4-FFF2-40B4-BE49-F238E27FC236}">
                <a16:creationId xmlns:a16="http://schemas.microsoft.com/office/drawing/2014/main" id="{A4C4E803-4804-4D74-91EC-0D8EC5B11FBB}"/>
              </a:ext>
            </a:extLst>
          </p:cNvPr>
          <p:cNvCxnSpPr>
            <a:cxnSpLocks/>
          </p:cNvCxnSpPr>
          <p:nvPr/>
        </p:nvCxnSpPr>
        <p:spPr bwMode="auto">
          <a:xfrm flipV="1">
            <a:off x="1306245" y="4327207"/>
            <a:ext cx="2565837" cy="38061"/>
          </a:xfrm>
          <a:prstGeom prst="straightConnector1">
            <a:avLst/>
          </a:prstGeom>
          <a:ln w="76200">
            <a:solidFill>
              <a:schemeClr val="tx1">
                <a:lumMod val="25000"/>
              </a:schemeClr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TextBox 59">
            <a:extLst>
              <a:ext uri="{FF2B5EF4-FFF2-40B4-BE49-F238E27FC236}">
                <a16:creationId xmlns:a16="http://schemas.microsoft.com/office/drawing/2014/main" id="{0AF0BCC4-CD22-4751-8477-9C77FEEB6826}"/>
              </a:ext>
            </a:extLst>
          </p:cNvPr>
          <p:cNvSpPr>
            <a:spLocks/>
          </p:cNvSpPr>
          <p:nvPr/>
        </p:nvSpPr>
        <p:spPr bwMode="auto">
          <a:xfrm>
            <a:off x="1915235" y="4382998"/>
            <a:ext cx="1501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000" dirty="0">
                <a:solidFill>
                  <a:schemeClr val="tx2">
                    <a:lumMod val="75000"/>
                  </a:schemeClr>
                </a:solidFill>
                <a:latin typeface="Arial Narrow"/>
              </a:rPr>
              <a:t>Процесс перевода денег</a:t>
            </a:r>
            <a:endParaRPr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20" name="Прямая со стрелкой 29">
            <a:extLst>
              <a:ext uri="{FF2B5EF4-FFF2-40B4-BE49-F238E27FC236}">
                <a16:creationId xmlns:a16="http://schemas.microsoft.com/office/drawing/2014/main" id="{C583BB2C-41B6-491C-B429-E88E4818D48D}"/>
              </a:ext>
            </a:extLst>
          </p:cNvPr>
          <p:cNvCxnSpPr>
            <a:cxnSpLocks/>
          </p:cNvCxnSpPr>
          <p:nvPr/>
        </p:nvCxnSpPr>
        <p:spPr bwMode="auto">
          <a:xfrm>
            <a:off x="5202091" y="4295537"/>
            <a:ext cx="1989299" cy="0"/>
          </a:xfrm>
          <a:prstGeom prst="straightConnector1">
            <a:avLst/>
          </a:prstGeom>
          <a:ln w="76200">
            <a:solidFill>
              <a:schemeClr val="tx1">
                <a:lumMod val="25000"/>
              </a:schemeClr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TextBox 59">
            <a:extLst>
              <a:ext uri="{FF2B5EF4-FFF2-40B4-BE49-F238E27FC236}">
                <a16:creationId xmlns:a16="http://schemas.microsoft.com/office/drawing/2014/main" id="{1F152F24-55C8-4A79-B6DB-B5383552FB31}"/>
              </a:ext>
            </a:extLst>
          </p:cNvPr>
          <p:cNvSpPr>
            <a:spLocks/>
          </p:cNvSpPr>
          <p:nvPr/>
        </p:nvSpPr>
        <p:spPr bwMode="auto">
          <a:xfrm>
            <a:off x="5450558" y="4400609"/>
            <a:ext cx="1501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000" dirty="0">
                <a:solidFill>
                  <a:schemeClr val="tx2">
                    <a:lumMod val="75000"/>
                  </a:schemeClr>
                </a:solidFill>
                <a:latin typeface="Arial Narrow"/>
              </a:rPr>
              <a:t>Процесс перевода денег</a:t>
            </a:r>
            <a:endParaRPr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10">
            <a:extLst>
              <a:ext uri="{FF2B5EF4-FFF2-40B4-BE49-F238E27FC236}">
                <a16:creationId xmlns:a16="http://schemas.microsoft.com/office/drawing/2014/main" id="{C922E218-BB38-4E06-87D8-7BD563B966B0}"/>
              </a:ext>
            </a:extLst>
          </p:cNvPr>
          <p:cNvSpPr>
            <a:spLocks/>
          </p:cNvSpPr>
          <p:nvPr/>
        </p:nvSpPr>
        <p:spPr bwMode="auto">
          <a:xfrm>
            <a:off x="7396474" y="2063168"/>
            <a:ext cx="1116590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1" dirty="0">
                <a:solidFill>
                  <a:prstClr val="black"/>
                </a:solidFill>
                <a:latin typeface="Arial Narrow"/>
              </a:rPr>
              <a:t>6</a:t>
            </a:r>
            <a:r>
              <a:rPr lang="ru-RU" sz="1400" b="1" i="0" u="none" strike="noStrike" cap="none" spc="0" dirty="0">
                <a:ln>
                  <a:noFill/>
                </a:ln>
                <a:solidFill>
                  <a:prstClr val="black"/>
                </a:solidFill>
                <a:latin typeface="Arial Narrow"/>
                <a:ea typeface="+mn-ea"/>
                <a:cs typeface="+mn-cs"/>
              </a:rPr>
              <a:t>. Приложение банка получателя</a:t>
            </a:r>
            <a:endParaRPr lang="ru-RU" sz="1400" b="0" i="0" u="none" strike="noStrike" cap="none" spc="0" dirty="0">
              <a:ln>
                <a:noFill/>
              </a:ln>
              <a:solidFill>
                <a:prstClr val="black"/>
              </a:solidFill>
              <a:latin typeface="Arial Narrow"/>
              <a:ea typeface="+mn-ea"/>
              <a:cs typeface="+mn-cs"/>
            </a:endParaRPr>
          </a:p>
        </p:txBody>
      </p:sp>
      <p:sp>
        <p:nvSpPr>
          <p:cNvPr id="23" name="TextBox 10">
            <a:extLst>
              <a:ext uri="{FF2B5EF4-FFF2-40B4-BE49-F238E27FC236}">
                <a16:creationId xmlns:a16="http://schemas.microsoft.com/office/drawing/2014/main" id="{486F613F-7F0D-4D08-A42E-029BD51025D2}"/>
              </a:ext>
            </a:extLst>
          </p:cNvPr>
          <p:cNvSpPr>
            <a:spLocks/>
          </p:cNvSpPr>
          <p:nvPr/>
        </p:nvSpPr>
        <p:spPr bwMode="auto">
          <a:xfrm>
            <a:off x="278993" y="1144757"/>
            <a:ext cx="1170862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1" i="0" u="none" strike="noStrike" cap="none" spc="0" dirty="0">
                <a:ln>
                  <a:noFill/>
                </a:ln>
                <a:solidFill>
                  <a:prstClr val="black"/>
                </a:solidFill>
                <a:latin typeface="Arial Narrow"/>
                <a:ea typeface="+mn-ea"/>
                <a:cs typeface="+mn-cs"/>
              </a:rPr>
              <a:t>7. Приложение банка плательщика</a:t>
            </a:r>
            <a:endParaRPr lang="ru-RU" sz="1400" b="0" i="0" u="none" strike="noStrike" cap="none" spc="0" dirty="0">
              <a:ln>
                <a:noFill/>
              </a:ln>
              <a:solidFill>
                <a:prstClr val="black"/>
              </a:solidFill>
              <a:latin typeface="Arial Narrow"/>
              <a:ea typeface="+mn-ea"/>
              <a:cs typeface="+mn-cs"/>
            </a:endParaRPr>
          </a:p>
        </p:txBody>
      </p:sp>
      <p:cxnSp>
        <p:nvCxnSpPr>
          <p:cNvPr id="24" name="Прямая со стрелкой 29">
            <a:extLst>
              <a:ext uri="{FF2B5EF4-FFF2-40B4-BE49-F238E27FC236}">
                <a16:creationId xmlns:a16="http://schemas.microsoft.com/office/drawing/2014/main" id="{AF85E0AC-EF03-479F-A346-7830FF576BD5}"/>
              </a:ext>
            </a:extLst>
          </p:cNvPr>
          <p:cNvCxnSpPr>
            <a:cxnSpLocks/>
            <a:stCxn id="6" idx="1"/>
          </p:cNvCxnSpPr>
          <p:nvPr/>
        </p:nvCxnSpPr>
        <p:spPr bwMode="auto">
          <a:xfrm flipH="1">
            <a:off x="1449855" y="1122176"/>
            <a:ext cx="2086113" cy="0"/>
          </a:xfrm>
          <a:prstGeom prst="straightConnector1">
            <a:avLst/>
          </a:prstGeom>
          <a:ln w="76200">
            <a:solidFill>
              <a:schemeClr val="tx1">
                <a:lumMod val="25000"/>
              </a:schemeClr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TextBox 59">
            <a:extLst>
              <a:ext uri="{FF2B5EF4-FFF2-40B4-BE49-F238E27FC236}">
                <a16:creationId xmlns:a16="http://schemas.microsoft.com/office/drawing/2014/main" id="{D4CF1E72-7676-4456-B798-14F34DC5993E}"/>
              </a:ext>
            </a:extLst>
          </p:cNvPr>
          <p:cNvSpPr>
            <a:spLocks/>
          </p:cNvSpPr>
          <p:nvPr/>
        </p:nvSpPr>
        <p:spPr bwMode="auto">
          <a:xfrm>
            <a:off x="1917333" y="856037"/>
            <a:ext cx="1501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000" dirty="0">
                <a:solidFill>
                  <a:schemeClr val="tx2">
                    <a:lumMod val="75000"/>
                  </a:schemeClr>
                </a:solidFill>
                <a:latin typeface="Arial Narrow"/>
              </a:rPr>
              <a:t>Подписка на программу</a:t>
            </a:r>
            <a:endParaRPr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TextBox 59">
            <a:extLst>
              <a:ext uri="{FF2B5EF4-FFF2-40B4-BE49-F238E27FC236}">
                <a16:creationId xmlns:a16="http://schemas.microsoft.com/office/drawing/2014/main" id="{990925B9-B449-4F1D-B43D-CD0709E21C5F}"/>
              </a:ext>
            </a:extLst>
          </p:cNvPr>
          <p:cNvSpPr>
            <a:spLocks/>
          </p:cNvSpPr>
          <p:nvPr/>
        </p:nvSpPr>
        <p:spPr bwMode="auto">
          <a:xfrm>
            <a:off x="1734599" y="1191772"/>
            <a:ext cx="1501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000" dirty="0">
                <a:solidFill>
                  <a:schemeClr val="tx2">
                    <a:lumMod val="75000"/>
                  </a:schemeClr>
                </a:solidFill>
                <a:latin typeface="Arial Narrow"/>
              </a:rPr>
              <a:t>Произведение оплаты счета</a:t>
            </a:r>
            <a:br>
              <a:rPr lang="ru-RU" sz="1000" dirty="0">
                <a:solidFill>
                  <a:schemeClr val="tx2">
                    <a:lumMod val="75000"/>
                  </a:schemeClr>
                </a:solidFill>
                <a:latin typeface="Arial Narrow"/>
              </a:rPr>
            </a:br>
            <a:r>
              <a:rPr lang="ru-RU" sz="1000" dirty="0">
                <a:solidFill>
                  <a:schemeClr val="tx2">
                    <a:lumMod val="75000"/>
                  </a:schemeClr>
                </a:solidFill>
                <a:latin typeface="Arial Narrow"/>
              </a:rPr>
              <a:t>Уведомление о списании средств</a:t>
            </a:r>
            <a:endParaRPr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27" name="Прямая со стрелкой 29">
            <a:extLst>
              <a:ext uri="{FF2B5EF4-FFF2-40B4-BE49-F238E27FC236}">
                <a16:creationId xmlns:a16="http://schemas.microsoft.com/office/drawing/2014/main" id="{C8ECD458-24A1-463A-B98C-A90F7A6B194C}"/>
              </a:ext>
            </a:extLst>
          </p:cNvPr>
          <p:cNvCxnSpPr>
            <a:cxnSpLocks/>
            <a:stCxn id="10" idx="3"/>
            <a:endCxn id="22" idx="0"/>
          </p:cNvCxnSpPr>
          <p:nvPr/>
        </p:nvCxnSpPr>
        <p:spPr bwMode="auto">
          <a:xfrm>
            <a:off x="6533173" y="1164007"/>
            <a:ext cx="1421596" cy="899161"/>
          </a:xfrm>
          <a:prstGeom prst="straightConnector1">
            <a:avLst/>
          </a:prstGeom>
          <a:ln w="76200">
            <a:solidFill>
              <a:schemeClr val="tx1">
                <a:lumMod val="25000"/>
              </a:schemeClr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" name="TextBox 59">
            <a:extLst>
              <a:ext uri="{FF2B5EF4-FFF2-40B4-BE49-F238E27FC236}">
                <a16:creationId xmlns:a16="http://schemas.microsoft.com/office/drawing/2014/main" id="{4B43C234-E762-4A11-A048-1A2DB1D39ED0}"/>
              </a:ext>
            </a:extLst>
          </p:cNvPr>
          <p:cNvSpPr>
            <a:spLocks/>
          </p:cNvSpPr>
          <p:nvPr/>
        </p:nvSpPr>
        <p:spPr bwMode="auto">
          <a:xfrm rot="2005233">
            <a:off x="6750773" y="1451097"/>
            <a:ext cx="1501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000" dirty="0">
                <a:solidFill>
                  <a:schemeClr val="tx2">
                    <a:lumMod val="75000"/>
                  </a:schemeClr>
                </a:solidFill>
                <a:latin typeface="Arial Narrow"/>
              </a:rPr>
              <a:t>Выставление счета</a:t>
            </a:r>
            <a:endParaRPr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9" name="TextBox 59">
            <a:extLst>
              <a:ext uri="{FF2B5EF4-FFF2-40B4-BE49-F238E27FC236}">
                <a16:creationId xmlns:a16="http://schemas.microsoft.com/office/drawing/2014/main" id="{6E21E790-FA63-47C3-8F5D-D4EE3D9B4D52}"/>
              </a:ext>
            </a:extLst>
          </p:cNvPr>
          <p:cNvSpPr>
            <a:spLocks/>
          </p:cNvSpPr>
          <p:nvPr/>
        </p:nvSpPr>
        <p:spPr bwMode="auto">
          <a:xfrm rot="5883188">
            <a:off x="7408809" y="3646340"/>
            <a:ext cx="1501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000" dirty="0">
                <a:solidFill>
                  <a:schemeClr val="tx2">
                    <a:lumMod val="75000"/>
                  </a:schemeClr>
                </a:solidFill>
                <a:latin typeface="Arial Narrow"/>
              </a:rPr>
              <a:t>Уведомление о зачислении</a:t>
            </a:r>
            <a:endParaRPr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0" name="TextBox 59">
            <a:extLst>
              <a:ext uri="{FF2B5EF4-FFF2-40B4-BE49-F238E27FC236}">
                <a16:creationId xmlns:a16="http://schemas.microsoft.com/office/drawing/2014/main" id="{BF83FED7-92CE-4A0F-9B34-7188F673EE79}"/>
              </a:ext>
            </a:extLst>
          </p:cNvPr>
          <p:cNvSpPr>
            <a:spLocks/>
          </p:cNvSpPr>
          <p:nvPr/>
        </p:nvSpPr>
        <p:spPr bwMode="auto">
          <a:xfrm rot="5400000">
            <a:off x="-207530" y="2781439"/>
            <a:ext cx="1501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000" dirty="0">
                <a:solidFill>
                  <a:schemeClr val="tx2">
                    <a:lumMod val="75000"/>
                  </a:schemeClr>
                </a:solidFill>
                <a:latin typeface="Arial Narrow"/>
              </a:rPr>
              <a:t>Произведение оплаты счета</a:t>
            </a:r>
            <a:endParaRPr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1" name="TextBox 59">
            <a:extLst>
              <a:ext uri="{FF2B5EF4-FFF2-40B4-BE49-F238E27FC236}">
                <a16:creationId xmlns:a16="http://schemas.microsoft.com/office/drawing/2014/main" id="{4B26D769-86C0-4CF1-BA48-85D66EEE12EB}"/>
              </a:ext>
            </a:extLst>
          </p:cNvPr>
          <p:cNvSpPr>
            <a:spLocks/>
          </p:cNvSpPr>
          <p:nvPr/>
        </p:nvSpPr>
        <p:spPr bwMode="auto">
          <a:xfrm rot="19068840">
            <a:off x="1756547" y="3128470"/>
            <a:ext cx="15014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000" dirty="0">
                <a:solidFill>
                  <a:schemeClr val="tx2">
                    <a:lumMod val="75000"/>
                  </a:schemeClr>
                </a:solidFill>
                <a:latin typeface="Arial Narrow"/>
              </a:rPr>
              <a:t>Передача информации о социальных идентификаторах</a:t>
            </a:r>
            <a:endParaRPr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32" name="Прямая со стрелкой 29">
            <a:extLst>
              <a:ext uri="{FF2B5EF4-FFF2-40B4-BE49-F238E27FC236}">
                <a16:creationId xmlns:a16="http://schemas.microsoft.com/office/drawing/2014/main" id="{8BF4360F-D00D-43BA-BF52-59DEC5818348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18011" y="2401573"/>
            <a:ext cx="1894542" cy="1640599"/>
          </a:xfrm>
          <a:prstGeom prst="straightConnector1">
            <a:avLst/>
          </a:prstGeom>
          <a:ln w="76200">
            <a:solidFill>
              <a:schemeClr val="tx1">
                <a:lumMod val="25000"/>
              </a:schemeClr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TextBox 59">
            <a:extLst>
              <a:ext uri="{FF2B5EF4-FFF2-40B4-BE49-F238E27FC236}">
                <a16:creationId xmlns:a16="http://schemas.microsoft.com/office/drawing/2014/main" id="{86478842-57A8-4324-B2C5-7603F806F786}"/>
              </a:ext>
            </a:extLst>
          </p:cNvPr>
          <p:cNvSpPr>
            <a:spLocks/>
          </p:cNvSpPr>
          <p:nvPr/>
        </p:nvSpPr>
        <p:spPr bwMode="auto">
          <a:xfrm rot="2476927">
            <a:off x="5725859" y="2728917"/>
            <a:ext cx="1501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000" dirty="0">
                <a:solidFill>
                  <a:schemeClr val="tx2">
                    <a:lumMod val="75000"/>
                  </a:schemeClr>
                </a:solidFill>
                <a:latin typeface="Arial Narrow"/>
              </a:rPr>
              <a:t>Передача информации о счете</a:t>
            </a:r>
            <a:endParaRPr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4" name="TextBox 59">
            <a:extLst>
              <a:ext uri="{FF2B5EF4-FFF2-40B4-BE49-F238E27FC236}">
                <a16:creationId xmlns:a16="http://schemas.microsoft.com/office/drawing/2014/main" id="{ADD0FC69-4877-4698-BC0D-6FA8D89386EE}"/>
              </a:ext>
            </a:extLst>
          </p:cNvPr>
          <p:cNvSpPr>
            <a:spLocks/>
          </p:cNvSpPr>
          <p:nvPr/>
        </p:nvSpPr>
        <p:spPr bwMode="auto">
          <a:xfrm rot="19198367">
            <a:off x="1309846" y="2420757"/>
            <a:ext cx="16632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000" dirty="0">
                <a:solidFill>
                  <a:schemeClr val="tx2">
                    <a:lumMod val="75000"/>
                  </a:schemeClr>
                </a:solidFill>
                <a:latin typeface="Arial Narrow"/>
              </a:rPr>
              <a:t>Уведомление о зачислении средств получателю</a:t>
            </a: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000" dirty="0">
                <a:solidFill>
                  <a:schemeClr val="tx2">
                    <a:lumMod val="75000"/>
                  </a:schemeClr>
                </a:solidFill>
                <a:latin typeface="Arial Narrow"/>
              </a:rPr>
              <a:t>Передача информации о выставленном счете</a:t>
            </a:r>
            <a:endParaRPr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5" name="TextBox 59">
            <a:extLst>
              <a:ext uri="{FF2B5EF4-FFF2-40B4-BE49-F238E27FC236}">
                <a16:creationId xmlns:a16="http://schemas.microsoft.com/office/drawing/2014/main" id="{DB4493C1-8A9F-4A24-BE98-29A716F3C1DF}"/>
              </a:ext>
            </a:extLst>
          </p:cNvPr>
          <p:cNvSpPr>
            <a:spLocks/>
          </p:cNvSpPr>
          <p:nvPr/>
        </p:nvSpPr>
        <p:spPr bwMode="auto">
          <a:xfrm rot="2476927">
            <a:off x="5412169" y="3133792"/>
            <a:ext cx="1501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000" dirty="0">
                <a:solidFill>
                  <a:schemeClr val="tx2">
                    <a:lumMod val="75000"/>
                  </a:schemeClr>
                </a:solidFill>
                <a:latin typeface="Arial Narrow"/>
              </a:rPr>
              <a:t>Уведомление о зачислении средств</a:t>
            </a:r>
            <a:endParaRPr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6" name="TextBox 59">
            <a:extLst>
              <a:ext uri="{FF2B5EF4-FFF2-40B4-BE49-F238E27FC236}">
                <a16:creationId xmlns:a16="http://schemas.microsoft.com/office/drawing/2014/main" id="{84F24E35-C285-4B85-9B2E-1DD0B43E5C3C}"/>
              </a:ext>
            </a:extLst>
          </p:cNvPr>
          <p:cNvSpPr>
            <a:spLocks/>
          </p:cNvSpPr>
          <p:nvPr/>
        </p:nvSpPr>
        <p:spPr bwMode="auto">
          <a:xfrm rot="5883188">
            <a:off x="7088071" y="3202890"/>
            <a:ext cx="9143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000" dirty="0">
                <a:solidFill>
                  <a:schemeClr val="tx2">
                    <a:lumMod val="75000"/>
                  </a:schemeClr>
                </a:solidFill>
                <a:latin typeface="Arial Narrow"/>
              </a:rPr>
              <a:t>Передача инф. о выставленном счете</a:t>
            </a:r>
            <a:endParaRPr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7" name="TextBox 59">
            <a:extLst>
              <a:ext uri="{FF2B5EF4-FFF2-40B4-BE49-F238E27FC236}">
                <a16:creationId xmlns:a16="http://schemas.microsoft.com/office/drawing/2014/main" id="{D5C03A17-8141-4A4A-AC2D-AE7C7D10E28B}"/>
              </a:ext>
            </a:extLst>
          </p:cNvPr>
          <p:cNvSpPr>
            <a:spLocks/>
          </p:cNvSpPr>
          <p:nvPr/>
        </p:nvSpPr>
        <p:spPr bwMode="auto">
          <a:xfrm rot="2005233">
            <a:off x="6494600" y="1626151"/>
            <a:ext cx="1501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000" dirty="0">
                <a:solidFill>
                  <a:schemeClr val="tx2">
                    <a:lumMod val="75000"/>
                  </a:schemeClr>
                </a:solidFill>
                <a:latin typeface="Arial Narrow"/>
              </a:rPr>
              <a:t>Уведомление о зачислении</a:t>
            </a:r>
            <a:endParaRPr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278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>
          <a:gsLst>
            <a:gs pos="0">
              <a:srgbClr val="072B61"/>
            </a:gs>
            <a:gs pos="74000">
              <a:srgbClr val="041D41"/>
            </a:gs>
            <a:gs pos="83000">
              <a:srgbClr val="041D41"/>
            </a:gs>
            <a:gs pos="100000">
              <a:srgbClr val="041D41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4">
            <a:extLst>
              <a:ext uri="{FF2B5EF4-FFF2-40B4-BE49-F238E27FC236}">
                <a16:creationId xmlns:a16="http://schemas.microsoft.com/office/drawing/2014/main" id="{8B09EF5F-00C6-411A-A837-32EF4726F6C2}"/>
              </a:ext>
            </a:extLst>
          </p:cNvPr>
          <p:cNvSpPr txBox="1">
            <a:spLocks/>
          </p:cNvSpPr>
          <p:nvPr/>
        </p:nvSpPr>
        <p:spPr>
          <a:xfrm>
            <a:off x="146805" y="45856"/>
            <a:ext cx="8997195" cy="5778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2800" b="1" dirty="0">
                <a:solidFill>
                  <a:schemeClr val="dk2"/>
                </a:solidFill>
                <a:latin typeface="Exo 2"/>
                <a:sym typeface="Exo 2"/>
              </a:rPr>
              <a:t>Пользовательский</a:t>
            </a:r>
            <a:r>
              <a:rPr lang="ru-RU" sz="3600" b="1" dirty="0">
                <a:solidFill>
                  <a:schemeClr val="dk2"/>
                </a:solidFill>
                <a:latin typeface="Exo 2"/>
                <a:sym typeface="Exo 2"/>
              </a:rPr>
              <a:t> </a:t>
            </a:r>
            <a:r>
              <a:rPr lang="ru-RU" sz="2800" b="1" dirty="0">
                <a:solidFill>
                  <a:schemeClr val="dk2"/>
                </a:solidFill>
                <a:latin typeface="Exo 2"/>
                <a:sym typeface="Exo 2"/>
              </a:rPr>
              <a:t>сценарий. Выставление счета</a:t>
            </a:r>
            <a:endParaRPr lang="ru-RU" sz="3600" b="1" dirty="0">
              <a:solidFill>
                <a:schemeClr val="dk2"/>
              </a:solidFill>
              <a:latin typeface="Exo 2"/>
              <a:sym typeface="Exo 2"/>
            </a:endParaRP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4CD4DABF-8DE7-4DD7-8A55-98F52E759D21}"/>
              </a:ext>
            </a:extLst>
          </p:cNvPr>
          <p:cNvSpPr>
            <a:spLocks/>
          </p:cNvSpPr>
          <p:nvPr/>
        </p:nvSpPr>
        <p:spPr bwMode="auto">
          <a:xfrm>
            <a:off x="1523280" y="1113230"/>
            <a:ext cx="1320797" cy="523220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1" i="0" u="none" strike="noStrike" cap="none" spc="0" dirty="0">
                <a:ln>
                  <a:noFill/>
                </a:ln>
                <a:solidFill>
                  <a:prstClr val="black"/>
                </a:solidFill>
                <a:latin typeface="Arial Narrow"/>
                <a:ea typeface="+mn-ea"/>
                <a:cs typeface="+mn-cs"/>
              </a:rPr>
              <a:t>1. </a:t>
            </a:r>
            <a:r>
              <a:rPr lang="ru-RU" sz="1400" b="1" dirty="0">
                <a:solidFill>
                  <a:prstClr val="black"/>
                </a:solidFill>
                <a:latin typeface="Arial Narrow"/>
              </a:rPr>
              <a:t>Плательщик</a:t>
            </a: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 b="0" i="0" u="none" strike="noStrike" cap="none" spc="0" dirty="0">
              <a:ln>
                <a:noFill/>
              </a:ln>
              <a:solidFill>
                <a:prstClr val="black"/>
              </a:solidFill>
              <a:latin typeface="Arial Narrow"/>
              <a:ea typeface="+mn-ea"/>
              <a:cs typeface="+mn-cs"/>
            </a:endParaRPr>
          </a:p>
        </p:txBody>
      </p:sp>
      <p:sp>
        <p:nvSpPr>
          <p:cNvPr id="9" name="Облако 27">
            <a:extLst>
              <a:ext uri="{FF2B5EF4-FFF2-40B4-BE49-F238E27FC236}">
                <a16:creationId xmlns:a16="http://schemas.microsoft.com/office/drawing/2014/main" id="{CA824957-2FD5-4AFA-B0F0-398042424433}"/>
              </a:ext>
            </a:extLst>
          </p:cNvPr>
          <p:cNvSpPr/>
          <p:nvPr/>
        </p:nvSpPr>
        <p:spPr bwMode="auto">
          <a:xfrm>
            <a:off x="3220566" y="1784541"/>
            <a:ext cx="3602599" cy="1574418"/>
          </a:xfrm>
          <a:prstGeom prst="cloud">
            <a:avLst/>
          </a:prstGeom>
          <a:gradFill>
            <a:gsLst>
              <a:gs pos="0">
                <a:srgbClr val="66CCFF">
                  <a:tint val="66000"/>
                  <a:satMod val="160000"/>
                </a:srgbClr>
              </a:gs>
              <a:gs pos="50000">
                <a:srgbClr val="66CCFF">
                  <a:tint val="44500"/>
                  <a:satMod val="160000"/>
                </a:srgbClr>
              </a:gs>
              <a:gs pos="100000">
                <a:srgbClr val="66CCFF">
                  <a:tint val="23500"/>
                  <a:satMod val="160000"/>
                </a:srgb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800" b="0" i="0" u="none" strike="noStrike" cap="none" spc="0">
              <a:ln>
                <a:noFill/>
              </a:ln>
              <a:solidFill>
                <a:prstClr val="white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C2A3BF92-D236-44BD-A735-5B1B95A688EA}"/>
              </a:ext>
            </a:extLst>
          </p:cNvPr>
          <p:cNvSpPr>
            <a:spLocks/>
          </p:cNvSpPr>
          <p:nvPr/>
        </p:nvSpPr>
        <p:spPr bwMode="auto">
          <a:xfrm>
            <a:off x="1439677" y="2254208"/>
            <a:ext cx="1164938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1" i="0" u="none" strike="noStrike" cap="none" spc="0" dirty="0">
                <a:ln>
                  <a:noFill/>
                </a:ln>
                <a:solidFill>
                  <a:prstClr val="black"/>
                </a:solidFill>
                <a:latin typeface="Arial Narrow"/>
                <a:ea typeface="+mn-ea"/>
                <a:cs typeface="+mn-cs"/>
              </a:rPr>
              <a:t>2. </a:t>
            </a:r>
            <a:r>
              <a:rPr lang="ru-RU" sz="1400" b="1" dirty="0">
                <a:solidFill>
                  <a:prstClr val="black"/>
                </a:solidFill>
                <a:latin typeface="Arial Narrow"/>
              </a:rPr>
              <a:t>Банковское приложение плательщика</a:t>
            </a:r>
            <a:endParaRPr lang="ru-RU" sz="1400" b="0" i="0" u="none" strike="noStrike" cap="none" spc="0" dirty="0">
              <a:ln>
                <a:noFill/>
              </a:ln>
              <a:solidFill>
                <a:prstClr val="black"/>
              </a:solidFill>
              <a:latin typeface="Arial Narrow"/>
              <a:ea typeface="+mn-ea"/>
              <a:cs typeface="+mn-cs"/>
            </a:endParaRPr>
          </a:p>
        </p:txBody>
      </p:sp>
      <p:grpSp>
        <p:nvGrpSpPr>
          <p:cNvPr id="13" name="Группа 115">
            <a:extLst>
              <a:ext uri="{FF2B5EF4-FFF2-40B4-BE49-F238E27FC236}">
                <a16:creationId xmlns:a16="http://schemas.microsoft.com/office/drawing/2014/main" id="{C8762AA0-6C24-45BA-AA0A-2A0215983B09}"/>
              </a:ext>
            </a:extLst>
          </p:cNvPr>
          <p:cNvGrpSpPr/>
          <p:nvPr/>
        </p:nvGrpSpPr>
        <p:grpSpPr bwMode="auto">
          <a:xfrm rot="18295768">
            <a:off x="5338537" y="1269961"/>
            <a:ext cx="790536" cy="852703"/>
            <a:chOff x="2330754" y="1238247"/>
            <a:chExt cx="820560" cy="852703"/>
          </a:xfrm>
          <a:noFill/>
        </p:grpSpPr>
        <p:sp>
          <p:nvSpPr>
            <p:cNvPr id="14" name="Дуга 116">
              <a:extLst>
                <a:ext uri="{FF2B5EF4-FFF2-40B4-BE49-F238E27FC236}">
                  <a16:creationId xmlns:a16="http://schemas.microsoft.com/office/drawing/2014/main" id="{9A447677-D998-413D-9F8B-6C95C0BEEC58}"/>
                </a:ext>
              </a:extLst>
            </p:cNvPr>
            <p:cNvSpPr/>
            <p:nvPr/>
          </p:nvSpPr>
          <p:spPr bwMode="auto">
            <a:xfrm>
              <a:off x="2330754" y="1253852"/>
              <a:ext cx="803696" cy="803676"/>
            </a:xfrm>
            <a:prstGeom prst="arc">
              <a:avLst>
                <a:gd name="adj1" fmla="val 16509972"/>
                <a:gd name="adj2" fmla="val 21386330"/>
              </a:avLst>
            </a:prstGeom>
            <a:grpFill/>
            <a:ln w="38100">
              <a:solidFill>
                <a:schemeClr val="tx1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5" name="Дуга 117">
              <a:extLst>
                <a:ext uri="{FF2B5EF4-FFF2-40B4-BE49-F238E27FC236}">
                  <a16:creationId xmlns:a16="http://schemas.microsoft.com/office/drawing/2014/main" id="{8AABD2C8-FF6C-439D-BF17-E443A2B0F457}"/>
                </a:ext>
              </a:extLst>
            </p:cNvPr>
            <p:cNvSpPr/>
            <p:nvPr/>
          </p:nvSpPr>
          <p:spPr bwMode="auto">
            <a:xfrm rot="5400000">
              <a:off x="2318200" y="1259072"/>
              <a:ext cx="833488" cy="791838"/>
            </a:xfrm>
            <a:prstGeom prst="arc">
              <a:avLst>
                <a:gd name="adj1" fmla="val 16013424"/>
                <a:gd name="adj2" fmla="val 21386330"/>
              </a:avLst>
            </a:prstGeom>
            <a:grpFill/>
            <a:ln w="38100">
              <a:solidFill>
                <a:schemeClr val="tx1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16" name="Дуга 118">
              <a:extLst>
                <a:ext uri="{FF2B5EF4-FFF2-40B4-BE49-F238E27FC236}">
                  <a16:creationId xmlns:a16="http://schemas.microsoft.com/office/drawing/2014/main" id="{4A4860F6-E193-40F2-B504-7465268852EA}"/>
                </a:ext>
              </a:extLst>
            </p:cNvPr>
            <p:cNvSpPr/>
            <p:nvPr/>
          </p:nvSpPr>
          <p:spPr bwMode="auto">
            <a:xfrm rot="10800000">
              <a:off x="2347618" y="1254440"/>
              <a:ext cx="803696" cy="821188"/>
            </a:xfrm>
            <a:prstGeom prst="arc">
              <a:avLst>
                <a:gd name="adj1" fmla="val 16013424"/>
                <a:gd name="adj2" fmla="val 21386330"/>
              </a:avLst>
            </a:prstGeom>
            <a:grpFill/>
            <a:ln w="38100">
              <a:solidFill>
                <a:schemeClr val="tx1">
                  <a:lumMod val="2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7" name="Дуга 119">
              <a:extLst>
                <a:ext uri="{FF2B5EF4-FFF2-40B4-BE49-F238E27FC236}">
                  <a16:creationId xmlns:a16="http://schemas.microsoft.com/office/drawing/2014/main" id="{56F6B1C6-345D-4037-8C70-2E8E830B906D}"/>
                </a:ext>
              </a:extLst>
            </p:cNvPr>
            <p:cNvSpPr/>
            <p:nvPr/>
          </p:nvSpPr>
          <p:spPr bwMode="auto">
            <a:xfrm rot="16653311">
              <a:off x="2325387" y="1278288"/>
              <a:ext cx="833486" cy="791838"/>
            </a:xfrm>
            <a:prstGeom prst="arc">
              <a:avLst>
                <a:gd name="adj1" fmla="val 16013424"/>
                <a:gd name="adj2" fmla="val 21386330"/>
              </a:avLst>
            </a:prstGeom>
            <a:grpFill/>
            <a:ln w="38100">
              <a:solidFill>
                <a:schemeClr val="tx1">
                  <a:lumMod val="2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/>
            </a:p>
          </p:txBody>
        </p:sp>
      </p:grpSp>
      <p:grpSp>
        <p:nvGrpSpPr>
          <p:cNvPr id="18" name="Группа 52">
            <a:extLst>
              <a:ext uri="{FF2B5EF4-FFF2-40B4-BE49-F238E27FC236}">
                <a16:creationId xmlns:a16="http://schemas.microsoft.com/office/drawing/2014/main" id="{77086EC8-6BC4-4F38-9336-6D505FF6AEFB}"/>
              </a:ext>
            </a:extLst>
          </p:cNvPr>
          <p:cNvGrpSpPr/>
          <p:nvPr/>
        </p:nvGrpSpPr>
        <p:grpSpPr bwMode="auto">
          <a:xfrm>
            <a:off x="7298287" y="3497725"/>
            <a:ext cx="271279" cy="276999"/>
            <a:chOff x="5502100" y="3363721"/>
            <a:chExt cx="271279" cy="276999"/>
          </a:xfrm>
        </p:grpSpPr>
        <p:sp>
          <p:nvSpPr>
            <p:cNvPr id="19" name="Овал 53">
              <a:extLst>
                <a:ext uri="{FF2B5EF4-FFF2-40B4-BE49-F238E27FC236}">
                  <a16:creationId xmlns:a16="http://schemas.microsoft.com/office/drawing/2014/main" id="{295E4833-8C7E-4156-9E29-A5B0980418DE}"/>
                </a:ext>
              </a:extLst>
            </p:cNvPr>
            <p:cNvSpPr/>
            <p:nvPr/>
          </p:nvSpPr>
          <p:spPr bwMode="auto">
            <a:xfrm>
              <a:off x="5511378" y="3380889"/>
              <a:ext cx="262001" cy="247958"/>
            </a:xfrm>
            <a:prstGeom prst="ellipse">
              <a:avLst/>
            </a:prstGeom>
            <a:gradFill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0" name="TextBox 54">
              <a:extLst>
                <a:ext uri="{FF2B5EF4-FFF2-40B4-BE49-F238E27FC236}">
                  <a16:creationId xmlns:a16="http://schemas.microsoft.com/office/drawing/2014/main" id="{10FC5661-089F-4C86-93C1-42EAAB1731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2100" y="336372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ru-RU" sz="1200" b="1" dirty="0">
                  <a:solidFill>
                    <a:srgbClr val="0070C0"/>
                  </a:solidFill>
                </a:rPr>
                <a:t>2</a:t>
              </a:r>
              <a:endParaRPr dirty="0"/>
            </a:p>
          </p:txBody>
        </p:sp>
      </p:grpSp>
      <p:grpSp>
        <p:nvGrpSpPr>
          <p:cNvPr id="21" name="Группа 52">
            <a:extLst>
              <a:ext uri="{FF2B5EF4-FFF2-40B4-BE49-F238E27FC236}">
                <a16:creationId xmlns:a16="http://schemas.microsoft.com/office/drawing/2014/main" id="{3D6A03F5-8D90-4FBC-8E33-C539D1D6A525}"/>
              </a:ext>
            </a:extLst>
          </p:cNvPr>
          <p:cNvGrpSpPr/>
          <p:nvPr/>
        </p:nvGrpSpPr>
        <p:grpSpPr bwMode="auto">
          <a:xfrm>
            <a:off x="6255760" y="3458111"/>
            <a:ext cx="271279" cy="276999"/>
            <a:chOff x="5502100" y="3363721"/>
            <a:chExt cx="271279" cy="276999"/>
          </a:xfrm>
        </p:grpSpPr>
        <p:sp>
          <p:nvSpPr>
            <p:cNvPr id="22" name="Овал 53">
              <a:extLst>
                <a:ext uri="{FF2B5EF4-FFF2-40B4-BE49-F238E27FC236}">
                  <a16:creationId xmlns:a16="http://schemas.microsoft.com/office/drawing/2014/main" id="{A26DE86C-045F-4ED6-B510-AB4C80492E4C}"/>
                </a:ext>
              </a:extLst>
            </p:cNvPr>
            <p:cNvSpPr/>
            <p:nvPr/>
          </p:nvSpPr>
          <p:spPr bwMode="auto">
            <a:xfrm>
              <a:off x="5511378" y="3380889"/>
              <a:ext cx="262001" cy="247958"/>
            </a:xfrm>
            <a:prstGeom prst="ellipse">
              <a:avLst/>
            </a:prstGeom>
            <a:gradFill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3" name="TextBox 54">
              <a:extLst>
                <a:ext uri="{FF2B5EF4-FFF2-40B4-BE49-F238E27FC236}">
                  <a16:creationId xmlns:a16="http://schemas.microsoft.com/office/drawing/2014/main" id="{0A78F13F-C58C-4068-A026-649BA1F72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2100" y="336372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ru-RU" sz="1200" b="1" dirty="0">
                  <a:solidFill>
                    <a:srgbClr val="0070C0"/>
                  </a:solidFill>
                </a:rPr>
                <a:t>3</a:t>
              </a:r>
              <a:endParaRPr dirty="0"/>
            </a:p>
          </p:txBody>
        </p:sp>
      </p:grpSp>
      <p:grpSp>
        <p:nvGrpSpPr>
          <p:cNvPr id="24" name="Группа 52">
            <a:extLst>
              <a:ext uri="{FF2B5EF4-FFF2-40B4-BE49-F238E27FC236}">
                <a16:creationId xmlns:a16="http://schemas.microsoft.com/office/drawing/2014/main" id="{302538BC-2DE2-47CF-943B-8926A872CCF7}"/>
              </a:ext>
            </a:extLst>
          </p:cNvPr>
          <p:cNvGrpSpPr/>
          <p:nvPr/>
        </p:nvGrpSpPr>
        <p:grpSpPr bwMode="auto">
          <a:xfrm>
            <a:off x="7889215" y="1873980"/>
            <a:ext cx="272291" cy="276999"/>
            <a:chOff x="5511378" y="3353521"/>
            <a:chExt cx="272291" cy="276999"/>
          </a:xfrm>
        </p:grpSpPr>
        <p:sp>
          <p:nvSpPr>
            <p:cNvPr id="25" name="Овал 53">
              <a:extLst>
                <a:ext uri="{FF2B5EF4-FFF2-40B4-BE49-F238E27FC236}">
                  <a16:creationId xmlns:a16="http://schemas.microsoft.com/office/drawing/2014/main" id="{300A364D-858F-4345-9001-35DC9E8BDC57}"/>
                </a:ext>
              </a:extLst>
            </p:cNvPr>
            <p:cNvSpPr/>
            <p:nvPr/>
          </p:nvSpPr>
          <p:spPr bwMode="auto">
            <a:xfrm>
              <a:off x="5511378" y="3380889"/>
              <a:ext cx="262001" cy="247958"/>
            </a:xfrm>
            <a:prstGeom prst="ellipse">
              <a:avLst/>
            </a:prstGeom>
            <a:gradFill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6" name="TextBox 54">
              <a:extLst>
                <a:ext uri="{FF2B5EF4-FFF2-40B4-BE49-F238E27FC236}">
                  <a16:creationId xmlns:a16="http://schemas.microsoft.com/office/drawing/2014/main" id="{D138E9DE-0661-4EF0-87C1-7CA981D9CE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0455" y="335352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ru-RU" sz="1200" b="1" dirty="0">
                  <a:solidFill>
                    <a:srgbClr val="0070C0"/>
                  </a:solidFill>
                </a:rPr>
                <a:t>1</a:t>
              </a:r>
              <a:endParaRPr dirty="0"/>
            </a:p>
          </p:txBody>
        </p:sp>
      </p:grpSp>
      <p:grpSp>
        <p:nvGrpSpPr>
          <p:cNvPr id="27" name="Группа 52">
            <a:extLst>
              <a:ext uri="{FF2B5EF4-FFF2-40B4-BE49-F238E27FC236}">
                <a16:creationId xmlns:a16="http://schemas.microsoft.com/office/drawing/2014/main" id="{B47B64B6-2947-4E8A-A2B5-B208BA5C52DA}"/>
              </a:ext>
            </a:extLst>
          </p:cNvPr>
          <p:cNvGrpSpPr/>
          <p:nvPr/>
        </p:nvGrpSpPr>
        <p:grpSpPr bwMode="auto">
          <a:xfrm>
            <a:off x="5801455" y="1155512"/>
            <a:ext cx="271279" cy="276999"/>
            <a:chOff x="5502100" y="3363721"/>
            <a:chExt cx="271279" cy="276999"/>
          </a:xfrm>
        </p:grpSpPr>
        <p:sp>
          <p:nvSpPr>
            <p:cNvPr id="28" name="Овал 53">
              <a:extLst>
                <a:ext uri="{FF2B5EF4-FFF2-40B4-BE49-F238E27FC236}">
                  <a16:creationId xmlns:a16="http://schemas.microsoft.com/office/drawing/2014/main" id="{EB9DC24D-3982-43DA-9D9A-2EDCACBE907B}"/>
                </a:ext>
              </a:extLst>
            </p:cNvPr>
            <p:cNvSpPr/>
            <p:nvPr/>
          </p:nvSpPr>
          <p:spPr bwMode="auto">
            <a:xfrm>
              <a:off x="5511378" y="3380889"/>
              <a:ext cx="262001" cy="247958"/>
            </a:xfrm>
            <a:prstGeom prst="ellipse">
              <a:avLst/>
            </a:prstGeom>
            <a:gradFill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9" name="TextBox 54">
              <a:extLst>
                <a:ext uri="{FF2B5EF4-FFF2-40B4-BE49-F238E27FC236}">
                  <a16:creationId xmlns:a16="http://schemas.microsoft.com/office/drawing/2014/main" id="{48222D84-BA97-4B5F-8D51-707241969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2100" y="336372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ru-RU" sz="1200" b="1" dirty="0">
                  <a:solidFill>
                    <a:srgbClr val="0070C0"/>
                  </a:solidFill>
                </a:rPr>
                <a:t>4</a:t>
              </a:r>
              <a:endParaRPr dirty="0"/>
            </a:p>
          </p:txBody>
        </p:sp>
      </p:grpSp>
      <p:cxnSp>
        <p:nvCxnSpPr>
          <p:cNvPr id="30" name="Прямая со стрелкой 14">
            <a:extLst>
              <a:ext uri="{FF2B5EF4-FFF2-40B4-BE49-F238E27FC236}">
                <a16:creationId xmlns:a16="http://schemas.microsoft.com/office/drawing/2014/main" id="{B08D7DD5-1AD6-430C-A1C2-DA0E00387933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629" y="3147096"/>
            <a:ext cx="1010443" cy="844137"/>
          </a:xfrm>
          <a:prstGeom prst="straightConnector1">
            <a:avLst/>
          </a:prstGeom>
          <a:ln w="28575">
            <a:solidFill>
              <a:schemeClr val="tx1">
                <a:lumMod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9">
            <a:extLst>
              <a:ext uri="{FF2B5EF4-FFF2-40B4-BE49-F238E27FC236}">
                <a16:creationId xmlns:a16="http://schemas.microsoft.com/office/drawing/2014/main" id="{0247763A-3D45-45A3-96F4-B9A9E6AC2973}"/>
              </a:ext>
            </a:extLst>
          </p:cNvPr>
          <p:cNvSpPr>
            <a:spLocks/>
          </p:cNvSpPr>
          <p:nvPr/>
        </p:nvSpPr>
        <p:spPr bwMode="auto">
          <a:xfrm>
            <a:off x="1601209" y="3991233"/>
            <a:ext cx="1164938" cy="523220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1" i="0" u="none" strike="noStrike" cap="none" spc="0" dirty="0">
                <a:ln>
                  <a:noFill/>
                </a:ln>
                <a:solidFill>
                  <a:prstClr val="black"/>
                </a:solidFill>
                <a:latin typeface="Arial Narrow"/>
                <a:ea typeface="+mn-ea"/>
                <a:cs typeface="+mn-cs"/>
              </a:rPr>
              <a:t>3. </a:t>
            </a:r>
            <a:r>
              <a:rPr lang="ru-RU" sz="1400" b="1" dirty="0">
                <a:solidFill>
                  <a:prstClr val="black"/>
                </a:solidFill>
                <a:latin typeface="Arial Narrow"/>
              </a:rPr>
              <a:t>Банк плательщика</a:t>
            </a:r>
            <a:endParaRPr lang="ru-RU" sz="1400" b="0" i="0" u="none" strike="noStrike" cap="none" spc="0" dirty="0">
              <a:ln>
                <a:noFill/>
              </a:ln>
              <a:solidFill>
                <a:prstClr val="black"/>
              </a:solidFill>
              <a:latin typeface="Arial Narrow"/>
              <a:ea typeface="+mn-ea"/>
              <a:cs typeface="+mn-cs"/>
            </a:endParaRPr>
          </a:p>
        </p:txBody>
      </p:sp>
      <p:cxnSp>
        <p:nvCxnSpPr>
          <p:cNvPr id="32" name="Прямая со стрелкой 14">
            <a:extLst>
              <a:ext uri="{FF2B5EF4-FFF2-40B4-BE49-F238E27FC236}">
                <a16:creationId xmlns:a16="http://schemas.microsoft.com/office/drawing/2014/main" id="{9FCF3ED4-A6D9-409B-8603-D960848B214E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 bwMode="auto">
          <a:xfrm flipH="1">
            <a:off x="2022146" y="1636450"/>
            <a:ext cx="161533" cy="617758"/>
          </a:xfrm>
          <a:prstGeom prst="straightConnector1">
            <a:avLst/>
          </a:prstGeom>
          <a:ln w="28575">
            <a:solidFill>
              <a:schemeClr val="tx1">
                <a:lumMod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14">
            <a:extLst>
              <a:ext uri="{FF2B5EF4-FFF2-40B4-BE49-F238E27FC236}">
                <a16:creationId xmlns:a16="http://schemas.microsoft.com/office/drawing/2014/main" id="{F962A3A4-4E9E-4BCD-9363-6497D5DB18B6}"/>
              </a:ext>
            </a:extLst>
          </p:cNvPr>
          <p:cNvCxnSpPr>
            <a:cxnSpLocks/>
            <a:stCxn id="12" idx="2"/>
            <a:endCxn id="31" idx="0"/>
          </p:cNvCxnSpPr>
          <p:nvPr/>
        </p:nvCxnSpPr>
        <p:spPr bwMode="auto">
          <a:xfrm>
            <a:off x="2022146" y="3208315"/>
            <a:ext cx="161532" cy="782918"/>
          </a:xfrm>
          <a:prstGeom prst="straightConnector1">
            <a:avLst/>
          </a:prstGeom>
          <a:ln w="28575">
            <a:solidFill>
              <a:schemeClr val="tx1">
                <a:lumMod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6">
            <a:extLst>
              <a:ext uri="{FF2B5EF4-FFF2-40B4-BE49-F238E27FC236}">
                <a16:creationId xmlns:a16="http://schemas.microsoft.com/office/drawing/2014/main" id="{7BEE6047-49B7-40B8-8116-E4E2B639BF48}"/>
              </a:ext>
            </a:extLst>
          </p:cNvPr>
          <p:cNvSpPr>
            <a:spLocks/>
          </p:cNvSpPr>
          <p:nvPr/>
        </p:nvSpPr>
        <p:spPr bwMode="auto">
          <a:xfrm>
            <a:off x="7011271" y="982919"/>
            <a:ext cx="1116591" cy="738664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1" dirty="0">
                <a:solidFill>
                  <a:prstClr val="black"/>
                </a:solidFill>
                <a:latin typeface="Arial Narrow"/>
              </a:rPr>
              <a:t>4</a:t>
            </a:r>
            <a:r>
              <a:rPr lang="ru-RU" sz="1400" b="1" i="0" u="none" strike="noStrike" cap="none" spc="0" dirty="0">
                <a:ln>
                  <a:noFill/>
                </a:ln>
                <a:solidFill>
                  <a:prstClr val="black"/>
                </a:solidFill>
                <a:latin typeface="Arial Narrow"/>
                <a:ea typeface="+mn-ea"/>
                <a:cs typeface="+mn-cs"/>
              </a:rPr>
              <a:t>. Получатель</a:t>
            </a:r>
            <a:endParaRPr lang="ru-RU" sz="1400" b="1" dirty="0">
              <a:solidFill>
                <a:prstClr val="black"/>
              </a:solidFill>
              <a:latin typeface="Arial Narrow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 b="0" i="0" u="none" strike="noStrike" cap="none" spc="0" dirty="0">
              <a:ln>
                <a:noFill/>
              </a:ln>
              <a:solidFill>
                <a:prstClr val="black"/>
              </a:solidFill>
              <a:latin typeface="Arial Narrow"/>
              <a:ea typeface="+mn-ea"/>
              <a:cs typeface="+mn-cs"/>
            </a:endParaRPr>
          </a:p>
        </p:txBody>
      </p:sp>
      <p:sp>
        <p:nvSpPr>
          <p:cNvPr id="35" name="TextBox 9">
            <a:extLst>
              <a:ext uri="{FF2B5EF4-FFF2-40B4-BE49-F238E27FC236}">
                <a16:creationId xmlns:a16="http://schemas.microsoft.com/office/drawing/2014/main" id="{F4C7736B-2797-4D8E-8F2B-5B43A69F60DB}"/>
              </a:ext>
            </a:extLst>
          </p:cNvPr>
          <p:cNvSpPr>
            <a:spLocks/>
          </p:cNvSpPr>
          <p:nvPr/>
        </p:nvSpPr>
        <p:spPr bwMode="auto">
          <a:xfrm>
            <a:off x="7502834" y="2482253"/>
            <a:ext cx="1164938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1" dirty="0">
                <a:solidFill>
                  <a:prstClr val="black"/>
                </a:solidFill>
                <a:latin typeface="Arial Narrow"/>
              </a:rPr>
              <a:t>5</a:t>
            </a:r>
            <a:r>
              <a:rPr lang="ru-RU" sz="1400" b="1" i="0" u="none" strike="noStrike" cap="none" spc="0" dirty="0">
                <a:ln>
                  <a:noFill/>
                </a:ln>
                <a:solidFill>
                  <a:prstClr val="black"/>
                </a:solidFill>
                <a:latin typeface="Arial Narrow"/>
                <a:ea typeface="+mn-ea"/>
                <a:cs typeface="+mn-cs"/>
              </a:rPr>
              <a:t>. </a:t>
            </a:r>
            <a:r>
              <a:rPr lang="ru-RU" sz="1400" b="1" dirty="0">
                <a:solidFill>
                  <a:prstClr val="black"/>
                </a:solidFill>
                <a:latin typeface="Arial Narrow"/>
              </a:rPr>
              <a:t>Банковское приложение получателя</a:t>
            </a:r>
            <a:endParaRPr lang="ru-RU" sz="1400" b="0" i="0" u="none" strike="noStrike" cap="none" spc="0" dirty="0">
              <a:ln>
                <a:noFill/>
              </a:ln>
              <a:solidFill>
                <a:prstClr val="black"/>
              </a:solidFill>
              <a:latin typeface="Arial Narrow"/>
              <a:ea typeface="+mn-ea"/>
              <a:cs typeface="+mn-cs"/>
            </a:endParaRPr>
          </a:p>
        </p:txBody>
      </p:sp>
      <p:sp>
        <p:nvSpPr>
          <p:cNvPr id="36" name="TextBox 9">
            <a:extLst>
              <a:ext uri="{FF2B5EF4-FFF2-40B4-BE49-F238E27FC236}">
                <a16:creationId xmlns:a16="http://schemas.microsoft.com/office/drawing/2014/main" id="{36B078AE-43D7-47BE-B74F-60FD10111CB2}"/>
              </a:ext>
            </a:extLst>
          </p:cNvPr>
          <p:cNvSpPr>
            <a:spLocks/>
          </p:cNvSpPr>
          <p:nvPr/>
        </p:nvSpPr>
        <p:spPr bwMode="auto">
          <a:xfrm>
            <a:off x="6386264" y="3922449"/>
            <a:ext cx="1164938" cy="523220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1" dirty="0">
                <a:solidFill>
                  <a:prstClr val="black"/>
                </a:solidFill>
                <a:latin typeface="Arial Narrow"/>
              </a:rPr>
              <a:t>6</a:t>
            </a:r>
            <a:r>
              <a:rPr lang="ru-RU" sz="1400" b="1" i="0" u="none" strike="noStrike" cap="none" spc="0" dirty="0">
                <a:ln>
                  <a:noFill/>
                </a:ln>
                <a:solidFill>
                  <a:prstClr val="black"/>
                </a:solidFill>
                <a:latin typeface="Arial Narrow"/>
                <a:ea typeface="+mn-ea"/>
                <a:cs typeface="+mn-cs"/>
              </a:rPr>
              <a:t>. </a:t>
            </a:r>
            <a:r>
              <a:rPr lang="ru-RU" sz="1400" b="1" dirty="0">
                <a:solidFill>
                  <a:prstClr val="black"/>
                </a:solidFill>
                <a:latin typeface="Arial Narrow"/>
              </a:rPr>
              <a:t>Банк получателя</a:t>
            </a:r>
            <a:endParaRPr lang="ru-RU" sz="1400" b="0" i="0" u="none" strike="noStrike" cap="none" spc="0" dirty="0">
              <a:ln>
                <a:noFill/>
              </a:ln>
              <a:solidFill>
                <a:prstClr val="black"/>
              </a:solidFill>
              <a:latin typeface="Arial Narrow"/>
              <a:ea typeface="+mn-ea"/>
              <a:cs typeface="+mn-cs"/>
            </a:endParaRPr>
          </a:p>
        </p:txBody>
      </p:sp>
      <p:cxnSp>
        <p:nvCxnSpPr>
          <p:cNvPr id="37" name="Прямая со стрелкой 14">
            <a:extLst>
              <a:ext uri="{FF2B5EF4-FFF2-40B4-BE49-F238E27FC236}">
                <a16:creationId xmlns:a16="http://schemas.microsoft.com/office/drawing/2014/main" id="{4F10C87B-6609-45BF-A94A-ED9BF33E5F72}"/>
              </a:ext>
            </a:extLst>
          </p:cNvPr>
          <p:cNvCxnSpPr>
            <a:cxnSpLocks/>
            <a:stCxn id="35" idx="0"/>
            <a:endCxn id="34" idx="2"/>
          </p:cNvCxnSpPr>
          <p:nvPr/>
        </p:nvCxnSpPr>
        <p:spPr bwMode="auto">
          <a:xfrm flipH="1" flipV="1">
            <a:off x="7569567" y="1721583"/>
            <a:ext cx="515736" cy="760670"/>
          </a:xfrm>
          <a:prstGeom prst="straightConnector1">
            <a:avLst/>
          </a:prstGeom>
          <a:ln w="28575">
            <a:solidFill>
              <a:schemeClr val="tx1">
                <a:lumMod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 стрелкой 14">
            <a:extLst>
              <a:ext uri="{FF2B5EF4-FFF2-40B4-BE49-F238E27FC236}">
                <a16:creationId xmlns:a16="http://schemas.microsoft.com/office/drawing/2014/main" id="{C9D34C70-AD54-43E5-80FC-110B8D15AAFB}"/>
              </a:ext>
            </a:extLst>
          </p:cNvPr>
          <p:cNvCxnSpPr>
            <a:cxnSpLocks/>
            <a:stCxn id="36" idx="0"/>
          </p:cNvCxnSpPr>
          <p:nvPr/>
        </p:nvCxnSpPr>
        <p:spPr bwMode="auto">
          <a:xfrm flipV="1">
            <a:off x="6968733" y="3453528"/>
            <a:ext cx="534101" cy="468921"/>
          </a:xfrm>
          <a:prstGeom prst="straightConnector1">
            <a:avLst/>
          </a:prstGeom>
          <a:ln w="28575">
            <a:solidFill>
              <a:schemeClr val="tx1">
                <a:lumMod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 стрелкой 14">
            <a:extLst>
              <a:ext uri="{FF2B5EF4-FFF2-40B4-BE49-F238E27FC236}">
                <a16:creationId xmlns:a16="http://schemas.microsoft.com/office/drawing/2014/main" id="{CBA65431-6950-4C75-85DF-3E62C3227FA0}"/>
              </a:ext>
            </a:extLst>
          </p:cNvPr>
          <p:cNvCxnSpPr>
            <a:cxnSpLocks/>
          </p:cNvCxnSpPr>
          <p:nvPr/>
        </p:nvCxnSpPr>
        <p:spPr bwMode="auto">
          <a:xfrm>
            <a:off x="5977825" y="3162301"/>
            <a:ext cx="439600" cy="769619"/>
          </a:xfrm>
          <a:prstGeom prst="straightConnector1">
            <a:avLst/>
          </a:prstGeom>
          <a:ln w="28575">
            <a:solidFill>
              <a:schemeClr val="tx1">
                <a:lumMod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" name="Группа 52">
            <a:extLst>
              <a:ext uri="{FF2B5EF4-FFF2-40B4-BE49-F238E27FC236}">
                <a16:creationId xmlns:a16="http://schemas.microsoft.com/office/drawing/2014/main" id="{21E41BDC-5D22-4CA4-AFEB-5D24FA3B5B94}"/>
              </a:ext>
            </a:extLst>
          </p:cNvPr>
          <p:cNvGrpSpPr/>
          <p:nvPr/>
        </p:nvGrpSpPr>
        <p:grpSpPr bwMode="auto">
          <a:xfrm>
            <a:off x="3050788" y="3497725"/>
            <a:ext cx="271279" cy="276999"/>
            <a:chOff x="5502100" y="3363721"/>
            <a:chExt cx="271279" cy="276999"/>
          </a:xfrm>
        </p:grpSpPr>
        <p:sp>
          <p:nvSpPr>
            <p:cNvPr id="41" name="Овал 53">
              <a:extLst>
                <a:ext uri="{FF2B5EF4-FFF2-40B4-BE49-F238E27FC236}">
                  <a16:creationId xmlns:a16="http://schemas.microsoft.com/office/drawing/2014/main" id="{A3FC6F6D-AFFD-41EB-B4C8-74C3625EA7AA}"/>
                </a:ext>
              </a:extLst>
            </p:cNvPr>
            <p:cNvSpPr/>
            <p:nvPr/>
          </p:nvSpPr>
          <p:spPr bwMode="auto">
            <a:xfrm>
              <a:off x="5511378" y="3380889"/>
              <a:ext cx="262001" cy="247958"/>
            </a:xfrm>
            <a:prstGeom prst="ellipse">
              <a:avLst/>
            </a:prstGeom>
            <a:gradFill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42" name="TextBox 54">
              <a:extLst>
                <a:ext uri="{FF2B5EF4-FFF2-40B4-BE49-F238E27FC236}">
                  <a16:creationId xmlns:a16="http://schemas.microsoft.com/office/drawing/2014/main" id="{198345A0-9992-4DF2-93A2-CBE8773208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2100" y="336372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ru-RU" sz="1200" b="1" dirty="0">
                  <a:solidFill>
                    <a:srgbClr val="0070C0"/>
                  </a:solidFill>
                </a:rPr>
                <a:t>5</a:t>
              </a:r>
              <a:endParaRPr dirty="0"/>
            </a:p>
          </p:txBody>
        </p:sp>
      </p:grpSp>
      <p:grpSp>
        <p:nvGrpSpPr>
          <p:cNvPr id="43" name="Группа 52">
            <a:extLst>
              <a:ext uri="{FF2B5EF4-FFF2-40B4-BE49-F238E27FC236}">
                <a16:creationId xmlns:a16="http://schemas.microsoft.com/office/drawing/2014/main" id="{297BB3B8-EE15-4771-A0BF-B7DE862D0492}"/>
              </a:ext>
            </a:extLst>
          </p:cNvPr>
          <p:cNvGrpSpPr/>
          <p:nvPr/>
        </p:nvGrpSpPr>
        <p:grpSpPr bwMode="auto">
          <a:xfrm>
            <a:off x="1817515" y="3446238"/>
            <a:ext cx="271279" cy="276999"/>
            <a:chOff x="5502100" y="3363721"/>
            <a:chExt cx="271279" cy="276999"/>
          </a:xfrm>
        </p:grpSpPr>
        <p:sp>
          <p:nvSpPr>
            <p:cNvPr id="44" name="Овал 53">
              <a:extLst>
                <a:ext uri="{FF2B5EF4-FFF2-40B4-BE49-F238E27FC236}">
                  <a16:creationId xmlns:a16="http://schemas.microsoft.com/office/drawing/2014/main" id="{92485F8C-8025-40E0-B622-C986EE598AC2}"/>
                </a:ext>
              </a:extLst>
            </p:cNvPr>
            <p:cNvSpPr/>
            <p:nvPr/>
          </p:nvSpPr>
          <p:spPr bwMode="auto">
            <a:xfrm>
              <a:off x="5511378" y="3380889"/>
              <a:ext cx="262001" cy="247958"/>
            </a:xfrm>
            <a:prstGeom prst="ellipse">
              <a:avLst/>
            </a:prstGeom>
            <a:gradFill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45" name="TextBox 54">
              <a:extLst>
                <a:ext uri="{FF2B5EF4-FFF2-40B4-BE49-F238E27FC236}">
                  <a16:creationId xmlns:a16="http://schemas.microsoft.com/office/drawing/2014/main" id="{D86D69E5-C80E-4E8E-956E-F834ABB1D7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2100" y="336372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ru-RU" sz="1200" b="1" dirty="0">
                  <a:solidFill>
                    <a:srgbClr val="0070C0"/>
                  </a:solidFill>
                </a:rPr>
                <a:t>6</a:t>
              </a:r>
              <a:endParaRPr dirty="0"/>
            </a:p>
          </p:txBody>
        </p:sp>
      </p:grpSp>
      <p:grpSp>
        <p:nvGrpSpPr>
          <p:cNvPr id="46" name="Группа 52">
            <a:extLst>
              <a:ext uri="{FF2B5EF4-FFF2-40B4-BE49-F238E27FC236}">
                <a16:creationId xmlns:a16="http://schemas.microsoft.com/office/drawing/2014/main" id="{1DBE7EEA-22ED-4A0B-95F2-9254C1CB55BB}"/>
              </a:ext>
            </a:extLst>
          </p:cNvPr>
          <p:cNvGrpSpPr/>
          <p:nvPr/>
        </p:nvGrpSpPr>
        <p:grpSpPr bwMode="auto">
          <a:xfrm>
            <a:off x="1809717" y="1796728"/>
            <a:ext cx="271279" cy="276999"/>
            <a:chOff x="5502100" y="3363721"/>
            <a:chExt cx="271279" cy="276999"/>
          </a:xfrm>
        </p:grpSpPr>
        <p:sp>
          <p:nvSpPr>
            <p:cNvPr id="47" name="Овал 53">
              <a:extLst>
                <a:ext uri="{FF2B5EF4-FFF2-40B4-BE49-F238E27FC236}">
                  <a16:creationId xmlns:a16="http://schemas.microsoft.com/office/drawing/2014/main" id="{8A2CCFE6-56BB-4F75-B90B-37B38D97F4B6}"/>
                </a:ext>
              </a:extLst>
            </p:cNvPr>
            <p:cNvSpPr/>
            <p:nvPr/>
          </p:nvSpPr>
          <p:spPr bwMode="auto">
            <a:xfrm>
              <a:off x="5511378" y="3380889"/>
              <a:ext cx="262001" cy="247958"/>
            </a:xfrm>
            <a:prstGeom prst="ellipse">
              <a:avLst/>
            </a:prstGeom>
            <a:gradFill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48" name="TextBox 54">
              <a:extLst>
                <a:ext uri="{FF2B5EF4-FFF2-40B4-BE49-F238E27FC236}">
                  <a16:creationId xmlns:a16="http://schemas.microsoft.com/office/drawing/2014/main" id="{1054179E-FD0D-4036-A00F-B36E4BE15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2100" y="336372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ru-RU" sz="1200" b="1" dirty="0">
                  <a:solidFill>
                    <a:srgbClr val="0070C0"/>
                  </a:solidFill>
                </a:rPr>
                <a:t>7</a:t>
              </a:r>
              <a:endParaRPr dirty="0"/>
            </a:p>
          </p:txBody>
        </p:sp>
      </p:grpSp>
      <p:sp>
        <p:nvSpPr>
          <p:cNvPr id="55" name="TextBox 28">
            <a:extLst>
              <a:ext uri="{FF2B5EF4-FFF2-40B4-BE49-F238E27FC236}">
                <a16:creationId xmlns:a16="http://schemas.microsoft.com/office/drawing/2014/main" id="{A053FAAE-418B-4286-A067-B02BACAA0D90}"/>
              </a:ext>
            </a:extLst>
          </p:cNvPr>
          <p:cNvSpPr>
            <a:spLocks/>
          </p:cNvSpPr>
          <p:nvPr/>
        </p:nvSpPr>
        <p:spPr bwMode="auto">
          <a:xfrm>
            <a:off x="4289420" y="2361930"/>
            <a:ext cx="1643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800" dirty="0">
                <a:solidFill>
                  <a:srgbClr val="5B9BD5">
                    <a:lumMod val="75000"/>
                  </a:srgbClr>
                </a:solidFill>
                <a:latin typeface="Arial Narrow"/>
              </a:rPr>
              <a:t>8.</a:t>
            </a:r>
            <a:r>
              <a:rPr lang="en-US" sz="1800" dirty="0">
                <a:solidFill>
                  <a:srgbClr val="5B9BD5">
                    <a:lumMod val="75000"/>
                  </a:srgbClr>
                </a:solidFill>
                <a:latin typeface="Arial Narrow"/>
              </a:rPr>
              <a:t>Mir eInvoicing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2821266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>
          <a:gsLst>
            <a:gs pos="0">
              <a:srgbClr val="072B61"/>
            </a:gs>
            <a:gs pos="74000">
              <a:srgbClr val="041D41"/>
            </a:gs>
            <a:gs pos="83000">
              <a:srgbClr val="041D41"/>
            </a:gs>
            <a:gs pos="100000">
              <a:srgbClr val="041D41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4">
            <a:extLst>
              <a:ext uri="{FF2B5EF4-FFF2-40B4-BE49-F238E27FC236}">
                <a16:creationId xmlns:a16="http://schemas.microsoft.com/office/drawing/2014/main" id="{8B09EF5F-00C6-411A-A837-32EF4726F6C2}"/>
              </a:ext>
            </a:extLst>
          </p:cNvPr>
          <p:cNvSpPr txBox="1">
            <a:spLocks/>
          </p:cNvSpPr>
          <p:nvPr/>
        </p:nvSpPr>
        <p:spPr>
          <a:xfrm>
            <a:off x="217947" y="-20950"/>
            <a:ext cx="7862024" cy="5778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2800" b="1" dirty="0">
                <a:solidFill>
                  <a:schemeClr val="dk2"/>
                </a:solidFill>
                <a:latin typeface="Exo 2"/>
                <a:sym typeface="Exo 2"/>
              </a:rPr>
              <a:t>Пользовательский сценарий. Оплата счета</a:t>
            </a:r>
          </a:p>
        </p:txBody>
      </p:sp>
      <p:sp>
        <p:nvSpPr>
          <p:cNvPr id="49" name="TextBox 6">
            <a:extLst>
              <a:ext uri="{FF2B5EF4-FFF2-40B4-BE49-F238E27FC236}">
                <a16:creationId xmlns:a16="http://schemas.microsoft.com/office/drawing/2014/main" id="{3C35A752-9E51-417A-B8C3-D55356F7C259}"/>
              </a:ext>
            </a:extLst>
          </p:cNvPr>
          <p:cNvSpPr>
            <a:spLocks/>
          </p:cNvSpPr>
          <p:nvPr/>
        </p:nvSpPr>
        <p:spPr bwMode="auto">
          <a:xfrm>
            <a:off x="3041602" y="850826"/>
            <a:ext cx="1320797" cy="307777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1" i="0" u="none" strike="noStrike" cap="none" spc="0" dirty="0">
                <a:ln>
                  <a:noFill/>
                </a:ln>
                <a:solidFill>
                  <a:prstClr val="black"/>
                </a:solidFill>
                <a:latin typeface="Arial Narrow"/>
                <a:ea typeface="+mn-ea"/>
                <a:cs typeface="+mn-cs"/>
              </a:rPr>
              <a:t>1. </a:t>
            </a:r>
            <a:r>
              <a:rPr lang="ru-RU" sz="1400" b="1" dirty="0">
                <a:solidFill>
                  <a:prstClr val="black"/>
                </a:solidFill>
                <a:latin typeface="Arial Narrow"/>
              </a:rPr>
              <a:t>Плательщик</a:t>
            </a:r>
            <a:endParaRPr lang="ru-RU" sz="1400" b="0" i="0" u="none" strike="noStrike" cap="none" spc="0" dirty="0">
              <a:ln>
                <a:noFill/>
              </a:ln>
              <a:solidFill>
                <a:prstClr val="black"/>
              </a:solidFill>
              <a:latin typeface="Arial Narrow"/>
              <a:ea typeface="+mn-ea"/>
              <a:cs typeface="+mn-cs"/>
            </a:endParaRPr>
          </a:p>
        </p:txBody>
      </p:sp>
      <p:sp>
        <p:nvSpPr>
          <p:cNvPr id="50" name="Облако 27">
            <a:extLst>
              <a:ext uri="{FF2B5EF4-FFF2-40B4-BE49-F238E27FC236}">
                <a16:creationId xmlns:a16="http://schemas.microsoft.com/office/drawing/2014/main" id="{11DD3059-4462-4477-A18E-95BADF9A6FFB}"/>
              </a:ext>
            </a:extLst>
          </p:cNvPr>
          <p:cNvSpPr/>
          <p:nvPr/>
        </p:nvSpPr>
        <p:spPr bwMode="auto">
          <a:xfrm>
            <a:off x="3527047" y="1578105"/>
            <a:ext cx="2978370" cy="1412660"/>
          </a:xfrm>
          <a:prstGeom prst="cloud">
            <a:avLst/>
          </a:prstGeom>
          <a:gradFill>
            <a:gsLst>
              <a:gs pos="0">
                <a:srgbClr val="66CCFF">
                  <a:tint val="66000"/>
                  <a:satMod val="160000"/>
                </a:srgbClr>
              </a:gs>
              <a:gs pos="50000">
                <a:srgbClr val="66CCFF">
                  <a:tint val="44500"/>
                  <a:satMod val="160000"/>
                </a:srgbClr>
              </a:gs>
              <a:gs pos="100000">
                <a:srgbClr val="66CCFF">
                  <a:tint val="23500"/>
                  <a:satMod val="160000"/>
                </a:srgb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800" b="0" i="0" u="none" strike="noStrike" cap="none" spc="0">
              <a:ln>
                <a:noFill/>
              </a:ln>
              <a:solidFill>
                <a:prstClr val="white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1" name="TextBox 9">
            <a:extLst>
              <a:ext uri="{FF2B5EF4-FFF2-40B4-BE49-F238E27FC236}">
                <a16:creationId xmlns:a16="http://schemas.microsoft.com/office/drawing/2014/main" id="{DCF62C49-C5D8-496B-9A5E-F95CB9715C19}"/>
              </a:ext>
            </a:extLst>
          </p:cNvPr>
          <p:cNvSpPr>
            <a:spLocks/>
          </p:cNvSpPr>
          <p:nvPr/>
        </p:nvSpPr>
        <p:spPr bwMode="auto">
          <a:xfrm>
            <a:off x="579069" y="1575749"/>
            <a:ext cx="1164938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1" i="0" u="none" strike="noStrike" cap="none" spc="0" dirty="0">
                <a:ln>
                  <a:noFill/>
                </a:ln>
                <a:solidFill>
                  <a:prstClr val="black"/>
                </a:solidFill>
                <a:latin typeface="Arial Narrow"/>
                <a:ea typeface="+mn-ea"/>
                <a:cs typeface="+mn-cs"/>
              </a:rPr>
              <a:t>2. </a:t>
            </a:r>
            <a:r>
              <a:rPr lang="ru-RU" sz="1400" b="1" dirty="0">
                <a:solidFill>
                  <a:prstClr val="black"/>
                </a:solidFill>
                <a:latin typeface="Arial Narrow"/>
              </a:rPr>
              <a:t>Банковское приложение плательщика</a:t>
            </a:r>
            <a:endParaRPr lang="ru-RU" sz="1400" b="0" i="0" u="none" strike="noStrike" cap="none" spc="0" dirty="0">
              <a:ln>
                <a:noFill/>
              </a:ln>
              <a:solidFill>
                <a:prstClr val="black"/>
              </a:solidFill>
              <a:latin typeface="Arial Narrow"/>
              <a:ea typeface="+mn-ea"/>
              <a:cs typeface="+mn-cs"/>
            </a:endParaRPr>
          </a:p>
        </p:txBody>
      </p:sp>
      <p:grpSp>
        <p:nvGrpSpPr>
          <p:cNvPr id="52" name="Группа 52">
            <a:extLst>
              <a:ext uri="{FF2B5EF4-FFF2-40B4-BE49-F238E27FC236}">
                <a16:creationId xmlns:a16="http://schemas.microsoft.com/office/drawing/2014/main" id="{70D4F94D-A52E-458E-AB55-018D327BDE6F}"/>
              </a:ext>
            </a:extLst>
          </p:cNvPr>
          <p:cNvGrpSpPr/>
          <p:nvPr/>
        </p:nvGrpSpPr>
        <p:grpSpPr bwMode="auto">
          <a:xfrm>
            <a:off x="629392" y="2912538"/>
            <a:ext cx="271279" cy="276999"/>
            <a:chOff x="5502100" y="3363721"/>
            <a:chExt cx="271279" cy="276999"/>
          </a:xfrm>
        </p:grpSpPr>
        <p:sp>
          <p:nvSpPr>
            <p:cNvPr id="53" name="Овал 53">
              <a:extLst>
                <a:ext uri="{FF2B5EF4-FFF2-40B4-BE49-F238E27FC236}">
                  <a16:creationId xmlns:a16="http://schemas.microsoft.com/office/drawing/2014/main" id="{F31ADEEE-8AFB-473E-8ACF-AB43301B2A02}"/>
                </a:ext>
              </a:extLst>
            </p:cNvPr>
            <p:cNvSpPr/>
            <p:nvPr/>
          </p:nvSpPr>
          <p:spPr bwMode="auto">
            <a:xfrm>
              <a:off x="5511378" y="3380889"/>
              <a:ext cx="262001" cy="247958"/>
            </a:xfrm>
            <a:prstGeom prst="ellipse">
              <a:avLst/>
            </a:prstGeom>
            <a:gradFill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54" name="TextBox 54">
              <a:extLst>
                <a:ext uri="{FF2B5EF4-FFF2-40B4-BE49-F238E27FC236}">
                  <a16:creationId xmlns:a16="http://schemas.microsoft.com/office/drawing/2014/main" id="{FE072A9F-930F-450F-B867-0C5362E835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2100" y="336372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ru-RU" sz="1200" b="1" dirty="0">
                  <a:solidFill>
                    <a:srgbClr val="0070C0"/>
                  </a:solidFill>
                </a:rPr>
                <a:t>2</a:t>
              </a:r>
              <a:endParaRPr dirty="0"/>
            </a:p>
          </p:txBody>
        </p:sp>
      </p:grpSp>
      <p:grpSp>
        <p:nvGrpSpPr>
          <p:cNvPr id="56" name="Группа 52">
            <a:extLst>
              <a:ext uri="{FF2B5EF4-FFF2-40B4-BE49-F238E27FC236}">
                <a16:creationId xmlns:a16="http://schemas.microsoft.com/office/drawing/2014/main" id="{F9F2731E-894E-4F02-884F-64066EC07257}"/>
              </a:ext>
            </a:extLst>
          </p:cNvPr>
          <p:cNvGrpSpPr/>
          <p:nvPr/>
        </p:nvGrpSpPr>
        <p:grpSpPr bwMode="auto">
          <a:xfrm>
            <a:off x="2861603" y="3614854"/>
            <a:ext cx="271279" cy="276999"/>
            <a:chOff x="5502100" y="3363721"/>
            <a:chExt cx="271279" cy="276999"/>
          </a:xfrm>
        </p:grpSpPr>
        <p:sp>
          <p:nvSpPr>
            <p:cNvPr id="57" name="Овал 53">
              <a:extLst>
                <a:ext uri="{FF2B5EF4-FFF2-40B4-BE49-F238E27FC236}">
                  <a16:creationId xmlns:a16="http://schemas.microsoft.com/office/drawing/2014/main" id="{A9842A6E-1820-431E-A939-070B702EDD56}"/>
                </a:ext>
              </a:extLst>
            </p:cNvPr>
            <p:cNvSpPr/>
            <p:nvPr/>
          </p:nvSpPr>
          <p:spPr bwMode="auto">
            <a:xfrm>
              <a:off x="5511378" y="3380889"/>
              <a:ext cx="262001" cy="247958"/>
            </a:xfrm>
            <a:prstGeom prst="ellipse">
              <a:avLst/>
            </a:prstGeom>
            <a:gradFill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58" name="TextBox 54">
              <a:extLst>
                <a:ext uri="{FF2B5EF4-FFF2-40B4-BE49-F238E27FC236}">
                  <a16:creationId xmlns:a16="http://schemas.microsoft.com/office/drawing/2014/main" id="{01333E3C-5CEE-43B9-B12A-F48F6E4A4E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2100" y="336372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ru-RU" sz="1200" b="1" dirty="0">
                  <a:solidFill>
                    <a:srgbClr val="0070C0"/>
                  </a:solidFill>
                </a:rPr>
                <a:t>3</a:t>
              </a:r>
              <a:endParaRPr dirty="0"/>
            </a:p>
          </p:txBody>
        </p:sp>
      </p:grpSp>
      <p:grpSp>
        <p:nvGrpSpPr>
          <p:cNvPr id="59" name="Группа 52">
            <a:extLst>
              <a:ext uri="{FF2B5EF4-FFF2-40B4-BE49-F238E27FC236}">
                <a16:creationId xmlns:a16="http://schemas.microsoft.com/office/drawing/2014/main" id="{A5FA6954-2F1B-4B80-BCF0-994D8FE3C042}"/>
              </a:ext>
            </a:extLst>
          </p:cNvPr>
          <p:cNvGrpSpPr/>
          <p:nvPr/>
        </p:nvGrpSpPr>
        <p:grpSpPr bwMode="auto">
          <a:xfrm>
            <a:off x="1938543" y="1129961"/>
            <a:ext cx="272291" cy="276999"/>
            <a:chOff x="5511378" y="3353521"/>
            <a:chExt cx="272291" cy="276999"/>
          </a:xfrm>
        </p:grpSpPr>
        <p:sp>
          <p:nvSpPr>
            <p:cNvPr id="60" name="Овал 53">
              <a:extLst>
                <a:ext uri="{FF2B5EF4-FFF2-40B4-BE49-F238E27FC236}">
                  <a16:creationId xmlns:a16="http://schemas.microsoft.com/office/drawing/2014/main" id="{4AA49EBE-D223-4348-A2C0-8EB4D2FEA717}"/>
                </a:ext>
              </a:extLst>
            </p:cNvPr>
            <p:cNvSpPr/>
            <p:nvPr/>
          </p:nvSpPr>
          <p:spPr bwMode="auto">
            <a:xfrm>
              <a:off x="5511378" y="3380889"/>
              <a:ext cx="262001" cy="247958"/>
            </a:xfrm>
            <a:prstGeom prst="ellipse">
              <a:avLst/>
            </a:prstGeom>
            <a:gradFill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61" name="TextBox 54">
              <a:extLst>
                <a:ext uri="{FF2B5EF4-FFF2-40B4-BE49-F238E27FC236}">
                  <a16:creationId xmlns:a16="http://schemas.microsoft.com/office/drawing/2014/main" id="{C21E9EFA-13DA-4DCC-B578-CA6AB099F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0455" y="335352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ru-RU" sz="1200" b="1" dirty="0">
                  <a:solidFill>
                    <a:srgbClr val="0070C0"/>
                  </a:solidFill>
                </a:rPr>
                <a:t>1</a:t>
              </a:r>
              <a:endParaRPr dirty="0"/>
            </a:p>
          </p:txBody>
        </p:sp>
      </p:grpSp>
      <p:grpSp>
        <p:nvGrpSpPr>
          <p:cNvPr id="62" name="Группа 52">
            <a:extLst>
              <a:ext uri="{FF2B5EF4-FFF2-40B4-BE49-F238E27FC236}">
                <a16:creationId xmlns:a16="http://schemas.microsoft.com/office/drawing/2014/main" id="{A22E9669-85E3-4BE7-96B3-F72B7E1F3F8F}"/>
              </a:ext>
            </a:extLst>
          </p:cNvPr>
          <p:cNvGrpSpPr/>
          <p:nvPr/>
        </p:nvGrpSpPr>
        <p:grpSpPr bwMode="auto">
          <a:xfrm>
            <a:off x="6447021" y="3609117"/>
            <a:ext cx="271279" cy="276999"/>
            <a:chOff x="5502100" y="3363721"/>
            <a:chExt cx="271279" cy="276999"/>
          </a:xfrm>
        </p:grpSpPr>
        <p:sp>
          <p:nvSpPr>
            <p:cNvPr id="63" name="Овал 53">
              <a:extLst>
                <a:ext uri="{FF2B5EF4-FFF2-40B4-BE49-F238E27FC236}">
                  <a16:creationId xmlns:a16="http://schemas.microsoft.com/office/drawing/2014/main" id="{D8FCBB69-55C4-42E7-A968-AD5F785DF2A8}"/>
                </a:ext>
              </a:extLst>
            </p:cNvPr>
            <p:cNvSpPr/>
            <p:nvPr/>
          </p:nvSpPr>
          <p:spPr bwMode="auto">
            <a:xfrm>
              <a:off x="5511378" y="3380889"/>
              <a:ext cx="262001" cy="247958"/>
            </a:xfrm>
            <a:prstGeom prst="ellipse">
              <a:avLst/>
            </a:prstGeom>
            <a:gradFill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64" name="TextBox 54">
              <a:extLst>
                <a:ext uri="{FF2B5EF4-FFF2-40B4-BE49-F238E27FC236}">
                  <a16:creationId xmlns:a16="http://schemas.microsoft.com/office/drawing/2014/main" id="{E575700E-EEDB-43A3-B922-849ED2E39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2100" y="336372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ru-RU" sz="1200" b="1" dirty="0">
                  <a:solidFill>
                    <a:srgbClr val="0070C0"/>
                  </a:solidFill>
                </a:rPr>
                <a:t>4</a:t>
              </a:r>
              <a:endParaRPr dirty="0"/>
            </a:p>
          </p:txBody>
        </p:sp>
      </p:grpSp>
      <p:cxnSp>
        <p:nvCxnSpPr>
          <p:cNvPr id="65" name="Прямая со стрелкой 14">
            <a:extLst>
              <a:ext uri="{FF2B5EF4-FFF2-40B4-BE49-F238E27FC236}">
                <a16:creationId xmlns:a16="http://schemas.microsoft.com/office/drawing/2014/main" id="{4EBB90A1-4FB6-4987-B2D3-3B9026A52B68}"/>
              </a:ext>
            </a:extLst>
          </p:cNvPr>
          <p:cNvCxnSpPr>
            <a:cxnSpLocks/>
          </p:cNvCxnSpPr>
          <p:nvPr/>
        </p:nvCxnSpPr>
        <p:spPr bwMode="auto">
          <a:xfrm flipV="1">
            <a:off x="1863816" y="2387434"/>
            <a:ext cx="1799359" cy="1208430"/>
          </a:xfrm>
          <a:prstGeom prst="straightConnector1">
            <a:avLst/>
          </a:prstGeom>
          <a:ln w="28575">
            <a:solidFill>
              <a:schemeClr val="tx1">
                <a:lumMod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9">
            <a:extLst>
              <a:ext uri="{FF2B5EF4-FFF2-40B4-BE49-F238E27FC236}">
                <a16:creationId xmlns:a16="http://schemas.microsoft.com/office/drawing/2014/main" id="{A9543C56-DE8E-4B73-A7A2-41878AE28047}"/>
              </a:ext>
            </a:extLst>
          </p:cNvPr>
          <p:cNvSpPr>
            <a:spLocks/>
          </p:cNvSpPr>
          <p:nvPr/>
        </p:nvSpPr>
        <p:spPr bwMode="auto">
          <a:xfrm>
            <a:off x="667367" y="3624506"/>
            <a:ext cx="1164938" cy="523220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1" i="0" u="none" strike="noStrike" cap="none" spc="0" dirty="0">
                <a:ln>
                  <a:noFill/>
                </a:ln>
                <a:solidFill>
                  <a:prstClr val="black"/>
                </a:solidFill>
                <a:latin typeface="Arial Narrow"/>
                <a:ea typeface="+mn-ea"/>
                <a:cs typeface="+mn-cs"/>
              </a:rPr>
              <a:t>3. </a:t>
            </a:r>
            <a:r>
              <a:rPr lang="ru-RU" sz="1400" b="1" dirty="0">
                <a:solidFill>
                  <a:prstClr val="black"/>
                </a:solidFill>
                <a:latin typeface="Arial Narrow"/>
              </a:rPr>
              <a:t>Банк плательщика</a:t>
            </a:r>
            <a:endParaRPr lang="ru-RU" sz="1400" b="0" i="0" u="none" strike="noStrike" cap="none" spc="0" dirty="0">
              <a:ln>
                <a:noFill/>
              </a:ln>
              <a:solidFill>
                <a:prstClr val="black"/>
              </a:solidFill>
              <a:latin typeface="Arial Narrow"/>
              <a:ea typeface="+mn-ea"/>
              <a:cs typeface="+mn-cs"/>
            </a:endParaRPr>
          </a:p>
        </p:txBody>
      </p:sp>
      <p:cxnSp>
        <p:nvCxnSpPr>
          <p:cNvPr id="67" name="Прямая со стрелкой 14">
            <a:extLst>
              <a:ext uri="{FF2B5EF4-FFF2-40B4-BE49-F238E27FC236}">
                <a16:creationId xmlns:a16="http://schemas.microsoft.com/office/drawing/2014/main" id="{41848A67-2E52-4524-9869-5BC1742F59BC}"/>
              </a:ext>
            </a:extLst>
          </p:cNvPr>
          <p:cNvCxnSpPr>
            <a:cxnSpLocks/>
          </p:cNvCxnSpPr>
          <p:nvPr/>
        </p:nvCxnSpPr>
        <p:spPr bwMode="auto">
          <a:xfrm flipH="1">
            <a:off x="1752072" y="1158603"/>
            <a:ext cx="1264927" cy="770830"/>
          </a:xfrm>
          <a:prstGeom prst="straightConnector1">
            <a:avLst/>
          </a:prstGeom>
          <a:ln w="28575">
            <a:solidFill>
              <a:schemeClr val="tx1">
                <a:lumMod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Прямая со стрелкой 14">
            <a:extLst>
              <a:ext uri="{FF2B5EF4-FFF2-40B4-BE49-F238E27FC236}">
                <a16:creationId xmlns:a16="http://schemas.microsoft.com/office/drawing/2014/main" id="{75AFF22D-3921-47EB-8670-473123F45BA3}"/>
              </a:ext>
            </a:extLst>
          </p:cNvPr>
          <p:cNvCxnSpPr>
            <a:cxnSpLocks/>
            <a:endCxn id="66" idx="0"/>
          </p:cNvCxnSpPr>
          <p:nvPr/>
        </p:nvCxnSpPr>
        <p:spPr bwMode="auto">
          <a:xfrm>
            <a:off x="1230530" y="2516259"/>
            <a:ext cx="19306" cy="1108247"/>
          </a:xfrm>
          <a:prstGeom prst="straightConnector1">
            <a:avLst/>
          </a:prstGeom>
          <a:ln w="28575">
            <a:solidFill>
              <a:schemeClr val="tx1">
                <a:lumMod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">
            <a:extLst>
              <a:ext uri="{FF2B5EF4-FFF2-40B4-BE49-F238E27FC236}">
                <a16:creationId xmlns:a16="http://schemas.microsoft.com/office/drawing/2014/main" id="{AD72E902-550A-4011-89C6-566B06759C01}"/>
              </a:ext>
            </a:extLst>
          </p:cNvPr>
          <p:cNvSpPr>
            <a:spLocks/>
          </p:cNvSpPr>
          <p:nvPr/>
        </p:nvSpPr>
        <p:spPr bwMode="auto">
          <a:xfrm>
            <a:off x="5850416" y="851822"/>
            <a:ext cx="1235782" cy="307777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1" dirty="0">
                <a:solidFill>
                  <a:prstClr val="black"/>
                </a:solidFill>
                <a:latin typeface="Arial Narrow"/>
              </a:rPr>
              <a:t>4</a:t>
            </a:r>
            <a:r>
              <a:rPr lang="ru-RU" sz="1400" b="1" i="0" u="none" strike="noStrike" cap="none" spc="0" dirty="0">
                <a:ln>
                  <a:noFill/>
                </a:ln>
                <a:solidFill>
                  <a:prstClr val="black"/>
                </a:solidFill>
                <a:latin typeface="Arial Narrow"/>
                <a:ea typeface="+mn-ea"/>
                <a:cs typeface="+mn-cs"/>
              </a:rPr>
              <a:t>. Получатель</a:t>
            </a:r>
            <a:endParaRPr lang="ru-RU" sz="1400" b="0" i="0" u="none" strike="noStrike" cap="none" spc="0" dirty="0">
              <a:ln>
                <a:noFill/>
              </a:ln>
              <a:solidFill>
                <a:prstClr val="black"/>
              </a:solidFill>
              <a:latin typeface="Arial Narrow"/>
              <a:ea typeface="+mn-ea"/>
              <a:cs typeface="+mn-cs"/>
            </a:endParaRPr>
          </a:p>
        </p:txBody>
      </p:sp>
      <p:sp>
        <p:nvSpPr>
          <p:cNvPr id="70" name="TextBox 9">
            <a:extLst>
              <a:ext uri="{FF2B5EF4-FFF2-40B4-BE49-F238E27FC236}">
                <a16:creationId xmlns:a16="http://schemas.microsoft.com/office/drawing/2014/main" id="{39964534-8B8B-48D3-B9BE-95B51A237815}"/>
              </a:ext>
            </a:extLst>
          </p:cNvPr>
          <p:cNvSpPr>
            <a:spLocks/>
          </p:cNvSpPr>
          <p:nvPr/>
        </p:nvSpPr>
        <p:spPr bwMode="auto">
          <a:xfrm>
            <a:off x="7821255" y="1628513"/>
            <a:ext cx="1164938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1" dirty="0">
                <a:solidFill>
                  <a:prstClr val="black"/>
                </a:solidFill>
                <a:latin typeface="Arial Narrow"/>
              </a:rPr>
              <a:t>5</a:t>
            </a:r>
            <a:r>
              <a:rPr lang="ru-RU" sz="1400" b="1" i="0" u="none" strike="noStrike" cap="none" spc="0" dirty="0">
                <a:ln>
                  <a:noFill/>
                </a:ln>
                <a:solidFill>
                  <a:prstClr val="black"/>
                </a:solidFill>
                <a:latin typeface="Arial Narrow"/>
                <a:ea typeface="+mn-ea"/>
                <a:cs typeface="+mn-cs"/>
              </a:rPr>
              <a:t>. </a:t>
            </a:r>
            <a:r>
              <a:rPr lang="ru-RU" sz="1400" b="1" dirty="0">
                <a:solidFill>
                  <a:prstClr val="black"/>
                </a:solidFill>
                <a:latin typeface="Arial Narrow"/>
              </a:rPr>
              <a:t>Банковское приложение получателя</a:t>
            </a:r>
            <a:endParaRPr lang="ru-RU" sz="1400" b="0" i="0" u="none" strike="noStrike" cap="none" spc="0" dirty="0">
              <a:ln>
                <a:noFill/>
              </a:ln>
              <a:solidFill>
                <a:prstClr val="black"/>
              </a:solidFill>
              <a:latin typeface="Arial Narrow"/>
              <a:ea typeface="+mn-ea"/>
              <a:cs typeface="+mn-cs"/>
            </a:endParaRPr>
          </a:p>
        </p:txBody>
      </p:sp>
      <p:sp>
        <p:nvSpPr>
          <p:cNvPr id="71" name="TextBox 9">
            <a:extLst>
              <a:ext uri="{FF2B5EF4-FFF2-40B4-BE49-F238E27FC236}">
                <a16:creationId xmlns:a16="http://schemas.microsoft.com/office/drawing/2014/main" id="{D8D3A19B-6F54-4737-BF50-887DE4D31E1F}"/>
              </a:ext>
            </a:extLst>
          </p:cNvPr>
          <p:cNvSpPr>
            <a:spLocks/>
          </p:cNvSpPr>
          <p:nvPr/>
        </p:nvSpPr>
        <p:spPr bwMode="auto">
          <a:xfrm>
            <a:off x="7583636" y="3632022"/>
            <a:ext cx="1164938" cy="523220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1" dirty="0">
                <a:solidFill>
                  <a:prstClr val="black"/>
                </a:solidFill>
                <a:latin typeface="Arial Narrow"/>
              </a:rPr>
              <a:t>6</a:t>
            </a:r>
            <a:r>
              <a:rPr lang="ru-RU" sz="1400" b="1" i="0" u="none" strike="noStrike" cap="none" spc="0" dirty="0">
                <a:ln>
                  <a:noFill/>
                </a:ln>
                <a:solidFill>
                  <a:prstClr val="black"/>
                </a:solidFill>
                <a:latin typeface="Arial Narrow"/>
                <a:ea typeface="+mn-ea"/>
                <a:cs typeface="+mn-cs"/>
              </a:rPr>
              <a:t>. </a:t>
            </a:r>
            <a:r>
              <a:rPr lang="ru-RU" sz="1400" b="1" dirty="0">
                <a:solidFill>
                  <a:prstClr val="black"/>
                </a:solidFill>
                <a:latin typeface="Arial Narrow"/>
              </a:rPr>
              <a:t>Банк получателя</a:t>
            </a:r>
            <a:endParaRPr lang="ru-RU" sz="1400" b="0" i="0" u="none" strike="noStrike" cap="none" spc="0" dirty="0">
              <a:ln>
                <a:noFill/>
              </a:ln>
              <a:solidFill>
                <a:prstClr val="black"/>
              </a:solidFill>
              <a:latin typeface="Arial Narrow"/>
              <a:ea typeface="+mn-ea"/>
              <a:cs typeface="+mn-cs"/>
            </a:endParaRPr>
          </a:p>
        </p:txBody>
      </p:sp>
      <p:cxnSp>
        <p:nvCxnSpPr>
          <p:cNvPr id="72" name="Прямая со стрелкой 14">
            <a:extLst>
              <a:ext uri="{FF2B5EF4-FFF2-40B4-BE49-F238E27FC236}">
                <a16:creationId xmlns:a16="http://schemas.microsoft.com/office/drawing/2014/main" id="{42F9DDF6-3135-456D-9B95-FF0FD8634AA9}"/>
              </a:ext>
            </a:extLst>
          </p:cNvPr>
          <p:cNvCxnSpPr>
            <a:cxnSpLocks/>
          </p:cNvCxnSpPr>
          <p:nvPr/>
        </p:nvCxnSpPr>
        <p:spPr bwMode="auto">
          <a:xfrm>
            <a:off x="6126345" y="2573912"/>
            <a:ext cx="1457291" cy="1050237"/>
          </a:xfrm>
          <a:prstGeom prst="straightConnector1">
            <a:avLst/>
          </a:prstGeom>
          <a:ln w="28575">
            <a:solidFill>
              <a:schemeClr val="tx1">
                <a:lumMod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3" name="Группа 52">
            <a:extLst>
              <a:ext uri="{FF2B5EF4-FFF2-40B4-BE49-F238E27FC236}">
                <a16:creationId xmlns:a16="http://schemas.microsoft.com/office/drawing/2014/main" id="{AC125C2F-4F77-433B-A2FD-AAD1A8A2194E}"/>
              </a:ext>
            </a:extLst>
          </p:cNvPr>
          <p:cNvGrpSpPr/>
          <p:nvPr/>
        </p:nvGrpSpPr>
        <p:grpSpPr bwMode="auto">
          <a:xfrm>
            <a:off x="6838013" y="3994547"/>
            <a:ext cx="271279" cy="276999"/>
            <a:chOff x="5502100" y="3363721"/>
            <a:chExt cx="271279" cy="276999"/>
          </a:xfrm>
        </p:grpSpPr>
        <p:sp>
          <p:nvSpPr>
            <p:cNvPr id="74" name="Овал 53">
              <a:extLst>
                <a:ext uri="{FF2B5EF4-FFF2-40B4-BE49-F238E27FC236}">
                  <a16:creationId xmlns:a16="http://schemas.microsoft.com/office/drawing/2014/main" id="{E78CC722-3879-46A5-A656-50F347BA7DCF}"/>
                </a:ext>
              </a:extLst>
            </p:cNvPr>
            <p:cNvSpPr/>
            <p:nvPr/>
          </p:nvSpPr>
          <p:spPr bwMode="auto">
            <a:xfrm>
              <a:off x="5511378" y="3380889"/>
              <a:ext cx="262001" cy="247958"/>
            </a:xfrm>
            <a:prstGeom prst="ellipse">
              <a:avLst/>
            </a:prstGeom>
            <a:gradFill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75" name="TextBox 54">
              <a:extLst>
                <a:ext uri="{FF2B5EF4-FFF2-40B4-BE49-F238E27FC236}">
                  <a16:creationId xmlns:a16="http://schemas.microsoft.com/office/drawing/2014/main" id="{62F40F0C-C57E-48A4-9049-26B8D1BEC5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2100" y="336372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ru-RU" sz="1200" b="1" dirty="0">
                  <a:solidFill>
                    <a:srgbClr val="0070C0"/>
                  </a:solidFill>
                </a:rPr>
                <a:t>5</a:t>
              </a:r>
              <a:endParaRPr dirty="0"/>
            </a:p>
          </p:txBody>
        </p:sp>
      </p:grpSp>
      <p:grpSp>
        <p:nvGrpSpPr>
          <p:cNvPr id="76" name="Группа 52">
            <a:extLst>
              <a:ext uri="{FF2B5EF4-FFF2-40B4-BE49-F238E27FC236}">
                <a16:creationId xmlns:a16="http://schemas.microsoft.com/office/drawing/2014/main" id="{C023C694-DDAB-427F-AF1E-B255D898EAEB}"/>
              </a:ext>
            </a:extLst>
          </p:cNvPr>
          <p:cNvGrpSpPr/>
          <p:nvPr/>
        </p:nvGrpSpPr>
        <p:grpSpPr bwMode="auto">
          <a:xfrm>
            <a:off x="2695566" y="3960833"/>
            <a:ext cx="271279" cy="276999"/>
            <a:chOff x="5502100" y="3363721"/>
            <a:chExt cx="271279" cy="276999"/>
          </a:xfrm>
        </p:grpSpPr>
        <p:sp>
          <p:nvSpPr>
            <p:cNvPr id="77" name="Овал 53">
              <a:extLst>
                <a:ext uri="{FF2B5EF4-FFF2-40B4-BE49-F238E27FC236}">
                  <a16:creationId xmlns:a16="http://schemas.microsoft.com/office/drawing/2014/main" id="{C3A5A673-F007-4BEF-BF00-BCB311514004}"/>
                </a:ext>
              </a:extLst>
            </p:cNvPr>
            <p:cNvSpPr/>
            <p:nvPr/>
          </p:nvSpPr>
          <p:spPr bwMode="auto">
            <a:xfrm>
              <a:off x="5511378" y="3380889"/>
              <a:ext cx="262001" cy="247958"/>
            </a:xfrm>
            <a:prstGeom prst="ellipse">
              <a:avLst/>
            </a:prstGeom>
            <a:gradFill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78" name="TextBox 54">
              <a:extLst>
                <a:ext uri="{FF2B5EF4-FFF2-40B4-BE49-F238E27FC236}">
                  <a16:creationId xmlns:a16="http://schemas.microsoft.com/office/drawing/2014/main" id="{A4D296A3-FF70-4B79-9135-2B1E7EA5A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2100" y="336372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ru-RU" sz="1200" b="1" dirty="0">
                  <a:solidFill>
                    <a:srgbClr val="0070C0"/>
                  </a:solidFill>
                </a:rPr>
                <a:t>6</a:t>
              </a:r>
              <a:endParaRPr dirty="0"/>
            </a:p>
          </p:txBody>
        </p:sp>
      </p:grpSp>
      <p:grpSp>
        <p:nvGrpSpPr>
          <p:cNvPr id="79" name="Группа 52">
            <a:extLst>
              <a:ext uri="{FF2B5EF4-FFF2-40B4-BE49-F238E27FC236}">
                <a16:creationId xmlns:a16="http://schemas.microsoft.com/office/drawing/2014/main" id="{B4D1256E-287A-47D7-95C2-BF8CB0735B84}"/>
              </a:ext>
            </a:extLst>
          </p:cNvPr>
          <p:cNvGrpSpPr/>
          <p:nvPr/>
        </p:nvGrpSpPr>
        <p:grpSpPr bwMode="auto">
          <a:xfrm>
            <a:off x="1084792" y="2855406"/>
            <a:ext cx="271279" cy="276999"/>
            <a:chOff x="5502100" y="3363721"/>
            <a:chExt cx="271279" cy="276999"/>
          </a:xfrm>
        </p:grpSpPr>
        <p:sp>
          <p:nvSpPr>
            <p:cNvPr id="80" name="Овал 53">
              <a:extLst>
                <a:ext uri="{FF2B5EF4-FFF2-40B4-BE49-F238E27FC236}">
                  <a16:creationId xmlns:a16="http://schemas.microsoft.com/office/drawing/2014/main" id="{52EF4A5D-128C-4A27-B6A4-998C092B5580}"/>
                </a:ext>
              </a:extLst>
            </p:cNvPr>
            <p:cNvSpPr/>
            <p:nvPr/>
          </p:nvSpPr>
          <p:spPr bwMode="auto">
            <a:xfrm>
              <a:off x="5511378" y="3380889"/>
              <a:ext cx="262001" cy="247958"/>
            </a:xfrm>
            <a:prstGeom prst="ellipse">
              <a:avLst/>
            </a:prstGeom>
            <a:gradFill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81" name="TextBox 54">
              <a:extLst>
                <a:ext uri="{FF2B5EF4-FFF2-40B4-BE49-F238E27FC236}">
                  <a16:creationId xmlns:a16="http://schemas.microsoft.com/office/drawing/2014/main" id="{A1659EF0-4C7F-48E5-B782-91EABF4F44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2100" y="336372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ru-RU" sz="1200" b="1" dirty="0">
                  <a:solidFill>
                    <a:srgbClr val="0070C0"/>
                  </a:solidFill>
                </a:rPr>
                <a:t>7</a:t>
              </a:r>
              <a:endParaRPr dirty="0"/>
            </a:p>
          </p:txBody>
        </p:sp>
      </p:grpSp>
      <p:sp>
        <p:nvSpPr>
          <p:cNvPr id="82" name="TextBox 9">
            <a:extLst>
              <a:ext uri="{FF2B5EF4-FFF2-40B4-BE49-F238E27FC236}">
                <a16:creationId xmlns:a16="http://schemas.microsoft.com/office/drawing/2014/main" id="{023AA9C0-76AF-429B-AC65-C60E2ABE00B2}"/>
              </a:ext>
            </a:extLst>
          </p:cNvPr>
          <p:cNvSpPr>
            <a:spLocks/>
          </p:cNvSpPr>
          <p:nvPr/>
        </p:nvSpPr>
        <p:spPr bwMode="auto">
          <a:xfrm>
            <a:off x="4325172" y="3781505"/>
            <a:ext cx="1164938" cy="307777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1" dirty="0">
                <a:solidFill>
                  <a:prstClr val="black"/>
                </a:solidFill>
                <a:latin typeface="Arial Narrow"/>
              </a:rPr>
              <a:t>7</a:t>
            </a:r>
            <a:r>
              <a:rPr lang="ru-RU" sz="1400" b="1" i="0" u="none" strike="noStrike" cap="none" spc="0" dirty="0">
                <a:ln>
                  <a:noFill/>
                </a:ln>
                <a:solidFill>
                  <a:prstClr val="black"/>
                </a:solidFill>
                <a:latin typeface="Arial Narrow"/>
                <a:ea typeface="+mn-ea"/>
                <a:cs typeface="+mn-cs"/>
              </a:rPr>
              <a:t>. </a:t>
            </a:r>
            <a:r>
              <a:rPr lang="ru-RU" sz="1400" b="1" dirty="0">
                <a:solidFill>
                  <a:prstClr val="black"/>
                </a:solidFill>
                <a:latin typeface="Arial Narrow"/>
              </a:rPr>
              <a:t>СБП</a:t>
            </a:r>
            <a:endParaRPr lang="ru-RU" sz="1400" b="0" i="0" u="none" strike="noStrike" cap="none" spc="0" dirty="0">
              <a:ln>
                <a:noFill/>
              </a:ln>
              <a:solidFill>
                <a:prstClr val="black"/>
              </a:solidFill>
              <a:latin typeface="Arial Narrow"/>
              <a:ea typeface="+mn-ea"/>
              <a:cs typeface="+mn-cs"/>
            </a:endParaRPr>
          </a:p>
        </p:txBody>
      </p:sp>
      <p:cxnSp>
        <p:nvCxnSpPr>
          <p:cNvPr id="83" name="Прямая со стрелкой 14">
            <a:extLst>
              <a:ext uri="{FF2B5EF4-FFF2-40B4-BE49-F238E27FC236}">
                <a16:creationId xmlns:a16="http://schemas.microsoft.com/office/drawing/2014/main" id="{E57F4315-AA17-4566-9F57-8D838CA03C12}"/>
              </a:ext>
            </a:extLst>
          </p:cNvPr>
          <p:cNvCxnSpPr>
            <a:cxnSpLocks/>
            <a:endCxn id="66" idx="3"/>
          </p:cNvCxnSpPr>
          <p:nvPr/>
        </p:nvCxnSpPr>
        <p:spPr bwMode="auto">
          <a:xfrm flipH="1">
            <a:off x="1832305" y="3866650"/>
            <a:ext cx="2423811" cy="19466"/>
          </a:xfrm>
          <a:prstGeom prst="straightConnector1">
            <a:avLst/>
          </a:prstGeom>
          <a:ln w="28575">
            <a:solidFill>
              <a:schemeClr val="tx1">
                <a:lumMod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Прямая со стрелкой 14">
            <a:extLst>
              <a:ext uri="{FF2B5EF4-FFF2-40B4-BE49-F238E27FC236}">
                <a16:creationId xmlns:a16="http://schemas.microsoft.com/office/drawing/2014/main" id="{C0BE66EB-11EC-4D09-A4B0-A001B6148B02}"/>
              </a:ext>
            </a:extLst>
          </p:cNvPr>
          <p:cNvCxnSpPr>
            <a:cxnSpLocks/>
          </p:cNvCxnSpPr>
          <p:nvPr/>
        </p:nvCxnSpPr>
        <p:spPr bwMode="auto">
          <a:xfrm>
            <a:off x="1863816" y="4030834"/>
            <a:ext cx="2392300" cy="0"/>
          </a:xfrm>
          <a:prstGeom prst="straightConnector1">
            <a:avLst/>
          </a:prstGeom>
          <a:ln w="28575">
            <a:solidFill>
              <a:schemeClr val="tx1">
                <a:lumMod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Прямая со стрелкой 14">
            <a:extLst>
              <a:ext uri="{FF2B5EF4-FFF2-40B4-BE49-F238E27FC236}">
                <a16:creationId xmlns:a16="http://schemas.microsoft.com/office/drawing/2014/main" id="{930A706F-6FCE-4B0B-ADAE-08CA42C199A0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504961" y="4025970"/>
            <a:ext cx="2070611" cy="13095"/>
          </a:xfrm>
          <a:prstGeom prst="straightConnector1">
            <a:avLst/>
          </a:prstGeom>
          <a:ln w="28575">
            <a:solidFill>
              <a:schemeClr val="tx1">
                <a:lumMod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Прямая со стрелкой 14">
            <a:extLst>
              <a:ext uri="{FF2B5EF4-FFF2-40B4-BE49-F238E27FC236}">
                <a16:creationId xmlns:a16="http://schemas.microsoft.com/office/drawing/2014/main" id="{80F4553A-DA9F-4B53-A255-BF5CD1EDF791}"/>
              </a:ext>
            </a:extLst>
          </p:cNvPr>
          <p:cNvCxnSpPr>
            <a:cxnSpLocks/>
            <a:endCxn id="71" idx="1"/>
          </p:cNvCxnSpPr>
          <p:nvPr/>
        </p:nvCxnSpPr>
        <p:spPr bwMode="auto">
          <a:xfrm>
            <a:off x="5504961" y="3882116"/>
            <a:ext cx="2078675" cy="11516"/>
          </a:xfrm>
          <a:prstGeom prst="straightConnector1">
            <a:avLst/>
          </a:prstGeom>
          <a:ln w="28575">
            <a:solidFill>
              <a:schemeClr val="tx1">
                <a:lumMod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Прямая со стрелкой 14">
            <a:extLst>
              <a:ext uri="{FF2B5EF4-FFF2-40B4-BE49-F238E27FC236}">
                <a16:creationId xmlns:a16="http://schemas.microsoft.com/office/drawing/2014/main" id="{C9764971-F5B3-4767-BC46-DC2AC873742D}"/>
              </a:ext>
            </a:extLst>
          </p:cNvPr>
          <p:cNvCxnSpPr>
            <a:cxnSpLocks/>
          </p:cNvCxnSpPr>
          <p:nvPr/>
        </p:nvCxnSpPr>
        <p:spPr bwMode="auto">
          <a:xfrm>
            <a:off x="8394865" y="2620524"/>
            <a:ext cx="0" cy="994330"/>
          </a:xfrm>
          <a:prstGeom prst="straightConnector1">
            <a:avLst/>
          </a:prstGeom>
          <a:ln w="28575">
            <a:solidFill>
              <a:schemeClr val="tx1">
                <a:lumMod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Прямая со стрелкой 14">
            <a:extLst>
              <a:ext uri="{FF2B5EF4-FFF2-40B4-BE49-F238E27FC236}">
                <a16:creationId xmlns:a16="http://schemas.microsoft.com/office/drawing/2014/main" id="{BFEA8D97-4536-49E8-98DE-8245F933B811}"/>
              </a:ext>
            </a:extLst>
          </p:cNvPr>
          <p:cNvCxnSpPr>
            <a:cxnSpLocks/>
          </p:cNvCxnSpPr>
          <p:nvPr/>
        </p:nvCxnSpPr>
        <p:spPr bwMode="auto">
          <a:xfrm flipV="1">
            <a:off x="927980" y="2502971"/>
            <a:ext cx="0" cy="1121178"/>
          </a:xfrm>
          <a:prstGeom prst="straightConnector1">
            <a:avLst/>
          </a:prstGeom>
          <a:ln w="28575">
            <a:solidFill>
              <a:schemeClr val="tx1">
                <a:lumMod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Прямая со стрелкой 14">
            <a:extLst>
              <a:ext uri="{FF2B5EF4-FFF2-40B4-BE49-F238E27FC236}">
                <a16:creationId xmlns:a16="http://schemas.microsoft.com/office/drawing/2014/main" id="{9CFFEB58-3D42-48B1-97E5-390640DD2732}"/>
              </a:ext>
            </a:extLst>
          </p:cNvPr>
          <p:cNvCxnSpPr>
            <a:cxnSpLocks/>
          </p:cNvCxnSpPr>
          <p:nvPr/>
        </p:nvCxnSpPr>
        <p:spPr bwMode="auto">
          <a:xfrm flipV="1">
            <a:off x="1732388" y="935770"/>
            <a:ext cx="1292675" cy="780788"/>
          </a:xfrm>
          <a:prstGeom prst="straightConnector1">
            <a:avLst/>
          </a:prstGeom>
          <a:ln w="28575">
            <a:solidFill>
              <a:schemeClr val="tx1">
                <a:lumMod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Прямая со стрелкой 14">
            <a:extLst>
              <a:ext uri="{FF2B5EF4-FFF2-40B4-BE49-F238E27FC236}">
                <a16:creationId xmlns:a16="http://schemas.microsoft.com/office/drawing/2014/main" id="{EEDEB32E-24AD-4F49-A71B-A87A8021C12E}"/>
              </a:ext>
            </a:extLst>
          </p:cNvPr>
          <p:cNvCxnSpPr>
            <a:cxnSpLocks/>
          </p:cNvCxnSpPr>
          <p:nvPr/>
        </p:nvCxnSpPr>
        <p:spPr bwMode="auto">
          <a:xfrm>
            <a:off x="7115166" y="957300"/>
            <a:ext cx="709325" cy="659770"/>
          </a:xfrm>
          <a:prstGeom prst="straightConnector1">
            <a:avLst/>
          </a:prstGeom>
          <a:ln w="28575">
            <a:solidFill>
              <a:schemeClr val="tx1">
                <a:lumMod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1" name="Группа 52">
            <a:extLst>
              <a:ext uri="{FF2B5EF4-FFF2-40B4-BE49-F238E27FC236}">
                <a16:creationId xmlns:a16="http://schemas.microsoft.com/office/drawing/2014/main" id="{1C023899-EA22-4293-8AFE-AA624590235B}"/>
              </a:ext>
            </a:extLst>
          </p:cNvPr>
          <p:cNvGrpSpPr/>
          <p:nvPr/>
        </p:nvGrpSpPr>
        <p:grpSpPr bwMode="auto">
          <a:xfrm>
            <a:off x="2531648" y="1341177"/>
            <a:ext cx="341760" cy="276999"/>
            <a:chOff x="5502100" y="3363721"/>
            <a:chExt cx="341760" cy="276999"/>
          </a:xfrm>
        </p:grpSpPr>
        <p:sp>
          <p:nvSpPr>
            <p:cNvPr id="92" name="Овал 53">
              <a:extLst>
                <a:ext uri="{FF2B5EF4-FFF2-40B4-BE49-F238E27FC236}">
                  <a16:creationId xmlns:a16="http://schemas.microsoft.com/office/drawing/2014/main" id="{A2C3DA9B-3F34-449F-9A94-C2B5D071A0F3}"/>
                </a:ext>
              </a:extLst>
            </p:cNvPr>
            <p:cNvSpPr/>
            <p:nvPr/>
          </p:nvSpPr>
          <p:spPr bwMode="auto">
            <a:xfrm>
              <a:off x="5511378" y="3380889"/>
              <a:ext cx="262001" cy="247958"/>
            </a:xfrm>
            <a:prstGeom prst="ellipse">
              <a:avLst/>
            </a:prstGeom>
            <a:gradFill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93" name="TextBox 54">
              <a:extLst>
                <a:ext uri="{FF2B5EF4-FFF2-40B4-BE49-F238E27FC236}">
                  <a16:creationId xmlns:a16="http://schemas.microsoft.com/office/drawing/2014/main" id="{7E015FC1-8731-43D1-8847-1BB2E41C7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2100" y="336372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ru-RU" sz="1200" b="1" dirty="0">
                  <a:solidFill>
                    <a:srgbClr val="0070C0"/>
                  </a:solidFill>
                </a:rPr>
                <a:t>11</a:t>
              </a:r>
              <a:endParaRPr dirty="0"/>
            </a:p>
          </p:txBody>
        </p:sp>
      </p:grpSp>
      <p:grpSp>
        <p:nvGrpSpPr>
          <p:cNvPr id="94" name="Группа 52">
            <a:extLst>
              <a:ext uri="{FF2B5EF4-FFF2-40B4-BE49-F238E27FC236}">
                <a16:creationId xmlns:a16="http://schemas.microsoft.com/office/drawing/2014/main" id="{05A67522-7169-4CEB-B230-084BA59B0A34}"/>
              </a:ext>
            </a:extLst>
          </p:cNvPr>
          <p:cNvGrpSpPr/>
          <p:nvPr/>
        </p:nvGrpSpPr>
        <p:grpSpPr bwMode="auto">
          <a:xfrm>
            <a:off x="6979526" y="2925060"/>
            <a:ext cx="271279" cy="276999"/>
            <a:chOff x="5502100" y="3363721"/>
            <a:chExt cx="271279" cy="276999"/>
          </a:xfrm>
        </p:grpSpPr>
        <p:sp>
          <p:nvSpPr>
            <p:cNvPr id="95" name="Овал 53">
              <a:extLst>
                <a:ext uri="{FF2B5EF4-FFF2-40B4-BE49-F238E27FC236}">
                  <a16:creationId xmlns:a16="http://schemas.microsoft.com/office/drawing/2014/main" id="{8FD35820-B89A-4923-84ED-64160E72735C}"/>
                </a:ext>
              </a:extLst>
            </p:cNvPr>
            <p:cNvSpPr/>
            <p:nvPr/>
          </p:nvSpPr>
          <p:spPr bwMode="auto">
            <a:xfrm>
              <a:off x="5511378" y="3380889"/>
              <a:ext cx="262001" cy="247958"/>
            </a:xfrm>
            <a:prstGeom prst="ellipse">
              <a:avLst/>
            </a:prstGeom>
            <a:gradFill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96" name="TextBox 54">
              <a:extLst>
                <a:ext uri="{FF2B5EF4-FFF2-40B4-BE49-F238E27FC236}">
                  <a16:creationId xmlns:a16="http://schemas.microsoft.com/office/drawing/2014/main" id="{F76B9971-AA4C-4A4A-A196-42B9ABC35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2100" y="336372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ru-RU" sz="1200" b="1" dirty="0">
                  <a:solidFill>
                    <a:srgbClr val="0070C0"/>
                  </a:solidFill>
                </a:rPr>
                <a:t>8</a:t>
              </a:r>
              <a:endParaRPr dirty="0"/>
            </a:p>
          </p:txBody>
        </p:sp>
      </p:grpSp>
      <p:grpSp>
        <p:nvGrpSpPr>
          <p:cNvPr id="97" name="Группа 52">
            <a:extLst>
              <a:ext uri="{FF2B5EF4-FFF2-40B4-BE49-F238E27FC236}">
                <a16:creationId xmlns:a16="http://schemas.microsoft.com/office/drawing/2014/main" id="{0194F47E-79CC-4958-8FA7-516ED62FBFA5}"/>
              </a:ext>
            </a:extLst>
          </p:cNvPr>
          <p:cNvGrpSpPr/>
          <p:nvPr/>
        </p:nvGrpSpPr>
        <p:grpSpPr bwMode="auto">
          <a:xfrm>
            <a:off x="7469828" y="1018829"/>
            <a:ext cx="341760" cy="276999"/>
            <a:chOff x="5502100" y="3363721"/>
            <a:chExt cx="341760" cy="276999"/>
          </a:xfrm>
        </p:grpSpPr>
        <p:sp>
          <p:nvSpPr>
            <p:cNvPr id="98" name="Овал 53">
              <a:extLst>
                <a:ext uri="{FF2B5EF4-FFF2-40B4-BE49-F238E27FC236}">
                  <a16:creationId xmlns:a16="http://schemas.microsoft.com/office/drawing/2014/main" id="{9A3139D7-70F6-4EC9-8F06-E5F2094E3343}"/>
                </a:ext>
              </a:extLst>
            </p:cNvPr>
            <p:cNvSpPr/>
            <p:nvPr/>
          </p:nvSpPr>
          <p:spPr bwMode="auto">
            <a:xfrm>
              <a:off x="5511378" y="3380889"/>
              <a:ext cx="262001" cy="247958"/>
            </a:xfrm>
            <a:prstGeom prst="ellipse">
              <a:avLst/>
            </a:prstGeom>
            <a:gradFill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99" name="TextBox 54">
              <a:extLst>
                <a:ext uri="{FF2B5EF4-FFF2-40B4-BE49-F238E27FC236}">
                  <a16:creationId xmlns:a16="http://schemas.microsoft.com/office/drawing/2014/main" id="{6076F99C-0A80-479A-B86A-7F3D0EFE14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2100" y="336372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ru-RU" sz="1200" b="1" dirty="0">
                  <a:solidFill>
                    <a:srgbClr val="0070C0"/>
                  </a:solidFill>
                </a:rPr>
                <a:t>13</a:t>
              </a:r>
              <a:endParaRPr dirty="0"/>
            </a:p>
          </p:txBody>
        </p:sp>
      </p:grpSp>
      <p:grpSp>
        <p:nvGrpSpPr>
          <p:cNvPr id="100" name="Группа 52">
            <a:extLst>
              <a:ext uri="{FF2B5EF4-FFF2-40B4-BE49-F238E27FC236}">
                <a16:creationId xmlns:a16="http://schemas.microsoft.com/office/drawing/2014/main" id="{757A9676-ADD6-4746-84CC-FBC003FC5C96}"/>
              </a:ext>
            </a:extLst>
          </p:cNvPr>
          <p:cNvGrpSpPr/>
          <p:nvPr/>
        </p:nvGrpSpPr>
        <p:grpSpPr bwMode="auto">
          <a:xfrm>
            <a:off x="8428116" y="2982032"/>
            <a:ext cx="341760" cy="276999"/>
            <a:chOff x="5502100" y="3363721"/>
            <a:chExt cx="341760" cy="276999"/>
          </a:xfrm>
        </p:grpSpPr>
        <p:sp>
          <p:nvSpPr>
            <p:cNvPr id="101" name="Овал 53">
              <a:extLst>
                <a:ext uri="{FF2B5EF4-FFF2-40B4-BE49-F238E27FC236}">
                  <a16:creationId xmlns:a16="http://schemas.microsoft.com/office/drawing/2014/main" id="{DFA51B99-F262-4D48-B8A1-B0D23C228EBB}"/>
                </a:ext>
              </a:extLst>
            </p:cNvPr>
            <p:cNvSpPr/>
            <p:nvPr/>
          </p:nvSpPr>
          <p:spPr bwMode="auto">
            <a:xfrm>
              <a:off x="5511378" y="3380889"/>
              <a:ext cx="262001" cy="247958"/>
            </a:xfrm>
            <a:prstGeom prst="ellipse">
              <a:avLst/>
            </a:prstGeom>
            <a:gradFill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02" name="TextBox 54">
              <a:extLst>
                <a:ext uri="{FF2B5EF4-FFF2-40B4-BE49-F238E27FC236}">
                  <a16:creationId xmlns:a16="http://schemas.microsoft.com/office/drawing/2014/main" id="{CC274646-79D6-4BEA-800C-7072B33E0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2100" y="336372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ru-RU" sz="1200" b="1" dirty="0">
                  <a:solidFill>
                    <a:srgbClr val="0070C0"/>
                  </a:solidFill>
                </a:rPr>
                <a:t>12</a:t>
              </a:r>
              <a:endParaRPr dirty="0"/>
            </a:p>
          </p:txBody>
        </p:sp>
      </p:grpSp>
      <p:grpSp>
        <p:nvGrpSpPr>
          <p:cNvPr id="103" name="Группа 52">
            <a:extLst>
              <a:ext uri="{FF2B5EF4-FFF2-40B4-BE49-F238E27FC236}">
                <a16:creationId xmlns:a16="http://schemas.microsoft.com/office/drawing/2014/main" id="{9138550A-5472-4313-80CD-2EC534E366C2}"/>
              </a:ext>
            </a:extLst>
          </p:cNvPr>
          <p:cNvGrpSpPr/>
          <p:nvPr/>
        </p:nvGrpSpPr>
        <p:grpSpPr bwMode="auto">
          <a:xfrm>
            <a:off x="2754279" y="2631902"/>
            <a:ext cx="271279" cy="276999"/>
            <a:chOff x="5502100" y="3363721"/>
            <a:chExt cx="271279" cy="276999"/>
          </a:xfrm>
        </p:grpSpPr>
        <p:sp>
          <p:nvSpPr>
            <p:cNvPr id="104" name="Овал 53">
              <a:extLst>
                <a:ext uri="{FF2B5EF4-FFF2-40B4-BE49-F238E27FC236}">
                  <a16:creationId xmlns:a16="http://schemas.microsoft.com/office/drawing/2014/main" id="{071939E2-C111-4209-AFDF-90F69581B02D}"/>
                </a:ext>
              </a:extLst>
            </p:cNvPr>
            <p:cNvSpPr/>
            <p:nvPr/>
          </p:nvSpPr>
          <p:spPr bwMode="auto">
            <a:xfrm>
              <a:off x="5511378" y="3380889"/>
              <a:ext cx="262001" cy="247958"/>
            </a:xfrm>
            <a:prstGeom prst="ellipse">
              <a:avLst/>
            </a:prstGeom>
            <a:gradFill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05" name="TextBox 54">
              <a:extLst>
                <a:ext uri="{FF2B5EF4-FFF2-40B4-BE49-F238E27FC236}">
                  <a16:creationId xmlns:a16="http://schemas.microsoft.com/office/drawing/2014/main" id="{7C9C8379-5F45-48A2-BC59-20FBD8DF4B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2100" y="336372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ru-RU" sz="1200" b="1" dirty="0">
                  <a:solidFill>
                    <a:srgbClr val="0070C0"/>
                  </a:solidFill>
                </a:rPr>
                <a:t>9</a:t>
              </a:r>
              <a:endParaRPr dirty="0"/>
            </a:p>
          </p:txBody>
        </p:sp>
      </p:grpSp>
      <p:cxnSp>
        <p:nvCxnSpPr>
          <p:cNvPr id="106" name="Прямая со стрелкой 14">
            <a:extLst>
              <a:ext uri="{FF2B5EF4-FFF2-40B4-BE49-F238E27FC236}">
                <a16:creationId xmlns:a16="http://schemas.microsoft.com/office/drawing/2014/main" id="{104753D3-F4B7-4E9E-9595-AD0BF58B8704}"/>
              </a:ext>
            </a:extLst>
          </p:cNvPr>
          <p:cNvCxnSpPr>
            <a:cxnSpLocks/>
          </p:cNvCxnSpPr>
          <p:nvPr/>
        </p:nvCxnSpPr>
        <p:spPr bwMode="auto">
          <a:xfrm flipH="1">
            <a:off x="1491144" y="2516259"/>
            <a:ext cx="4067" cy="1107890"/>
          </a:xfrm>
          <a:prstGeom prst="straightConnector1">
            <a:avLst/>
          </a:prstGeom>
          <a:ln w="28575">
            <a:solidFill>
              <a:schemeClr val="tx1">
                <a:lumMod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extBox 28">
            <a:extLst>
              <a:ext uri="{FF2B5EF4-FFF2-40B4-BE49-F238E27FC236}">
                <a16:creationId xmlns:a16="http://schemas.microsoft.com/office/drawing/2014/main" id="{CE807D25-01D4-463B-A410-C1FEA7E8C064}"/>
              </a:ext>
            </a:extLst>
          </p:cNvPr>
          <p:cNvSpPr>
            <a:spLocks/>
          </p:cNvSpPr>
          <p:nvPr/>
        </p:nvSpPr>
        <p:spPr bwMode="auto">
          <a:xfrm>
            <a:off x="4362399" y="2067950"/>
            <a:ext cx="1643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>
                <a:solidFill>
                  <a:srgbClr val="5B9BD5">
                    <a:lumMod val="75000"/>
                  </a:srgbClr>
                </a:solidFill>
                <a:latin typeface="Arial Narrow"/>
              </a:rPr>
              <a:t>8.</a:t>
            </a:r>
            <a:r>
              <a:rPr lang="en-US" dirty="0">
                <a:solidFill>
                  <a:srgbClr val="5B9BD5">
                    <a:lumMod val="75000"/>
                  </a:srgbClr>
                </a:solidFill>
                <a:latin typeface="Arial Narrow"/>
              </a:rPr>
              <a:t>Mir eInvoicing</a:t>
            </a:r>
            <a:endParaRPr dirty="0"/>
          </a:p>
        </p:txBody>
      </p:sp>
      <p:grpSp>
        <p:nvGrpSpPr>
          <p:cNvPr id="109" name="Группа 52">
            <a:extLst>
              <a:ext uri="{FF2B5EF4-FFF2-40B4-BE49-F238E27FC236}">
                <a16:creationId xmlns:a16="http://schemas.microsoft.com/office/drawing/2014/main" id="{A362E519-E7EF-47E2-A428-5A887C606A15}"/>
              </a:ext>
            </a:extLst>
          </p:cNvPr>
          <p:cNvGrpSpPr/>
          <p:nvPr/>
        </p:nvGrpSpPr>
        <p:grpSpPr bwMode="auto">
          <a:xfrm>
            <a:off x="1436484" y="3028719"/>
            <a:ext cx="341760" cy="276999"/>
            <a:chOff x="5502100" y="3363721"/>
            <a:chExt cx="341760" cy="276999"/>
          </a:xfrm>
        </p:grpSpPr>
        <p:sp>
          <p:nvSpPr>
            <p:cNvPr id="110" name="Овал 53">
              <a:extLst>
                <a:ext uri="{FF2B5EF4-FFF2-40B4-BE49-F238E27FC236}">
                  <a16:creationId xmlns:a16="http://schemas.microsoft.com/office/drawing/2014/main" id="{014D1E9D-9916-4EFE-B0F4-CC731E0FD18A}"/>
                </a:ext>
              </a:extLst>
            </p:cNvPr>
            <p:cNvSpPr/>
            <p:nvPr/>
          </p:nvSpPr>
          <p:spPr bwMode="auto">
            <a:xfrm>
              <a:off x="5511378" y="3380889"/>
              <a:ext cx="262001" cy="247958"/>
            </a:xfrm>
            <a:prstGeom prst="ellipse">
              <a:avLst/>
            </a:prstGeom>
            <a:gradFill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11" name="TextBox 54">
              <a:extLst>
                <a:ext uri="{FF2B5EF4-FFF2-40B4-BE49-F238E27FC236}">
                  <a16:creationId xmlns:a16="http://schemas.microsoft.com/office/drawing/2014/main" id="{21D2D884-EBE2-41CB-8592-556DBEBD71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2100" y="336372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ru-RU" sz="1200" b="1" dirty="0">
                  <a:solidFill>
                    <a:srgbClr val="0070C0"/>
                  </a:solidFill>
                </a:rPr>
                <a:t>10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589217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2"/>
          <p:cNvSpPr txBox="1">
            <a:spLocks noGrp="1"/>
          </p:cNvSpPr>
          <p:nvPr>
            <p:ph type="subTitle" idx="1"/>
          </p:nvPr>
        </p:nvSpPr>
        <p:spPr>
          <a:xfrm>
            <a:off x="825823" y="1225551"/>
            <a:ext cx="7619907" cy="1531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/>
              <a:t>Сервис прост в использовании, отдельного приложения не требуется</a:t>
            </a:r>
            <a:br>
              <a:rPr lang="ru-RU" sz="2000" dirty="0"/>
            </a:br>
            <a:endParaRPr lang="ru-RU" sz="20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/>
              <a:t>Пользователю при регистрации нужно указать удобные для него социальные идентификаторы</a:t>
            </a:r>
            <a:br>
              <a:rPr lang="ru-RU" sz="2000" dirty="0"/>
            </a:br>
            <a:endParaRPr lang="ru-RU" sz="20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/>
              <a:t>Выставление и оплата счетов производятся в приложениях банков</a:t>
            </a:r>
            <a:endParaRPr sz="2000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57E017A4-1DBA-420D-8797-BA31A82A5540}"/>
              </a:ext>
            </a:extLst>
          </p:cNvPr>
          <p:cNvSpPr>
            <a:spLocks noGrp="1"/>
          </p:cNvSpPr>
          <p:nvPr>
            <p:ph type="ctrTitle" idx="2"/>
          </p:nvPr>
        </p:nvSpPr>
        <p:spPr>
          <a:xfrm>
            <a:off x="0" y="528924"/>
            <a:ext cx="5464939" cy="577800"/>
          </a:xfrm>
        </p:spPr>
        <p:txBody>
          <a:bodyPr/>
          <a:lstStyle/>
          <a:p>
            <a:r>
              <a:rPr lang="ru-RU" sz="4000" dirty="0"/>
              <a:t>Ясность и удобство</a:t>
            </a:r>
          </a:p>
        </p:txBody>
      </p:sp>
    </p:spTree>
    <p:extLst>
      <p:ext uri="{BB962C8B-B14F-4D97-AF65-F5344CB8AC3E}">
        <p14:creationId xmlns:p14="http://schemas.microsoft.com/office/powerpoint/2010/main" val="709661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2"/>
          <p:cNvSpPr txBox="1">
            <a:spLocks noGrp="1"/>
          </p:cNvSpPr>
          <p:nvPr>
            <p:ph type="subTitle" idx="1"/>
          </p:nvPr>
        </p:nvSpPr>
        <p:spPr>
          <a:xfrm>
            <a:off x="834136" y="1449995"/>
            <a:ext cx="7619907" cy="1531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/>
              <a:t>Сервис полезен для любого человека</a:t>
            </a:r>
            <a:br>
              <a:rPr lang="ru-RU" sz="2000" dirty="0"/>
            </a:br>
            <a:endParaRPr lang="ru-RU" sz="20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/>
              <a:t>Решает ежедневное неудобство</a:t>
            </a:r>
            <a:br>
              <a:rPr lang="ru-RU" sz="2000" dirty="0"/>
            </a:br>
            <a:endParaRPr lang="ru-RU" sz="20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/>
              <a:t>Отличие от конкурентов на концептуальном уровне</a:t>
            </a:r>
            <a:endParaRPr sz="2000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57E017A4-1DBA-420D-8797-BA31A82A5540}"/>
              </a:ext>
            </a:extLst>
          </p:cNvPr>
          <p:cNvSpPr>
            <a:spLocks noGrp="1"/>
          </p:cNvSpPr>
          <p:nvPr>
            <p:ph type="ctrTitle" idx="2"/>
          </p:nvPr>
        </p:nvSpPr>
        <p:spPr>
          <a:xfrm>
            <a:off x="357448" y="512298"/>
            <a:ext cx="3785768" cy="577800"/>
          </a:xfrm>
        </p:spPr>
        <p:txBody>
          <a:bodyPr/>
          <a:lstStyle/>
          <a:p>
            <a:r>
              <a:rPr lang="ru-RU" sz="4000" dirty="0"/>
              <a:t>Стабильность</a:t>
            </a:r>
          </a:p>
        </p:txBody>
      </p:sp>
    </p:spTree>
    <p:extLst>
      <p:ext uri="{BB962C8B-B14F-4D97-AF65-F5344CB8AC3E}">
        <p14:creationId xmlns:p14="http://schemas.microsoft.com/office/powerpoint/2010/main" val="975249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2"/>
          <p:cNvSpPr txBox="1">
            <a:spLocks noGrp="1"/>
          </p:cNvSpPr>
          <p:nvPr>
            <p:ph type="subTitle" idx="1"/>
          </p:nvPr>
        </p:nvSpPr>
        <p:spPr>
          <a:xfrm>
            <a:off x="775947" y="1449995"/>
            <a:ext cx="4369632" cy="1531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000" dirty="0"/>
              <a:t>Простой в использовании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u-RU" sz="2000" dirty="0"/>
          </a:p>
          <a:p>
            <a:pPr marL="2520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/>
              <a:t>Полезный для всех</a:t>
            </a:r>
          </a:p>
          <a:p>
            <a:pPr marL="2520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u-RU" sz="20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/>
              <a:t>Новый способ оплаты</a:t>
            </a:r>
            <a:br>
              <a:rPr lang="ru-RU" sz="2000" dirty="0"/>
            </a:br>
            <a:endParaRPr lang="ru-RU" sz="2000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57E017A4-1DBA-420D-8797-BA31A82A5540}"/>
              </a:ext>
            </a:extLst>
          </p:cNvPr>
          <p:cNvSpPr>
            <a:spLocks noGrp="1"/>
          </p:cNvSpPr>
          <p:nvPr>
            <p:ph type="ctrTitle" idx="2"/>
          </p:nvPr>
        </p:nvSpPr>
        <p:spPr>
          <a:xfrm>
            <a:off x="-432261" y="437483"/>
            <a:ext cx="3785768" cy="577800"/>
          </a:xfrm>
        </p:spPr>
        <p:txBody>
          <a:bodyPr/>
          <a:lstStyle/>
          <a:p>
            <a:r>
              <a:rPr lang="ru-RU" sz="4000" dirty="0"/>
              <a:t>Липучесть  </a:t>
            </a:r>
          </a:p>
        </p:txBody>
      </p:sp>
      <p:sp>
        <p:nvSpPr>
          <p:cNvPr id="4" name="Google Shape;156;p32">
            <a:extLst>
              <a:ext uri="{FF2B5EF4-FFF2-40B4-BE49-F238E27FC236}">
                <a16:creationId xmlns:a16="http://schemas.microsoft.com/office/drawing/2014/main" id="{5EB85F81-7809-461E-B370-952EBD6A412B}"/>
              </a:ext>
            </a:extLst>
          </p:cNvPr>
          <p:cNvSpPr txBox="1">
            <a:spLocks/>
          </p:cNvSpPr>
          <p:nvPr/>
        </p:nvSpPr>
        <p:spPr>
          <a:xfrm>
            <a:off x="4394755" y="1449995"/>
            <a:ext cx="4369632" cy="1531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chemeClr val="lt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chemeClr val="lt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chemeClr val="lt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chemeClr val="lt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chemeClr val="lt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chemeClr val="lt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chemeClr val="lt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chemeClr val="lt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chemeClr val="lt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000" dirty="0"/>
              <a:t>Сохраняет анонимность</a:t>
            </a:r>
          </a:p>
          <a:p>
            <a:pPr marL="0" indent="0" algn="l"/>
            <a:r>
              <a:rPr lang="ru-RU" sz="2000" dirty="0"/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000" dirty="0"/>
              <a:t>Возможность оплатить счет когда удобно</a:t>
            </a:r>
            <a:br>
              <a:rPr lang="ru-RU" sz="2000" dirty="0"/>
            </a:b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70071365"/>
      </p:ext>
    </p:extLst>
  </p:cSld>
  <p:clrMapOvr>
    <a:masterClrMapping/>
  </p:clrMapOvr>
</p:sld>
</file>

<file path=ppt/theme/theme1.xml><?xml version="1.0" encoding="utf-8"?>
<a:theme xmlns:a="http://schemas.openxmlformats.org/drawingml/2006/main" name="Tech Newsletter by Slidesgo">
  <a:themeElements>
    <a:clrScheme name="Simple Light">
      <a:dk1>
        <a:srgbClr val="AAFFEE"/>
      </a:dk1>
      <a:lt1>
        <a:srgbClr val="05214A"/>
      </a:lt1>
      <a:dk2>
        <a:srgbClr val="00FFCD"/>
      </a:dk2>
      <a:lt2>
        <a:srgbClr val="FFFFFF"/>
      </a:lt2>
      <a:accent1>
        <a:srgbClr val="98FFEA"/>
      </a:accent1>
      <a:accent2>
        <a:srgbClr val="62F8DA"/>
      </a:accent2>
      <a:accent3>
        <a:srgbClr val="28497A"/>
      </a:accent3>
      <a:accent4>
        <a:srgbClr val="1A4079"/>
      </a:accent4>
      <a:accent5>
        <a:srgbClr val="041B3D"/>
      </a:accent5>
      <a:accent6>
        <a:srgbClr val="092A5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377</Words>
  <Application>Microsoft Office PowerPoint</Application>
  <PresentationFormat>Экран (16:9)</PresentationFormat>
  <Paragraphs>94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Arial Narrow</vt:lpstr>
      <vt:lpstr>Exo 2</vt:lpstr>
      <vt:lpstr>Squada One</vt:lpstr>
      <vt:lpstr>Arial</vt:lpstr>
      <vt:lpstr>Fira Sans Extra Condensed Medium</vt:lpstr>
      <vt:lpstr>Roboto Condensed Light</vt:lpstr>
      <vt:lpstr>Calibri</vt:lpstr>
      <vt:lpstr>Tech Newsletter by Slidesgo</vt:lpstr>
      <vt:lpstr>Mir eInvoicing</vt:lpstr>
      <vt:lpstr>Клиентская боль</vt:lpstr>
      <vt:lpstr>Презентация PowerPoint</vt:lpstr>
      <vt:lpstr>Концептуальная архитектура</vt:lpstr>
      <vt:lpstr>Презентация PowerPoint</vt:lpstr>
      <vt:lpstr>Презентация PowerPoint</vt:lpstr>
      <vt:lpstr>Ясность и удобство</vt:lpstr>
      <vt:lpstr>Стабильность</vt:lpstr>
      <vt:lpstr>Липучесть  </vt:lpstr>
      <vt:lpstr>Интегрируемость</vt:lpstr>
      <vt:lpstr>Прибыльность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Mir eInvoicing</dc:title>
  <dc:creator>Варвара Роженко</dc:creator>
  <cp:lastModifiedBy>Варвара Роженко</cp:lastModifiedBy>
  <cp:revision>12</cp:revision>
  <dcterms:modified xsi:type="dcterms:W3CDTF">2021-03-11T00:52:02Z</dcterms:modified>
</cp:coreProperties>
</file>