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Comforta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Comfortaa-bold.fntdata"/><Relationship Id="rId10" Type="http://schemas.openxmlformats.org/officeDocument/2006/relationships/slide" Target="slides/slide5.xml"/><Relationship Id="rId21" Type="http://schemas.openxmlformats.org/officeDocument/2006/relationships/font" Target="fonts/Comfortaa-regular.fntdata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83aa91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83aa9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83aa9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83aa9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b12a7830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b12a7830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b12a7830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b12a7830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83aa91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83aa9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b12a7830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b12a783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b12a7830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b12a7830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2" type="body"/>
          </p:nvPr>
        </p:nvSpPr>
        <p:spPr>
          <a:xfrm>
            <a:off x="4760100" y="423900"/>
            <a:ext cx="4383900" cy="42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Comfortaa"/>
                <a:ea typeface="Comfortaa"/>
                <a:cs typeface="Comfortaa"/>
                <a:sym typeface="Comfortaa"/>
              </a:rPr>
              <a:t>Fraud Detection</a:t>
            </a:r>
            <a:br>
              <a:rPr lang="pt-BR">
                <a:latin typeface="Comfortaa"/>
                <a:ea typeface="Comfortaa"/>
                <a:cs typeface="Comfortaa"/>
                <a:sym typeface="Comfortaa"/>
              </a:rPr>
            </a:b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300">
                <a:latin typeface="Comfortaa"/>
                <a:ea typeface="Comfortaa"/>
                <a:cs typeface="Comfortaa"/>
                <a:sym typeface="Comfortaa"/>
              </a:rPr>
              <a:t>Recognizing clients involved in fraudulent activities thought their billing records. 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0" l="43902" r="0" t="0"/>
          <a:stretch/>
        </p:blipFill>
        <p:spPr>
          <a:xfrm>
            <a:off x="3" y="0"/>
            <a:ext cx="4571998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15875" y="1107950"/>
            <a:ext cx="41445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EDA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731300" y="724200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Generalizations: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Font typeface="Comfortaa"/>
              <a:buChar char="●"/>
            </a:pPr>
            <a:r>
              <a:rPr lang="pt-BR" sz="1300">
                <a:latin typeface="Comfortaa"/>
                <a:ea typeface="Comfortaa"/>
                <a:cs typeface="Comfortaa"/>
                <a:sym typeface="Comfortaa"/>
              </a:rPr>
              <a:t>Total of clients: 31603 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●"/>
            </a:pPr>
            <a:r>
              <a:rPr lang="pt-BR" sz="1300">
                <a:latin typeface="Comfortaa"/>
                <a:ea typeface="Comfortaa"/>
                <a:cs typeface="Comfortaa"/>
                <a:sym typeface="Comfortaa"/>
              </a:rPr>
              <a:t>1757 of them are fraud → 5.5%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●"/>
            </a:pPr>
            <a:r>
              <a:rPr lang="pt-BR" sz="1300">
                <a:latin typeface="Comfortaa"/>
                <a:ea typeface="Comfortaa"/>
                <a:cs typeface="Comfortaa"/>
                <a:sym typeface="Comfortaa"/>
              </a:rPr>
              <a:t>31449 for </a:t>
            </a:r>
            <a:r>
              <a:rPr lang="pt-BR" sz="1300">
                <a:latin typeface="Comfortaa"/>
                <a:ea typeface="Comfortaa"/>
                <a:cs typeface="Comfortaa"/>
                <a:sym typeface="Comfortaa"/>
              </a:rPr>
              <a:t>electricity → 1756 fraudulent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●"/>
            </a:pPr>
            <a:r>
              <a:rPr lang="pt-BR" sz="1300">
                <a:latin typeface="Comfortaa"/>
                <a:ea typeface="Comfortaa"/>
                <a:cs typeface="Comfortaa"/>
                <a:sym typeface="Comfortaa"/>
              </a:rPr>
              <a:t>14512 for gas → 1018 fraudulent 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●"/>
            </a:pPr>
            <a:r>
              <a:rPr lang="pt-BR" sz="1300">
                <a:latin typeface="Comfortaa"/>
                <a:ea typeface="Comfortaa"/>
                <a:cs typeface="Comfortaa"/>
                <a:sym typeface="Comfortaa"/>
              </a:rPr>
              <a:t>Most Fraudulent Activities are caught in energy bills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●"/>
            </a:pPr>
            <a:r>
              <a:rPr lang="pt-BR" sz="1150">
                <a:latin typeface="Comfortaa"/>
                <a:ea typeface="Comfortaa"/>
                <a:cs typeface="Comfortaa"/>
                <a:sym typeface="Comfortaa"/>
              </a:rPr>
              <a:t>regions with most fraud are 311 , 101 and it's surroundings.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025" y="1017450"/>
            <a:ext cx="6532001" cy="406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latin typeface="Comfortaa"/>
                <a:ea typeface="Comfortaa"/>
                <a:cs typeface="Comfortaa"/>
                <a:sym typeface="Comfortaa"/>
              </a:rPr>
              <a:t>Fraudulent clients vs Paying clients</a:t>
            </a:r>
            <a:endParaRPr sz="31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850" y="1145700"/>
            <a:ext cx="5537924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4294967295" type="body"/>
          </p:nvPr>
        </p:nvSpPr>
        <p:spPr>
          <a:xfrm>
            <a:off x="150300" y="4256800"/>
            <a:ext cx="88434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5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High </a:t>
            </a:r>
            <a:r>
              <a:rPr lang="pt-BR" sz="145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coefficient</a:t>
            </a:r>
            <a:r>
              <a:rPr lang="pt-BR" sz="145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for consumption (10,20,33) while the sum of </a:t>
            </a:r>
            <a:r>
              <a:rPr lang="pt-BR" sz="145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consumption</a:t>
            </a:r>
            <a:r>
              <a:rPr lang="pt-BR" sz="145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is very low might be a indicator for counter manulatplation</a:t>
            </a:r>
            <a:endParaRPr sz="145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800" y="283150"/>
            <a:ext cx="6119399" cy="3797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995" y="349875"/>
            <a:ext cx="7156017" cy="46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Sugestions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●"/>
            </a:pPr>
            <a:r>
              <a:rPr lang="pt-BR" sz="1300">
                <a:latin typeface="Comfortaa"/>
                <a:ea typeface="Comfortaa"/>
                <a:cs typeface="Comfortaa"/>
                <a:sym typeface="Comfortaa"/>
              </a:rPr>
              <a:t>Change the counter remark system. 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