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1427" autoAdjust="0"/>
  </p:normalViewPr>
  <p:slideViewPr>
    <p:cSldViewPr snapToGrid="0">
      <p:cViewPr varScale="1">
        <p:scale>
          <a:sx n="115" d="100"/>
          <a:sy n="115" d="100"/>
        </p:scale>
        <p:origin x="368" y="2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7/14/21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7/12/21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8"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0"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9"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2"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8"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                       INSIGHTS</a:t>
            </a: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From the model, price is not a major factor of the churn. </a:t>
            </a: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According to the model:</a:t>
            </a: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450900" lvl="1" indent="-342900">
              <a:buClr>
                <a:schemeClr val="tx2">
                  <a:lumMod val="100000"/>
                </a:schemeClr>
              </a:buClr>
              <a:buSzPct val="100000"/>
              <a:buAutoNum type="arabicPeriod"/>
            </a:pPr>
            <a:r>
              <a:rPr lang="en-US" sz="1600" dirty="0">
                <a:solidFill>
                  <a:schemeClr val="tx1">
                    <a:lumMod val="100000"/>
                  </a:schemeClr>
                </a:solidFill>
                <a:latin typeface="Trebuchet MS" panose="020B0703020202090204" pitchFamily="34" charset="0"/>
              </a:rPr>
              <a:t>Electricity consumption for the past 12 months is the highest determinant of the customer churn. This is followed by the </a:t>
            </a:r>
          </a:p>
          <a:p>
            <a:pPr marL="450900" lvl="1" indent="-342900">
              <a:buClr>
                <a:schemeClr val="tx2">
                  <a:lumMod val="100000"/>
                </a:schemeClr>
              </a:buClr>
              <a:buSzPct val="100000"/>
              <a:buAutoNum type="arabicPeriod"/>
            </a:pPr>
            <a:r>
              <a:rPr lang="en-US" sz="1600" dirty="0">
                <a:solidFill>
                  <a:schemeClr val="tx1">
                    <a:lumMod val="100000"/>
                  </a:schemeClr>
                </a:solidFill>
                <a:latin typeface="Trebuchet MS" panose="020B0703020202090204" pitchFamily="34" charset="0"/>
              </a:rPr>
              <a:t>Total net margin</a:t>
            </a:r>
          </a:p>
          <a:p>
            <a:pPr marL="450900" lvl="1" indent="-342900">
              <a:buClr>
                <a:schemeClr val="tx2">
                  <a:lumMod val="100000"/>
                </a:schemeClr>
              </a:buClr>
              <a:buSzPct val="100000"/>
              <a:buAutoNum type="arabicPeriod"/>
            </a:pPr>
            <a:r>
              <a:rPr lang="en-US" sz="1600" dirty="0">
                <a:solidFill>
                  <a:schemeClr val="tx1">
                    <a:lumMod val="100000"/>
                  </a:schemeClr>
                </a:solidFill>
                <a:latin typeface="Trebuchet MS" panose="020B0703020202090204" pitchFamily="34" charset="0"/>
              </a:rPr>
              <a:t> Forecasted bill of meter rental for the next 12 months</a:t>
            </a:r>
          </a:p>
          <a:p>
            <a:pPr marL="450900" lvl="1" indent="-342900">
              <a:buClr>
                <a:schemeClr val="tx2">
                  <a:lumMod val="100000"/>
                </a:schemeClr>
              </a:buClr>
              <a:buSzPct val="100000"/>
              <a:buAutoNum type="arabicPeriod"/>
            </a:pPr>
            <a:r>
              <a:rPr lang="en-US" sz="1600" dirty="0">
                <a:solidFill>
                  <a:schemeClr val="tx1">
                    <a:lumMod val="100000"/>
                  </a:schemeClr>
                </a:solidFill>
                <a:latin typeface="Trebuchet MS" panose="020B0703020202090204" pitchFamily="34" charset="0"/>
              </a:rPr>
              <a:t> Forecasted electricity consumption for next 12 </a:t>
            </a:r>
            <a:r>
              <a:rPr lang="en-US" sz="1600">
                <a:solidFill>
                  <a:schemeClr val="tx1">
                    <a:lumMod val="100000"/>
                  </a:schemeClr>
                </a:solidFill>
                <a:latin typeface="Trebuchet MS" panose="020B0703020202090204" pitchFamily="34" charset="0"/>
              </a:rPr>
              <a:t>months </a:t>
            </a:r>
          </a:p>
          <a:p>
            <a:pPr marL="450900" lvl="1" indent="-342900">
              <a:buClr>
                <a:schemeClr val="tx2">
                  <a:lumMod val="100000"/>
                </a:schemeClr>
              </a:buClr>
              <a:buSzPct val="100000"/>
              <a:buAutoNum type="arabicPeriod"/>
            </a:pPr>
            <a:r>
              <a:rPr lang="en-US" sz="1600">
                <a:solidFill>
                  <a:schemeClr val="tx1">
                    <a:lumMod val="100000"/>
                  </a:schemeClr>
                </a:solidFill>
                <a:latin typeface="Trebuchet MS" panose="020B0703020202090204" pitchFamily="34" charset="0"/>
              </a:rPr>
              <a:t>Net </a:t>
            </a:r>
            <a:r>
              <a:rPr lang="en-US" sz="1600" dirty="0">
                <a:solidFill>
                  <a:schemeClr val="tx1">
                    <a:lumMod val="100000"/>
                  </a:schemeClr>
                </a:solidFill>
                <a:latin typeface="Trebuchet MS" panose="020B0703020202090204" pitchFamily="34" charset="0"/>
              </a:rPr>
              <a:t>margin on power subscription.</a:t>
            </a: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2336</TotalTime>
  <Words>77</Words>
  <Application>Microsoft Macintosh PowerPoint</Application>
  <PresentationFormat>Widescreen</PresentationFormat>
  <Paragraphs>12</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ZEN Barbara</cp:lastModifiedBy>
  <cp:revision>448</cp:revision>
  <cp:lastPrinted>2016-04-06T18:59:25Z</cp:lastPrinted>
  <dcterms:created xsi:type="dcterms:W3CDTF">2016-11-04T11:46:04Z</dcterms:created>
  <dcterms:modified xsi:type="dcterms:W3CDTF">2021-07-14T01:54:08Z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