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70" r:id="rId10"/>
    <p:sldId id="260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62" d="100"/>
          <a:sy n="62" d="100"/>
        </p:scale>
        <p:origin x="208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rbarazen/Downloads/KPMG_VI_New_raw_data_update_final%20(1)%20(3)%20(1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rbarazen/Downloads/KPMG_VI_New_raw_data_update_final%20(1)%20(3)%20(1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rbarazen/Downloads/KPMG_VI_New_raw_data_update_final%20(1)%20(3)%20(1)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rbarazen/Downloads/KPMG_VI_New_raw_data_update_final%20(1)%20(3)%20(1)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(3) (1) (1).xlsx]Sheet14!PivotTable15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Sheet14!$B$3:$B$4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Sheet14!$A$5:$A$14</c:f>
              <c:strCache>
                <c:ptCount val="9"/>
                <c:pt idx="0">
                  <c:v>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strCache>
            </c:strRef>
          </c:cat>
          <c:val>
            <c:numRef>
              <c:f>Sheet14!$B$5:$B$14</c:f>
              <c:numCache>
                <c:formatCode>"£"#,##0.00</c:formatCode>
                <c:ptCount val="9"/>
                <c:pt idx="0">
                  <c:v>341193.73999999953</c:v>
                </c:pt>
                <c:pt idx="1">
                  <c:v>15571.620000000004</c:v>
                </c:pt>
                <c:pt idx="2">
                  <c:v>466566.44497190026</c:v>
                </c:pt>
                <c:pt idx="3">
                  <c:v>385874.27999999933</c:v>
                </c:pt>
                <c:pt idx="4">
                  <c:v>798673.63999999955</c:v>
                </c:pt>
                <c:pt idx="5">
                  <c:v>396243.48999999958</c:v>
                </c:pt>
                <c:pt idx="6">
                  <c:v>287216.71999999956</c:v>
                </c:pt>
                <c:pt idx="7">
                  <c:v>2596.17</c:v>
                </c:pt>
                <c:pt idx="8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7-924B-8FCB-F7369EC2C045}"/>
            </c:ext>
          </c:extLst>
        </c:ser>
        <c:ser>
          <c:idx val="1"/>
          <c:order val="1"/>
          <c:tx>
            <c:strRef>
              <c:f>Sheet14!$C$3:$C$4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Sheet14!$A$5:$A$14</c:f>
              <c:strCache>
                <c:ptCount val="9"/>
                <c:pt idx="0">
                  <c:v>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strCache>
            </c:strRef>
          </c:cat>
          <c:val>
            <c:numRef>
              <c:f>Sheet14!$C$5:$C$14</c:f>
              <c:numCache>
                <c:formatCode>"£"#,##0.00</c:formatCode>
                <c:ptCount val="9"/>
                <c:pt idx="0">
                  <c:v>409887.25999999972</c:v>
                </c:pt>
                <c:pt idx="1">
                  <c:v>22356.53</c:v>
                </c:pt>
                <c:pt idx="2">
                  <c:v>379493.97999999928</c:v>
                </c:pt>
                <c:pt idx="3">
                  <c:v>427535.14999999973</c:v>
                </c:pt>
                <c:pt idx="4">
                  <c:v>804270.48999999918</c:v>
                </c:pt>
                <c:pt idx="5">
                  <c:v>438977.7799999995</c:v>
                </c:pt>
                <c:pt idx="6">
                  <c:v>304608.48999999964</c:v>
                </c:pt>
                <c:pt idx="7">
                  <c:v>4523.2300000000005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7-924B-8FCB-F7369EC2C045}"/>
            </c:ext>
          </c:extLst>
        </c:ser>
        <c:ser>
          <c:idx val="2"/>
          <c:order val="2"/>
          <c:tx>
            <c:strRef>
              <c:f>Sheet14!$D$3:$D$4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Sheet14!$A$5:$A$14</c:f>
              <c:strCache>
                <c:ptCount val="9"/>
                <c:pt idx="0">
                  <c:v>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strCache>
            </c:strRef>
          </c:cat>
          <c:val>
            <c:numRef>
              <c:f>Sheet14!$D$5:$D$14</c:f>
              <c:numCache>
                <c:formatCode>"£"#,##0.00</c:formatCode>
                <c:ptCount val="9"/>
                <c:pt idx="0">
                  <c:v>813022.89000000025</c:v>
                </c:pt>
                <c:pt idx="1">
                  <c:v>51208.350000000006</c:v>
                </c:pt>
                <c:pt idx="2">
                  <c:v>777190.320000001</c:v>
                </c:pt>
                <c:pt idx="3">
                  <c:v>854346.43000000156</c:v>
                </c:pt>
                <c:pt idx="4">
                  <c:v>1647103.4500000058</c:v>
                </c:pt>
                <c:pt idx="5">
                  <c:v>837324.5500000004</c:v>
                </c:pt>
                <c:pt idx="6">
                  <c:v>571962.99000000011</c:v>
                </c:pt>
                <c:pt idx="8">
                  <c:v>1245.27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B7-924B-8FCB-F7369EC2C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2308280"/>
        <c:axId val="972303480"/>
      </c:barChart>
      <c:catAx>
        <c:axId val="972308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972303480"/>
        <c:crosses val="autoZero"/>
        <c:auto val="1"/>
        <c:lblAlgn val="ctr"/>
        <c:lblOffset val="100"/>
        <c:noMultiLvlLbl val="0"/>
      </c:catAx>
      <c:valAx>
        <c:axId val="97230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972308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Sheet4!$E$3</c:f>
              <c:strCache>
                <c:ptCount val="1"/>
                <c:pt idx="0">
                  <c:v>past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Sheet4!$D$4:$D$6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Sheet4!$E$4:$E$6</c:f>
              <c:numCache>
                <c:formatCode>0.00%</c:formatCode>
                <c:ptCount val="3"/>
                <c:pt idx="0">
                  <c:v>0.49483844423493606</c:v>
                </c:pt>
                <c:pt idx="1">
                  <c:v>0.48531546171785839</c:v>
                </c:pt>
                <c:pt idx="2">
                  <c:v>1.9846094047205543E-2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51-094F-9894-8A17BA9445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40679199"/>
        <c:axId val="297986927"/>
      </c:barChart>
      <c:catAx>
        <c:axId val="24067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297986927"/>
        <c:crosses val="autoZero"/>
        <c:auto val="1"/>
        <c:lblAlgn val="ctr"/>
        <c:lblOffset val="100"/>
        <c:noMultiLvlLbl val="0"/>
      </c:catAx>
      <c:valAx>
        <c:axId val="29798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240679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(3) (1) (1).xlsx]Sheet19!PivotTable20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Sheet19!$A$4:$A$15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Sheet19!$B$4:$B$15</c:f>
              <c:numCache>
                <c:formatCode>"£"#,##0.00</c:formatCode>
                <c:ptCount val="11"/>
                <c:pt idx="0">
                  <c:v>310212.70999999979</c:v>
                </c:pt>
                <c:pt idx="1">
                  <c:v>385846.76999999961</c:v>
                </c:pt>
                <c:pt idx="2">
                  <c:v>2191985.4200000069</c:v>
                </c:pt>
                <c:pt idx="3">
                  <c:v>1683918.2900000087</c:v>
                </c:pt>
                <c:pt idx="4">
                  <c:v>616133.78000000014</c:v>
                </c:pt>
                <c:pt idx="5">
                  <c:v>2180336.0300000045</c:v>
                </c:pt>
                <c:pt idx="6">
                  <c:v>1792721.9349719032</c:v>
                </c:pt>
                <c:pt idx="7">
                  <c:v>705942.02000000083</c:v>
                </c:pt>
                <c:pt idx="8">
                  <c:v>989379.89000000083</c:v>
                </c:pt>
                <c:pt idx="9">
                  <c:v>189728.58999999988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1-1740-9BC6-1AA9DBA93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2306040"/>
        <c:axId val="972306360"/>
      </c:barChart>
      <c:catAx>
        <c:axId val="97230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972306360"/>
        <c:crosses val="autoZero"/>
        <c:auto val="1"/>
        <c:lblAlgn val="ctr"/>
        <c:lblOffset val="100"/>
        <c:noMultiLvlLbl val="0"/>
      </c:catAx>
      <c:valAx>
        <c:axId val="97230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972306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(3) (1) (1).xlsx]Sheet10!PivotTable11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2036846271583396E-2"/>
          <c:y val="7.2644923549878948E-2"/>
          <c:w val="0.86866804664880803"/>
          <c:h val="0.85870601589103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Sheet10!$B$5:$B$8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2E-CE4F-AF52-DE9F1E786C86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Sheet10!$A$5:$A$8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Sheet10!$C$5:$C$8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2E-CE4F-AF52-DE9F1E786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003256"/>
        <c:axId val="566999736"/>
      </c:barChart>
      <c:catAx>
        <c:axId val="567003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566999736"/>
        <c:crosses val="autoZero"/>
        <c:auto val="1"/>
        <c:lblAlgn val="ctr"/>
        <c:lblOffset val="100"/>
        <c:noMultiLvlLbl val="0"/>
      </c:catAx>
      <c:valAx>
        <c:axId val="56699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567003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GB" dirty="0"/>
              <a:t>Barbara Zen.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 classification.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2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CA1E2DF-36B0-BE45-AB30-654E00F6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3227A3-7D5E-E84E-BFA0-823C06E49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FR" dirty="0"/>
          </a:p>
          <a:p>
            <a:pPr marL="114300" indent="0">
              <a:buNone/>
            </a:pPr>
            <a:endParaRPr lang="en-FR" dirty="0"/>
          </a:p>
          <a:p>
            <a:pPr marL="114300" indent="0">
              <a:buNone/>
            </a:pPr>
            <a:r>
              <a:rPr lang="en-FR" dirty="0"/>
              <a:t>Customers that need to be targeted are ;</a:t>
            </a:r>
          </a:p>
          <a:p>
            <a:r>
              <a:rPr lang="en-FR" dirty="0"/>
              <a:t>Customers in their fifties need to be targeted.</a:t>
            </a:r>
          </a:p>
          <a:p>
            <a:r>
              <a:rPr lang="en-FR" dirty="0"/>
              <a:t>More females should be targeted</a:t>
            </a:r>
          </a:p>
          <a:p>
            <a:r>
              <a:rPr lang="en-FR" dirty="0"/>
              <a:t>Customers in the Financial sector, health sector and manufacturing sector needs to be targeted.</a:t>
            </a:r>
          </a:p>
          <a:p>
            <a:r>
              <a:rPr lang="en-FR" dirty="0"/>
              <a:t>Maximum attention should be given to customers in thhe mass wealth segment.</a:t>
            </a:r>
          </a:p>
          <a:p>
            <a:r>
              <a:rPr lang="en-FR" dirty="0"/>
              <a:t> Also, more attention needs to be given to customers in NSW.</a:t>
            </a:r>
          </a:p>
          <a:p>
            <a:pPr marL="139700" indent="0">
              <a:buNone/>
            </a:pPr>
            <a:endParaRPr lang="en-FR" dirty="0"/>
          </a:p>
          <a:p>
            <a:pPr marL="139700" indent="0">
              <a:buNone/>
            </a:pPr>
            <a:endParaRPr lang="en-FR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IDENTIFYING &amp; RECOMMENDING TOP 1000 CUSTOMERS.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3225" y="2084699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u="sng" dirty="0"/>
              <a:t>Problem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Sprocket Central specializes in high bike and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marketing team is looking to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Target 1000 customers that will bring the most value to the business.</a:t>
            </a:r>
          </a:p>
          <a:p>
            <a:pPr algn="ctr">
              <a:defRPr>
                <a:solidFill>
                  <a:srgbClr val="666666"/>
                </a:solidFill>
              </a:defRPr>
            </a:pPr>
            <a:r>
              <a:rPr lang="en-GB" b="1" u="sng" dirty="0"/>
              <a:t>  </a:t>
            </a:r>
          </a:p>
        </p:txBody>
      </p:sp>
      <p:grpSp>
        <p:nvGrpSpPr>
          <p:cNvPr id="127" name="Shape 74"/>
          <p:cNvGrpSpPr/>
          <p:nvPr/>
        </p:nvGrpSpPr>
        <p:grpSpPr>
          <a:xfrm flipH="1" flipV="1">
            <a:off x="8770677" y="4814027"/>
            <a:ext cx="150686" cy="728032"/>
            <a:chOff x="-397974" y="-1"/>
            <a:chExt cx="4198675" cy="2649302"/>
          </a:xfrm>
        </p:grpSpPr>
        <p:sp>
          <p:nvSpPr>
            <p:cNvPr id="125" name="Rectangle"/>
            <p:cNvSpPr/>
            <p:nvPr/>
          </p:nvSpPr>
          <p:spPr>
            <a:xfrm>
              <a:off x="-397974" y="-1"/>
              <a:ext cx="4198675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 lang="en-GB" dirty="0"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145595"/>
              <a:ext cx="3800702" cy="358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lang="en-GB" dirty="0"/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0D06E1-00A7-A845-8885-533758E56411}"/>
              </a:ext>
            </a:extLst>
          </p:cNvPr>
          <p:cNvSpPr txBox="1"/>
          <p:nvPr/>
        </p:nvSpPr>
        <p:spPr>
          <a:xfrm>
            <a:off x="4487826" y="2222437"/>
            <a:ext cx="4544856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GB" sz="1500" u="sng" dirty="0">
                <a:solidFill>
                  <a:schemeClr val="tx1"/>
                </a:solidFill>
              </a:rPr>
              <a:t>Approach For Data Analysis</a:t>
            </a:r>
            <a:r>
              <a:rPr lang="en-GB" sz="1500" dirty="0">
                <a:solidFill>
                  <a:schemeClr val="tx1"/>
                </a:solidFill>
              </a:rPr>
              <a:t>.</a:t>
            </a:r>
          </a:p>
          <a:p>
            <a:pPr algn="ctr">
              <a:defRPr>
                <a:solidFill>
                  <a:srgbClr val="666666"/>
                </a:solidFill>
              </a:defRPr>
            </a:pPr>
            <a:endParaRPr lang="en-GB" sz="1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666666"/>
                </a:solidFill>
              </a:defRPr>
            </a:pPr>
            <a:r>
              <a:rPr lang="en-GB" sz="1500" dirty="0">
                <a:solidFill>
                  <a:schemeClr val="tx1"/>
                </a:solidFill>
              </a:rPr>
              <a:t>Wealth segment by age category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666666"/>
                </a:solidFill>
              </a:defRPr>
            </a:pPr>
            <a:r>
              <a:rPr lang="en-GB" sz="1500" dirty="0">
                <a:solidFill>
                  <a:schemeClr val="tx1"/>
                </a:solidFill>
              </a:rPr>
              <a:t>Top industries that have the maximum profit and sales.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666666"/>
                </a:solidFill>
              </a:defRPr>
            </a:pPr>
            <a:r>
              <a:rPr lang="en-GB" sz="1500" dirty="0">
                <a:solidFill>
                  <a:schemeClr val="tx1"/>
                </a:solidFill>
              </a:rPr>
              <a:t>Purchases for the last 3 years based on gender.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666666"/>
                </a:solidFill>
              </a:defRPr>
            </a:pPr>
            <a:r>
              <a:rPr lang="en-GB" sz="1500" dirty="0">
                <a:solidFill>
                  <a:schemeClr val="tx1"/>
                </a:solidFill>
              </a:rPr>
              <a:t>Number of cars owned in each state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666666"/>
                </a:solidFill>
              </a:defRPr>
            </a:pPr>
            <a:r>
              <a:rPr lang="en-GB" sz="1500" dirty="0">
                <a:solidFill>
                  <a:schemeClr val="tx1"/>
                </a:solidFill>
              </a:rPr>
              <a:t>RFM analysis and customer classification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897848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124612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2917FF-D99A-9643-8B3D-0E607BADC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59160"/>
              </p:ext>
            </p:extLst>
          </p:nvPr>
        </p:nvGraphicFramePr>
        <p:xfrm>
          <a:off x="205025" y="2003727"/>
          <a:ext cx="8733953" cy="2961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8258">
                  <a:extLst>
                    <a:ext uri="{9D8B030D-6E8A-4147-A177-3AD203B41FA5}">
                      <a16:colId xmlns:a16="http://schemas.microsoft.com/office/drawing/2014/main" val="281312057"/>
                    </a:ext>
                  </a:extLst>
                </a:gridCol>
                <a:gridCol w="1208599">
                  <a:extLst>
                    <a:ext uri="{9D8B030D-6E8A-4147-A177-3AD203B41FA5}">
                      <a16:colId xmlns:a16="http://schemas.microsoft.com/office/drawing/2014/main" val="77553246"/>
                    </a:ext>
                  </a:extLst>
                </a:gridCol>
                <a:gridCol w="1375575">
                  <a:extLst>
                    <a:ext uri="{9D8B030D-6E8A-4147-A177-3AD203B41FA5}">
                      <a16:colId xmlns:a16="http://schemas.microsoft.com/office/drawing/2014/main" val="982227330"/>
                    </a:ext>
                  </a:extLst>
                </a:gridCol>
                <a:gridCol w="1264258">
                  <a:extLst>
                    <a:ext uri="{9D8B030D-6E8A-4147-A177-3AD203B41FA5}">
                      <a16:colId xmlns:a16="http://schemas.microsoft.com/office/drawing/2014/main" val="678031985"/>
                    </a:ext>
                  </a:extLst>
                </a:gridCol>
                <a:gridCol w="1327868">
                  <a:extLst>
                    <a:ext uri="{9D8B030D-6E8A-4147-A177-3AD203B41FA5}">
                      <a16:colId xmlns:a16="http://schemas.microsoft.com/office/drawing/2014/main" val="3652519278"/>
                    </a:ext>
                  </a:extLst>
                </a:gridCol>
                <a:gridCol w="1248354">
                  <a:extLst>
                    <a:ext uri="{9D8B030D-6E8A-4147-A177-3AD203B41FA5}">
                      <a16:colId xmlns:a16="http://schemas.microsoft.com/office/drawing/2014/main" val="1538645774"/>
                    </a:ext>
                  </a:extLst>
                </a:gridCol>
                <a:gridCol w="1091041">
                  <a:extLst>
                    <a:ext uri="{9D8B030D-6E8A-4147-A177-3AD203B41FA5}">
                      <a16:colId xmlns:a16="http://schemas.microsoft.com/office/drawing/2014/main" val="890338976"/>
                    </a:ext>
                  </a:extLst>
                </a:gridCol>
              </a:tblGrid>
              <a:tr h="702575"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29616"/>
                  </a:ext>
                </a:extLst>
              </a:tr>
              <a:tr h="702575">
                <a:tc>
                  <a:txBody>
                    <a:bodyPr/>
                    <a:lstStyle/>
                    <a:p>
                      <a:r>
                        <a:rPr lang="en-FR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DOB: inaccurate</a:t>
                      </a:r>
                    </a:p>
                    <a:p>
                      <a:r>
                        <a:rPr lang="en-GB" dirty="0"/>
                        <a:t>A</a:t>
                      </a:r>
                      <a:r>
                        <a:rPr lang="en-FR" dirty="0"/>
                        <a:t>ge: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</a:t>
                      </a:r>
                      <a:r>
                        <a:rPr lang="en-FR" dirty="0"/>
                        <a:t>ob title blanks</a:t>
                      </a:r>
                    </a:p>
                    <a:p>
                      <a:r>
                        <a:rPr lang="en-GB" dirty="0"/>
                        <a:t>C</a:t>
                      </a:r>
                      <a:r>
                        <a:rPr lang="en-FR" dirty="0"/>
                        <a:t>ustomer id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r>
                        <a:rPr lang="en-FR" dirty="0"/>
                        <a:t>ender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r>
                        <a:rPr lang="en-FR" dirty="0"/>
                        <a:t>eceased customer 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r>
                        <a:rPr lang="en-FR" dirty="0"/>
                        <a:t>efault column eliminated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50107"/>
                  </a:ext>
                </a:extLst>
              </a:tr>
              <a:tr h="702575">
                <a:tc>
                  <a:txBody>
                    <a:bodyPr/>
                    <a:lstStyle/>
                    <a:p>
                      <a:r>
                        <a:rPr lang="en-FR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FR" dirty="0"/>
                        <a:t>ustomer id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FR" dirty="0"/>
                        <a:t>tates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18192"/>
                  </a:ext>
                </a:extLst>
              </a:tr>
              <a:tr h="702575">
                <a:tc>
                  <a:txBody>
                    <a:bodyPr/>
                    <a:lstStyle/>
                    <a:p>
                      <a:r>
                        <a:rPr lang="en-FR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  <a:r>
                        <a:rPr lang="en-FR" dirty="0"/>
                        <a:t>rofit :missing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FR" dirty="0"/>
                        <a:t>ustomer id incomplete</a:t>
                      </a:r>
                    </a:p>
                    <a:p>
                      <a:r>
                        <a:rPr lang="en-GB" dirty="0"/>
                        <a:t>O</a:t>
                      </a:r>
                      <a:r>
                        <a:rPr lang="en-FR" dirty="0"/>
                        <a:t>nline orders blankes</a:t>
                      </a:r>
                    </a:p>
                    <a:p>
                      <a:r>
                        <a:rPr lang="en-GB" dirty="0"/>
                        <a:t>B</a:t>
                      </a:r>
                      <a:r>
                        <a:rPr lang="en-FR" dirty="0"/>
                        <a:t>rands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FR" dirty="0"/>
                        <a:t>ancelled status order filtered 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FR" dirty="0"/>
                        <a:t>ist price format</a:t>
                      </a:r>
                    </a:p>
                    <a:p>
                      <a:r>
                        <a:rPr lang="en-GB" dirty="0"/>
                        <a:t>P</a:t>
                      </a:r>
                      <a:r>
                        <a:rPr lang="en-FR" dirty="0"/>
                        <a:t>roduct sold date faormat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202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984504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 BY AGE CATEGORY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C5CB9-D72C-5343-87E4-D4A9866A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5E3E-5117-7149-9504-EB71809A51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1699" y="1492623"/>
            <a:ext cx="3999902" cy="3076251"/>
          </a:xfrm>
        </p:spPr>
        <p:txBody>
          <a:bodyPr/>
          <a:lstStyle/>
          <a:p>
            <a:r>
              <a:rPr lang="en-FR" dirty="0"/>
              <a:t>Generally, the mass customer segmentation made the most profit across all the age ranges.</a:t>
            </a:r>
          </a:p>
          <a:p>
            <a:r>
              <a:rPr lang="en-FR" dirty="0"/>
              <a:t>Mass customers in their 50’s are highly likely to purchase more goods compared to others.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39280-ACF9-F347-B32A-B122AB0E345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32399" y="1492623"/>
            <a:ext cx="3999902" cy="3076252"/>
          </a:xfrm>
        </p:spPr>
        <p:txBody>
          <a:bodyPr/>
          <a:lstStyle/>
          <a:p>
            <a:r>
              <a:rPr lang="en-FR" dirty="0"/>
              <a:t>Age clusters profit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2FE6A0-28D9-402A-A32B-A06835071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82904"/>
              </p:ext>
            </p:extLst>
          </p:nvPr>
        </p:nvGraphicFramePr>
        <p:xfrm>
          <a:off x="4734682" y="1932166"/>
          <a:ext cx="4195336" cy="276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98963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984504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Purchases for the last 3 years based on gender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F7B9-711E-3443-A8CF-5EA4992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57E0-26CE-2B4B-8BB0-0C96510C4F0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1699" y="1492623"/>
            <a:ext cx="3999902" cy="3076251"/>
          </a:xfrm>
        </p:spPr>
        <p:txBody>
          <a:bodyPr/>
          <a:lstStyle/>
          <a:p>
            <a:endParaRPr lang="en-FR" dirty="0"/>
          </a:p>
          <a:p>
            <a:endParaRPr lang="en-FR" dirty="0"/>
          </a:p>
          <a:p>
            <a:r>
              <a:rPr lang="en-FR" dirty="0"/>
              <a:t>Relatively, females have purchased more than the males</a:t>
            </a:r>
          </a:p>
          <a:p>
            <a:r>
              <a:rPr lang="en-GB" dirty="0"/>
              <a:t>Females purchased 1% higher than males in the last three years</a:t>
            </a:r>
            <a:endParaRPr lang="en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203A-A64E-C54A-B7B7-908FFA30D6C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32399" y="1492623"/>
            <a:ext cx="3999902" cy="3076252"/>
          </a:xfrm>
        </p:spPr>
        <p:txBody>
          <a:bodyPr/>
          <a:lstStyle/>
          <a:p>
            <a:pPr marL="114300" indent="0">
              <a:buNone/>
            </a:pPr>
            <a:r>
              <a:rPr lang="en-FR" sz="1200" dirty="0"/>
              <a:t>Purchases for the last 3 years based on gender</a:t>
            </a:r>
            <a:r>
              <a:rPr lang="en-FR" dirty="0"/>
              <a:t>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3CBED7A-07F2-134C-90C3-BB4D36AE9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759823"/>
              </p:ext>
            </p:extLst>
          </p:nvPr>
        </p:nvGraphicFramePr>
        <p:xfrm>
          <a:off x="4832398" y="1749287"/>
          <a:ext cx="3814005" cy="2409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38002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984504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Top industries that have maximum profit in sales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6E2FB-B428-9842-BA82-119416D7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38842-0A3D-984B-B435-E7A372F9657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1699" y="1656603"/>
            <a:ext cx="3999902" cy="2912271"/>
          </a:xfrm>
        </p:spPr>
        <p:txBody>
          <a:bodyPr/>
          <a:lstStyle/>
          <a:p>
            <a:r>
              <a:rPr lang="en-FR" dirty="0"/>
              <a:t>Financial services, Health &amp; Manufacturing sectors are the top 3 industry sector that made the highest profit.</a:t>
            </a:r>
          </a:p>
          <a:p>
            <a:endParaRPr lang="en-FR" dirty="0"/>
          </a:p>
          <a:p>
            <a:endParaRPr lang="en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1212-D7D8-C24F-B4AF-E4DECFB53E1A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32399" y="1391477"/>
            <a:ext cx="3999902" cy="3177398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FR" dirty="0"/>
              <a:t>rofit based on industry sector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C7EC71D-3077-4B75-9226-50CDBCA39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351834"/>
              </p:ext>
            </p:extLst>
          </p:nvPr>
        </p:nvGraphicFramePr>
        <p:xfrm>
          <a:off x="4832399" y="1678274"/>
          <a:ext cx="4022401" cy="289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5828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984504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Number of cars owned in each state’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0D4DE-51EA-E147-8328-8BC29A52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7C7F-62C1-1943-AB4A-1366190F93D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5273" y="1492623"/>
            <a:ext cx="3866328" cy="3076251"/>
          </a:xfrm>
        </p:spPr>
        <p:txBody>
          <a:bodyPr/>
          <a:lstStyle/>
          <a:p>
            <a:r>
              <a:rPr lang="en-FR" dirty="0"/>
              <a:t>It can be seen from the graph that people in NSW owns the most cars and more likely to increase sales.</a:t>
            </a:r>
          </a:p>
          <a:p>
            <a:r>
              <a:rPr lang="en-FR" dirty="0"/>
              <a:t>NSW has the highest number of people who do not own cars which depicts there is high valued customers there.</a:t>
            </a:r>
          </a:p>
          <a:p>
            <a:r>
              <a:rPr lang="en-GB" dirty="0"/>
              <a:t>R</a:t>
            </a:r>
            <a:r>
              <a:rPr lang="en-FR" dirty="0"/>
              <a:t>elatively, QLD has a higher number of customer owning cars.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4BEF-3D42-FC42-A046-E08053AC25DB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r>
              <a:rPr lang="en-FR" sz="1400" dirty="0"/>
              <a:t>Number of cars owned in each state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C973912-F3F9-4E88-9A5E-DC3D6A7EB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037763"/>
              </p:ext>
            </p:extLst>
          </p:nvPr>
        </p:nvGraphicFramePr>
        <p:xfrm>
          <a:off x="4572000" y="1787636"/>
          <a:ext cx="4276145" cy="2983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91584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984504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 Classification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38D52C-38D2-D849-8011-A36C1A99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04472-93D7-C440-BF4D-F0F5EF636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FR" dirty="0"/>
          </a:p>
          <a:p>
            <a:pPr marL="114300" indent="0">
              <a:buNone/>
            </a:pPr>
            <a:r>
              <a:rPr lang="en-FR" dirty="0"/>
              <a:t>Customers that need to be targeted are ;</a:t>
            </a:r>
          </a:p>
          <a:p>
            <a:r>
              <a:rPr lang="en-FR" dirty="0"/>
              <a:t>Customers in their fifties need to be targeted.</a:t>
            </a:r>
          </a:p>
          <a:p>
            <a:r>
              <a:rPr lang="en-FR" dirty="0"/>
              <a:t>More females should be targeted</a:t>
            </a:r>
          </a:p>
          <a:p>
            <a:r>
              <a:rPr lang="en-FR" dirty="0"/>
              <a:t>Customers in the Financial sector, health sector and manufacturing sector needs to be targeted.</a:t>
            </a:r>
          </a:p>
          <a:p>
            <a:r>
              <a:rPr lang="en-FR" dirty="0"/>
              <a:t>Maximum attention should be given to customers in thhe mass wealth segment.</a:t>
            </a:r>
          </a:p>
          <a:p>
            <a:r>
              <a:rPr lang="en-FR" dirty="0"/>
              <a:t> Also, more attention needs to be given to customers in NSW.</a:t>
            </a:r>
          </a:p>
          <a:p>
            <a:endParaRPr lang="en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E25C5-4F66-C44A-9BD7-113451A280F1}"/>
              </a:ext>
            </a:extLst>
          </p:cNvPr>
          <p:cNvSpPr txBox="1"/>
          <p:nvPr/>
        </p:nvSpPr>
        <p:spPr>
          <a:xfrm>
            <a:off x="6456459" y="4667416"/>
            <a:ext cx="24054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</a:t>
            </a:r>
            <a:r>
              <a:rPr kumimoji="0" lang="en-F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latinum&gt;gold&gt;silver&gt;bronze</a:t>
            </a:r>
          </a:p>
        </p:txBody>
      </p:sp>
    </p:spTree>
    <p:extLst>
      <p:ext uri="{BB962C8B-B14F-4D97-AF65-F5344CB8AC3E}">
        <p14:creationId xmlns:p14="http://schemas.microsoft.com/office/powerpoint/2010/main" val="17454743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880</Words>
  <Application>Microsoft Macintosh PowerPoint</Application>
  <PresentationFormat>On-screen Show (16:9)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ZEN Barbara</cp:lastModifiedBy>
  <cp:revision>27</cp:revision>
  <dcterms:modified xsi:type="dcterms:W3CDTF">2021-02-24T01:52:48Z</dcterms:modified>
</cp:coreProperties>
</file>