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Roboto Mon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0" roundtripDataSignature="AMtx7mh1zESMQVQmeZcd4rQ2g17jNN5T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6D82250-A7DA-4B1A-BB9E-13ABA01A6B30}">
  <a:tblStyle styleId="{D6D82250-A7DA-4B1A-BB9E-13ABA01A6B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RobotoMono-italic.fntdata"/><Relationship Id="rId27" Type="http://schemas.openxmlformats.org/officeDocument/2006/relationships/font" Target="fonts/RobotoMon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f2acdfc71_0_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7f2acdfc71_0_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f8e42ad424_0_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9" name="Google Shape;119;g1f8e42ad424_0_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f869659c2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6" name="Google Shape;136;g1f869659c20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f869659c20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2" name="Google Shape;142;g1f869659c20_0_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f869659c20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8" name="Google Shape;148;g1f869659c20_0_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7f2acdfc71_0_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7f2acdfc71_0_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7f2acdfc71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7f2acdfc71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7f2acdfc71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7f2acdfc71_0_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7f2acdfc71_0_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7f2acdfc71_0_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b23f10ebf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" name="Google Shape;88;gbb23f10ebf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b23f10ebf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" name="Google Shape;95;gbb23f10ebf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55707d8019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2" name="Google Shape;102;g155707d8019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10f51d7c8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" name="Google Shape;107;gf10f51d7c8_1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" name="Google Shape;12;p15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_ONLY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3"/>
          <p:cNvSpPr txBox="1"/>
          <p:nvPr>
            <p:ph idx="1" type="body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1pPr>
          </a:lstStyle>
          <a:p/>
        </p:txBody>
      </p:sp>
      <p:sp>
        <p:nvSpPr>
          <p:cNvPr id="45" name="Google Shape;45;p23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_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4"/>
          <p:cNvSpPr txBox="1"/>
          <p:nvPr>
            <p:ph hasCustomPrompt="1"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48" name="Google Shape;48;p24"/>
          <p:cNvSpPr txBox="1"/>
          <p:nvPr>
            <p:ph idx="1" type="body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9" name="Google Shape;49;p24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6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" type="body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5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8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" type="body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2" type="body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_COLUMN_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0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" type="body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1"/>
          <p:cNvSpPr txBox="1"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2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2"/>
          <p:cNvSpPr txBox="1"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1" type="body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1" name="Google Shape;41;p22"/>
          <p:cNvSpPr txBox="1"/>
          <p:nvPr>
            <p:ph idx="2" type="body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idx="4294967295" type="ctrTitle"/>
          </p:nvPr>
        </p:nvSpPr>
        <p:spPr>
          <a:xfrm>
            <a:off x="311707" y="13267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venir"/>
              <a:buNone/>
            </a:pPr>
            <a:r>
              <a:rPr b="1" i="0" lang="en-US" sz="5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SI 206 Discussion 4:</a:t>
            </a:r>
            <a:endParaRPr b="1" i="0" sz="2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venir"/>
              <a:buNone/>
            </a:pPr>
            <a:r>
              <a:rPr lang="en-US" sz="4400"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i="0" lang="en-US" sz="4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he Terminal, Git, and Rectan</a:t>
            </a:r>
            <a:r>
              <a:rPr lang="en-US" sz="4400">
                <a:latin typeface="Roboto"/>
                <a:ea typeface="Roboto"/>
                <a:cs typeface="Roboto"/>
                <a:sym typeface="Roboto"/>
              </a:rPr>
              <a:t>gles</a:t>
            </a:r>
            <a:endParaRPr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7f2acdfc71_0_53"/>
          <p:cNvSpPr txBox="1"/>
          <p:nvPr>
            <p:ph type="title"/>
          </p:nvPr>
        </p:nvSpPr>
        <p:spPr>
          <a:xfrm>
            <a:off x="311699" y="445025"/>
            <a:ext cx="8520600" cy="572700"/>
          </a:xfrm>
          <a:prstGeom prst="rect">
            <a:avLst/>
          </a:prstGeom>
        </p:spPr>
        <p:txBody>
          <a:bodyPr anchorCtr="0" anchor="t" bIns="91400" lIns="91400" spcFirstLastPara="1" rIns="91400" wrap="square" tIns="914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Roboto"/>
                <a:ea typeface="Roboto"/>
                <a:cs typeface="Roboto"/>
                <a:sym typeface="Roboto"/>
              </a:rPr>
              <a:t>Typical Git Flow 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g27f2acdfc71_0_53"/>
          <p:cNvSpPr txBox="1"/>
          <p:nvPr>
            <p:ph idx="1" type="body"/>
          </p:nvPr>
        </p:nvSpPr>
        <p:spPr>
          <a:xfrm>
            <a:off x="311699" y="1152475"/>
            <a:ext cx="8520600" cy="3416400"/>
          </a:xfrm>
          <a:prstGeom prst="rect">
            <a:avLst/>
          </a:prstGeom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AutoNum type="arabicPeriod"/>
            </a:pPr>
            <a:r>
              <a:rPr b="1" lang="en-US">
                <a:latin typeface="Roboto Mono"/>
                <a:ea typeface="Roboto Mono"/>
                <a:cs typeface="Roboto Mono"/>
                <a:sym typeface="Roboto Mono"/>
              </a:rPr>
              <a:t>git clone</a:t>
            </a: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 &lt;link&gt;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AutoNum type="arabicPeriod"/>
            </a:pPr>
            <a:r>
              <a:rPr b="1" lang="en-US">
                <a:latin typeface="Roboto Mono"/>
                <a:ea typeface="Roboto Mono"/>
                <a:cs typeface="Roboto Mono"/>
                <a:sym typeface="Roboto Mono"/>
              </a:rPr>
              <a:t>git add</a:t>
            </a: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 &lt;file(s) you are modifying&gt;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AutoNum type="arabicPeriod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make your changes</a:t>
            </a: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AutoNum type="arabicPeriod"/>
            </a:pPr>
            <a:r>
              <a:rPr b="1" lang="en-US">
                <a:latin typeface="Roboto Mono"/>
                <a:ea typeface="Roboto Mono"/>
                <a:cs typeface="Roboto Mono"/>
                <a:sym typeface="Roboto Mono"/>
              </a:rPr>
              <a:t>git </a:t>
            </a:r>
            <a:r>
              <a:rPr b="1" lang="en-US">
                <a:latin typeface="Roboto Mono"/>
                <a:ea typeface="Roboto Mono"/>
                <a:cs typeface="Roboto Mono"/>
                <a:sym typeface="Roboto Mono"/>
              </a:rPr>
              <a:t>commit -m</a:t>
            </a: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 &lt;message&gt;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AutoNum type="arabicPeriod"/>
            </a:pPr>
            <a:r>
              <a:rPr b="1" lang="en-US">
                <a:latin typeface="Roboto Mono"/>
                <a:ea typeface="Roboto Mono"/>
                <a:cs typeface="Roboto Mono"/>
                <a:sym typeface="Roboto Mono"/>
              </a:rPr>
              <a:t>git push</a:t>
            </a: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use</a:t>
            </a: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-US">
                <a:latin typeface="Roboto Mono"/>
                <a:ea typeface="Roboto Mono"/>
                <a:cs typeface="Roboto Mono"/>
                <a:sym typeface="Roboto Mono"/>
              </a:rPr>
              <a:t>git status 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throughout to keep track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f8e42ad424_0_55"/>
          <p:cNvSpPr txBox="1"/>
          <p:nvPr>
            <p:ph type="title"/>
          </p:nvPr>
        </p:nvSpPr>
        <p:spPr>
          <a:xfrm>
            <a:off x="311699" y="2150849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-US" sz="6000">
                <a:latin typeface="Roboto"/>
                <a:ea typeface="Roboto"/>
                <a:cs typeface="Roboto"/>
                <a:sym typeface="Roboto"/>
              </a:rPr>
              <a:t>Time to Practice!</a:t>
            </a:r>
            <a:endParaRPr b="1" sz="6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19"/>
              <a:buFont typeface="Arial"/>
              <a:buNone/>
            </a:pPr>
            <a:r>
              <a:rPr b="1" lang="en-US" sz="2419">
                <a:latin typeface="Roboto"/>
                <a:ea typeface="Roboto"/>
                <a:cs typeface="Roboto"/>
                <a:sym typeface="Roboto"/>
              </a:rPr>
              <a:t>Practice</a:t>
            </a:r>
            <a:endParaRPr b="1" sz="252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2"/>
          <p:cNvSpPr txBox="1"/>
          <p:nvPr>
            <p:ph idx="1" type="body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Object oriented programing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lphaLcPeriod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Create a rectangle class and methods to calculate the area and perimeter.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lphaLcPeriod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Create the rectangle instances, and call the methods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Git : Commit code after each method and push to GitHub in the end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lphaLcPeriod"/>
            </a:pPr>
            <a:r>
              <a:rPr lang="en-US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Please commit at least 4 times while working on your project; you might commit each time you finish writing a new a function or method.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40"/>
              <a:buFont typeface="Avenir"/>
              <a:buNone/>
            </a:pPr>
            <a:r>
              <a:rPr b="1" lang="en-US" sz="2240">
                <a:latin typeface="Roboto"/>
                <a:ea typeface="Roboto"/>
                <a:cs typeface="Roboto"/>
                <a:sym typeface="Roboto"/>
              </a:rPr>
              <a:t>Discussion 4 Assignment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5"/>
          <p:cNvSpPr txBox="1"/>
          <p:nvPr>
            <p:ph idx="1" type="body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Accept the github classroom assignment and clone the repo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if you are having issues: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Files -&gt; Discussions -&gt; </a:t>
            </a:r>
            <a:endParaRPr sz="24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Discussion 4 -&gt; discussion4_starter.py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f869659c20_0_0"/>
          <p:cNvSpPr txBox="1"/>
          <p:nvPr>
            <p:ph type="title"/>
          </p:nvPr>
        </p:nvSpPr>
        <p:spPr>
          <a:xfrm>
            <a:off x="311699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1428"/>
              <a:buNone/>
            </a:pPr>
            <a:r>
              <a:rPr b="1" lang="en-US">
                <a:latin typeface="Roboto"/>
                <a:ea typeface="Roboto"/>
                <a:cs typeface="Roboto"/>
                <a:sym typeface="Roboto"/>
              </a:rPr>
              <a:t>Rectangle class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g1f869659c20_0_0"/>
          <p:cNvSpPr txBox="1"/>
          <p:nvPr>
            <p:ph idx="1" type="body"/>
          </p:nvPr>
        </p:nvSpPr>
        <p:spPr>
          <a:xfrm>
            <a:off x="311699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latin typeface="Roboto"/>
                <a:ea typeface="Roboto"/>
                <a:cs typeface="Roboto"/>
                <a:sym typeface="Roboto"/>
              </a:rPr>
              <a:t>Problem 1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. Create the constructor "</a:t>
            </a:r>
            <a:r>
              <a:rPr b="1" lang="en-US">
                <a:latin typeface="Roboto Mono"/>
                <a:ea typeface="Roboto Mono"/>
                <a:cs typeface="Roboto Mono"/>
                <a:sym typeface="Roboto Mono"/>
              </a:rPr>
              <a:t>__init__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" method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with arguments </a:t>
            </a:r>
            <a:r>
              <a:rPr b="1" lang="en-US">
                <a:latin typeface="Roboto Mono"/>
                <a:ea typeface="Roboto Mono"/>
                <a:cs typeface="Roboto Mono"/>
                <a:sym typeface="Roboto Mono"/>
              </a:rPr>
              <a:t>width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 (an integer), </a:t>
            </a:r>
            <a:r>
              <a:rPr b="1" lang="en-US">
                <a:latin typeface="Roboto Mono"/>
                <a:ea typeface="Roboto Mono"/>
                <a:cs typeface="Roboto Mono"/>
                <a:sym typeface="Roboto Mono"/>
              </a:rPr>
              <a:t>height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 (an integer)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Both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It sets an instance variable, "</a:t>
            </a:r>
            <a:r>
              <a:rPr b="1" lang="en-US">
                <a:latin typeface="Roboto Mono"/>
                <a:ea typeface="Roboto Mono"/>
                <a:cs typeface="Roboto Mono"/>
                <a:sym typeface="Roboto Mono"/>
              </a:rPr>
              <a:t>width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" to the passed argument, width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Both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It sets an instance variable, "</a:t>
            </a:r>
            <a:r>
              <a:rPr b="1" lang="en-US">
                <a:latin typeface="Roboto Mono"/>
                <a:ea typeface="Roboto Mono"/>
                <a:cs typeface="Roboto Mono"/>
                <a:sym typeface="Roboto Mono"/>
              </a:rPr>
              <a:t>height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" to the passed argument, height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latin typeface="Roboto"/>
                <a:ea typeface="Roboto"/>
                <a:cs typeface="Roboto"/>
                <a:sym typeface="Roboto"/>
              </a:rPr>
              <a:t>Problem 2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. Create the "</a:t>
            </a:r>
            <a:r>
              <a:rPr b="1" lang="en-US">
                <a:latin typeface="Roboto Mono"/>
                <a:ea typeface="Roboto Mono"/>
                <a:cs typeface="Roboto Mono"/>
                <a:sym typeface="Roboto Mono"/>
              </a:rPr>
              <a:t>__str__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" method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It returns a string, "</a:t>
            </a:r>
            <a:r>
              <a:rPr b="1" lang="en-US">
                <a:latin typeface="Roboto Mono"/>
                <a:ea typeface="Roboto Mono"/>
                <a:cs typeface="Roboto Mono"/>
                <a:sym typeface="Roboto Mono"/>
              </a:rPr>
              <a:t>A rectangle with width ____ and height ____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"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f869659c20_0_7"/>
          <p:cNvSpPr txBox="1"/>
          <p:nvPr>
            <p:ph type="title"/>
          </p:nvPr>
        </p:nvSpPr>
        <p:spPr>
          <a:xfrm>
            <a:off x="311699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1428"/>
              <a:buNone/>
            </a:pPr>
            <a:r>
              <a:rPr b="1" lang="en-US">
                <a:latin typeface="Roboto"/>
                <a:ea typeface="Roboto"/>
                <a:cs typeface="Roboto"/>
                <a:sym typeface="Roboto"/>
              </a:rPr>
              <a:t>Rectangle class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g1f869659c20_0_7"/>
          <p:cNvSpPr txBox="1"/>
          <p:nvPr>
            <p:ph idx="1" type="body"/>
          </p:nvPr>
        </p:nvSpPr>
        <p:spPr>
          <a:xfrm>
            <a:off x="311699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latin typeface="Roboto"/>
                <a:ea typeface="Roboto"/>
                <a:cs typeface="Roboto"/>
                <a:sym typeface="Roboto"/>
              </a:rPr>
              <a:t>Problem 3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. Create the "</a:t>
            </a:r>
            <a:r>
              <a:rPr b="1" lang="en-US">
                <a:latin typeface="Roboto Mono"/>
                <a:ea typeface="Roboto Mono"/>
                <a:cs typeface="Roboto Mono"/>
                <a:sym typeface="Roboto Mono"/>
              </a:rPr>
              <a:t>verify_input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" method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It returns a boolean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        </a:t>
            </a:r>
            <a:r>
              <a:rPr b="1" lang="en-US"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 if the width and height are positive numbers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        </a:t>
            </a:r>
            <a:r>
              <a:rPr b="1" lang="en-US"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 otherwise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latin typeface="Roboto"/>
                <a:ea typeface="Roboto"/>
                <a:cs typeface="Roboto"/>
                <a:sym typeface="Roboto"/>
              </a:rPr>
              <a:t>Problem 4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. Create the "</a:t>
            </a:r>
            <a:r>
              <a:rPr b="1" lang="en-US">
                <a:latin typeface="Roboto Mono"/>
                <a:ea typeface="Roboto Mono"/>
                <a:cs typeface="Roboto Mono"/>
                <a:sym typeface="Roboto Mono"/>
              </a:rPr>
              <a:t>area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" method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Both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It first verifies inputs and returns "</a:t>
            </a:r>
            <a:r>
              <a:rPr b="1" lang="en-US">
                <a:latin typeface="Roboto Mono"/>
                <a:ea typeface="Roboto Mono"/>
                <a:cs typeface="Roboto Mono"/>
                <a:sym typeface="Roboto Mono"/>
              </a:rPr>
              <a:t>Invalid input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" if they are invalid.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arenBoth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Otherwise, it returns the area of the rectangle.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latin typeface="Roboto"/>
                <a:ea typeface="Roboto"/>
                <a:cs typeface="Roboto"/>
                <a:sym typeface="Roboto"/>
              </a:rPr>
              <a:t>Problem 5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. Create the "</a:t>
            </a:r>
            <a:r>
              <a:rPr b="1" lang="en-US">
                <a:latin typeface="Roboto Mono"/>
                <a:ea typeface="Roboto Mono"/>
                <a:cs typeface="Roboto Mono"/>
                <a:sym typeface="Roboto Mono"/>
              </a:rPr>
              <a:t>perimeter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" method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Both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It first verifies inputs and returns "</a:t>
            </a:r>
            <a:r>
              <a:rPr b="1" lang="en-US">
                <a:latin typeface="Roboto Mono"/>
                <a:ea typeface="Roboto Mono"/>
                <a:cs typeface="Roboto Mono"/>
                <a:sym typeface="Roboto Mono"/>
              </a:rPr>
              <a:t>Invalid input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" if they are invalid.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arenBoth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Otherwise, it returns the perimeter of the rectangle.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f869659c20_0_12"/>
          <p:cNvSpPr txBox="1"/>
          <p:nvPr>
            <p:ph type="title"/>
          </p:nvPr>
        </p:nvSpPr>
        <p:spPr>
          <a:xfrm>
            <a:off x="311699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1428"/>
              <a:buNone/>
            </a:pPr>
            <a:r>
              <a:rPr b="1" lang="en-US">
                <a:latin typeface="Roboto"/>
                <a:ea typeface="Roboto"/>
                <a:cs typeface="Roboto"/>
                <a:sym typeface="Roboto"/>
              </a:rPr>
              <a:t>Sample output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1" name="Google Shape;151;g1f869659c20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5675" y="175325"/>
            <a:ext cx="5236632" cy="47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7f2acdfc71_0_46"/>
          <p:cNvSpPr txBox="1"/>
          <p:nvPr>
            <p:ph type="title"/>
          </p:nvPr>
        </p:nvSpPr>
        <p:spPr>
          <a:xfrm>
            <a:off x="311699" y="2150849"/>
            <a:ext cx="8520600" cy="841800"/>
          </a:xfrm>
          <a:prstGeom prst="rect">
            <a:avLst/>
          </a:prstGeom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latin typeface="Roboto"/>
                <a:ea typeface="Roboto"/>
                <a:cs typeface="Roboto"/>
                <a:sym typeface="Roboto"/>
              </a:rPr>
              <a:t>The Terminal</a:t>
            </a:r>
            <a:endParaRPr b="1" sz="6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7f2acdfc71_0_5"/>
          <p:cNvSpPr txBox="1"/>
          <p:nvPr>
            <p:ph type="title"/>
          </p:nvPr>
        </p:nvSpPr>
        <p:spPr>
          <a:xfrm>
            <a:off x="311699" y="339375"/>
            <a:ext cx="8520600" cy="572700"/>
          </a:xfrm>
          <a:prstGeom prst="rect">
            <a:avLst/>
          </a:prstGeom>
        </p:spPr>
        <p:txBody>
          <a:bodyPr anchorCtr="0" anchor="t" bIns="91400" lIns="91400" spcFirstLastPara="1" rIns="91400" wrap="square" tIns="914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Roboto"/>
                <a:ea typeface="Roboto"/>
                <a:cs typeface="Roboto"/>
                <a:sym typeface="Roboto"/>
              </a:rPr>
              <a:t>The Terminal 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5" name="Google Shape;65;g27f2acdfc71_0_5"/>
          <p:cNvPicPr preferRelativeResize="0"/>
          <p:nvPr/>
        </p:nvPicPr>
        <p:blipFill rotWithShape="1">
          <a:blip r:embed="rId3">
            <a:alphaModFix/>
          </a:blip>
          <a:srcRect b="0" l="0" r="36126" t="0"/>
          <a:stretch/>
        </p:blipFill>
        <p:spPr>
          <a:xfrm>
            <a:off x="311700" y="1096525"/>
            <a:ext cx="3486751" cy="272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g27f2acdfc71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0738" y="1096525"/>
            <a:ext cx="4048162" cy="272940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g27f2acdfc71_0_5"/>
          <p:cNvSpPr txBox="1"/>
          <p:nvPr/>
        </p:nvSpPr>
        <p:spPr>
          <a:xfrm>
            <a:off x="649875" y="3863775"/>
            <a:ext cx="28104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Command Line Interface (CLI)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g27f2acdfc71_0_5"/>
          <p:cNvSpPr txBox="1"/>
          <p:nvPr/>
        </p:nvSpPr>
        <p:spPr>
          <a:xfrm>
            <a:off x="5520425" y="3880875"/>
            <a:ext cx="27288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Graphical User interface (GUI)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7f2acdfc71_0_15"/>
          <p:cNvSpPr txBox="1"/>
          <p:nvPr>
            <p:ph type="title"/>
          </p:nvPr>
        </p:nvSpPr>
        <p:spPr>
          <a:xfrm>
            <a:off x="311699" y="445025"/>
            <a:ext cx="8520600" cy="572700"/>
          </a:xfrm>
          <a:prstGeom prst="rect">
            <a:avLst/>
          </a:prstGeom>
        </p:spPr>
        <p:txBody>
          <a:bodyPr anchorCtr="0" anchor="t" bIns="91400" lIns="91400" spcFirstLastPara="1" rIns="91400" wrap="square" tIns="914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Roboto"/>
                <a:ea typeface="Roboto"/>
                <a:cs typeface="Roboto"/>
                <a:sym typeface="Roboto"/>
              </a:rPr>
              <a:t>Basic Commands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74" name="Google Shape;74;g27f2acdfc71_0_15"/>
          <p:cNvGraphicFramePr/>
          <p:nvPr/>
        </p:nvGraphicFramePr>
        <p:xfrm>
          <a:off x="952500" y="15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{D6D82250-A7DA-4B1A-BB9E-13ABA01A6B30}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GUI 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CLI Command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Example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* current folder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pwd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pwd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* display folder contents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ls 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ls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navigate/ change location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cd 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cd SI206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make a new folder 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mkdir 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mkdir my_new_folder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5" name="Google Shape;75;g27f2acdfc71_0_15"/>
          <p:cNvSpPr txBox="1"/>
          <p:nvPr/>
        </p:nvSpPr>
        <p:spPr>
          <a:xfrm>
            <a:off x="952500" y="3784275"/>
            <a:ext cx="1611300" cy="8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N.B.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GUI = “folder”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CLI = “directory”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7f2acdfc71_0_28"/>
          <p:cNvSpPr txBox="1"/>
          <p:nvPr>
            <p:ph type="title"/>
          </p:nvPr>
        </p:nvSpPr>
        <p:spPr>
          <a:xfrm>
            <a:off x="311699" y="445025"/>
            <a:ext cx="8520600" cy="572700"/>
          </a:xfrm>
          <a:prstGeom prst="rect">
            <a:avLst/>
          </a:prstGeom>
        </p:spPr>
        <p:txBody>
          <a:bodyPr anchorCtr="0" anchor="t" bIns="91400" lIns="91400" spcFirstLastPara="1" rIns="91400" wrap="square" tIns="914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Roboto"/>
                <a:ea typeface="Roboto"/>
                <a:cs typeface="Roboto"/>
                <a:sym typeface="Roboto"/>
              </a:rPr>
              <a:t>Paths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1" name="Google Shape;81;g27f2acdfc71_0_28"/>
          <p:cNvSpPr/>
          <p:nvPr/>
        </p:nvSpPr>
        <p:spPr>
          <a:xfrm>
            <a:off x="5026325" y="1715425"/>
            <a:ext cx="4117800" cy="15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Absolute path</a:t>
            </a:r>
            <a:br>
              <a:rPr i="0" lang="en-US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i="0" lang="en-US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i="0" lang="en-US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Path from root directory</a:t>
            </a:r>
            <a:br>
              <a:rPr i="0" lang="en-US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i="0" lang="en-US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cd</a:t>
            </a: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 /users/Matty/Documents/SI206/week4</a:t>
            </a:r>
            <a:br>
              <a:rPr i="0" lang="en-US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i="0" lang="en-US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i="0" lang="en-US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Path from home directory</a:t>
            </a:r>
            <a:br>
              <a:rPr i="0" lang="en-US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cd ~/Documents/SI206/week4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g27f2acdfc71_0_28"/>
          <p:cNvSpPr txBox="1"/>
          <p:nvPr/>
        </p:nvSpPr>
        <p:spPr>
          <a:xfrm>
            <a:off x="353525" y="963425"/>
            <a:ext cx="65964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cd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 takes a </a:t>
            </a:r>
            <a:r>
              <a:rPr i="1" lang="en-US">
                <a:latin typeface="Roboto"/>
                <a:ea typeface="Roboto"/>
                <a:cs typeface="Roboto"/>
                <a:sym typeface="Roboto"/>
              </a:rPr>
              <a:t>path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 as an argument of which there are two kinds: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g27f2acdfc71_0_28"/>
          <p:cNvSpPr txBox="1"/>
          <p:nvPr/>
        </p:nvSpPr>
        <p:spPr>
          <a:xfrm>
            <a:off x="2311325" y="1715425"/>
            <a:ext cx="3002700" cy="20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Relative path</a:t>
            </a:r>
            <a:br>
              <a:rPr lang="en-U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U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you are in "SI206"</a:t>
            </a:r>
            <a:br>
              <a:rPr lang="en-U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cd week4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you are in "Matty"</a:t>
            </a:r>
            <a:br>
              <a:rPr lang="en-U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cd Documents/SI206/week4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you are in “week3”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cd ../week4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84" name="Google Shape;84;g27f2acdfc71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350" y="1478650"/>
            <a:ext cx="2172575" cy="34576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g27f2acdfc71_0_28"/>
          <p:cNvSpPr txBox="1"/>
          <p:nvPr/>
        </p:nvSpPr>
        <p:spPr>
          <a:xfrm>
            <a:off x="7195550" y="59625"/>
            <a:ext cx="1698600" cy="11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Roboto"/>
                <a:ea typeface="Roboto"/>
                <a:cs typeface="Roboto"/>
                <a:sym typeface="Roboto"/>
              </a:rPr>
              <a:t>Special Characters: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current directory = </a:t>
            </a: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. 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parent</a:t>
            </a: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directory</a:t>
            </a: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 = </a:t>
            </a: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..</a:t>
            </a: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home </a:t>
            </a: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directory</a:t>
            </a: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 = </a:t>
            </a: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~ 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root directory = </a:t>
            </a: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b23f10ebf_0_5"/>
          <p:cNvSpPr txBox="1"/>
          <p:nvPr>
            <p:ph type="title"/>
          </p:nvPr>
        </p:nvSpPr>
        <p:spPr>
          <a:xfrm>
            <a:off x="311699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91" name="Google Shape;91;gbb23f10ebf_0_5"/>
          <p:cNvSpPr txBox="1"/>
          <p:nvPr>
            <p:ph idx="1" type="body"/>
          </p:nvPr>
        </p:nvSpPr>
        <p:spPr>
          <a:xfrm>
            <a:off x="311699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92" name="Google Shape;92;gbb23f10ebf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8641"/>
            <a:ext cx="9144000" cy="48262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b23f10ebf_0_0"/>
          <p:cNvSpPr txBox="1"/>
          <p:nvPr>
            <p:ph type="title"/>
          </p:nvPr>
        </p:nvSpPr>
        <p:spPr>
          <a:xfrm>
            <a:off x="311699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98" name="Google Shape;98;gbb23f10ebf_0_0"/>
          <p:cNvSpPr txBox="1"/>
          <p:nvPr>
            <p:ph idx="1" type="body"/>
          </p:nvPr>
        </p:nvSpPr>
        <p:spPr>
          <a:xfrm>
            <a:off x="311699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99" name="Google Shape;99;gbb23f10ebf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150" y="84725"/>
            <a:ext cx="8806399" cy="502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55707d8019_0_5"/>
          <p:cNvSpPr txBox="1"/>
          <p:nvPr>
            <p:ph type="title"/>
          </p:nvPr>
        </p:nvSpPr>
        <p:spPr>
          <a:xfrm>
            <a:off x="311699" y="2150849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 sz="6000">
                <a:latin typeface="Roboto"/>
                <a:ea typeface="Roboto"/>
                <a:cs typeface="Roboto"/>
                <a:sym typeface="Roboto"/>
              </a:rPr>
              <a:t>Git &amp; Github</a:t>
            </a:r>
            <a:endParaRPr b="1" sz="6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gf10f51d7c8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8839200" cy="409933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f10f51d7c8_1_0"/>
          <p:cNvSpPr/>
          <p:nvPr/>
        </p:nvSpPr>
        <p:spPr>
          <a:xfrm>
            <a:off x="1482200" y="1806125"/>
            <a:ext cx="6566700" cy="765600"/>
          </a:xfrm>
          <a:prstGeom prst="rect">
            <a:avLst/>
          </a:prstGeom>
          <a:noFill/>
          <a:ln cap="flat" cmpd="sng" w="76200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