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7" r:id="rId2"/>
    <p:sldId id="268" r:id="rId3"/>
    <p:sldId id="256" r:id="rId4"/>
    <p:sldId id="257" r:id="rId5"/>
    <p:sldId id="258" r:id="rId6"/>
    <p:sldId id="259" r:id="rId7"/>
    <p:sldId id="260" r:id="rId8"/>
    <p:sldId id="261" r:id="rId9"/>
    <p:sldId id="262" r:id="rId10"/>
    <p:sldId id="263" r:id="rId11"/>
    <p:sldId id="264" r:id="rId12"/>
    <p:sldId id="265" r:id="rId13"/>
    <p:sldId id="266" r:id="rId14"/>
    <p:sldId id="276" r:id="rId15"/>
    <p:sldId id="277" r:id="rId16"/>
    <p:sldId id="275" r:id="rId17"/>
    <p:sldId id="269" r:id="rId18"/>
    <p:sldId id="270" r:id="rId19"/>
    <p:sldId id="271" r:id="rId20"/>
    <p:sldId id="272" r:id="rId21"/>
    <p:sldId id="273" r:id="rId22"/>
    <p:sldId id="274"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660"/>
  </p:normalViewPr>
  <p:slideViewPr>
    <p:cSldViewPr snapToGrid="0">
      <p:cViewPr varScale="1">
        <p:scale>
          <a:sx n="78" d="100"/>
          <a:sy n="78"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23D1F-8050-4CEC-8CDC-068489702DB8}"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1E359-D2D6-4FC7-8F05-3B8E19FD4703}" type="slidenum">
              <a:rPr lang="en-US" smtClean="0"/>
              <a:t>‹#›</a:t>
            </a:fld>
            <a:endParaRPr lang="en-US"/>
          </a:p>
        </p:txBody>
      </p:sp>
    </p:spTree>
    <p:extLst>
      <p:ext uri="{BB962C8B-B14F-4D97-AF65-F5344CB8AC3E}">
        <p14:creationId xmlns:p14="http://schemas.microsoft.com/office/powerpoint/2010/main" val="39154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A8CAAA-C69E-4E23-8F17-753C031153EF}"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382964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562D2-CD67-4321-B2DA-80F8A7272B47}"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47588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EFDBB-0A15-4A16-BF6C-BD85B1EA01F8}"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81155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F5F69-B871-4C84-A5F0-06FAFB05BF05}"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9782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3F610E-30CA-4F4C-8A73-28108AD5210B}"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177758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5D4084-3313-4A48-8CDD-5F6CA9FD400E}" type="datetime1">
              <a:rPr lang="en-US" smtClean="0"/>
              <a:t>8/3/2023</a:t>
            </a:fld>
            <a:endParaRPr lang="en-US"/>
          </a:p>
        </p:txBody>
      </p:sp>
      <p:sp>
        <p:nvSpPr>
          <p:cNvPr id="6" name="Footer Placeholder 5"/>
          <p:cNvSpPr>
            <a:spLocks noGrp="1"/>
          </p:cNvSpPr>
          <p:nvPr>
            <p:ph type="ftr" sz="quarter" idx="11"/>
          </p:nvPr>
        </p:nvSpPr>
        <p:spPr/>
        <p:txBody>
          <a:bodyPr/>
          <a:lstStyle/>
          <a:p>
            <a:r>
              <a:rPr lang="en-US" smtClean="0"/>
              <a:t>Abhishek Kr. Tiwari : Wipro Certified Java Trainer </a:t>
            </a:r>
            <a:endParaRPr lang="en-US"/>
          </a:p>
        </p:txBody>
      </p:sp>
      <p:sp>
        <p:nvSpPr>
          <p:cNvPr id="7" name="Slide Number Placeholder 6"/>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14304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EBA6B8-429C-46C9-A488-165791E29C57}" type="datetime1">
              <a:rPr lang="en-US" smtClean="0"/>
              <a:t>8/3/2023</a:t>
            </a:fld>
            <a:endParaRPr lang="en-US"/>
          </a:p>
        </p:txBody>
      </p:sp>
      <p:sp>
        <p:nvSpPr>
          <p:cNvPr id="8" name="Footer Placeholder 7"/>
          <p:cNvSpPr>
            <a:spLocks noGrp="1"/>
          </p:cNvSpPr>
          <p:nvPr>
            <p:ph type="ftr" sz="quarter" idx="11"/>
          </p:nvPr>
        </p:nvSpPr>
        <p:spPr/>
        <p:txBody>
          <a:bodyPr/>
          <a:lstStyle/>
          <a:p>
            <a:r>
              <a:rPr lang="en-US" smtClean="0"/>
              <a:t>Abhishek Kr. Tiwari : Wipro Certified Java Trainer </a:t>
            </a:r>
            <a:endParaRPr lang="en-US"/>
          </a:p>
        </p:txBody>
      </p:sp>
      <p:sp>
        <p:nvSpPr>
          <p:cNvPr id="9" name="Slide Number Placeholder 8"/>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411680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8149BF-3AA0-4FC3-96D9-FEB379492542}" type="datetime1">
              <a:rPr lang="en-US" smtClean="0"/>
              <a:t>8/3/2023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86062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B9438-63D2-46BF-9A3A-7163AD39CF81}" type="datetime1">
              <a:rPr lang="en-US" smtClean="0"/>
              <a:t>8/3/2023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4" name="Slide Number Placeholder 3"/>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101884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A913C1-F763-4E2F-9E61-293D92A26469}" type="datetime1">
              <a:rPr lang="en-US" smtClean="0"/>
              <a:t>8/3/2023</a:t>
            </a:fld>
            <a:endParaRPr lang="en-US"/>
          </a:p>
        </p:txBody>
      </p:sp>
      <p:sp>
        <p:nvSpPr>
          <p:cNvPr id="6" name="Footer Placeholder 5"/>
          <p:cNvSpPr>
            <a:spLocks noGrp="1"/>
          </p:cNvSpPr>
          <p:nvPr>
            <p:ph type="ftr" sz="quarter" idx="11"/>
          </p:nvPr>
        </p:nvSpPr>
        <p:spPr/>
        <p:txBody>
          <a:bodyPr/>
          <a:lstStyle/>
          <a:p>
            <a:r>
              <a:rPr lang="en-US" smtClean="0"/>
              <a:t>Abhishek Kr. Tiwari : Wipro Certified Java Trainer </a:t>
            </a:r>
            <a:endParaRPr lang="en-US"/>
          </a:p>
        </p:txBody>
      </p:sp>
      <p:sp>
        <p:nvSpPr>
          <p:cNvPr id="7" name="Slide Number Placeholder 6"/>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321103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FA0A81-79BA-4DAB-8B45-4666591F20A5}" type="datetime1">
              <a:rPr lang="en-US" smtClean="0"/>
              <a:t>8/3/2023</a:t>
            </a:fld>
            <a:endParaRPr lang="en-US"/>
          </a:p>
        </p:txBody>
      </p:sp>
      <p:sp>
        <p:nvSpPr>
          <p:cNvPr id="6" name="Footer Placeholder 5"/>
          <p:cNvSpPr>
            <a:spLocks noGrp="1"/>
          </p:cNvSpPr>
          <p:nvPr>
            <p:ph type="ftr" sz="quarter" idx="11"/>
          </p:nvPr>
        </p:nvSpPr>
        <p:spPr/>
        <p:txBody>
          <a:bodyPr/>
          <a:lstStyle/>
          <a:p>
            <a:r>
              <a:rPr lang="en-US" smtClean="0"/>
              <a:t>Abhishek Kr. Tiwari : Wipro Certified Java Trainer </a:t>
            </a:r>
            <a:endParaRPr lang="en-US"/>
          </a:p>
        </p:txBody>
      </p:sp>
      <p:sp>
        <p:nvSpPr>
          <p:cNvPr id="7" name="Slide Number Placeholder 6"/>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24032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5F24D-C532-4518-BBF9-CA0D2D29E76E}" type="datetime1">
              <a:rPr lang="en-US" smtClean="0"/>
              <a:t>8/3/2023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Abhishek Kr. Tiwari : Wipro Certified Java Trainer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13B7D-7FF8-4B0C-9CF7-CCFC0D959F7E}" type="slidenum">
              <a:rPr lang="en-US" smtClean="0"/>
              <a:t>‹#›</a:t>
            </a:fld>
            <a:endParaRPr lang="en-US"/>
          </a:p>
        </p:txBody>
      </p:sp>
    </p:spTree>
    <p:extLst>
      <p:ext uri="{BB962C8B-B14F-4D97-AF65-F5344CB8AC3E}">
        <p14:creationId xmlns:p14="http://schemas.microsoft.com/office/powerpoint/2010/main" val="3657780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compiler-vs-interpreter-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just-in-time-compil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daemon-thread-java/" TargetMode="External"/><Relationship Id="rId2" Type="http://schemas.openxmlformats.org/officeDocument/2006/relationships/hyperlink" Target="https://www.geeksforgeeks.org/garbage-collection-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dingninjas.com/courses/online-java-cour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35994" y="160638"/>
            <a:ext cx="10953544" cy="6252519"/>
          </a:xfrm>
          <a:prstGeom prst="rect">
            <a:avLst/>
          </a:prstGeom>
        </p:spPr>
      </p:pic>
      <p:sp>
        <p:nvSpPr>
          <p:cNvPr id="2" name="Date Placeholder 1"/>
          <p:cNvSpPr>
            <a:spLocks noGrp="1"/>
          </p:cNvSpPr>
          <p:nvPr>
            <p:ph type="dt" sz="half" idx="10"/>
          </p:nvPr>
        </p:nvSpPr>
        <p:spPr/>
        <p:txBody>
          <a:bodyPr/>
          <a:lstStyle/>
          <a:p>
            <a:fld id="{CD908A38-A974-4AD2-B97C-440E85CB6CFC}" type="datetime1">
              <a:rPr lang="en-US" smtClean="0"/>
              <a:t>8/3/2023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4" name="Slide Number Placeholder 3"/>
          <p:cNvSpPr>
            <a:spLocks noGrp="1"/>
          </p:cNvSpPr>
          <p:nvPr>
            <p:ph type="sldNum" sz="quarter" idx="12"/>
          </p:nvPr>
        </p:nvSpPr>
        <p:spPr/>
        <p:txBody>
          <a:bodyPr/>
          <a:lstStyle/>
          <a:p>
            <a:fld id="{62113B7D-7FF8-4B0C-9CF7-CCFC0D959F7E}" type="slidenum">
              <a:rPr lang="en-US" smtClean="0"/>
              <a:t>1</a:t>
            </a:fld>
            <a:endParaRPr lang="en-US"/>
          </a:p>
        </p:txBody>
      </p:sp>
    </p:spTree>
    <p:extLst>
      <p:ext uri="{BB962C8B-B14F-4D97-AF65-F5344CB8AC3E}">
        <p14:creationId xmlns:p14="http://schemas.microsoft.com/office/powerpoint/2010/main" val="2144546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989" y="222422"/>
            <a:ext cx="11846011" cy="6524367"/>
          </a:xfrm>
        </p:spPr>
        <p:txBody>
          <a:bodyPr>
            <a:normAutofit fontScale="77500" lnSpcReduction="20000"/>
          </a:bodyPr>
          <a:lstStyle/>
          <a:p>
            <a:r>
              <a:rPr lang="en-US" dirty="0" smtClean="0">
                <a:effectLst/>
              </a:rPr>
              <a:t>Here are the components of JVM:</a:t>
            </a:r>
          </a:p>
          <a:p>
            <a:r>
              <a:rPr lang="en-US" b="1" dirty="0" smtClean="0">
                <a:effectLst/>
              </a:rPr>
              <a:t>ClassLoader – </a:t>
            </a:r>
            <a:r>
              <a:rPr lang="en-US" dirty="0" smtClean="0">
                <a:effectLst/>
              </a:rPr>
              <a:t>It is a subsystem mainly used for loading the class files. It performs three primary functions, i.e. Loading, Linking, and Initialising.</a:t>
            </a:r>
          </a:p>
          <a:p>
            <a:r>
              <a:rPr lang="en-US" b="1" dirty="0" smtClean="0">
                <a:effectLst/>
              </a:rPr>
              <a:t>Method Area- </a:t>
            </a:r>
            <a:r>
              <a:rPr lang="en-US" dirty="0" smtClean="0">
                <a:effectLst/>
              </a:rPr>
              <a:t>It stores a class structure like metadata, Java methods, and constant runtime pool.</a:t>
            </a:r>
          </a:p>
          <a:p>
            <a:r>
              <a:rPr lang="en-US" b="1" dirty="0" smtClean="0">
                <a:effectLst/>
              </a:rPr>
              <a:t>Heap Memory- </a:t>
            </a:r>
            <a:r>
              <a:rPr lang="en-US" dirty="0" smtClean="0">
                <a:effectLst/>
              </a:rPr>
              <a:t>All the objects, instance variables, and arrays are stored in a heap. This memory is shared across numerous threads.</a:t>
            </a:r>
          </a:p>
          <a:p>
            <a:r>
              <a:rPr lang="en-US" b="1" dirty="0" smtClean="0">
                <a:effectLst/>
              </a:rPr>
              <a:t>JVM language Stacks- </a:t>
            </a:r>
            <a:r>
              <a:rPr lang="en-US" dirty="0" smtClean="0">
                <a:effectLst/>
              </a:rPr>
              <a:t>It stores local variables and their partial results. Every thread has its own JVM language stack, which is generated simultaneously as the thread. When a method is called, a new frame is generated, and it is deleted once the method has been called.</a:t>
            </a:r>
          </a:p>
          <a:p>
            <a:r>
              <a:rPr lang="en-US" b="1" dirty="0" smtClean="0">
                <a:effectLst/>
              </a:rPr>
              <a:t>PC Registers- </a:t>
            </a:r>
            <a:r>
              <a:rPr lang="en-US" dirty="0" smtClean="0">
                <a:effectLst/>
              </a:rPr>
              <a:t>The address of the presently executing Java virtual machine instruction is stored in PC registers. Each thread in Java has its own set of PC registers.</a:t>
            </a:r>
          </a:p>
          <a:p>
            <a:r>
              <a:rPr lang="en-US" b="1" dirty="0" smtClean="0">
                <a:effectLst/>
              </a:rPr>
              <a:t>Native Method Stacks- </a:t>
            </a:r>
            <a:r>
              <a:rPr lang="en-US" dirty="0" smtClean="0">
                <a:effectLst/>
              </a:rPr>
              <a:t>The instructions of native code are stored in native method stacks, which are dependent on the native library. It utilises native heaps or any form of the stack to allocate memory.</a:t>
            </a:r>
          </a:p>
          <a:p>
            <a:r>
              <a:rPr lang="en-US" b="1" dirty="0" smtClean="0">
                <a:effectLst/>
              </a:rPr>
              <a:t>Execution Engine- </a:t>
            </a:r>
            <a:r>
              <a:rPr lang="en-US" dirty="0" smtClean="0">
                <a:effectLst/>
              </a:rPr>
              <a:t>It is a sort of software used to test hardware, software, or whole systems. The test execution engine never stores any data about the product being tested.</a:t>
            </a:r>
          </a:p>
          <a:p>
            <a:r>
              <a:rPr lang="en-US" b="1" dirty="0" smtClean="0">
                <a:effectLst/>
              </a:rPr>
              <a:t>Native Method interface- </a:t>
            </a:r>
            <a:r>
              <a:rPr lang="en-US" dirty="0" smtClean="0">
                <a:effectLst/>
              </a:rPr>
              <a:t>It is a programming framework. It allows libraries and native programmes to call Java code executing in a JVM.</a:t>
            </a:r>
          </a:p>
          <a:p>
            <a:r>
              <a:rPr lang="en-US" b="1" dirty="0" smtClean="0">
                <a:effectLst/>
              </a:rPr>
              <a:t>Native Method Libraries- </a:t>
            </a:r>
            <a:r>
              <a:rPr lang="en-US" dirty="0" smtClean="0">
                <a:effectLst/>
              </a:rPr>
              <a:t>It is a collection of Native Libraries (C, C++) that the Execution Engine requires.</a:t>
            </a:r>
          </a:p>
          <a:p>
            <a:endParaRPr lang="en-US" dirty="0"/>
          </a:p>
        </p:txBody>
      </p:sp>
      <p:sp>
        <p:nvSpPr>
          <p:cNvPr id="2" name="Date Placeholder 1"/>
          <p:cNvSpPr>
            <a:spLocks noGrp="1"/>
          </p:cNvSpPr>
          <p:nvPr>
            <p:ph type="dt" sz="half" idx="10"/>
          </p:nvPr>
        </p:nvSpPr>
        <p:spPr/>
        <p:txBody>
          <a:bodyPr/>
          <a:lstStyle/>
          <a:p>
            <a:fld id="{26BA42E1-971A-4774-A0FD-E499595368B6}" type="datetime1">
              <a:rPr lang="en-US" smtClean="0"/>
              <a:t>8/3/2023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10</a:t>
            </a:fld>
            <a:endParaRPr lang="en-US"/>
          </a:p>
        </p:txBody>
      </p:sp>
    </p:spTree>
    <p:extLst>
      <p:ext uri="{BB962C8B-B14F-4D97-AF65-F5344CB8AC3E}">
        <p14:creationId xmlns:p14="http://schemas.microsoft.com/office/powerpoint/2010/main" val="13994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47792739"/>
              </p:ext>
            </p:extLst>
          </p:nvPr>
        </p:nvGraphicFramePr>
        <p:xfrm>
          <a:off x="838200" y="68897"/>
          <a:ext cx="10515600" cy="6583680"/>
        </p:xfrm>
        <a:graphic>
          <a:graphicData uri="http://schemas.openxmlformats.org/drawingml/2006/table">
            <a:tbl>
              <a:tblPr/>
              <a:tblGrid>
                <a:gridCol w="2628900">
                  <a:extLst>
                    <a:ext uri="{9D8B030D-6E8A-4147-A177-3AD203B41FA5}">
                      <a16:colId xmlns:a16="http://schemas.microsoft.com/office/drawing/2014/main" val="4192083067"/>
                    </a:ext>
                  </a:extLst>
                </a:gridCol>
                <a:gridCol w="2628900">
                  <a:extLst>
                    <a:ext uri="{9D8B030D-6E8A-4147-A177-3AD203B41FA5}">
                      <a16:colId xmlns:a16="http://schemas.microsoft.com/office/drawing/2014/main" val="745592940"/>
                    </a:ext>
                  </a:extLst>
                </a:gridCol>
                <a:gridCol w="2628900">
                  <a:extLst>
                    <a:ext uri="{9D8B030D-6E8A-4147-A177-3AD203B41FA5}">
                      <a16:colId xmlns:a16="http://schemas.microsoft.com/office/drawing/2014/main" val="2890173964"/>
                    </a:ext>
                  </a:extLst>
                </a:gridCol>
                <a:gridCol w="2628900">
                  <a:extLst>
                    <a:ext uri="{9D8B030D-6E8A-4147-A177-3AD203B41FA5}">
                      <a16:colId xmlns:a16="http://schemas.microsoft.com/office/drawing/2014/main" val="3920025163"/>
                    </a:ext>
                  </a:extLst>
                </a:gridCol>
              </a:tblGrid>
              <a:tr h="0">
                <a:tc>
                  <a:txBody>
                    <a:bodyPr/>
                    <a:lstStyle/>
                    <a:p>
                      <a:r>
                        <a:rPr lang="en-US" b="1">
                          <a:effectLst/>
                        </a:rPr>
                        <a:t>Basis</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JDK </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JRE</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JVM</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448972"/>
                  </a:ext>
                </a:extLst>
              </a:tr>
              <a:tr h="0">
                <a:tc>
                  <a:txBody>
                    <a:bodyPr/>
                    <a:lstStyle/>
                    <a:p>
                      <a:r>
                        <a:rPr lang="en-US">
                          <a:effectLst/>
                        </a:rPr>
                        <a:t>Definition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Java Development Kit (JDK)  is a software development kit used to develop Java applications.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Java Runtime Environment (JRE) is a software package that provides Java Virtual Machine (JVM), class libraries and other components to run applications in Java.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Java Virtual Machine (JVM) is an abstract machine that provides an environment for the execution of Java ByteCodes.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7106612"/>
                  </a:ext>
                </a:extLst>
              </a:tr>
              <a:tr h="0">
                <a:tc>
                  <a:txBody>
                    <a:bodyPr/>
                    <a:lstStyle/>
                    <a:p>
                      <a:r>
                        <a:rPr lang="en-US">
                          <a:effectLst/>
                        </a:rPr>
                        <a:t>Tools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JDK contains tools for developing, monitoring and debugging java codes.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JRE contains class libraries and other supporting files required by JVM for executing Java programs.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JVM does not include any software development tools.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12488"/>
                  </a:ext>
                </a:extLst>
              </a:tr>
              <a:tr h="0">
                <a:tc>
                  <a:txBody>
                    <a:bodyPr/>
                    <a:lstStyle/>
                    <a:p>
                      <a:r>
                        <a:rPr lang="en-US">
                          <a:effectLst/>
                        </a:rPr>
                        <a:t>Platform-dependency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It is platform-dependent, i.e. different platforms require different JDK.</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It is also platform-dependent as JDK.</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effectLst/>
                        </a:rPr>
                        <a:t>It </a:t>
                      </a:r>
                      <a:r>
                        <a:rPr lang="en-US">
                          <a:effectLst/>
                        </a:rPr>
                        <a:t>is </a:t>
                      </a:r>
                      <a:r>
                        <a:rPr lang="en-US" sz="1800" b="0" i="0" kern="1200" smtClean="0">
                          <a:solidFill>
                            <a:schemeClr val="tx1"/>
                          </a:solidFill>
                          <a:effectLst/>
                          <a:latin typeface="+mn-lt"/>
                          <a:ea typeface="+mn-ea"/>
                          <a:cs typeface="+mn-cs"/>
                        </a:rPr>
                        <a:t> platform-dependent.</a:t>
                      </a:r>
                      <a:endParaRPr lang="en-US"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047974"/>
                  </a:ext>
                </a:extLst>
              </a:tr>
              <a:tr h="0">
                <a:tc>
                  <a:txBody>
                    <a:bodyPr/>
                    <a:lstStyle/>
                    <a:p>
                      <a:r>
                        <a:rPr lang="en-US">
                          <a:effectLst/>
                        </a:rPr>
                        <a:t>Functionality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It is primarily used for creating Java programs that JRE and JVM can execute.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It is mainly responsible for creating an environment for the execution of Java programs.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JVM specifies all the implementations and is responsible for providing them to JRE.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7453061"/>
                  </a:ext>
                </a:extLst>
              </a:tr>
              <a:tr h="0">
                <a:tc>
                  <a:txBody>
                    <a:bodyPr/>
                    <a:lstStyle/>
                    <a:p>
                      <a:r>
                        <a:rPr lang="en-US">
                          <a:effectLst/>
                        </a:rPr>
                        <a:t>Implementation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JDK = JRE + Development tools</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JRE = JVM + Class libraries </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dirty="0">
                          <a:effectLst/>
                        </a:rPr>
                        <a:t>JVM = provides a runtime environment.</a:t>
                      </a:r>
                      <a:endParaRPr lang="en-US"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275742"/>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Date Placeholder 1"/>
          <p:cNvSpPr>
            <a:spLocks noGrp="1"/>
          </p:cNvSpPr>
          <p:nvPr>
            <p:ph type="dt" sz="half" idx="10"/>
          </p:nvPr>
        </p:nvSpPr>
        <p:spPr/>
        <p:txBody>
          <a:bodyPr/>
          <a:lstStyle/>
          <a:p>
            <a:fld id="{ABE6CF72-AEAD-4CC9-901D-E34AE2987F2C}" type="datetime1">
              <a:rPr lang="en-US" smtClean="0"/>
              <a:t>8/3/2023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11</a:t>
            </a:fld>
            <a:endParaRPr lang="en-US"/>
          </a:p>
        </p:txBody>
      </p:sp>
    </p:spTree>
    <p:extLst>
      <p:ext uri="{BB962C8B-B14F-4D97-AF65-F5344CB8AC3E}">
        <p14:creationId xmlns:p14="http://schemas.microsoft.com/office/powerpoint/2010/main" val="103864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Relation between JDK vs JRE vs JVM</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effectLst/>
              </a:rPr>
              <a:t>JDK is a superset of JRE, containing all of the tools for developing applets and applications included in JRE, such as compilers and debuggers. The Java Runtime Environment (JRE) contains libraries, the Java Virtual Machine (JVM), and other components for running Java applets and applications.</a:t>
            </a:r>
            <a:endParaRPr lang="en-US" dirty="0" smtClean="0"/>
          </a:p>
          <a:p>
            <a:r>
              <a:rPr lang="en-US" dirty="0" smtClean="0">
                <a:effectLst/>
              </a:rPr>
              <a:t>JVM is the key element of both JDK and JRE. Whatever Java program you run using JRE or JDK goes into JVM, and it is responsible for executing the program line by line. Hence it is also known as an interpreter. The figure below shows the relationship between the three.</a:t>
            </a:r>
            <a:endParaRPr lang="en-US" dirty="0" smtClean="0"/>
          </a:p>
          <a:p>
            <a:endParaRPr lang="en-US" dirty="0"/>
          </a:p>
        </p:txBody>
      </p:sp>
      <p:sp>
        <p:nvSpPr>
          <p:cNvPr id="4" name="Date Placeholder 3"/>
          <p:cNvSpPr>
            <a:spLocks noGrp="1"/>
          </p:cNvSpPr>
          <p:nvPr>
            <p:ph type="dt" sz="half" idx="10"/>
          </p:nvPr>
        </p:nvSpPr>
        <p:spPr/>
        <p:txBody>
          <a:bodyPr/>
          <a:lstStyle/>
          <a:p>
            <a:fld id="{ABED2CB9-40DA-408A-9CD4-6A818344C5C4}"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12</a:t>
            </a:fld>
            <a:endParaRPr lang="en-US"/>
          </a:p>
        </p:txBody>
      </p:sp>
    </p:spTree>
    <p:extLst>
      <p:ext uri="{BB962C8B-B14F-4D97-AF65-F5344CB8AC3E}">
        <p14:creationId xmlns:p14="http://schemas.microsoft.com/office/powerpoint/2010/main" val="276187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9881" y="256874"/>
            <a:ext cx="8625015" cy="6340877"/>
          </a:xfrm>
          <a:prstGeom prst="rect">
            <a:avLst/>
          </a:prstGeom>
        </p:spPr>
      </p:pic>
      <p:sp>
        <p:nvSpPr>
          <p:cNvPr id="2" name="Date Placeholder 1"/>
          <p:cNvSpPr>
            <a:spLocks noGrp="1"/>
          </p:cNvSpPr>
          <p:nvPr>
            <p:ph type="dt" sz="half" idx="10"/>
          </p:nvPr>
        </p:nvSpPr>
        <p:spPr/>
        <p:txBody>
          <a:bodyPr/>
          <a:lstStyle/>
          <a:p>
            <a:fld id="{ABD9734E-C452-4E36-8B00-E3E7C6E4714C}" type="datetime1">
              <a:rPr lang="en-US" smtClean="0"/>
              <a:t>8/3/2023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13</a:t>
            </a:fld>
            <a:endParaRPr lang="en-US"/>
          </a:p>
        </p:txBody>
      </p:sp>
    </p:spTree>
    <p:extLst>
      <p:ext uri="{BB962C8B-B14F-4D97-AF65-F5344CB8AC3E}">
        <p14:creationId xmlns:p14="http://schemas.microsoft.com/office/powerpoint/2010/main" val="10599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295082" y="228024"/>
            <a:ext cx="9455296" cy="6110992"/>
          </a:xfrm>
          <a:prstGeom prst="rect">
            <a:avLst/>
          </a:prstGeom>
        </p:spPr>
      </p:pic>
      <p:sp>
        <p:nvSpPr>
          <p:cNvPr id="2" name="Date Placeholder 1"/>
          <p:cNvSpPr>
            <a:spLocks noGrp="1"/>
          </p:cNvSpPr>
          <p:nvPr>
            <p:ph type="dt" sz="half" idx="10"/>
          </p:nvPr>
        </p:nvSpPr>
        <p:spPr/>
        <p:txBody>
          <a:bodyPr/>
          <a:lstStyle/>
          <a:p>
            <a:fld id="{00510D1E-E550-475C-B002-1C5EA9670B7B}" type="datetime1">
              <a:rPr lang="en-US" smtClean="0"/>
              <a:t>8/3/2023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14</a:t>
            </a:fld>
            <a:endParaRPr lang="en-US"/>
          </a:p>
        </p:txBody>
      </p:sp>
    </p:spTree>
    <p:extLst>
      <p:ext uri="{BB962C8B-B14F-4D97-AF65-F5344CB8AC3E}">
        <p14:creationId xmlns:p14="http://schemas.microsoft.com/office/powerpoint/2010/main" val="1225230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535781" y="590163"/>
            <a:ext cx="8955105" cy="5501718"/>
          </a:xfrm>
          <a:prstGeom prst="rect">
            <a:avLst/>
          </a:prstGeom>
        </p:spPr>
      </p:pic>
      <p:sp>
        <p:nvSpPr>
          <p:cNvPr id="2" name="Date Placeholder 1"/>
          <p:cNvSpPr>
            <a:spLocks noGrp="1"/>
          </p:cNvSpPr>
          <p:nvPr>
            <p:ph type="dt" sz="half" idx="10"/>
          </p:nvPr>
        </p:nvSpPr>
        <p:spPr/>
        <p:txBody>
          <a:bodyPr/>
          <a:lstStyle/>
          <a:p>
            <a:fld id="{F5858629-896C-4FE1-AF7F-626813805FD1}" type="datetime1">
              <a:rPr lang="en-US" smtClean="0"/>
              <a:t>8/3/2023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15</a:t>
            </a:fld>
            <a:endParaRPr lang="en-US"/>
          </a:p>
        </p:txBody>
      </p:sp>
    </p:spTree>
    <p:extLst>
      <p:ext uri="{BB962C8B-B14F-4D97-AF65-F5344CB8AC3E}">
        <p14:creationId xmlns:p14="http://schemas.microsoft.com/office/powerpoint/2010/main" val="252566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30820" y="273951"/>
            <a:ext cx="9684780" cy="5484298"/>
          </a:xfrm>
          <a:prstGeom prst="rect">
            <a:avLst/>
          </a:prstGeom>
        </p:spPr>
      </p:pic>
      <p:sp>
        <p:nvSpPr>
          <p:cNvPr id="2" name="Date Placeholder 1"/>
          <p:cNvSpPr>
            <a:spLocks noGrp="1"/>
          </p:cNvSpPr>
          <p:nvPr>
            <p:ph type="dt" sz="half" idx="10"/>
          </p:nvPr>
        </p:nvSpPr>
        <p:spPr/>
        <p:txBody>
          <a:bodyPr/>
          <a:lstStyle/>
          <a:p>
            <a:fld id="{136C70D1-2FA9-479F-9FCB-B2C71CCE7982}" type="datetime1">
              <a:rPr lang="en-US" smtClean="0"/>
              <a:t>8/3/2023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16</a:t>
            </a:fld>
            <a:endParaRPr lang="en-US"/>
          </a:p>
        </p:txBody>
      </p:sp>
    </p:spTree>
    <p:extLst>
      <p:ext uri="{BB962C8B-B14F-4D97-AF65-F5344CB8AC3E}">
        <p14:creationId xmlns:p14="http://schemas.microsoft.com/office/powerpoint/2010/main" val="167565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execution engine</a:t>
            </a:r>
            <a:endParaRPr lang="en-US" dirty="0"/>
          </a:p>
        </p:txBody>
      </p:sp>
      <p:sp>
        <p:nvSpPr>
          <p:cNvPr id="3" name="Content Placeholder 2"/>
          <p:cNvSpPr>
            <a:spLocks noGrp="1"/>
          </p:cNvSpPr>
          <p:nvPr>
            <p:ph idx="1"/>
          </p:nvPr>
        </p:nvSpPr>
        <p:spPr/>
        <p:txBody>
          <a:bodyPr/>
          <a:lstStyle/>
          <a:p>
            <a:r>
              <a:rPr lang="en-US" dirty="0" smtClean="0"/>
              <a:t>The execution engine is the Central Component of the </a:t>
            </a:r>
            <a:r>
              <a:rPr lang="en-US" dirty="0" smtClean="0">
                <a:hlinkClick r:id="rId2"/>
              </a:rPr>
              <a:t>java virtual machine</a:t>
            </a:r>
            <a:r>
              <a:rPr lang="en-US" dirty="0" smtClean="0"/>
              <a:t>(JVM). It communicates with various memory areas of the JVM. Each thread of a running application is a distinct instance of the virtual machine’s execution engine. Execution engine executes the byte code which is assigned to the run time data areas in JVM via class loader</a:t>
            </a:r>
            <a:r>
              <a:rPr lang="en-US" b="1" dirty="0" smtClean="0"/>
              <a:t>. Java Class files are executed by the execution engine</a:t>
            </a:r>
            <a:r>
              <a:rPr lang="en-US" dirty="0" smtClean="0"/>
              <a:t>.</a:t>
            </a:r>
            <a:endParaRPr lang="en-US" dirty="0"/>
          </a:p>
        </p:txBody>
      </p:sp>
      <p:sp>
        <p:nvSpPr>
          <p:cNvPr id="4" name="Date Placeholder 3"/>
          <p:cNvSpPr>
            <a:spLocks noGrp="1"/>
          </p:cNvSpPr>
          <p:nvPr>
            <p:ph type="dt" sz="half" idx="10"/>
          </p:nvPr>
        </p:nvSpPr>
        <p:spPr/>
        <p:txBody>
          <a:bodyPr/>
          <a:lstStyle/>
          <a:p>
            <a:fld id="{BF3CCE49-1C98-4D87-9756-9B8A90550A0C}"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17</a:t>
            </a:fld>
            <a:endParaRPr lang="en-US"/>
          </a:p>
        </p:txBody>
      </p:sp>
    </p:spTree>
    <p:extLst>
      <p:ext uri="{BB962C8B-B14F-4D97-AF65-F5344CB8AC3E}">
        <p14:creationId xmlns:p14="http://schemas.microsoft.com/office/powerpoint/2010/main" val="1696805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Interpreter:</a:t>
            </a:r>
            <a:endParaRPr lang="en-US" dirty="0"/>
          </a:p>
        </p:txBody>
      </p:sp>
      <p:sp>
        <p:nvSpPr>
          <p:cNvPr id="3" name="Content Placeholder 2"/>
          <p:cNvSpPr>
            <a:spLocks noGrp="1"/>
          </p:cNvSpPr>
          <p:nvPr>
            <p:ph idx="1"/>
          </p:nvPr>
        </p:nvSpPr>
        <p:spPr/>
        <p:txBody>
          <a:bodyPr/>
          <a:lstStyle/>
          <a:p>
            <a:r>
              <a:rPr lang="en-US" dirty="0" smtClean="0"/>
              <a:t>It reads the byte code and </a:t>
            </a:r>
            <a:r>
              <a:rPr lang="en-US" dirty="0" smtClean="0">
                <a:hlinkClick r:id="rId2"/>
              </a:rPr>
              <a:t>interprets</a:t>
            </a:r>
            <a:r>
              <a:rPr lang="en-US" dirty="0" smtClean="0"/>
              <a:t>(convert) into the machine code(native code) and executes them in a sequential manner. This component runs the application from the command line by accepting a filename argument. The problem with the interpreter is that it interprets every time, even the same method multiple times, which reduces the performance of the system. To overcome this problem JIT Compilers is introduced in 1.1 version.</a:t>
            </a:r>
            <a:endParaRPr lang="en-US" dirty="0"/>
          </a:p>
        </p:txBody>
      </p:sp>
      <p:sp>
        <p:nvSpPr>
          <p:cNvPr id="4" name="Date Placeholder 3"/>
          <p:cNvSpPr>
            <a:spLocks noGrp="1"/>
          </p:cNvSpPr>
          <p:nvPr>
            <p:ph type="dt" sz="half" idx="10"/>
          </p:nvPr>
        </p:nvSpPr>
        <p:spPr/>
        <p:txBody>
          <a:bodyPr/>
          <a:lstStyle/>
          <a:p>
            <a:fld id="{1B856A13-72E5-43EC-BCE4-9CA5FF700065}"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18</a:t>
            </a:fld>
            <a:endParaRPr lang="en-US"/>
          </a:p>
        </p:txBody>
      </p:sp>
    </p:spTree>
    <p:extLst>
      <p:ext uri="{BB962C8B-B14F-4D97-AF65-F5344CB8AC3E}">
        <p14:creationId xmlns:p14="http://schemas.microsoft.com/office/powerpoint/2010/main" val="208066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416" y="1"/>
            <a:ext cx="10958384" cy="1690688"/>
          </a:xfrm>
        </p:spPr>
        <p:txBody>
          <a:bodyPr/>
          <a:lstStyle/>
          <a:p>
            <a:r>
              <a:rPr lang="en-US" b="1" dirty="0" smtClean="0">
                <a:hlinkClick r:id="rId2"/>
              </a:rPr>
              <a:t>JIT Compiler</a:t>
            </a:r>
            <a:r>
              <a:rPr lang="en-US" b="1" dirty="0" smtClean="0"/>
              <a:t>:</a:t>
            </a:r>
            <a:endParaRPr lang="en-US" dirty="0"/>
          </a:p>
        </p:txBody>
      </p:sp>
      <p:sp>
        <p:nvSpPr>
          <p:cNvPr id="3" name="Content Placeholder 2"/>
          <p:cNvSpPr>
            <a:spLocks noGrp="1"/>
          </p:cNvSpPr>
          <p:nvPr>
            <p:ph idx="1"/>
          </p:nvPr>
        </p:nvSpPr>
        <p:spPr>
          <a:xfrm>
            <a:off x="838200" y="1346886"/>
            <a:ext cx="9986319" cy="5177481"/>
          </a:xfrm>
        </p:spPr>
        <p:txBody>
          <a:bodyPr>
            <a:normAutofit fontScale="92500" lnSpcReduction="10000"/>
          </a:bodyPr>
          <a:lstStyle/>
          <a:p>
            <a:r>
              <a:rPr lang="en-US" dirty="0" smtClean="0"/>
              <a:t>JIT compiler counterbalances the interpreter’s disadvantage of slow execution and improves the performance.At run time, the JVM loads the class files, the semantic of each is determined and appropriate computations are performed. The additional processor and memory usage during interpretation makes a Java application perform slowly as compared to a native application.</a:t>
            </a:r>
          </a:p>
          <a:p>
            <a:r>
              <a:rPr lang="en-US" dirty="0" smtClean="0"/>
              <a:t>The JIT compiler aids in improving the performance of Java programs by compiling bytecode into native machine code at run time.</a:t>
            </a:r>
          </a:p>
          <a:p>
            <a:r>
              <a:rPr lang="en-US" dirty="0" smtClean="0"/>
              <a:t>The JIT compiler is enabled throughout, while it gets activated when a method is invoked. For a compiled method, the JVM directly calls the compiled code, instead of interpreting it. Theoretically speaking, If compiling did not require any processor time or memory usage, the speed of a native compiler and that of a Java compiler would have been same.</a:t>
            </a:r>
            <a:endParaRPr lang="en-US" dirty="0"/>
          </a:p>
        </p:txBody>
      </p:sp>
      <p:sp>
        <p:nvSpPr>
          <p:cNvPr id="4" name="Date Placeholder 3"/>
          <p:cNvSpPr>
            <a:spLocks noGrp="1"/>
          </p:cNvSpPr>
          <p:nvPr>
            <p:ph type="dt" sz="half" idx="10"/>
          </p:nvPr>
        </p:nvSpPr>
        <p:spPr/>
        <p:txBody>
          <a:bodyPr/>
          <a:lstStyle/>
          <a:p>
            <a:fld id="{EC7058D3-A9DF-4583-B79A-7B71E1231691}"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19</a:t>
            </a:fld>
            <a:endParaRPr lang="en-US"/>
          </a:p>
        </p:txBody>
      </p:sp>
    </p:spTree>
    <p:extLst>
      <p:ext uri="{BB962C8B-B14F-4D97-AF65-F5344CB8AC3E}">
        <p14:creationId xmlns:p14="http://schemas.microsoft.com/office/powerpoint/2010/main" val="150228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47205" y="111968"/>
            <a:ext cx="7684438" cy="6610152"/>
          </a:xfrm>
          <a:prstGeom prst="rect">
            <a:avLst/>
          </a:prstGeom>
        </p:spPr>
      </p:pic>
      <p:sp>
        <p:nvSpPr>
          <p:cNvPr id="2" name="Date Placeholder 1"/>
          <p:cNvSpPr>
            <a:spLocks noGrp="1"/>
          </p:cNvSpPr>
          <p:nvPr>
            <p:ph type="dt" sz="half" idx="10"/>
          </p:nvPr>
        </p:nvSpPr>
        <p:spPr/>
        <p:txBody>
          <a:bodyPr/>
          <a:lstStyle/>
          <a:p>
            <a:fld id="{8C60F04C-64C3-4A89-A5B2-DEFECC9E5315}" type="datetime1">
              <a:rPr lang="en-US" smtClean="0"/>
              <a:t>8/3/2023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4" name="Slide Number Placeholder 3"/>
          <p:cNvSpPr>
            <a:spLocks noGrp="1"/>
          </p:cNvSpPr>
          <p:nvPr>
            <p:ph type="sldNum" sz="quarter" idx="12"/>
          </p:nvPr>
        </p:nvSpPr>
        <p:spPr/>
        <p:txBody>
          <a:bodyPr/>
          <a:lstStyle/>
          <a:p>
            <a:fld id="{62113B7D-7FF8-4B0C-9CF7-CCFC0D959F7E}" type="slidenum">
              <a:rPr lang="en-US" smtClean="0"/>
              <a:t>2</a:t>
            </a:fld>
            <a:endParaRPr lang="en-US"/>
          </a:p>
        </p:txBody>
      </p:sp>
    </p:spTree>
    <p:extLst>
      <p:ext uri="{BB962C8B-B14F-4D97-AF65-F5344CB8AC3E}">
        <p14:creationId xmlns:p14="http://schemas.microsoft.com/office/powerpoint/2010/main" val="2658759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48" y="654907"/>
            <a:ext cx="10624751" cy="5522055"/>
          </a:xfrm>
        </p:spPr>
        <p:txBody>
          <a:bodyPr/>
          <a:lstStyle/>
          <a:p>
            <a:r>
              <a:rPr lang="en-US" dirty="0" smtClean="0"/>
              <a:t>JIT compilation requires processor time and memory usage. When the java virtual machine first starts up, thousands of methods are invoked. Compiling all these methods can significantly affect startup time, even if the end result is a very good performance optimization.</a:t>
            </a:r>
          </a:p>
          <a:p>
            <a:endParaRPr lang="en-US" dirty="0"/>
          </a:p>
          <a:p>
            <a:endParaRPr lang="en-US" dirty="0" smtClean="0"/>
          </a:p>
          <a:p>
            <a:endParaRPr lang="en-US" dirty="0"/>
          </a:p>
          <a:p>
            <a:r>
              <a:rPr lang="en-US" b="1" dirty="0" smtClean="0"/>
              <a:t>Profiler:</a:t>
            </a:r>
            <a:r>
              <a:rPr lang="en-US" dirty="0" smtClean="0"/>
              <a:t> This is a tool which is the part of JIT Compiler is responsible to monitor the java bytecode constructs and operations at the JVM level.</a:t>
            </a:r>
            <a:endParaRPr lang="en-US" dirty="0"/>
          </a:p>
        </p:txBody>
      </p:sp>
      <p:sp>
        <p:nvSpPr>
          <p:cNvPr id="2" name="Date Placeholder 1"/>
          <p:cNvSpPr>
            <a:spLocks noGrp="1"/>
          </p:cNvSpPr>
          <p:nvPr>
            <p:ph type="dt" sz="half" idx="10"/>
          </p:nvPr>
        </p:nvSpPr>
        <p:spPr/>
        <p:txBody>
          <a:bodyPr/>
          <a:lstStyle/>
          <a:p>
            <a:fld id="{C1E875A8-7665-4B0A-9DEF-2C8B201FC682}" type="datetime1">
              <a:rPr lang="en-US" smtClean="0"/>
              <a:t>8/3/2023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20</a:t>
            </a:fld>
            <a:endParaRPr lang="en-US"/>
          </a:p>
        </p:txBody>
      </p:sp>
    </p:spTree>
    <p:extLst>
      <p:ext uri="{BB962C8B-B14F-4D97-AF65-F5344CB8AC3E}">
        <p14:creationId xmlns:p14="http://schemas.microsoft.com/office/powerpoint/2010/main" val="426154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hlinkClick r:id="rId2"/>
              </a:rPr>
              <a:t>Garbage Collector</a:t>
            </a:r>
            <a:r>
              <a:rPr lang="en-US" b="1" dirty="0" smtClean="0"/>
              <a:t>:</a:t>
            </a:r>
            <a:endParaRPr lang="en-US" dirty="0"/>
          </a:p>
        </p:txBody>
      </p:sp>
      <p:sp>
        <p:nvSpPr>
          <p:cNvPr id="3" name="Content Placeholder 2"/>
          <p:cNvSpPr>
            <a:spLocks noGrp="1"/>
          </p:cNvSpPr>
          <p:nvPr>
            <p:ph idx="1"/>
          </p:nvPr>
        </p:nvSpPr>
        <p:spPr/>
        <p:txBody>
          <a:bodyPr/>
          <a:lstStyle/>
          <a:p>
            <a:r>
              <a:rPr lang="en-US" dirty="0" smtClean="0"/>
              <a:t>This is a program in java that manages the memory automatically. It is a </a:t>
            </a:r>
            <a:r>
              <a:rPr lang="en-US" dirty="0" smtClean="0">
                <a:hlinkClick r:id="rId3"/>
              </a:rPr>
              <a:t>daemon thread</a:t>
            </a:r>
            <a:r>
              <a:rPr lang="en-US" dirty="0" smtClean="0"/>
              <a:t> which always runs in the background. This basically frees up the heap memory by destroying unreachable methods.</a:t>
            </a:r>
            <a:endParaRPr lang="en-US" dirty="0"/>
          </a:p>
        </p:txBody>
      </p:sp>
      <p:sp>
        <p:nvSpPr>
          <p:cNvPr id="4" name="Date Placeholder 3"/>
          <p:cNvSpPr>
            <a:spLocks noGrp="1"/>
          </p:cNvSpPr>
          <p:nvPr>
            <p:ph type="dt" sz="half" idx="10"/>
          </p:nvPr>
        </p:nvSpPr>
        <p:spPr/>
        <p:txBody>
          <a:bodyPr/>
          <a:lstStyle/>
          <a:p>
            <a:fld id="{AA5DDC67-4042-4353-99EC-81E3A4C5139A}"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21</a:t>
            </a:fld>
            <a:endParaRPr lang="en-US"/>
          </a:p>
        </p:txBody>
      </p:sp>
    </p:spTree>
    <p:extLst>
      <p:ext uri="{BB962C8B-B14F-4D97-AF65-F5344CB8AC3E}">
        <p14:creationId xmlns:p14="http://schemas.microsoft.com/office/powerpoint/2010/main" val="352169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346" y="111211"/>
            <a:ext cx="10995454" cy="1754659"/>
          </a:xfrm>
        </p:spPr>
        <p:txBody>
          <a:bodyPr/>
          <a:lstStyle/>
          <a:p>
            <a:r>
              <a:rPr lang="en-US" b="1" dirty="0" smtClean="0"/>
              <a:t>Java Native Interface(JNI):</a:t>
            </a:r>
            <a:r>
              <a:rPr lang="en-US" dirty="0" smtClean="0"/>
              <a:t> JNI acts as a bridge(mediator) between java method calls and corresponding native libraries. That 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23086"/>
            <a:ext cx="6993924" cy="5293908"/>
          </a:xfrm>
          <a:prstGeom prst="rect">
            <a:avLst/>
          </a:prstGeom>
        </p:spPr>
      </p:pic>
      <p:sp>
        <p:nvSpPr>
          <p:cNvPr id="2" name="Date Placeholder 1"/>
          <p:cNvSpPr>
            <a:spLocks noGrp="1"/>
          </p:cNvSpPr>
          <p:nvPr>
            <p:ph type="dt" sz="half" idx="10"/>
          </p:nvPr>
        </p:nvSpPr>
        <p:spPr/>
        <p:txBody>
          <a:bodyPr/>
          <a:lstStyle/>
          <a:p>
            <a:fld id="{BA5BB171-D342-44D7-8AB9-A07B3FA7F3B4}"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22</a:t>
            </a:fld>
            <a:endParaRPr lang="en-US"/>
          </a:p>
        </p:txBody>
      </p:sp>
    </p:spTree>
    <p:extLst>
      <p:ext uri="{BB962C8B-B14F-4D97-AF65-F5344CB8AC3E}">
        <p14:creationId xmlns:p14="http://schemas.microsoft.com/office/powerpoint/2010/main" val="2151178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54145" y="-1"/>
            <a:ext cx="10263497" cy="6487297"/>
          </a:xfrm>
          <a:prstGeom prst="rect">
            <a:avLst/>
          </a:prstGeom>
        </p:spPr>
      </p:pic>
      <p:sp>
        <p:nvSpPr>
          <p:cNvPr id="2" name="Date Placeholder 1"/>
          <p:cNvSpPr>
            <a:spLocks noGrp="1"/>
          </p:cNvSpPr>
          <p:nvPr>
            <p:ph type="dt" sz="half" idx="10"/>
          </p:nvPr>
        </p:nvSpPr>
        <p:spPr/>
        <p:txBody>
          <a:bodyPr/>
          <a:lstStyle/>
          <a:p>
            <a:fld id="{716775C4-5E3C-4016-A42A-9C412B3A97C9}" type="datetime1">
              <a:rPr lang="en-US" smtClean="0"/>
              <a:t>8/3/2023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23</a:t>
            </a:fld>
            <a:endParaRPr lang="en-US"/>
          </a:p>
        </p:txBody>
      </p:sp>
    </p:spTree>
    <p:extLst>
      <p:ext uri="{BB962C8B-B14F-4D97-AF65-F5344CB8AC3E}">
        <p14:creationId xmlns:p14="http://schemas.microsoft.com/office/powerpoint/2010/main" val="3056325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JIT compiler</a:t>
            </a:r>
            <a:br>
              <a:rPr lang="en-US" b="1" dirty="0"/>
            </a:br>
            <a:endParaRPr lang="en-US" dirty="0"/>
          </a:p>
        </p:txBody>
      </p:sp>
      <p:sp>
        <p:nvSpPr>
          <p:cNvPr id="3" name="Content Placeholder 2"/>
          <p:cNvSpPr>
            <a:spLocks noGrp="1"/>
          </p:cNvSpPr>
          <p:nvPr>
            <p:ph idx="1"/>
          </p:nvPr>
        </p:nvSpPr>
        <p:spPr/>
        <p:txBody>
          <a:bodyPr/>
          <a:lstStyle/>
          <a:p>
            <a:r>
              <a:rPr lang="en-US" dirty="0"/>
              <a:t>https://www.ibm.com/docs/en/ztpf/1.1.0.15?topic=reference-jit-compiler</a:t>
            </a:r>
          </a:p>
        </p:txBody>
      </p:sp>
      <p:sp>
        <p:nvSpPr>
          <p:cNvPr id="4" name="Date Placeholder 3"/>
          <p:cNvSpPr>
            <a:spLocks noGrp="1"/>
          </p:cNvSpPr>
          <p:nvPr>
            <p:ph type="dt" sz="half" idx="10"/>
          </p:nvPr>
        </p:nvSpPr>
        <p:spPr/>
        <p:txBody>
          <a:bodyPr/>
          <a:lstStyle/>
          <a:p>
            <a:fld id="{EE9DADFE-1814-4633-BD86-06567DCC36AD}"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24</a:t>
            </a:fld>
            <a:endParaRPr lang="en-US"/>
          </a:p>
        </p:txBody>
      </p:sp>
    </p:spTree>
    <p:extLst>
      <p:ext uri="{BB962C8B-B14F-4D97-AF65-F5344CB8AC3E}">
        <p14:creationId xmlns:p14="http://schemas.microsoft.com/office/powerpoint/2010/main" val="240090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Adaptive optimization</a:t>
            </a:r>
            <a:br>
              <a:rPr lang="en-US" b="1" dirty="0"/>
            </a:br>
            <a:endParaRPr lang="en-US" dirty="0"/>
          </a:p>
        </p:txBody>
      </p:sp>
      <p:sp>
        <p:nvSpPr>
          <p:cNvPr id="3" name="Content Placeholder 2"/>
          <p:cNvSpPr>
            <a:spLocks noGrp="1"/>
          </p:cNvSpPr>
          <p:nvPr>
            <p:ph idx="1"/>
          </p:nvPr>
        </p:nvSpPr>
        <p:spPr/>
        <p:txBody>
          <a:bodyPr/>
          <a:lstStyle/>
          <a:p>
            <a:r>
              <a:rPr lang="en-US" dirty="0"/>
              <a:t>https://en.wikipedia.org/wiki/Adaptive_optimization</a:t>
            </a:r>
          </a:p>
        </p:txBody>
      </p:sp>
      <p:sp>
        <p:nvSpPr>
          <p:cNvPr id="4" name="Date Placeholder 3"/>
          <p:cNvSpPr>
            <a:spLocks noGrp="1"/>
          </p:cNvSpPr>
          <p:nvPr>
            <p:ph type="dt" sz="half" idx="10"/>
          </p:nvPr>
        </p:nvSpPr>
        <p:spPr/>
        <p:txBody>
          <a:bodyPr/>
          <a:lstStyle/>
          <a:p>
            <a:fld id="{FEED912A-413D-401F-BCA5-1A05984E5381}"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25</a:t>
            </a:fld>
            <a:endParaRPr lang="en-US"/>
          </a:p>
        </p:txBody>
      </p:sp>
    </p:spTree>
    <p:extLst>
      <p:ext uri="{BB962C8B-B14F-4D97-AF65-F5344CB8AC3E}">
        <p14:creationId xmlns:p14="http://schemas.microsoft.com/office/powerpoint/2010/main" val="3035305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Classloader</a:t>
            </a:r>
            <a:br>
              <a:rPr lang="en-US" b="1" dirty="0"/>
            </a:br>
            <a:endParaRPr lang="en-US" dirty="0"/>
          </a:p>
        </p:txBody>
      </p:sp>
      <p:sp>
        <p:nvSpPr>
          <p:cNvPr id="3" name="Content Placeholder 2"/>
          <p:cNvSpPr>
            <a:spLocks noGrp="1"/>
          </p:cNvSpPr>
          <p:nvPr>
            <p:ph idx="1"/>
          </p:nvPr>
        </p:nvSpPr>
        <p:spPr/>
        <p:txBody>
          <a:bodyPr/>
          <a:lstStyle/>
          <a:p>
            <a:r>
              <a:rPr lang="en-US" dirty="0"/>
              <a:t>https://en.wikipedia.org/wiki/Java_Classloader</a:t>
            </a:r>
          </a:p>
        </p:txBody>
      </p:sp>
      <p:sp>
        <p:nvSpPr>
          <p:cNvPr id="4" name="Date Placeholder 3"/>
          <p:cNvSpPr>
            <a:spLocks noGrp="1"/>
          </p:cNvSpPr>
          <p:nvPr>
            <p:ph type="dt" sz="half" idx="10"/>
          </p:nvPr>
        </p:nvSpPr>
        <p:spPr/>
        <p:txBody>
          <a:bodyPr/>
          <a:lstStyle/>
          <a:p>
            <a:fld id="{3D9DE1BA-641E-4CB8-A734-90AFE4A6E6B5}"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26</a:t>
            </a:fld>
            <a:endParaRPr lang="en-US"/>
          </a:p>
        </p:txBody>
      </p:sp>
    </p:spTree>
    <p:extLst>
      <p:ext uri="{BB962C8B-B14F-4D97-AF65-F5344CB8AC3E}">
        <p14:creationId xmlns:p14="http://schemas.microsoft.com/office/powerpoint/2010/main" val="367482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bytecode verifier in java</a:t>
            </a:r>
          </a:p>
        </p:txBody>
      </p:sp>
      <p:sp>
        <p:nvSpPr>
          <p:cNvPr id="3" name="Content Placeholder 2"/>
          <p:cNvSpPr>
            <a:spLocks noGrp="1"/>
          </p:cNvSpPr>
          <p:nvPr>
            <p:ph idx="1"/>
          </p:nvPr>
        </p:nvSpPr>
        <p:spPr/>
        <p:txBody>
          <a:bodyPr/>
          <a:lstStyle/>
          <a:p>
            <a:r>
              <a:rPr lang="en-US" dirty="0"/>
              <a:t>https://www.oracle.com/java/technologies/security-in-java.html</a:t>
            </a:r>
          </a:p>
        </p:txBody>
      </p:sp>
      <p:sp>
        <p:nvSpPr>
          <p:cNvPr id="4" name="Date Placeholder 3"/>
          <p:cNvSpPr>
            <a:spLocks noGrp="1"/>
          </p:cNvSpPr>
          <p:nvPr>
            <p:ph type="dt" sz="half" idx="10"/>
          </p:nvPr>
        </p:nvSpPr>
        <p:spPr/>
        <p:txBody>
          <a:bodyPr/>
          <a:lstStyle/>
          <a:p>
            <a:fld id="{69F6C061-0CAE-4040-AF5F-98E0F09D2835}"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27</a:t>
            </a:fld>
            <a:endParaRPr lang="en-US"/>
          </a:p>
        </p:txBody>
      </p:sp>
    </p:spTree>
    <p:extLst>
      <p:ext uri="{BB962C8B-B14F-4D97-AF65-F5344CB8AC3E}">
        <p14:creationId xmlns:p14="http://schemas.microsoft.com/office/powerpoint/2010/main" val="1620358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Interpreter in Java</a:t>
            </a:r>
            <a:br>
              <a:rPr lang="en-US" b="1" dirty="0"/>
            </a:br>
            <a:endParaRPr lang="en-US" dirty="0"/>
          </a:p>
        </p:txBody>
      </p:sp>
      <p:sp>
        <p:nvSpPr>
          <p:cNvPr id="3" name="Content Placeholder 2"/>
          <p:cNvSpPr>
            <a:spLocks noGrp="1"/>
          </p:cNvSpPr>
          <p:nvPr>
            <p:ph idx="1"/>
          </p:nvPr>
        </p:nvSpPr>
        <p:spPr/>
        <p:txBody>
          <a:bodyPr/>
          <a:lstStyle/>
          <a:p>
            <a:r>
              <a:rPr lang="en-US" dirty="0"/>
              <a:t>https://linuxhint.com/interpreter-in-java/</a:t>
            </a:r>
          </a:p>
        </p:txBody>
      </p:sp>
      <p:sp>
        <p:nvSpPr>
          <p:cNvPr id="4" name="Date Placeholder 3"/>
          <p:cNvSpPr>
            <a:spLocks noGrp="1"/>
          </p:cNvSpPr>
          <p:nvPr>
            <p:ph type="dt" sz="half" idx="10"/>
          </p:nvPr>
        </p:nvSpPr>
        <p:spPr/>
        <p:txBody>
          <a:bodyPr/>
          <a:lstStyle/>
          <a:p>
            <a:fld id="{30AE0ECC-E00C-4E77-8680-3500A53345A5}"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28</a:t>
            </a:fld>
            <a:endParaRPr lang="en-US"/>
          </a:p>
        </p:txBody>
      </p:sp>
    </p:spTree>
    <p:extLst>
      <p:ext uri="{BB962C8B-B14F-4D97-AF65-F5344CB8AC3E}">
        <p14:creationId xmlns:p14="http://schemas.microsoft.com/office/powerpoint/2010/main" val="2613254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Compiler and Interpreter</a:t>
            </a:r>
            <a:br>
              <a:rPr lang="en-US" b="1" dirty="0"/>
            </a:br>
            <a:endParaRPr lang="en-US" dirty="0"/>
          </a:p>
        </p:txBody>
      </p:sp>
      <p:sp>
        <p:nvSpPr>
          <p:cNvPr id="3" name="Content Placeholder 2"/>
          <p:cNvSpPr>
            <a:spLocks noGrp="1"/>
          </p:cNvSpPr>
          <p:nvPr>
            <p:ph idx="1"/>
          </p:nvPr>
        </p:nvSpPr>
        <p:spPr/>
        <p:txBody>
          <a:bodyPr/>
          <a:lstStyle/>
          <a:p>
            <a:r>
              <a:rPr lang="en-US" dirty="0"/>
              <a:t>https://www.geeksforgeeks.org/difference-between-compiler-and-interpreter/</a:t>
            </a:r>
          </a:p>
        </p:txBody>
      </p:sp>
      <p:sp>
        <p:nvSpPr>
          <p:cNvPr id="4" name="Date Placeholder 3"/>
          <p:cNvSpPr>
            <a:spLocks noGrp="1"/>
          </p:cNvSpPr>
          <p:nvPr>
            <p:ph type="dt" sz="half" idx="10"/>
          </p:nvPr>
        </p:nvSpPr>
        <p:spPr/>
        <p:txBody>
          <a:bodyPr/>
          <a:lstStyle/>
          <a:p>
            <a:fld id="{FA232FC9-33F6-4959-8A20-221F285B2CD6}"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29</a:t>
            </a:fld>
            <a:endParaRPr lang="en-US"/>
          </a:p>
        </p:txBody>
      </p:sp>
    </p:spTree>
    <p:extLst>
      <p:ext uri="{BB962C8B-B14F-4D97-AF65-F5344CB8AC3E}">
        <p14:creationId xmlns:p14="http://schemas.microsoft.com/office/powerpoint/2010/main" val="319671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JDK, JRE and JVM </a:t>
            </a:r>
            <a:br>
              <a:rPr lang="en-US" b="1" dirty="0" smtClean="0"/>
            </a:br>
            <a:endParaRPr lang="en-US" dirty="0"/>
          </a:p>
        </p:txBody>
      </p:sp>
      <p:sp>
        <p:nvSpPr>
          <p:cNvPr id="3" name="Subtitle 2"/>
          <p:cNvSpPr>
            <a:spLocks noGrp="1"/>
          </p:cNvSpPr>
          <p:nvPr>
            <p:ph type="subTitle" idx="1"/>
          </p:nvPr>
        </p:nvSpPr>
        <p:spPr/>
        <p:txBody>
          <a:bodyPr/>
          <a:lstStyle/>
          <a:p>
            <a:pPr algn="l"/>
            <a:r>
              <a:rPr lang="en-US" dirty="0" smtClean="0">
                <a:effectLst/>
              </a:rPr>
              <a:t>JDK JRE and JVM are interrelated, there is a wide range of differences between the three. First, let’s understand the meaning of all three terms and their implications individually, then we shall discuss their differences on various bases.</a:t>
            </a:r>
            <a:endParaRPr lang="en-US" dirty="0"/>
          </a:p>
        </p:txBody>
      </p:sp>
      <p:sp>
        <p:nvSpPr>
          <p:cNvPr id="4" name="Date Placeholder 3"/>
          <p:cNvSpPr>
            <a:spLocks noGrp="1"/>
          </p:cNvSpPr>
          <p:nvPr>
            <p:ph type="dt" sz="half" idx="10"/>
          </p:nvPr>
        </p:nvSpPr>
        <p:spPr/>
        <p:txBody>
          <a:bodyPr/>
          <a:lstStyle/>
          <a:p>
            <a:fld id="{F50AEBE3-6C8A-4134-8D91-0F077FE7315A}"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3</a:t>
            </a:fld>
            <a:endParaRPr lang="en-US"/>
          </a:p>
        </p:txBody>
      </p:sp>
    </p:spTree>
    <p:extLst>
      <p:ext uri="{BB962C8B-B14F-4D97-AF65-F5344CB8AC3E}">
        <p14:creationId xmlns:p14="http://schemas.microsoft.com/office/powerpoint/2010/main" val="92062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What is JDK?</a:t>
            </a:r>
          </a:p>
        </p:txBody>
      </p:sp>
      <p:sp>
        <p:nvSpPr>
          <p:cNvPr id="3" name="Content Placeholder 2"/>
          <p:cNvSpPr>
            <a:spLocks noGrp="1"/>
          </p:cNvSpPr>
          <p:nvPr>
            <p:ph idx="1"/>
          </p:nvPr>
        </p:nvSpPr>
        <p:spPr/>
        <p:txBody>
          <a:bodyPr/>
          <a:lstStyle/>
          <a:p>
            <a:r>
              <a:rPr lang="en-US" dirty="0" smtClean="0">
                <a:effectLst/>
              </a:rPr>
              <a:t>JDK is an abbreviation for </a:t>
            </a:r>
            <a:r>
              <a:rPr lang="en-US" b="1" dirty="0" smtClean="0">
                <a:effectLst/>
              </a:rPr>
              <a:t>Java Development Kit</a:t>
            </a:r>
            <a:r>
              <a:rPr lang="en-US" dirty="0" smtClean="0">
                <a:effectLst/>
              </a:rPr>
              <a:t>. It is a software development kit used for Java applications and applet development. </a:t>
            </a:r>
            <a:r>
              <a:rPr lang="en-US" b="1" dirty="0" smtClean="0">
                <a:effectLst/>
              </a:rPr>
              <a:t>JDK is platform-dependent</a:t>
            </a:r>
            <a:r>
              <a:rPr lang="en-US" dirty="0" smtClean="0">
                <a:effectLst/>
              </a:rPr>
              <a:t>, so separate installers are needed for Windows, Unix, and Mac operating systems.</a:t>
            </a:r>
          </a:p>
          <a:p>
            <a:r>
              <a:rPr lang="en-US" dirty="0" smtClean="0">
                <a:effectLst/>
              </a:rPr>
              <a:t>It is responsible for code execution and consists of both JVM and JRE. The Java Development Kit (JDK) includes all of the tools, executables, and binaries needed to compile, debug, and run Java programs. This consists of a </a:t>
            </a:r>
            <a:r>
              <a:rPr lang="en-US" b="1" dirty="0" smtClean="0">
                <a:effectLst/>
              </a:rPr>
              <a:t>compiler</a:t>
            </a:r>
            <a:r>
              <a:rPr lang="en-US" dirty="0" smtClean="0">
                <a:effectLst/>
              </a:rPr>
              <a:t>, an archiver, a debugger, Java Runtime Environment (JRE), and other Development tools. </a:t>
            </a:r>
          </a:p>
          <a:p>
            <a:endParaRPr lang="en-US" dirty="0"/>
          </a:p>
        </p:txBody>
      </p:sp>
      <p:sp>
        <p:nvSpPr>
          <p:cNvPr id="4" name="Date Placeholder 3"/>
          <p:cNvSpPr>
            <a:spLocks noGrp="1"/>
          </p:cNvSpPr>
          <p:nvPr>
            <p:ph type="dt" sz="half" idx="10"/>
          </p:nvPr>
        </p:nvSpPr>
        <p:spPr/>
        <p:txBody>
          <a:bodyPr/>
          <a:lstStyle/>
          <a:p>
            <a:fld id="{E18FB377-6927-461B-986C-5834A8C7F7AA}"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4</a:t>
            </a:fld>
            <a:endParaRPr lang="en-US"/>
          </a:p>
        </p:txBody>
      </p:sp>
    </p:spTree>
    <p:extLst>
      <p:ext uri="{BB962C8B-B14F-4D97-AF65-F5344CB8AC3E}">
        <p14:creationId xmlns:p14="http://schemas.microsoft.com/office/powerpoint/2010/main" val="266644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JDK Architecture</a:t>
            </a:r>
            <a:br>
              <a:rPr lang="en-US" b="1" dirty="0" smtClean="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JDK consists of both JRE and JVM.</a:t>
            </a:r>
          </a:p>
          <a:p>
            <a:r>
              <a:rPr lang="en-US" b="1" dirty="0" smtClean="0">
                <a:effectLst/>
              </a:rPr>
              <a:t>JDK and JRE</a:t>
            </a:r>
            <a:r>
              <a:rPr lang="en-US" dirty="0" smtClean="0">
                <a:effectLst/>
              </a:rPr>
              <a:t>: The JDK allows programmers to write core Java programs that can be executed by the JRE</a:t>
            </a:r>
            <a:r>
              <a:rPr lang="en-US" b="1" dirty="0" smtClean="0">
                <a:effectLst/>
              </a:rPr>
              <a:t>, which includes the JVM and class libraries</a:t>
            </a:r>
            <a:r>
              <a:rPr lang="en-US" dirty="0" smtClean="0">
                <a:effectLst/>
              </a:rPr>
              <a:t>.</a:t>
            </a:r>
          </a:p>
          <a:p>
            <a:r>
              <a:rPr lang="en-US" b="1" dirty="0" smtClean="0">
                <a:effectLst/>
              </a:rPr>
              <a:t>Class Libraries: </a:t>
            </a:r>
            <a:r>
              <a:rPr lang="en-US" dirty="0" smtClean="0">
                <a:effectLst/>
              </a:rPr>
              <a:t>It is a collection of dynamically loadable libraries that Java programmers can use during runtime.</a:t>
            </a:r>
          </a:p>
          <a:p>
            <a:r>
              <a:rPr lang="en-US" b="1" dirty="0" smtClean="0">
                <a:effectLst/>
              </a:rPr>
              <a:t>Compilers: </a:t>
            </a:r>
            <a:r>
              <a:rPr lang="en-US" dirty="0" smtClean="0">
                <a:effectLst/>
              </a:rPr>
              <a:t>Javac is the primary compiler in Java. It is a Java application that accepts developers’ text files and compiles them into Java class files. It is the most frequent type of output given by a compiler that contains Java byte code.</a:t>
            </a:r>
          </a:p>
          <a:p>
            <a:r>
              <a:rPr lang="en-US" b="1" dirty="0" smtClean="0">
                <a:effectLst/>
              </a:rPr>
              <a:t>Debuggers: </a:t>
            </a:r>
            <a:r>
              <a:rPr lang="en-US" dirty="0" smtClean="0">
                <a:effectLst/>
              </a:rPr>
              <a:t>This helps developers in testing and debugging Java programs.</a:t>
            </a:r>
          </a:p>
          <a:p>
            <a:r>
              <a:rPr lang="en-US" b="1" dirty="0" smtClean="0">
                <a:effectLst/>
              </a:rPr>
              <a:t>JavaDoc: </a:t>
            </a:r>
            <a:r>
              <a:rPr lang="en-US" dirty="0" smtClean="0">
                <a:effectLst/>
              </a:rPr>
              <a:t>It is documentation made by Sun Microsystems for Java. It can be used in HTML files to generate API documentation from the source program.</a:t>
            </a:r>
          </a:p>
          <a:p>
            <a:endParaRPr lang="en-US" dirty="0"/>
          </a:p>
        </p:txBody>
      </p:sp>
      <p:sp>
        <p:nvSpPr>
          <p:cNvPr id="4" name="Date Placeholder 3"/>
          <p:cNvSpPr>
            <a:spLocks noGrp="1"/>
          </p:cNvSpPr>
          <p:nvPr>
            <p:ph type="dt" sz="half" idx="10"/>
          </p:nvPr>
        </p:nvSpPr>
        <p:spPr/>
        <p:txBody>
          <a:bodyPr/>
          <a:lstStyle/>
          <a:p>
            <a:fld id="{3DB89408-0D7D-462C-A112-29B8D144D6CD}"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5</a:t>
            </a:fld>
            <a:endParaRPr lang="en-US"/>
          </a:p>
        </p:txBody>
      </p:sp>
    </p:spTree>
    <p:extLst>
      <p:ext uri="{BB962C8B-B14F-4D97-AF65-F5344CB8AC3E}">
        <p14:creationId xmlns:p14="http://schemas.microsoft.com/office/powerpoint/2010/main" val="110621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What is JRE?</a:t>
            </a:r>
            <a:br>
              <a:rPr lang="en-US" b="1" dirty="0" smtClean="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JRE stands for </a:t>
            </a:r>
            <a:r>
              <a:rPr lang="en-US" b="1" dirty="0" smtClean="0">
                <a:effectLst/>
              </a:rPr>
              <a:t>Java Runtime Environment</a:t>
            </a:r>
            <a:r>
              <a:rPr lang="en-US" dirty="0" smtClean="0">
                <a:effectLst/>
              </a:rPr>
              <a:t>, and it is the implementation of JVM, i.e. the specifications used in JVM are implemented, and an environment for code execution is created. JRE is primarily made up of Java binaries and other classes used to execute programs the same way JVM does. </a:t>
            </a:r>
          </a:p>
          <a:p>
            <a:r>
              <a:rPr lang="en-US" dirty="0" smtClean="0">
                <a:effectLst/>
              </a:rPr>
              <a:t>Along with Java binaries, JRE also includes:</a:t>
            </a:r>
          </a:p>
          <a:p>
            <a:r>
              <a:rPr lang="en-US" dirty="0" smtClean="0">
                <a:effectLst/>
              </a:rPr>
              <a:t>Deployment technologies.</a:t>
            </a:r>
          </a:p>
          <a:p>
            <a:r>
              <a:rPr lang="en-US" dirty="0" smtClean="0">
                <a:effectLst/>
              </a:rPr>
              <a:t>User interfaces for interacting with the code being executed.</a:t>
            </a:r>
          </a:p>
          <a:p>
            <a:r>
              <a:rPr lang="en-US" dirty="0" smtClean="0">
                <a:effectLst/>
              </a:rPr>
              <a:t>Base libraries for different functionalities and JVM.</a:t>
            </a:r>
            <a:br>
              <a:rPr lang="en-US" dirty="0" smtClean="0">
                <a:effectLst/>
              </a:rPr>
            </a:br>
            <a:r>
              <a:rPr lang="en-US" dirty="0" smtClean="0">
                <a:effectLst/>
              </a:rPr>
              <a:t> </a:t>
            </a:r>
          </a:p>
          <a:p>
            <a:r>
              <a:rPr lang="en-US" dirty="0" smtClean="0">
                <a:effectLst/>
              </a:rPr>
              <a:t>It does not contain any tools like a debugger, compiler, etc., for Java development. Developers can simply run source code with JRE, but they cannot develop or compile </a:t>
            </a:r>
            <a:r>
              <a:rPr lang="en-US" dirty="0" smtClean="0">
                <a:effectLst/>
                <a:hlinkClick r:id="rId2"/>
              </a:rPr>
              <a:t>Java programs</a:t>
            </a:r>
            <a:r>
              <a:rPr lang="en-US" dirty="0" smtClean="0">
                <a:effectLst/>
              </a:rPr>
              <a:t>.</a:t>
            </a:r>
          </a:p>
          <a:p>
            <a:endParaRPr lang="en-US" dirty="0"/>
          </a:p>
        </p:txBody>
      </p:sp>
      <p:sp>
        <p:nvSpPr>
          <p:cNvPr id="4" name="Date Placeholder 3"/>
          <p:cNvSpPr>
            <a:spLocks noGrp="1"/>
          </p:cNvSpPr>
          <p:nvPr>
            <p:ph type="dt" sz="half" idx="10"/>
          </p:nvPr>
        </p:nvSpPr>
        <p:spPr/>
        <p:txBody>
          <a:bodyPr/>
          <a:lstStyle/>
          <a:p>
            <a:fld id="{135C9F8E-A0F3-494F-8298-0691918D13A6}"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6</a:t>
            </a:fld>
            <a:endParaRPr lang="en-US"/>
          </a:p>
        </p:txBody>
      </p:sp>
    </p:spTree>
    <p:extLst>
      <p:ext uri="{BB962C8B-B14F-4D97-AF65-F5344CB8AC3E}">
        <p14:creationId xmlns:p14="http://schemas.microsoft.com/office/powerpoint/2010/main" val="86183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JRE Architecture</a:t>
            </a:r>
          </a:p>
        </p:txBody>
      </p:sp>
      <p:sp>
        <p:nvSpPr>
          <p:cNvPr id="3" name="Content Placeholder 2"/>
          <p:cNvSpPr>
            <a:spLocks noGrp="1"/>
          </p:cNvSpPr>
          <p:nvPr>
            <p:ph idx="1"/>
          </p:nvPr>
        </p:nvSpPr>
        <p:spPr/>
        <p:txBody>
          <a:bodyPr>
            <a:normAutofit fontScale="77500" lnSpcReduction="20000"/>
          </a:bodyPr>
          <a:lstStyle/>
          <a:p>
            <a:r>
              <a:rPr lang="en-US" dirty="0" smtClean="0">
                <a:effectLst/>
              </a:rPr>
              <a:t>JRE includes a JVM instance, library classes, and development tools. When you write and compile Java code, the compiler produces a class file containing byte code.</a:t>
            </a:r>
          </a:p>
          <a:p>
            <a:r>
              <a:rPr lang="en-US" dirty="0" smtClean="0">
                <a:effectLst/>
              </a:rPr>
              <a:t>Here are the components of JRE:</a:t>
            </a:r>
          </a:p>
          <a:p>
            <a:r>
              <a:rPr lang="en-US" b="1" dirty="0" smtClean="0">
                <a:effectLst/>
              </a:rPr>
              <a:t>Class loaders:</a:t>
            </a:r>
            <a:r>
              <a:rPr lang="en-US" dirty="0" smtClean="0">
                <a:effectLst/>
              </a:rPr>
              <a:t> This helps in loading various classes that are necessary for running Java programs. JVM mainly uses three class loaders: the system class loader, bootstrap class loader and extensions class loader.</a:t>
            </a:r>
          </a:p>
          <a:p>
            <a:r>
              <a:rPr lang="en-US" b="1" dirty="0" smtClean="0">
                <a:effectLst/>
              </a:rPr>
              <a:t>Byte code verifier:</a:t>
            </a:r>
            <a:r>
              <a:rPr lang="en-US" dirty="0" smtClean="0">
                <a:effectLst/>
              </a:rPr>
              <a:t> It verifies the bytecode so that the code does not disturb the interpreter.</a:t>
            </a:r>
          </a:p>
          <a:p>
            <a:r>
              <a:rPr lang="en-US" b="1" dirty="0" smtClean="0">
                <a:effectLst/>
              </a:rPr>
              <a:t>Interpreter: </a:t>
            </a:r>
            <a:r>
              <a:rPr lang="en-US" dirty="0" smtClean="0">
                <a:effectLst/>
              </a:rPr>
              <a:t>The interpreter reads the code line by line after the classes get loaded, and the code gets verified.</a:t>
            </a:r>
          </a:p>
          <a:p>
            <a:r>
              <a:rPr lang="en-US" b="1" dirty="0" smtClean="0">
                <a:effectLst/>
              </a:rPr>
              <a:t>Run-time: </a:t>
            </a:r>
            <a:r>
              <a:rPr lang="en-US" dirty="0" smtClean="0">
                <a:effectLst/>
              </a:rPr>
              <a:t>Run-time is a system mainly used in programs to tell the time period of a particular program when it is running.</a:t>
            </a:r>
          </a:p>
          <a:p>
            <a:r>
              <a:rPr lang="en-US" b="1" dirty="0" smtClean="0">
                <a:effectLst/>
              </a:rPr>
              <a:t>Hardware: </a:t>
            </a:r>
            <a:r>
              <a:rPr lang="en-US" dirty="0" smtClean="0">
                <a:effectLst/>
              </a:rPr>
              <a:t>After the Java native code is completed, it is executed on a specific hardware platform. In this way, Java programs run in the Java Runtime Environment.</a:t>
            </a:r>
          </a:p>
          <a:p>
            <a:endParaRPr lang="en-US" dirty="0"/>
          </a:p>
        </p:txBody>
      </p:sp>
      <p:sp>
        <p:nvSpPr>
          <p:cNvPr id="4" name="Date Placeholder 3"/>
          <p:cNvSpPr>
            <a:spLocks noGrp="1"/>
          </p:cNvSpPr>
          <p:nvPr>
            <p:ph type="dt" sz="half" idx="10"/>
          </p:nvPr>
        </p:nvSpPr>
        <p:spPr/>
        <p:txBody>
          <a:bodyPr/>
          <a:lstStyle/>
          <a:p>
            <a:fld id="{44457723-FE4A-4B28-9684-F4666E2C9313}"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7</a:t>
            </a:fld>
            <a:endParaRPr lang="en-US"/>
          </a:p>
        </p:txBody>
      </p:sp>
    </p:spTree>
    <p:extLst>
      <p:ext uri="{BB962C8B-B14F-4D97-AF65-F5344CB8AC3E}">
        <p14:creationId xmlns:p14="http://schemas.microsoft.com/office/powerpoint/2010/main" val="302318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What is JVM?</a:t>
            </a:r>
            <a:br>
              <a:rPr lang="en-US" b="1" dirty="0" smtClean="0">
                <a:effectLst/>
              </a:rPr>
            </a:b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JVM is an acronym for </a:t>
            </a:r>
            <a:r>
              <a:rPr lang="en-US" b="1" dirty="0" smtClean="0">
                <a:effectLst/>
              </a:rPr>
              <a:t>Java virtual machine</a:t>
            </a:r>
            <a:r>
              <a:rPr lang="en-US" dirty="0" smtClean="0">
                <a:effectLst/>
              </a:rPr>
              <a:t>, which is a specification that offers a runtime environment in which Java byte code can be executed. The JVM is in charge of translating Bytecode to machine-specific code.</a:t>
            </a:r>
          </a:p>
          <a:p>
            <a:r>
              <a:rPr lang="en-US" dirty="0" smtClean="0">
                <a:effectLst/>
              </a:rPr>
              <a:t>It can also implement programs written in other languages and compiled into Java bytecode. It cannot be downloaded and installed separately. JRE must be installed before JVM can be installed.</a:t>
            </a:r>
          </a:p>
          <a:p>
            <a:r>
              <a:rPr lang="en-US" dirty="0" smtClean="0">
                <a:effectLst/>
              </a:rPr>
              <a:t>JVM provides a</a:t>
            </a:r>
            <a:r>
              <a:rPr lang="en-US" b="1" dirty="0" smtClean="0">
                <a:effectLst/>
              </a:rPr>
              <a:t> </a:t>
            </a:r>
            <a:r>
              <a:rPr lang="en-US" dirty="0" smtClean="0">
                <a:effectLst/>
              </a:rPr>
              <a:t>platform-independent way for executing Java source code. JVM includes a JIT (Just-in-Time) compiler that converts Java source code to low-level machine language at runtime. As a result, it performs better than a regular application.</a:t>
            </a:r>
          </a:p>
          <a:p>
            <a:endParaRPr lang="en-US" dirty="0"/>
          </a:p>
        </p:txBody>
      </p:sp>
      <p:sp>
        <p:nvSpPr>
          <p:cNvPr id="4" name="Date Placeholder 3"/>
          <p:cNvSpPr>
            <a:spLocks noGrp="1"/>
          </p:cNvSpPr>
          <p:nvPr>
            <p:ph type="dt" sz="half" idx="10"/>
          </p:nvPr>
        </p:nvSpPr>
        <p:spPr/>
        <p:txBody>
          <a:bodyPr/>
          <a:lstStyle/>
          <a:p>
            <a:fld id="{5A924084-4B37-4E57-8DD5-4F7955364217}"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8</a:t>
            </a:fld>
            <a:endParaRPr lang="en-US"/>
          </a:p>
        </p:txBody>
      </p:sp>
    </p:spTree>
    <p:extLst>
      <p:ext uri="{BB962C8B-B14F-4D97-AF65-F5344CB8AC3E}">
        <p14:creationId xmlns:p14="http://schemas.microsoft.com/office/powerpoint/2010/main" val="416488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JVM Architecture</a:t>
            </a:r>
            <a:br>
              <a:rPr lang="en-US" b="1" dirty="0" smtClean="0">
                <a:effectLst/>
              </a:rPr>
            </a:br>
            <a:endParaRPr lang="en-US" dirty="0"/>
          </a:p>
        </p:txBody>
      </p:sp>
      <p:sp>
        <p:nvSpPr>
          <p:cNvPr id="3" name="Content Placeholder 2"/>
          <p:cNvSpPr>
            <a:spLocks noGrp="1"/>
          </p:cNvSpPr>
          <p:nvPr>
            <p:ph idx="1"/>
          </p:nvPr>
        </p:nvSpPr>
        <p:spPr/>
        <p:txBody>
          <a:bodyPr/>
          <a:lstStyle/>
          <a:p>
            <a:r>
              <a:rPr lang="en-US" dirty="0" smtClean="0">
                <a:effectLst/>
              </a:rPr>
              <a:t>JVM contains numerous tools, libraries, and frameworks. It is mainly responsible for the following tasks: Loads code, verifies code, executes code, and provides a runtime environment.</a:t>
            </a:r>
          </a:p>
          <a:p>
            <a:endParaRPr lang="en-US" dirty="0"/>
          </a:p>
        </p:txBody>
      </p:sp>
      <p:sp>
        <p:nvSpPr>
          <p:cNvPr id="4" name="Date Placeholder 3"/>
          <p:cNvSpPr>
            <a:spLocks noGrp="1"/>
          </p:cNvSpPr>
          <p:nvPr>
            <p:ph type="dt" sz="half" idx="10"/>
          </p:nvPr>
        </p:nvSpPr>
        <p:spPr/>
        <p:txBody>
          <a:bodyPr/>
          <a:lstStyle/>
          <a:p>
            <a:fld id="{E5184100-FB1F-41CB-A6E8-FBAD151B6307}" type="datetime1">
              <a:rPr lang="en-US" smtClean="0"/>
              <a:t>8/3/2023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9</a:t>
            </a:fld>
            <a:endParaRPr lang="en-US"/>
          </a:p>
        </p:txBody>
      </p:sp>
    </p:spTree>
    <p:extLst>
      <p:ext uri="{BB962C8B-B14F-4D97-AF65-F5344CB8AC3E}">
        <p14:creationId xmlns:p14="http://schemas.microsoft.com/office/powerpoint/2010/main" val="1350635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2231</Words>
  <Application>Microsoft Office PowerPoint</Application>
  <PresentationFormat>Widescreen</PresentationFormat>
  <Paragraphs>185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JDK, JRE and JVM  </vt:lpstr>
      <vt:lpstr>What is JDK?</vt:lpstr>
      <vt:lpstr>JDK Architecture </vt:lpstr>
      <vt:lpstr>What is JRE? </vt:lpstr>
      <vt:lpstr>JRE Architecture</vt:lpstr>
      <vt:lpstr>What is JVM? </vt:lpstr>
      <vt:lpstr>JVM Architecture </vt:lpstr>
      <vt:lpstr>PowerPoint Presentation</vt:lpstr>
      <vt:lpstr>PowerPoint Presentation</vt:lpstr>
      <vt:lpstr>Relation between JDK vs JRE vs JVM </vt:lpstr>
      <vt:lpstr>PowerPoint Presentation</vt:lpstr>
      <vt:lpstr>PowerPoint Presentation</vt:lpstr>
      <vt:lpstr>PowerPoint Presentation</vt:lpstr>
      <vt:lpstr>PowerPoint Presentation</vt:lpstr>
      <vt:lpstr>The execution engine</vt:lpstr>
      <vt:lpstr>Interpreter:</vt:lpstr>
      <vt:lpstr>JIT Compiler:</vt:lpstr>
      <vt:lpstr>PowerPoint Presentation</vt:lpstr>
      <vt:lpstr>Garbage Collector:</vt:lpstr>
      <vt:lpstr>PowerPoint Presentation</vt:lpstr>
      <vt:lpstr>PowerPoint Presentation</vt:lpstr>
      <vt:lpstr>The JIT compiler </vt:lpstr>
      <vt:lpstr>Adaptive optimization </vt:lpstr>
      <vt:lpstr>Java Classloader </vt:lpstr>
      <vt:lpstr>What is bytecode verifier in java</vt:lpstr>
      <vt:lpstr>What is Interpreter in Java </vt:lpstr>
      <vt:lpstr>Difference between Compiler and Interpreter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JDK, JRE and JVM</dc:title>
  <dc:creator>Gla</dc:creator>
  <cp:lastModifiedBy>Gla</cp:lastModifiedBy>
  <cp:revision>15</cp:revision>
  <dcterms:created xsi:type="dcterms:W3CDTF">2023-07-22T10:25:58Z</dcterms:created>
  <dcterms:modified xsi:type="dcterms:W3CDTF">2023-08-03T14:32:55Z</dcterms:modified>
</cp:coreProperties>
</file>