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9"/>
  </p:notesMasterIdLst>
  <p:sldIdLst>
    <p:sldId id="266" r:id="rId2"/>
    <p:sldId id="257" r:id="rId3"/>
    <p:sldId id="267" r:id="rId4"/>
    <p:sldId id="258" r:id="rId5"/>
    <p:sldId id="277" r:id="rId6"/>
    <p:sldId id="268" r:id="rId7"/>
    <p:sldId id="278" r:id="rId8"/>
    <p:sldId id="269" r:id="rId9"/>
    <p:sldId id="270" r:id="rId10"/>
    <p:sldId id="279" r:id="rId11"/>
    <p:sldId id="271" r:id="rId12"/>
    <p:sldId id="272" r:id="rId13"/>
    <p:sldId id="273" r:id="rId14"/>
    <p:sldId id="283" r:id="rId15"/>
    <p:sldId id="284" r:id="rId16"/>
    <p:sldId id="280" r:id="rId17"/>
    <p:sldId id="281" r:id="rId18"/>
    <p:sldId id="274" r:id="rId19"/>
    <p:sldId id="285" r:id="rId20"/>
    <p:sldId id="286" r:id="rId21"/>
    <p:sldId id="275" r:id="rId22"/>
    <p:sldId id="282" r:id="rId23"/>
    <p:sldId id="276" r:id="rId24"/>
    <p:sldId id="261" r:id="rId25"/>
    <p:sldId id="262" r:id="rId26"/>
    <p:sldId id="263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63596-BE94-453A-B904-8757373A8518}" type="datetimeFigureOut">
              <a:rPr lang="zh-CN" altLang="en-US" smtClean="0"/>
              <a:t>2020/10/22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D74F4-6C1B-40D3-A580-D91258F7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7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804-6BA4-4B35-841B-83C80CA6CC65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7555" cy="4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8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2DD7-E262-4A53-A1E5-0707CFFE8011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6BA3-FAC6-4F3D-B6AD-CE7A12DAB4D1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4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8" y="0"/>
            <a:ext cx="2357555" cy="4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5D3B-66D2-426E-8AB6-B70AEE6F4CFF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F346-8437-4A70-953E-E14DF1A30E31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97D-1DF3-4E94-BBAC-3094EBF52FE5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7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F981-B9F4-48F2-96FA-66F71648324F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679F-C02F-4B85-955F-1B283EB0A8CC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5114-F699-4249-A771-ED1C9A4A18F5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073D-8A59-4AE6-B3FE-3C328E2FE0E6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782126-1FB5-408E-B98C-4FB2626D526D}" type="datetime5">
              <a:rPr lang="zh-CN" altLang="en-US" smtClean="0"/>
              <a:t>2020/10/22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2FB1-9441-4477-BC2C-471BE8C7C1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3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4.tm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7%AF%E7%94%B1%E5%99%A8" TargetMode="External"/><Relationship Id="rId2" Type="http://schemas.openxmlformats.org/officeDocument/2006/relationships/hyperlink" Target="https://baike.baidu.com/item/%E7%AC%AC%E4%BA%8C%E5%B1%82%E4%BA%A4%E6%8D%A2%E6%9C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B1%80%E5%9F%9F%E7%BD%91%E4%BA%A4%E6%8D%A2%E6%9C%BA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4%B8%89%E5%B1%82%E4%BA%A4%E6%8D%A2%E6%9C%BA" TargetMode="External"/><Relationship Id="rId13" Type="http://schemas.openxmlformats.org/officeDocument/2006/relationships/hyperlink" Target="https://baike.baidu.com/item/%E8%B7%AF%E7%94%B1%E5%99%A8" TargetMode="External"/><Relationship Id="rId3" Type="http://schemas.openxmlformats.org/officeDocument/2006/relationships/hyperlink" Target="https://baike.baidu.com/item/%E7%AC%AC%E4%B8%89%E5%B1%82%E4%BA%A4%E6%8D%A2%E6%9C%BA" TargetMode="External"/><Relationship Id="rId7" Type="http://schemas.openxmlformats.org/officeDocument/2006/relationships/hyperlink" Target="https://baike.baidu.com/item/%E5%B0%81%E5%8C%85" TargetMode="External"/><Relationship Id="rId12" Type="http://schemas.openxmlformats.org/officeDocument/2006/relationships/hyperlink" Target="https://baike.baidu.com/item/%E4%BA%8C%E5%B1%82%E4%BA%A4%E6%8D%A2%E6%9C%BA" TargetMode="External"/><Relationship Id="rId2" Type="http://schemas.openxmlformats.org/officeDocument/2006/relationships/hyperlink" Target="https://baike.baidu.com/item/IP%E5%8D%8F%E8%AE%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9C%B0%E5%9D%80%E8%A7%A3%E6%9E%90" TargetMode="External"/><Relationship Id="rId11" Type="http://schemas.openxmlformats.org/officeDocument/2006/relationships/hyperlink" Target="https://baike.baidu.com/item/%E6%95%B0%E6%8D%AE%E5%8C%85" TargetMode="External"/><Relationship Id="rId5" Type="http://schemas.openxmlformats.org/officeDocument/2006/relationships/hyperlink" Target="https://baike.baidu.com/item/%E7%BC%BA%E7%9C%81%E7%BD%91%E5%85%B3" TargetMode="External"/><Relationship Id="rId10" Type="http://schemas.openxmlformats.org/officeDocument/2006/relationships/hyperlink" Target="https://baike.baidu.com/item/MAC%E5%9C%B0%E5%9D%80%E8%A1%A8" TargetMode="External"/><Relationship Id="rId4" Type="http://schemas.openxmlformats.org/officeDocument/2006/relationships/hyperlink" Target="https://baike.baidu.com/item/%E5%AD%90%E7%BD%91" TargetMode="External"/><Relationship Id="rId9" Type="http://schemas.openxmlformats.org/officeDocument/2006/relationships/hyperlink" Target="https://baike.baidu.com/item/%E8%B7%AF%E7%94%B1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4.tmp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19" Type="http://schemas.openxmlformats.org/officeDocument/2006/relationships/image" Target="../media/image4.tmp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4.tmp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4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1213" y="178429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sz="5400" dirty="0" smtClean="0">
                <a:latin typeface="Baoli SC Regular"/>
                <a:cs typeface="Baoli SC Regular"/>
              </a:rPr>
              <a:t>第</a:t>
            </a:r>
            <a:r>
              <a:rPr kumimoji="1" lang="zh-CN" altLang="en-US" sz="5400" dirty="0">
                <a:latin typeface="Baoli SC Regular"/>
                <a:cs typeface="Baoli SC Regular"/>
              </a:rPr>
              <a:t>五</a:t>
            </a:r>
            <a:r>
              <a:rPr kumimoji="1" lang="zh-CN" altLang="en-US" sz="5400" dirty="0" smtClean="0">
                <a:latin typeface="Baoli SC Regular"/>
                <a:cs typeface="Baoli SC Regular"/>
              </a:rPr>
              <a:t>讲  </a:t>
            </a:r>
            <a:r>
              <a:rPr kumimoji="1" lang="en-US" altLang="zh-CN" sz="5400" dirty="0" smtClean="0"/>
              <a:t>VLAN</a:t>
            </a:r>
            <a:r>
              <a:rPr kumimoji="1" lang="zh-CN" altLang="en-US" sz="5400" dirty="0"/>
              <a:t>间路由</a:t>
            </a:r>
            <a:r>
              <a:rPr kumimoji="1" lang="en-US" altLang="zh-CN" sz="5400" dirty="0" smtClean="0">
                <a:latin typeface="Baoli SC Regular"/>
                <a:cs typeface="Baoli SC Regular"/>
              </a:rPr>
              <a:t/>
            </a:r>
            <a:br>
              <a:rPr kumimoji="1" lang="en-US" altLang="zh-CN" sz="5400" dirty="0" smtClean="0">
                <a:latin typeface="Baoli SC Regular"/>
                <a:cs typeface="Baoli SC Regular"/>
              </a:rPr>
            </a:br>
            <a:r>
              <a:rPr kumimoji="1" lang="en-US" altLang="zh-CN" sz="5400" dirty="0" smtClean="0">
                <a:latin typeface="Baoli SC Regular"/>
                <a:cs typeface="Baoli SC Regular"/>
              </a:rPr>
              <a:t>				</a:t>
            </a:r>
            <a:r>
              <a:rPr kumimoji="1" lang="en-US" altLang="zh-CN" sz="3600" dirty="0" smtClean="0">
                <a:latin typeface="Baoli SC Regular"/>
                <a:cs typeface="Baoli SC Regular"/>
              </a:rPr>
              <a:t>《</a:t>
            </a:r>
            <a:r>
              <a:rPr kumimoji="1" lang="zh-CN" altLang="en-US" sz="3600" dirty="0" smtClean="0">
                <a:latin typeface="Baoli SC Regular"/>
                <a:cs typeface="Baoli SC Regular"/>
              </a:rPr>
              <a:t>路由</a:t>
            </a:r>
            <a:r>
              <a:rPr kumimoji="1" lang="zh-CN" altLang="en-US" sz="3600" dirty="0">
                <a:latin typeface="Baoli SC Regular"/>
                <a:cs typeface="Baoli SC Regular"/>
              </a:rPr>
              <a:t>与交换</a:t>
            </a:r>
            <a:r>
              <a:rPr kumimoji="1" lang="zh-CN" altLang="en-US" sz="3600" dirty="0" smtClean="0">
                <a:latin typeface="Baoli SC Regular"/>
                <a:cs typeface="Baoli SC Regular"/>
              </a:rPr>
              <a:t>技术</a:t>
            </a:r>
            <a:r>
              <a:rPr kumimoji="1" lang="en-US" altLang="zh-CN" sz="3600" dirty="0" smtClean="0">
                <a:latin typeface="Baoli SC Regular"/>
                <a:cs typeface="Baoli SC Regular"/>
              </a:rPr>
              <a:t>》</a:t>
            </a:r>
            <a:endParaRPr kumimoji="1" lang="zh-CN" altLang="en-US" sz="3600" dirty="0">
              <a:latin typeface="Baoli SC Regular"/>
              <a:cs typeface="Baoli SC Regular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1953" y="4310743"/>
            <a:ext cx="7770812" cy="2473234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主讲：计算机科学与工程学院</a:t>
            </a:r>
            <a:r>
              <a:rPr lang="en-US" altLang="zh-CN" sz="2800" dirty="0">
                <a:solidFill>
                  <a:schemeClr val="tx1"/>
                </a:solidFill>
              </a:rPr>
              <a:t>--</a:t>
            </a:r>
            <a:r>
              <a:rPr lang="zh-CN" altLang="en-US" sz="2800" dirty="0">
                <a:solidFill>
                  <a:schemeClr val="tx1"/>
                </a:solidFill>
              </a:rPr>
              <a:t>陈朝华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电话：</a:t>
            </a:r>
            <a:r>
              <a:rPr lang="en-US" altLang="zh-CN" sz="2800" dirty="0">
                <a:solidFill>
                  <a:schemeClr val="tx1"/>
                </a:solidFill>
              </a:rPr>
              <a:t>13824275621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675621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邮箱：</a:t>
            </a:r>
            <a:r>
              <a:rPr lang="en-US" altLang="zh-CN" sz="2800" dirty="0">
                <a:solidFill>
                  <a:schemeClr val="tx1"/>
                </a:solidFill>
              </a:rPr>
              <a:t>23582105@qq.com</a:t>
            </a:r>
          </a:p>
          <a:p>
            <a:pPr algn="r"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微信：</a:t>
            </a:r>
            <a:r>
              <a:rPr lang="en-US" altLang="zh-CN" sz="2800" dirty="0" err="1">
                <a:solidFill>
                  <a:schemeClr val="tx1"/>
                </a:solidFill>
              </a:rPr>
              <a:t>jxhzlaohei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r"/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解决多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VLAN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间通信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的办法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是采用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0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间路由的配置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26757" t="12852" r="23311" b="33814"/>
          <a:stretch/>
        </p:blipFill>
        <p:spPr>
          <a:xfrm>
            <a:off x="1416908" y="1848168"/>
            <a:ext cx="889761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单臂路由的配置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59" t="26883" r="28145" b="29574"/>
          <a:stretch/>
        </p:blipFill>
        <p:spPr>
          <a:xfrm>
            <a:off x="1079157" y="1691321"/>
            <a:ext cx="8971006" cy="434701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487"/>
            <a:ext cx="10515600" cy="1325562"/>
          </a:xfrm>
        </p:spPr>
        <p:txBody>
          <a:bodyPr/>
          <a:lstStyle/>
          <a:p>
            <a:r>
              <a:rPr lang="zh-CN" altLang="en-US" dirty="0" smtClean="0"/>
              <a:t>三层交换技术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895" y="1213527"/>
            <a:ext cx="10515600" cy="522846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二层交换技术</a:t>
            </a:r>
            <a:endParaRPr lang="en-US" altLang="zh-CN" dirty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/>
              <a:t>在</a:t>
            </a:r>
            <a:r>
              <a:rPr lang="en-US" altLang="zh-CN" dirty="0"/>
              <a:t>OSI</a:t>
            </a:r>
            <a:r>
              <a:rPr lang="zh-CN" altLang="en-US" dirty="0"/>
              <a:t>七层网络模型中的第二层，即数据链路层。它按照所接收到数据包的目的</a:t>
            </a:r>
            <a:r>
              <a:rPr lang="en-US" altLang="zh-CN" dirty="0"/>
              <a:t>MAC</a:t>
            </a:r>
            <a:r>
              <a:rPr lang="zh-CN" altLang="en-US" dirty="0"/>
              <a:t>地址来进行转发，对于网络层或者高层协议来说是透明的。它不处理网络层的</a:t>
            </a:r>
            <a:r>
              <a:rPr lang="en-US" altLang="zh-CN" dirty="0"/>
              <a:t>IP</a:t>
            </a:r>
            <a:r>
              <a:rPr lang="zh-CN" altLang="en-US" dirty="0"/>
              <a:t>地址，不处理高层协议的诸如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的端口地址，它只需要数据包的物理地址即</a:t>
            </a:r>
            <a:r>
              <a:rPr lang="en-US" altLang="zh-CN" dirty="0"/>
              <a:t>MAC</a:t>
            </a:r>
            <a:r>
              <a:rPr lang="zh-CN" altLang="en-US" dirty="0"/>
              <a:t>地址，数据交换是靠硬件来实现的，其速度相当快，这是二层交换的一个显著的优点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缺点是</a:t>
            </a:r>
            <a:r>
              <a:rPr lang="zh-CN" altLang="en-US" b="1" dirty="0">
                <a:solidFill>
                  <a:srgbClr val="FF0000"/>
                </a:solidFill>
              </a:rPr>
              <a:t>，它不能处理不同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子网之间的数据交换。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三层交换技术的背景意义：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解决了局域网中网段划分之后，网段中子网必须依赖路由器进行管理的局面，解决了传统路由器低速、复杂所造成的网络瓶颈问题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6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487"/>
            <a:ext cx="10515600" cy="1325562"/>
          </a:xfrm>
        </p:spPr>
        <p:txBody>
          <a:bodyPr/>
          <a:lstStyle/>
          <a:p>
            <a:r>
              <a:rPr lang="zh-CN" altLang="en-US" dirty="0" smtClean="0"/>
              <a:t>三层交换</a:t>
            </a:r>
            <a:r>
              <a:rPr lang="zh-CN" altLang="en-US" dirty="0" smtClean="0"/>
              <a:t>技术原理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895" y="1213527"/>
            <a:ext cx="10515600" cy="522846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dirty="0"/>
              <a:t>一个具有三层交换功能的设备，是一个带有第三层路由功能的</a:t>
            </a:r>
            <a:r>
              <a:rPr lang="zh-CN" altLang="en-US" dirty="0">
                <a:hlinkClick r:id="rId2"/>
              </a:rPr>
              <a:t>第二层交换机</a:t>
            </a:r>
            <a:r>
              <a:rPr lang="zh-CN" altLang="en-US" dirty="0"/>
              <a:t>，但它是二者的有机结合，并不是简单地把</a:t>
            </a:r>
            <a:r>
              <a:rPr lang="zh-CN" altLang="en-US" dirty="0">
                <a:hlinkClick r:id="rId3"/>
              </a:rPr>
              <a:t>路由器</a:t>
            </a:r>
            <a:r>
              <a:rPr lang="zh-CN" altLang="en-US" dirty="0"/>
              <a:t>设备的硬件及软件叠加在</a:t>
            </a:r>
            <a:r>
              <a:rPr lang="zh-CN" altLang="en-US" dirty="0">
                <a:hlinkClick r:id="rId4"/>
              </a:rPr>
              <a:t>局域网交换机</a:t>
            </a:r>
            <a:r>
              <a:rPr lang="zh-CN" altLang="en-US" dirty="0"/>
              <a:t>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</a:t>
            </a:r>
            <a:r>
              <a:rPr lang="zh-CN" altLang="en-US" dirty="0"/>
              <a:t>层交换工作在</a:t>
            </a:r>
            <a:r>
              <a:rPr lang="en-US" altLang="zh-CN" dirty="0"/>
              <a:t>OSI</a:t>
            </a:r>
            <a:r>
              <a:rPr lang="zh-CN" altLang="en-US" dirty="0"/>
              <a:t>七层网络模型中的第三层即网络层，是利用第三层协议中的</a:t>
            </a:r>
            <a:r>
              <a:rPr lang="en-US" altLang="zh-CN" dirty="0"/>
              <a:t>IP</a:t>
            </a:r>
            <a:r>
              <a:rPr lang="zh-CN" altLang="en-US" dirty="0"/>
              <a:t>包的报头信息来对后续数据业务流进行标记，具有同一标记的业务流的后续报文被交换到第二层数据链路层，从而打通源</a:t>
            </a:r>
            <a:r>
              <a:rPr lang="en-US" altLang="zh-CN" dirty="0"/>
              <a:t>IP</a:t>
            </a:r>
            <a:r>
              <a:rPr lang="zh-CN" altLang="en-US" dirty="0"/>
              <a:t>地址和目的</a:t>
            </a:r>
            <a:r>
              <a:rPr lang="en-US" altLang="zh-CN" dirty="0"/>
              <a:t>IP</a:t>
            </a:r>
            <a:r>
              <a:rPr lang="zh-CN" altLang="en-US" dirty="0"/>
              <a:t>地址之间的一条通路。这条通路经过第二层链路层。有了这条通路，三层交换机就没有必要每次将接收到的数据包进行拆包来判断路由，而是直接将数据包进行转发，将数据流进行</a:t>
            </a:r>
            <a:r>
              <a:rPr lang="zh-CN" altLang="en-US" dirty="0" smtClean="0"/>
              <a:t>交换，即</a:t>
            </a:r>
            <a:r>
              <a:rPr lang="zh-CN" altLang="en-US" b="1" dirty="0" smtClean="0">
                <a:solidFill>
                  <a:srgbClr val="FF0000"/>
                </a:solidFill>
              </a:rPr>
              <a:t>一次路由，多次转发。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对于数据包转发等规律性的过程由硬件高速实现，而像路由信息更新、路由表维护、路由计算、路由确定等功能，由软件实现。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2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487"/>
            <a:ext cx="10515600" cy="1325562"/>
          </a:xfrm>
        </p:spPr>
        <p:txBody>
          <a:bodyPr/>
          <a:lstStyle/>
          <a:p>
            <a:r>
              <a:rPr lang="zh-CN" altLang="en-US" dirty="0" smtClean="0"/>
              <a:t>三层交换</a:t>
            </a:r>
            <a:r>
              <a:rPr lang="zh-CN" altLang="en-US" dirty="0" smtClean="0"/>
              <a:t>技术原理举例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468" y="1263469"/>
            <a:ext cx="10515600" cy="522846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假设两个使用</a:t>
            </a:r>
            <a:r>
              <a:rPr lang="en-US" altLang="zh-CN" sz="2000" dirty="0">
                <a:hlinkClick r:id="rId2"/>
              </a:rPr>
              <a:t>IP</a:t>
            </a:r>
            <a:r>
              <a:rPr lang="zh-CN" altLang="en-US" sz="2000" dirty="0">
                <a:hlinkClick r:id="rId2"/>
              </a:rPr>
              <a:t>协议</a:t>
            </a:r>
            <a:r>
              <a:rPr lang="zh-CN" altLang="en-US" sz="2000" dirty="0"/>
              <a:t>的站点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通过</a:t>
            </a:r>
            <a:r>
              <a:rPr lang="zh-CN" altLang="en-US" sz="2000" dirty="0">
                <a:hlinkClick r:id="rId3"/>
              </a:rPr>
              <a:t>第三层交换机</a:t>
            </a:r>
            <a:r>
              <a:rPr lang="zh-CN" altLang="en-US" sz="2000" dirty="0"/>
              <a:t>进行</a:t>
            </a:r>
            <a:r>
              <a:rPr lang="zh-CN" altLang="en-US" sz="2000" dirty="0" smtClean="0"/>
              <a:t>通信；</a:t>
            </a:r>
            <a:endParaRPr lang="en-US" altLang="zh-CN" sz="2000" dirty="0" smtClean="0"/>
          </a:p>
          <a:p>
            <a:r>
              <a:rPr lang="zh-CN" altLang="en-US" sz="2000" dirty="0" smtClean="0"/>
              <a:t>发送站</a:t>
            </a:r>
            <a:r>
              <a:rPr lang="zh-CN" altLang="en-US" sz="2000" dirty="0"/>
              <a:t>点</a:t>
            </a:r>
            <a:r>
              <a:rPr lang="en-US" altLang="zh-CN" sz="2000" dirty="0"/>
              <a:t>A</a:t>
            </a:r>
            <a:r>
              <a:rPr lang="zh-CN" altLang="en-US" sz="2000" dirty="0"/>
              <a:t>在开始发送时，把自己的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地址与</a:t>
            </a:r>
            <a:r>
              <a:rPr lang="en-US" altLang="zh-CN" sz="2000" dirty="0"/>
              <a:t>B</a:t>
            </a:r>
            <a:r>
              <a:rPr lang="zh-CN" altLang="en-US" sz="2000" dirty="0"/>
              <a:t>站的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地址比较，判断</a:t>
            </a:r>
            <a:r>
              <a:rPr lang="en-US" altLang="zh-CN" sz="2000" dirty="0"/>
              <a:t>B</a:t>
            </a:r>
            <a:r>
              <a:rPr lang="zh-CN" altLang="en-US" sz="2000" dirty="0"/>
              <a:t>站是否与自己在同一</a:t>
            </a:r>
            <a:r>
              <a:rPr lang="zh-CN" altLang="en-US" sz="2000" dirty="0">
                <a:hlinkClick r:id="rId4"/>
              </a:rPr>
              <a:t>子网</a:t>
            </a:r>
            <a:r>
              <a:rPr lang="zh-CN" altLang="en-US" sz="2000" dirty="0"/>
              <a:t>内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若</a:t>
            </a:r>
            <a:r>
              <a:rPr lang="zh-CN" altLang="en-US" sz="2000" dirty="0"/>
              <a:t>目的站</a:t>
            </a:r>
            <a:r>
              <a:rPr lang="en-US" altLang="zh-CN" sz="2000" dirty="0"/>
              <a:t>B</a:t>
            </a:r>
            <a:r>
              <a:rPr lang="zh-CN" altLang="en-US" sz="2000" dirty="0"/>
              <a:t>与发送站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在同一子网内，则进行二层的转发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若</a:t>
            </a:r>
            <a:r>
              <a:rPr lang="zh-CN" altLang="en-US" sz="2000" dirty="0"/>
              <a:t>两个站点不在同一子网内，如发送站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要与目的站</a:t>
            </a:r>
            <a:r>
              <a:rPr lang="en-US" altLang="zh-CN" sz="2000" dirty="0"/>
              <a:t>B</a:t>
            </a:r>
            <a:r>
              <a:rPr lang="zh-CN" altLang="en-US" sz="2000" dirty="0"/>
              <a:t>通信，发送站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要向“</a:t>
            </a:r>
            <a:r>
              <a:rPr lang="zh-CN" altLang="en-US" sz="2000" dirty="0">
                <a:hlinkClick r:id="rId5"/>
              </a:rPr>
              <a:t>缺省网关</a:t>
            </a:r>
            <a:r>
              <a:rPr lang="zh-CN" altLang="en-US" sz="2000" dirty="0"/>
              <a:t>”发出</a:t>
            </a:r>
            <a:r>
              <a:rPr lang="en-US" altLang="zh-CN" sz="2000" dirty="0"/>
              <a:t>ARP(</a:t>
            </a:r>
            <a:r>
              <a:rPr lang="zh-CN" altLang="en-US" sz="2000" dirty="0">
                <a:hlinkClick r:id="rId6"/>
              </a:rPr>
              <a:t>地址解析</a:t>
            </a:r>
            <a:r>
              <a:rPr lang="en-US" altLang="zh-CN" sz="2000" dirty="0"/>
              <a:t>)</a:t>
            </a:r>
            <a:r>
              <a:rPr lang="zh-CN" altLang="en-US" sz="2000" dirty="0">
                <a:hlinkClick r:id="rId7"/>
              </a:rPr>
              <a:t>封包</a:t>
            </a:r>
            <a:r>
              <a:rPr lang="zh-CN" altLang="en-US" sz="2000" dirty="0"/>
              <a:t>，而“缺省网关”的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地址其实是</a:t>
            </a:r>
            <a:r>
              <a:rPr lang="zh-CN" altLang="en-US" sz="2000" dirty="0">
                <a:hlinkClick r:id="rId8"/>
              </a:rPr>
              <a:t>三层交换机</a:t>
            </a:r>
            <a:r>
              <a:rPr lang="zh-CN" altLang="en-US" sz="2000" dirty="0"/>
              <a:t>的三层交换模块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对“缺省网关”的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地址广播出一个</a:t>
            </a:r>
            <a:r>
              <a:rPr lang="en-US" altLang="zh-CN" sz="2000" dirty="0"/>
              <a:t>ARP</a:t>
            </a:r>
            <a:r>
              <a:rPr lang="zh-CN" altLang="en-US" sz="2000" dirty="0"/>
              <a:t>请求时，如果三层交换模块在以前的通信过程中已经知道</a:t>
            </a:r>
            <a:r>
              <a:rPr lang="en-US" altLang="zh-CN" sz="2000" dirty="0"/>
              <a:t>B</a:t>
            </a:r>
            <a:r>
              <a:rPr lang="zh-CN" altLang="en-US" sz="2000" dirty="0"/>
              <a:t>站的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地址，则向发送站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回复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否则</a:t>
            </a:r>
            <a:r>
              <a:rPr lang="zh-CN" altLang="en-US" sz="2000" dirty="0"/>
              <a:t>三层交换模块根据</a:t>
            </a:r>
            <a:r>
              <a:rPr lang="zh-CN" altLang="en-US" sz="2000" dirty="0">
                <a:hlinkClick r:id="rId9"/>
              </a:rPr>
              <a:t>路由</a:t>
            </a:r>
            <a:r>
              <a:rPr lang="zh-CN" altLang="en-US" sz="2000" dirty="0"/>
              <a:t>信息向</a:t>
            </a:r>
            <a:r>
              <a:rPr lang="en-US" altLang="zh-CN" sz="2000" dirty="0"/>
              <a:t>B</a:t>
            </a:r>
            <a:r>
              <a:rPr lang="zh-CN" altLang="en-US" sz="2000" dirty="0"/>
              <a:t>站广播一个</a:t>
            </a:r>
            <a:r>
              <a:rPr lang="en-US" altLang="zh-CN" sz="2000" dirty="0"/>
              <a:t>ARP</a:t>
            </a:r>
            <a:r>
              <a:rPr lang="zh-CN" altLang="en-US" sz="2000" dirty="0"/>
              <a:t>请求，</a:t>
            </a:r>
            <a:r>
              <a:rPr lang="en-US" altLang="zh-CN" sz="2000" dirty="0"/>
              <a:t>B</a:t>
            </a:r>
            <a:r>
              <a:rPr lang="zh-CN" altLang="en-US" sz="2000" dirty="0"/>
              <a:t>站得到此</a:t>
            </a:r>
            <a:r>
              <a:rPr lang="en-US" altLang="zh-CN" sz="2000" dirty="0"/>
              <a:t>ARP</a:t>
            </a:r>
            <a:r>
              <a:rPr lang="zh-CN" altLang="en-US" sz="2000" dirty="0"/>
              <a:t>请求后向三层交换模块回复其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地址，三层交换模块保存此地址并回复给发送站</a:t>
            </a:r>
            <a:r>
              <a:rPr lang="en-US" altLang="zh-CN" sz="2000" dirty="0"/>
              <a:t>A,</a:t>
            </a:r>
            <a:r>
              <a:rPr lang="zh-CN" altLang="en-US" sz="2000" dirty="0"/>
              <a:t>同时将</a:t>
            </a:r>
            <a:r>
              <a:rPr lang="en-US" altLang="zh-CN" sz="2000" dirty="0"/>
              <a:t>B</a:t>
            </a:r>
            <a:r>
              <a:rPr lang="zh-CN" altLang="en-US" sz="2000" dirty="0"/>
              <a:t>站的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地址发送到二层交换引擎的</a:t>
            </a:r>
            <a:r>
              <a:rPr lang="en-US" altLang="zh-CN" sz="2000" dirty="0">
                <a:hlinkClick r:id="rId10"/>
              </a:rPr>
              <a:t>MAC</a:t>
            </a:r>
            <a:r>
              <a:rPr lang="zh-CN" altLang="en-US" sz="2000" dirty="0">
                <a:hlinkClick r:id="rId10"/>
              </a:rPr>
              <a:t>地址表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从</a:t>
            </a:r>
            <a:r>
              <a:rPr lang="zh-CN" altLang="en-US" sz="2000" dirty="0"/>
              <a:t>这以后，当</a:t>
            </a:r>
            <a:r>
              <a:rPr lang="en-US" altLang="zh-CN" sz="2000" dirty="0"/>
              <a:t>A</a:t>
            </a:r>
            <a:r>
              <a:rPr lang="zh-CN" altLang="en-US" sz="2000" dirty="0"/>
              <a:t>向</a:t>
            </a:r>
            <a:r>
              <a:rPr lang="en-US" altLang="zh-CN" sz="2000" dirty="0"/>
              <a:t>B</a:t>
            </a:r>
            <a:r>
              <a:rPr lang="zh-CN" altLang="en-US" sz="2000" dirty="0"/>
              <a:t>发送的</a:t>
            </a:r>
            <a:r>
              <a:rPr lang="zh-CN" altLang="en-US" sz="2000" dirty="0">
                <a:hlinkClick r:id="rId11"/>
              </a:rPr>
              <a:t>数据包</a:t>
            </a:r>
            <a:r>
              <a:rPr lang="zh-CN" altLang="en-US" sz="2000" dirty="0"/>
              <a:t>便全部交给二层交换处理，信息得以高速交换。由于仅仅在路由过程中才需要三层处理，绝大部分数据都通过二层交换转发，因此三层交换机的速度很快，接近</a:t>
            </a:r>
            <a:r>
              <a:rPr lang="zh-CN" altLang="en-US" sz="2000" dirty="0">
                <a:hlinkClick r:id="rId12"/>
              </a:rPr>
              <a:t>二层交换机</a:t>
            </a:r>
            <a:r>
              <a:rPr lang="zh-CN" altLang="en-US" sz="2000" dirty="0"/>
              <a:t>的速度，同时比相同</a:t>
            </a:r>
            <a:r>
              <a:rPr lang="zh-CN" altLang="en-US" sz="2000" dirty="0">
                <a:hlinkClick r:id="rId13"/>
              </a:rPr>
              <a:t>路由器</a:t>
            </a:r>
            <a:r>
              <a:rPr lang="zh-CN" altLang="en-US" sz="2000" dirty="0"/>
              <a:t>的价格低很多。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2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二层交换技术的最大优点是硬件实现数据帧的转发，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，缺点是不能实现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通信。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0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469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三层交换机组成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901" y="1336911"/>
            <a:ext cx="6320960" cy="46276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1.ASIC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特殊应用</a:t>
            </a:r>
            <a:r>
              <a:rPr lang="zh-CN" altLang="en-US" sz="2400" dirty="0" smtClean="0"/>
              <a:t>集成电路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完成</a:t>
            </a:r>
            <a:r>
              <a:rPr lang="zh-CN" altLang="en-US" sz="2400" dirty="0"/>
              <a:t>主要的二三层转发功能，内部包含用于二层转发的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地址表以及用于</a:t>
            </a:r>
            <a:r>
              <a:rPr lang="en-US" altLang="zh-CN" sz="2400" dirty="0"/>
              <a:t>IP</a:t>
            </a:r>
            <a:r>
              <a:rPr lang="zh-CN" altLang="en-US" sz="2400" dirty="0"/>
              <a:t>转发的三层转发表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2.CPU</a:t>
            </a:r>
            <a:r>
              <a:rPr lang="zh-CN" altLang="en-US" sz="2400" dirty="0"/>
              <a:t>：用于转发的控制，主要维护一些软件表项（包括软件路由表、软件</a:t>
            </a:r>
            <a:r>
              <a:rPr lang="en-US" altLang="zh-CN" sz="2400" dirty="0"/>
              <a:t>ARP</a:t>
            </a:r>
            <a:r>
              <a:rPr lang="zh-CN" altLang="en-US" sz="2400" dirty="0"/>
              <a:t>表等等），并根据软件表项的转发信息来配置</a:t>
            </a:r>
            <a:r>
              <a:rPr lang="en-US" altLang="zh-CN" sz="2400" dirty="0"/>
              <a:t>ASIC</a:t>
            </a:r>
            <a:r>
              <a:rPr lang="zh-CN" altLang="en-US" sz="2400" dirty="0"/>
              <a:t>的硬件三层转发表。当然，</a:t>
            </a:r>
            <a:r>
              <a:rPr lang="en-US" altLang="zh-CN" sz="2400" dirty="0"/>
              <a:t>CPU</a:t>
            </a:r>
            <a:r>
              <a:rPr lang="zh-CN" altLang="en-US" sz="2400" dirty="0"/>
              <a:t>本身也可以完成软件三层</a:t>
            </a:r>
            <a:r>
              <a:rPr lang="zh-CN" altLang="en-US" sz="2400" dirty="0" smtClean="0"/>
              <a:t>转发。</a:t>
            </a:r>
            <a:endParaRPr lang="en-US" altLang="zh-CN" sz="2400" dirty="0"/>
          </a:p>
          <a:p>
            <a:r>
              <a:rPr lang="zh-CN" altLang="en-US" sz="2400" dirty="0"/>
              <a:t>三层交换机并不能完全替代路由器，路由器所具备的丰富的接口类型、良好的流量服务等级控制、强大的</a:t>
            </a:r>
            <a:r>
              <a:rPr lang="zh-CN" altLang="en-US" sz="2400" dirty="0" smtClean="0"/>
              <a:t>路由能力、安全机制等</a:t>
            </a:r>
            <a:r>
              <a:rPr lang="zh-CN" altLang="en-US" sz="2400" dirty="0"/>
              <a:t>仍然是三层交换机的薄弱环节。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Picture 2" descr="https://pic3.zhimg.com/80/v2-b058ceb42e09032d104382dd1774eafe_72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05" y="1274217"/>
            <a:ext cx="7052533" cy="25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51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三层交换</a:t>
            </a:r>
            <a:r>
              <a:rPr lang="zh-CN" altLang="en-US" dirty="0" smtClean="0"/>
              <a:t>技术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283" y="1869990"/>
            <a:ext cx="10515600" cy="4351337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假设两个使用</a:t>
            </a:r>
            <a:r>
              <a:rPr lang="en-US" altLang="zh-CN" sz="2000" dirty="0"/>
              <a:t>IP</a:t>
            </a:r>
            <a:r>
              <a:rPr lang="zh-CN" altLang="en-US" sz="2000" dirty="0"/>
              <a:t>协议的站点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通过第三层交换机进行通信，发送站点</a:t>
            </a:r>
            <a:r>
              <a:rPr lang="en-US" altLang="zh-CN" sz="2000" dirty="0"/>
              <a:t>A</a:t>
            </a:r>
            <a:r>
              <a:rPr lang="zh-CN" altLang="en-US" sz="2000" dirty="0"/>
              <a:t>在开始发送时，把自己的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地址与</a:t>
            </a:r>
            <a:r>
              <a:rPr lang="en-US" altLang="zh-CN" sz="2000" dirty="0"/>
              <a:t>B</a:t>
            </a:r>
            <a:r>
              <a:rPr lang="zh-CN" altLang="en-US" sz="2000" dirty="0"/>
              <a:t>站的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地址比较，判断</a:t>
            </a:r>
            <a:r>
              <a:rPr lang="en-US" altLang="zh-CN" sz="2000" dirty="0"/>
              <a:t>B</a:t>
            </a:r>
            <a:r>
              <a:rPr lang="zh-CN" altLang="en-US" sz="2000" dirty="0"/>
              <a:t>站是否与自己在同一子网内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若</a:t>
            </a:r>
            <a:r>
              <a:rPr lang="zh-CN" altLang="en-US" sz="2000" dirty="0"/>
              <a:t>目的站</a:t>
            </a:r>
            <a:r>
              <a:rPr lang="en-US" altLang="zh-CN" sz="2000" dirty="0"/>
              <a:t>B</a:t>
            </a:r>
            <a:r>
              <a:rPr lang="zh-CN" altLang="en-US" sz="2000" dirty="0"/>
              <a:t>与发送站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在同一子网内，则进行二层的转发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若</a:t>
            </a:r>
            <a:r>
              <a:rPr lang="zh-CN" altLang="en-US" sz="2000" dirty="0"/>
              <a:t>两个站点不在同一子网内，如发送站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要与目的站</a:t>
            </a:r>
            <a:r>
              <a:rPr lang="en-US" altLang="zh-CN" sz="2000" dirty="0"/>
              <a:t>B</a:t>
            </a:r>
            <a:r>
              <a:rPr lang="zh-CN" altLang="en-US" sz="2000" dirty="0"/>
              <a:t>通信，发送站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要向“缺省网关”发出</a:t>
            </a:r>
            <a:r>
              <a:rPr lang="en-US" altLang="zh-CN" sz="2000" dirty="0"/>
              <a:t>ARP(</a:t>
            </a:r>
            <a:r>
              <a:rPr lang="zh-CN" altLang="en-US" sz="2000" dirty="0"/>
              <a:t>地址解析</a:t>
            </a:r>
            <a:r>
              <a:rPr lang="en-US" altLang="zh-CN" sz="2000" dirty="0"/>
              <a:t>)</a:t>
            </a:r>
            <a:r>
              <a:rPr lang="zh-CN" altLang="en-US" sz="2000" dirty="0"/>
              <a:t>封包，而“缺省网关”的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地址其实是三层交换机的三层交换模块。当发送站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对“缺省网关”的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地址广播出一个</a:t>
            </a:r>
            <a:r>
              <a:rPr lang="en-US" altLang="zh-CN" sz="2000" dirty="0"/>
              <a:t>ARP</a:t>
            </a:r>
            <a:r>
              <a:rPr lang="zh-CN" altLang="en-US" sz="2000" dirty="0"/>
              <a:t>请求时，如果三层交换模块在以前的通信过程中已经知道</a:t>
            </a:r>
            <a:r>
              <a:rPr lang="en-US" altLang="zh-CN" sz="2000" dirty="0"/>
              <a:t>B</a:t>
            </a:r>
            <a:r>
              <a:rPr lang="zh-CN" altLang="en-US" sz="2000" dirty="0"/>
              <a:t>站的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地址，则向发送站</a:t>
            </a:r>
            <a:r>
              <a:rPr lang="en-US" altLang="zh-CN" sz="2000" dirty="0"/>
              <a:t>A</a:t>
            </a:r>
            <a:r>
              <a:rPr lang="zh-CN" altLang="en-US" sz="2000" dirty="0"/>
              <a:t>回复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地址。否则三层交换模块根据路由信息向</a:t>
            </a:r>
            <a:r>
              <a:rPr lang="en-US" altLang="zh-CN" sz="2000" dirty="0"/>
              <a:t>B</a:t>
            </a:r>
            <a:r>
              <a:rPr lang="zh-CN" altLang="en-US" sz="2000" dirty="0"/>
              <a:t>站广播一个</a:t>
            </a:r>
            <a:r>
              <a:rPr lang="en-US" altLang="zh-CN" sz="2000" dirty="0"/>
              <a:t>ARP</a:t>
            </a:r>
            <a:r>
              <a:rPr lang="zh-CN" altLang="en-US" sz="2000" dirty="0"/>
              <a:t>请求，</a:t>
            </a:r>
            <a:r>
              <a:rPr lang="en-US" altLang="zh-CN" sz="2000" dirty="0"/>
              <a:t>B</a:t>
            </a:r>
            <a:r>
              <a:rPr lang="zh-CN" altLang="en-US" sz="2000" dirty="0"/>
              <a:t>站得到此</a:t>
            </a:r>
            <a:r>
              <a:rPr lang="en-US" altLang="zh-CN" sz="2000" dirty="0"/>
              <a:t>ARP</a:t>
            </a:r>
            <a:r>
              <a:rPr lang="zh-CN" altLang="en-US" sz="2000" dirty="0"/>
              <a:t>请求后向三层交换模块回复其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地址，三层交换模块保存此地址并回复给发送站</a:t>
            </a:r>
            <a:r>
              <a:rPr lang="en-US" altLang="zh-CN" sz="2000" dirty="0"/>
              <a:t>A,</a:t>
            </a:r>
            <a:r>
              <a:rPr lang="zh-CN" altLang="en-US" sz="2000" dirty="0"/>
              <a:t>同时将</a:t>
            </a:r>
            <a:r>
              <a:rPr lang="en-US" altLang="zh-CN" sz="2000" dirty="0"/>
              <a:t>B</a:t>
            </a:r>
            <a:r>
              <a:rPr lang="zh-CN" altLang="en-US" sz="2000" dirty="0"/>
              <a:t>站的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地址发送到二层交换引擎的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地址表中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从</a:t>
            </a:r>
            <a:r>
              <a:rPr lang="zh-CN" altLang="en-US" sz="2000" dirty="0"/>
              <a:t>这以后，当</a:t>
            </a:r>
            <a:r>
              <a:rPr lang="en-US" altLang="zh-CN" sz="2000" dirty="0"/>
              <a:t>A</a:t>
            </a:r>
            <a:r>
              <a:rPr lang="zh-CN" altLang="en-US" sz="2000" dirty="0"/>
              <a:t>向</a:t>
            </a:r>
            <a:r>
              <a:rPr lang="en-US" altLang="zh-CN" sz="2000" dirty="0"/>
              <a:t>B</a:t>
            </a:r>
            <a:r>
              <a:rPr lang="zh-CN" altLang="en-US" sz="2000" dirty="0"/>
              <a:t>发送的数据包便全部交给二层交换处理，信息得以高速交换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由于</a:t>
            </a:r>
            <a:r>
              <a:rPr lang="zh-CN" altLang="en-US" sz="2000" dirty="0"/>
              <a:t>仅仅在路由过程中才需要三层处理，绝大部分数据都通过二层交换转发，因此三层交换机的速度很快，接近二层交换机的速度，同时比相同路由器的价格低很多。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三层交换机与路由器的区别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主要功能不同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适用环境不同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数据包的转发效率不同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安全机制不同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" name="组合 21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8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1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581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理解物理拓扑与逻辑拓扑之间的关系</a:t>
            </a:r>
          </a:p>
          <a:p>
            <a:r>
              <a:rPr kumimoji="1" lang="zh-CN" altLang="en-US" dirty="0" smtClean="0"/>
              <a:t>掌握传统</a:t>
            </a:r>
            <a:r>
              <a:rPr kumimoji="1" lang="en-US" altLang="zh-CN" dirty="0" smtClean="0"/>
              <a:t>VLAN</a:t>
            </a:r>
            <a:r>
              <a:rPr kumimoji="1" lang="zh-CN" altLang="en-US" dirty="0" smtClean="0"/>
              <a:t>间路由的原理及配置案例</a:t>
            </a:r>
          </a:p>
          <a:p>
            <a:r>
              <a:rPr kumimoji="1" lang="zh-CN" altLang="en-US" dirty="0" smtClean="0"/>
              <a:t>掌握单臂路由的原理及配置案例</a:t>
            </a:r>
          </a:p>
          <a:p>
            <a:r>
              <a:rPr kumimoji="1" lang="zh-CN" altLang="en-US" dirty="0" smtClean="0"/>
              <a:t>理解交换机技术理解</a:t>
            </a:r>
            <a:r>
              <a:rPr kumimoji="1" lang="en-US" altLang="zh-CN" dirty="0" smtClean="0"/>
              <a:t>VLANIF</a:t>
            </a:r>
            <a:r>
              <a:rPr kumimoji="1" lang="zh-CN" altLang="en-US" dirty="0" smtClean="0"/>
              <a:t>接口的特点及配置案例</a:t>
            </a:r>
          </a:p>
          <a:p>
            <a:r>
              <a:rPr kumimoji="1" lang="zh-CN" altLang="en-US" dirty="0" smtClean="0"/>
              <a:t>掌握</a:t>
            </a:r>
            <a:r>
              <a:rPr kumimoji="1" lang="en-US" altLang="zh-CN" dirty="0"/>
              <a:t>VLAN</a:t>
            </a:r>
            <a:r>
              <a:rPr kumimoji="1" lang="zh-CN" altLang="en-US" dirty="0" smtClean="0"/>
              <a:t>间路由的故障排除方法</a:t>
            </a:r>
          </a:p>
          <a:p>
            <a:endParaRPr kumimoji="1"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4899-F7AF-4526-82B4-A0113782E4EF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17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单臂</a:t>
            </a:r>
            <a:r>
              <a:rPr lang="zh-CN" altLang="en-US" dirty="0" smtClean="0"/>
              <a:t>路由的缺陷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</a:t>
            </a:r>
            <a:r>
              <a:rPr lang="zh-CN" altLang="en-US" dirty="0"/>
              <a:t>具有扩展性</a:t>
            </a:r>
            <a:r>
              <a:rPr lang="zh-CN" altLang="en-US" dirty="0" smtClean="0"/>
              <a:t>的</a:t>
            </a:r>
            <a:r>
              <a:rPr lang="zh-CN" altLang="en-US" dirty="0"/>
              <a:t>，</a:t>
            </a:r>
            <a:r>
              <a:rPr lang="zh-CN" altLang="en-US" dirty="0" smtClean="0"/>
              <a:t>如果 </a:t>
            </a:r>
            <a:r>
              <a:rPr lang="en-US" altLang="zh-CN" dirty="0"/>
              <a:t>VLAN </a:t>
            </a:r>
            <a:r>
              <a:rPr lang="zh-CN" altLang="en-US" dirty="0"/>
              <a:t>的数量不断增加，流经路由器与交换机之间链路的流量也变得非常大， 这时，这条链路也就成为了整个网络的瓶颈，</a:t>
            </a:r>
            <a:r>
              <a:rPr lang="zh-CN" altLang="en-US" dirty="0" smtClean="0"/>
              <a:t>即使网络</a:t>
            </a:r>
            <a:r>
              <a:rPr lang="zh-CN" altLang="en-US" dirty="0"/>
              <a:t>的带宽再快，也是如此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</a:t>
            </a:r>
            <a:r>
              <a:rPr lang="zh-CN" altLang="en-US" dirty="0"/>
              <a:t>路由器</a:t>
            </a:r>
            <a:r>
              <a:rPr lang="zh-CN" altLang="en-US" dirty="0" smtClean="0"/>
              <a:t>的吞吐量</a:t>
            </a:r>
            <a:r>
              <a:rPr lang="zh-CN" altLang="en-US" dirty="0"/>
              <a:t>只有 </a:t>
            </a:r>
            <a:r>
              <a:rPr lang="en-US" altLang="zh-CN" dirty="0" smtClean="0"/>
              <a:t>10kpps~1Mpps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路由器</a:t>
            </a:r>
            <a:r>
              <a:rPr lang="zh-CN" altLang="en-US" dirty="0"/>
              <a:t>只是</a:t>
            </a:r>
            <a:r>
              <a:rPr lang="zh-CN" altLang="en-US" dirty="0" smtClean="0"/>
              <a:t>通过软件的虚拟</a:t>
            </a:r>
            <a:r>
              <a:rPr lang="zh-CN" altLang="en-US" dirty="0"/>
              <a:t>子接口来交换和路由选择</a:t>
            </a:r>
            <a:r>
              <a:rPr lang="zh-CN" altLang="en-US" dirty="0" smtClean="0"/>
              <a:t>数据包。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6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三层交换机与</a:t>
            </a:r>
            <a:r>
              <a:rPr lang="en-US" altLang="zh-CN" dirty="0" smtClean="0"/>
              <a:t>VLANIF</a:t>
            </a:r>
            <a:r>
              <a:rPr lang="zh-CN" altLang="en-US" dirty="0" smtClean="0"/>
              <a:t>接口环境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三层交换机提供一种特性，通过配置命令来创建虚拟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接口，简称</a:t>
            </a:r>
            <a:r>
              <a:rPr lang="en-US" altLang="zh-CN" dirty="0" smtClean="0"/>
              <a:t>SVI</a:t>
            </a:r>
            <a:r>
              <a:rPr lang="zh-CN" altLang="en-US" dirty="0" smtClean="0"/>
              <a:t>接口，被三层交换机视为直连口，将他们所在的网段作为直连路由填充在路由表中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这些虚拟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接口和对应的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中的物理二层端口处于同一个子网中。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所以这些虚拟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接口充当该</a:t>
            </a:r>
            <a:r>
              <a:rPr lang="en-US" altLang="zh-CN" dirty="0" smtClean="0"/>
              <a:t>VLAN</a:t>
            </a:r>
            <a:r>
              <a:rPr lang="zh-CN" altLang="en-US" dirty="0"/>
              <a:t>所</a:t>
            </a:r>
            <a:r>
              <a:rPr lang="zh-CN" altLang="en-US" dirty="0" smtClean="0"/>
              <a:t>连接设备的网关。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0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三层交换机通过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来实现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VLAN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间通信。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0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634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三层交换机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68" t="13441" r="29743" b="40933"/>
          <a:stretch/>
        </p:blipFill>
        <p:spPr>
          <a:xfrm>
            <a:off x="2209800" y="1691322"/>
            <a:ext cx="6787978" cy="410000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9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Baoli SC Regular"/>
                <a:cs typeface="Baoli SC Regular"/>
              </a:rPr>
              <a:t>网络（</a:t>
            </a:r>
            <a:r>
              <a:rPr kumimoji="1" lang="en-US" altLang="zh-CN" dirty="0" smtClean="0">
                <a:latin typeface="Baoli SC Regular"/>
                <a:cs typeface="Baoli SC Regular"/>
              </a:rPr>
              <a:t>VLAN</a:t>
            </a:r>
            <a:r>
              <a:rPr kumimoji="1" lang="zh-CN" altLang="en-US" dirty="0" smtClean="0">
                <a:latin typeface="Baoli SC Regular"/>
                <a:cs typeface="Baoli SC Regular"/>
              </a:rPr>
              <a:t>间路由）故障排除思路</a:t>
            </a:r>
            <a:endParaRPr kumimoji="1" lang="zh-CN" altLang="en-US" dirty="0">
              <a:latin typeface="Baoli SC Regular"/>
              <a:cs typeface="Baoli SC Regula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0" y="1430555"/>
            <a:ext cx="8259773" cy="5030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步骤：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）收集故障信息；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）定位故障点；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）提出解决方案并进行测试；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）实施变更并进行测试；</a:t>
            </a:r>
          </a:p>
          <a:p>
            <a:pPr marL="468630" lvl="1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8D56-31A0-4775-962A-91FDEFB0C400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7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Baoli SC Regular"/>
                <a:cs typeface="Baoli SC Regular"/>
              </a:rPr>
              <a:t>VLAN</a:t>
            </a:r>
            <a:r>
              <a:rPr kumimoji="1" lang="zh-CN" altLang="en-US" dirty="0" smtClean="0">
                <a:latin typeface="Baoli SC Regular"/>
                <a:cs typeface="Baoli SC Regular"/>
              </a:rPr>
              <a:t>间路由故障排除</a:t>
            </a:r>
            <a:endParaRPr kumimoji="1" lang="zh-CN" altLang="en-US" dirty="0">
              <a:latin typeface="Baoli SC Regular"/>
              <a:cs typeface="Baoli SC Regula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0" y="1430555"/>
            <a:ext cx="8259773" cy="5030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传统的</a:t>
            </a:r>
            <a:r>
              <a:rPr kumimoji="1" lang="en-US" altLang="zh-CN" dirty="0" smtClean="0"/>
              <a:t>VLAN</a:t>
            </a:r>
            <a:r>
              <a:rPr kumimoji="1" lang="zh-CN" altLang="en-US" dirty="0" smtClean="0"/>
              <a:t>间路由环境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步骤：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）通过</a:t>
            </a:r>
            <a:r>
              <a:rPr kumimoji="1" lang="en-US" altLang="zh-CN" sz="2800" dirty="0"/>
              <a:t>PING</a:t>
            </a:r>
            <a:r>
              <a:rPr kumimoji="1" lang="zh-CN" altLang="en-US" sz="2800" dirty="0"/>
              <a:t>进行连通性测试；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dirty="0"/>
              <a:t>（2</a:t>
            </a:r>
            <a:r>
              <a:rPr kumimoji="1" lang="zh-CN" altLang="en-US" sz="2800" dirty="0"/>
              <a:t>）检查路由器接口和</a:t>
            </a:r>
            <a:r>
              <a:rPr kumimoji="1" lang="en-US" altLang="zh-CN" sz="2800" dirty="0"/>
              <a:t>PC</a:t>
            </a:r>
            <a:r>
              <a:rPr kumimoji="1" lang="zh-CN" altLang="en-US" sz="2800" dirty="0"/>
              <a:t>的</a:t>
            </a:r>
            <a:r>
              <a:rPr kumimoji="1" lang="en-US" altLang="zh-CN" sz="2800" dirty="0"/>
              <a:t>IP</a:t>
            </a:r>
            <a:r>
              <a:rPr kumimoji="1" lang="zh-CN" altLang="en-US" sz="2800" dirty="0"/>
              <a:t>地址属性配置</a:t>
            </a:r>
            <a:r>
              <a:rPr kumimoji="1" lang="en-US" altLang="zh-CN" sz="2800" dirty="0"/>
              <a:t>;</a:t>
            </a:r>
          </a:p>
          <a:p>
            <a:pPr lvl="1">
              <a:lnSpc>
                <a:spcPct val="150000"/>
              </a:lnSpc>
            </a:pPr>
            <a:r>
              <a:rPr kumimoji="1" lang="zh-CN" altLang="zh-CN" sz="2800" dirty="0"/>
              <a:t>（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）检查交换机中的</a:t>
            </a:r>
            <a:r>
              <a:rPr kumimoji="1" lang="en-US" altLang="zh-CN" sz="2800" dirty="0"/>
              <a:t>VLAN</a:t>
            </a:r>
            <a:r>
              <a:rPr kumimoji="1" lang="zh-CN" altLang="en-US" sz="2800" dirty="0" smtClean="0"/>
              <a:t>配置；</a:t>
            </a:r>
            <a:endParaRPr kumimoji="1" lang="en-US" altLang="zh-CN" sz="2800" dirty="0" smtClean="0"/>
          </a:p>
          <a:p>
            <a:pPr lvl="1">
              <a:lnSpc>
                <a:spcPct val="150000"/>
              </a:lnSpc>
            </a:pPr>
            <a:r>
              <a:rPr kumimoji="1" lang="zh-CN" altLang="zh-CN" sz="2800" dirty="0" smtClean="0"/>
              <a:t>（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）检查具体接口；</a:t>
            </a:r>
            <a:endParaRPr kumimoji="1" lang="en-US" altLang="zh-CN" sz="2800" dirty="0" smtClean="0"/>
          </a:p>
          <a:p>
            <a:pPr lvl="1">
              <a:lnSpc>
                <a:spcPct val="150000"/>
              </a:lnSpc>
            </a:pPr>
            <a:r>
              <a:rPr kumimoji="1" lang="zh-CN" altLang="zh-CN" sz="2800" dirty="0" smtClean="0"/>
              <a:t>（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）变更并验证结果。</a:t>
            </a:r>
            <a:endParaRPr kumimoji="1" lang="zh-CN" altLang="en-US" sz="2800" dirty="0"/>
          </a:p>
          <a:p>
            <a:pPr marL="468630" lvl="1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707E-CFC4-4872-AAF9-31795C466DB4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5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Baoli SC Regular"/>
                <a:cs typeface="Baoli SC Regular"/>
              </a:rPr>
              <a:t>VLAN</a:t>
            </a:r>
            <a:r>
              <a:rPr kumimoji="1" lang="zh-CN" altLang="en-US" dirty="0" smtClean="0">
                <a:latin typeface="Baoli SC Regular"/>
                <a:cs typeface="Baoli SC Regular"/>
              </a:rPr>
              <a:t>间路由故障排除</a:t>
            </a:r>
            <a:endParaRPr kumimoji="1" lang="zh-CN" altLang="en-US" dirty="0">
              <a:latin typeface="Baoli SC Regular"/>
              <a:cs typeface="Baoli SC Regula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0" y="1430555"/>
            <a:ext cx="8259773" cy="5030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单臂路由及路由器子接口的情况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步骤：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）查看路由器子接口的配置情况；查看所属的</a:t>
            </a:r>
            <a:r>
              <a:rPr kumimoji="1" lang="en-US" altLang="zh-CN" sz="2800" dirty="0"/>
              <a:t>VLAN</a:t>
            </a:r>
            <a:r>
              <a:rPr kumimoji="1" lang="zh-CN" altLang="en-US" sz="2800" dirty="0"/>
              <a:t>配置及</a:t>
            </a:r>
            <a:r>
              <a:rPr kumimoji="1" lang="en-US" altLang="zh-CN" sz="2800" dirty="0"/>
              <a:t>IP</a:t>
            </a:r>
            <a:r>
              <a:rPr kumimoji="1" lang="zh-CN" altLang="en-US" sz="2800" dirty="0"/>
              <a:t>地址；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dirty="0"/>
              <a:t>（2</a:t>
            </a:r>
            <a:r>
              <a:rPr kumimoji="1" lang="zh-CN" altLang="en-US" sz="2800" dirty="0"/>
              <a:t>）检查交换机连接路由器接口是否为</a:t>
            </a:r>
            <a:r>
              <a:rPr kumimoji="1" lang="en-US" altLang="zh-CN" sz="2800" dirty="0"/>
              <a:t>TRUNK</a:t>
            </a:r>
            <a:r>
              <a:rPr kumimoji="1" lang="zh-CN" altLang="en-US" sz="2800" dirty="0"/>
              <a:t>，且放行了相关</a:t>
            </a:r>
            <a:r>
              <a:rPr kumimoji="1" lang="en-US" altLang="zh-CN" sz="2800" dirty="0"/>
              <a:t>VLAN;</a:t>
            </a:r>
          </a:p>
          <a:p>
            <a:pPr lvl="1">
              <a:lnSpc>
                <a:spcPct val="150000"/>
              </a:lnSpc>
            </a:pPr>
            <a:r>
              <a:rPr kumimoji="1" lang="zh-CN" altLang="zh-CN" sz="2800" dirty="0"/>
              <a:t>（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）检查主机的</a:t>
            </a:r>
            <a:r>
              <a:rPr kumimoji="1" lang="en-US" altLang="zh-CN" sz="2800" dirty="0"/>
              <a:t>TCP/IP</a:t>
            </a:r>
            <a:r>
              <a:rPr kumimoji="1" lang="zh-CN" altLang="en-US" sz="2800" dirty="0"/>
              <a:t>属性配置，特别是网关的配置。</a:t>
            </a:r>
          </a:p>
          <a:p>
            <a:pPr marL="468630" lvl="1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8319-6ED3-4E4D-AF76-A1AC76412D41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1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Baoli SC Regular"/>
                <a:cs typeface="Baoli SC Regular"/>
              </a:rPr>
              <a:t>VLAN</a:t>
            </a:r>
            <a:r>
              <a:rPr kumimoji="1" lang="zh-CN" altLang="en-US" dirty="0" smtClean="0">
                <a:latin typeface="Baoli SC Regular"/>
                <a:cs typeface="Baoli SC Regular"/>
              </a:rPr>
              <a:t>间路由故障排除</a:t>
            </a:r>
            <a:endParaRPr kumimoji="1" lang="zh-CN" altLang="en-US" dirty="0">
              <a:latin typeface="Baoli SC Regular"/>
              <a:cs typeface="Baoli SC Regula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0" y="1430555"/>
            <a:ext cx="8259773" cy="5030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三层交换机的环境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步骤：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）查看</a:t>
            </a:r>
            <a:r>
              <a:rPr kumimoji="1" lang="en-US" altLang="zh-CN" sz="2800" dirty="0"/>
              <a:t>VLANIF</a:t>
            </a:r>
            <a:r>
              <a:rPr kumimoji="1" lang="zh-CN" altLang="en-US" sz="2800" dirty="0"/>
              <a:t>接口的配置情况；</a:t>
            </a:r>
            <a:r>
              <a:rPr kumimoji="1" lang="en-US" altLang="zh-CN" sz="2800" i="1" u="sng" dirty="0"/>
              <a:t>display </a:t>
            </a:r>
            <a:r>
              <a:rPr kumimoji="1" lang="en-US" altLang="zh-CN" sz="2800" i="1" u="sng" dirty="0" err="1"/>
              <a:t>ip</a:t>
            </a:r>
            <a:r>
              <a:rPr kumimoji="1" lang="en-US" altLang="zh-CN" sz="2800" i="1" u="sng" dirty="0"/>
              <a:t> interface brief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dirty="0"/>
              <a:t>（2</a:t>
            </a:r>
            <a:r>
              <a:rPr kumimoji="1" lang="zh-CN" altLang="en-US" sz="2800" dirty="0"/>
              <a:t>）检查主机连接接口所属的</a:t>
            </a:r>
            <a:r>
              <a:rPr kumimoji="1" lang="en-US" altLang="zh-CN" sz="2800" dirty="0"/>
              <a:t>VLAN;</a:t>
            </a:r>
          </a:p>
          <a:p>
            <a:pPr lvl="1">
              <a:lnSpc>
                <a:spcPct val="150000"/>
              </a:lnSpc>
            </a:pPr>
            <a:r>
              <a:rPr kumimoji="1" lang="zh-CN" altLang="zh-CN" sz="2800" dirty="0"/>
              <a:t>（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）检查主机的</a:t>
            </a:r>
            <a:r>
              <a:rPr kumimoji="1" lang="en-US" altLang="zh-CN" sz="2800" dirty="0"/>
              <a:t>TCP/IP</a:t>
            </a:r>
            <a:r>
              <a:rPr kumimoji="1" lang="zh-CN" altLang="en-US" sz="2800" dirty="0"/>
              <a:t>属性配置，特别是网关的配置。</a:t>
            </a:r>
          </a:p>
          <a:p>
            <a:pPr marL="468630" lvl="1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5683-956B-470D-B9E0-362ABA840027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4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逻辑拓扑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3513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三层拓扑描述的是网络设备根据网络地址转发数据包的逻辑通道。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绘制逻辑拓扑时，一般只绘制需要关注的部分，而最底层实际用到了多少网络设备、多少条线连的，在这个图中并不需要表示。</a:t>
            </a:r>
          </a:p>
          <a:p>
            <a:endParaRPr kumimoji="1"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67F-554B-4B6E-8BD1-E3EDC5B4966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25135"/>
          <a:stretch/>
        </p:blipFill>
        <p:spPr>
          <a:xfrm rot="16200000">
            <a:off x="5128053" y="1155009"/>
            <a:ext cx="3155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0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物理</a:t>
            </a:r>
            <a:r>
              <a:rPr kumimoji="1" lang="zh-CN" altLang="en-US" dirty="0" smtClean="0"/>
              <a:t>拓扑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230" y="1400431"/>
            <a:ext cx="10515600" cy="4351337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物理拓扑展示的是，网络基础设施之间的物理连接方式的拓扑。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物理</a:t>
            </a:r>
            <a:r>
              <a:rPr lang="zh-CN" altLang="en-US" sz="2400" dirty="0"/>
              <a:t>拓扑，描述的是一个网络结构的实际连接情况，它需要将一个网络中所有关键的设备和介质都绘制</a:t>
            </a:r>
            <a:r>
              <a:rPr lang="zh-CN" altLang="en-US" sz="2400" dirty="0" smtClean="0"/>
              <a:t>出来。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/>
              <a:t>物理拓扑，一般用于网络实际连接结构图的绘制，它需要将所有内容都绘制出来。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67F-554B-4B6E-8BD1-E3EDC5B4966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 descr="https://cdn.ctowhy.com/wp-content/uploads/2020/03/topology01.jpg?x-oss-process=image/resize,m_fill,w_1000,h_848#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6"/>
          <a:stretch/>
        </p:blipFill>
        <p:spPr bwMode="auto">
          <a:xfrm>
            <a:off x="4316626" y="3434477"/>
            <a:ext cx="4377947" cy="29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三层拓扑也称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，描述的是网络设备根据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转发数据包的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通道。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物理拓扑描述的是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之间的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的拓扑。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0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921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间路由环境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429" y="1546202"/>
            <a:ext cx="11223305" cy="4598473"/>
          </a:xfrm>
        </p:spPr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间</a:t>
            </a:r>
            <a:r>
              <a:rPr lang="zh-CN" altLang="en-US" dirty="0" smtClean="0"/>
              <a:t>路由：通过三层设备提供的路由机制来为不同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中的设备路由数据包的设计方案。</a:t>
            </a:r>
            <a:endParaRPr lang="en-US" altLang="zh-CN" dirty="0" smtClean="0"/>
          </a:p>
          <a:p>
            <a:r>
              <a:rPr lang="en-US" altLang="zh-CN" dirty="0" smtClean="0"/>
              <a:t>PC1</a:t>
            </a:r>
            <a:r>
              <a:rPr lang="zh-CN" altLang="en-US" dirty="0" smtClean="0"/>
              <a:t>发数据包给</a:t>
            </a:r>
            <a:r>
              <a:rPr lang="en-US" altLang="zh-CN" dirty="0" smtClean="0"/>
              <a:t>PC3</a:t>
            </a:r>
            <a:r>
              <a:rPr lang="zh-CN" altLang="en-US" dirty="0" smtClean="0"/>
              <a:t>过程：</a:t>
            </a:r>
            <a:endParaRPr lang="en-US" altLang="zh-CN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、不同网段，找默认网关；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PC1</a:t>
            </a:r>
            <a:r>
              <a:rPr lang="zh-CN" altLang="en-US" sz="2000" dirty="0" smtClean="0"/>
              <a:t>将默认网关的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地址写进帧的目的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、交换机收到，查找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地址表，转发给</a:t>
            </a:r>
            <a:r>
              <a:rPr lang="en-US" altLang="zh-CN" sz="2000" dirty="0" smtClean="0"/>
              <a:t>AR1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路由器</a:t>
            </a:r>
            <a:r>
              <a:rPr lang="zh-CN" altLang="en-US" sz="2000" dirty="0" smtClean="0"/>
              <a:t>收到数据包后，查找路由表，得出站口</a:t>
            </a:r>
            <a:r>
              <a:rPr lang="en-US" altLang="zh-CN" sz="2000" dirty="0"/>
              <a:t>G0/0/1 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、路由器以</a:t>
            </a:r>
            <a:r>
              <a:rPr lang="en-US" altLang="zh-CN" sz="2000" dirty="0" smtClean="0"/>
              <a:t>PC3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作为目的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，以其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地址作为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目的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封装成帧，从</a:t>
            </a:r>
            <a:r>
              <a:rPr lang="en-US" altLang="zh-CN" sz="2000" dirty="0" smtClean="0"/>
              <a:t>G0/0/1</a:t>
            </a:r>
            <a:r>
              <a:rPr lang="zh-CN" altLang="en-US" sz="2000" dirty="0" smtClean="0"/>
              <a:t>转发给交换机；</a:t>
            </a:r>
            <a:endParaRPr lang="en-US" altLang="zh-CN" sz="2000" dirty="0" smtClean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、交换机查看帧的目的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地址，将帧转发给</a:t>
            </a:r>
            <a:r>
              <a:rPr lang="en-US" altLang="zh-CN" sz="2000" dirty="0"/>
              <a:t>PC3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1" b="28859"/>
          <a:stretch/>
        </p:blipFill>
        <p:spPr>
          <a:xfrm rot="16200000">
            <a:off x="7619149" y="1465987"/>
            <a:ext cx="4030004" cy="51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传统方法解决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VLAN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间路由问题，路由器需要更多的高速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0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3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451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单臂</a:t>
            </a:r>
            <a:r>
              <a:rPr lang="zh-CN" altLang="en-US" dirty="0" smtClean="0"/>
              <a:t>路由产生背景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在上例中，如果交换机有大量</a:t>
            </a:r>
            <a:r>
              <a:rPr lang="en-US" altLang="zh-CN" dirty="0" smtClean="0"/>
              <a:t>VLAN,</a:t>
            </a:r>
            <a:r>
              <a:rPr lang="zh-CN" altLang="en-US" dirty="0" smtClean="0"/>
              <a:t>那么路由器需要大量高速以太网口，而路由器往往很少高速以太网口，成本太高！</a:t>
            </a:r>
            <a:endParaRPr lang="en-US" altLang="zh-CN" dirty="0" smtClean="0"/>
          </a:p>
          <a:p>
            <a:r>
              <a:rPr lang="zh-CN" altLang="en-US" dirty="0" smtClean="0"/>
              <a:t>所以，既要节省路由器高速以太网口，又要给所有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提供路由。只有通过虚拟化技术来重新调配路由器上的接口资源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单臂路由。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2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单臂路由与路由器子接口环境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单臂路由：无论交换机上有多少个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，只用一个以太网口来连接路由器，并且实现交换机上所有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间流量转发。</a:t>
            </a:r>
            <a:endParaRPr lang="en-US" altLang="zh-CN" sz="2400" dirty="0" smtClean="0"/>
          </a:p>
          <a:p>
            <a:r>
              <a:rPr lang="zh-CN" altLang="en-US" sz="2400" dirty="0" smtClean="0"/>
              <a:t>路由器通过一种逻辑子接口来实现，即通过逻辑的方式，将路由器的物理接口划分为若干个逻辑子接口，来满足该物理接口连接多个网络（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）的需求。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5187-4B5E-4E49-8F47-3090A08FF03E}" type="datetime5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计算机科学与工程学院    陈朝华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2FB1-9441-4477-BC2C-471BE8C7C13C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4" t="8799" r="23153" b="22853"/>
          <a:stretch/>
        </p:blipFill>
        <p:spPr>
          <a:xfrm rot="16200000">
            <a:off x="5259861" y="893804"/>
            <a:ext cx="2454876" cy="79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5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1.0,&quot;Answers&quot;:[&quot;逻辑拓扑&quot;],&quot;CaseSensitive&quot;:false,&quot;FuzzyMatch&quot;:true},{&quot;Num&quot;:2,&quot;Score&quot;:1.0,&quot;Answers&quot;:[&quot;IP地址&quot;,&quot;网络地址&quot;],&quot;CaseSensitive&quot;:false,&quot;FuzzyMatch&quot;:true},{&quot;Num&quot;:3,&quot;Score&quot;:1.0,&quot;Answers&quot;:[&quot;逻辑&quot;],&quot;CaseSensitive&quot;:false,&quot;FuzzyMatch&quot;:true},{&quot;Num&quot;:4,&quot;Score&quot;:1.0,&quot;Answers&quot;:[&quot;网络基础设施&quot;],&quot;CaseSensitive&quot;:false,&quot;FuzzyMatch&quot;:true},{&quot;Num&quot;:5,&quot;Score&quot;:1.0,&quot;Answers&quot;:[&quot;物理连接方式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以太网口&quot;],&quot;CaseSensitive&quot;:false,&quot;FuzzyMatch&quot;:true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单臂路由&quot;],&quot;CaseSensitive&quot;:false,&quot;FuzzyMatch&quot;:tru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转发速度快&quot;],&quot;CaseSensitive&quot;:false,&quot;FuzzyMatch&quot;:false},{&quot;Num&quot;:2,&quot;Score&quot;:1.0,&quot;Answers&quot;:[&quot;VLAN间&quot;,&quot;IP网络&quot;,&quot;IP子网&quot;],&quot;CaseSensitive&quot;:false,&quot;FuzzyMatch&quot;:true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VLAN虚拟接口&quot;,&quot;VLANIF&quot;],&quot;CaseSensitive&quot;:false,&quot;FuzzyMatch&quot;:true}]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838</TotalTime>
  <Words>2416</Words>
  <Application>Microsoft Office PowerPoint</Application>
  <PresentationFormat>宽屏</PresentationFormat>
  <Paragraphs>220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Baoli SC Regular</vt:lpstr>
      <vt:lpstr>Microsoft Yahei</vt:lpstr>
      <vt:lpstr>宋体</vt:lpstr>
      <vt:lpstr>Calibri</vt:lpstr>
      <vt:lpstr>Calibri Light</vt:lpstr>
      <vt:lpstr>Wingdings</vt:lpstr>
      <vt:lpstr>Wingdings 2</vt:lpstr>
      <vt:lpstr>HDOfficeLightV0</vt:lpstr>
      <vt:lpstr>第五讲  VLAN间路由     《路由与交换技术》</vt:lpstr>
      <vt:lpstr>学习目标</vt:lpstr>
      <vt:lpstr>逻辑拓扑</vt:lpstr>
      <vt:lpstr>物理拓扑</vt:lpstr>
      <vt:lpstr>PowerPoint 演示文稿</vt:lpstr>
      <vt:lpstr>传统VLAN间路由环境</vt:lpstr>
      <vt:lpstr>PowerPoint 演示文稿</vt:lpstr>
      <vt:lpstr>单臂路由产生背景</vt:lpstr>
      <vt:lpstr>单臂路由与路由器子接口环境</vt:lpstr>
      <vt:lpstr>PowerPoint 演示文稿</vt:lpstr>
      <vt:lpstr>传统VLAN间路由的配置</vt:lpstr>
      <vt:lpstr>单臂路由的配置</vt:lpstr>
      <vt:lpstr>三层交换技术</vt:lpstr>
      <vt:lpstr>三层交换技术原理</vt:lpstr>
      <vt:lpstr>三层交换技术原理举例</vt:lpstr>
      <vt:lpstr>PowerPoint 演示文稿</vt:lpstr>
      <vt:lpstr>三层交换机组成</vt:lpstr>
      <vt:lpstr>三层交换技术实例</vt:lpstr>
      <vt:lpstr>PowerPoint 演示文稿</vt:lpstr>
      <vt:lpstr>单臂路由的缺陷</vt:lpstr>
      <vt:lpstr>三层交换机与VLANIF接口环境</vt:lpstr>
      <vt:lpstr>PowerPoint 演示文稿</vt:lpstr>
      <vt:lpstr>三层交换机VLAN的配置</vt:lpstr>
      <vt:lpstr>网络（VLAN间路由）故障排除思路</vt:lpstr>
      <vt:lpstr>VLAN间路由故障排除</vt:lpstr>
      <vt:lpstr>VLAN间路由故障排除</vt:lpstr>
      <vt:lpstr>VLAN间路由故障排除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62</cp:revision>
  <dcterms:created xsi:type="dcterms:W3CDTF">2020-09-14T01:02:32Z</dcterms:created>
  <dcterms:modified xsi:type="dcterms:W3CDTF">2020-10-22T05:14:57Z</dcterms:modified>
</cp:coreProperties>
</file>