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2" r:id="rId1"/>
  </p:sldMasterIdLst>
  <p:notesMasterIdLst>
    <p:notesMasterId r:id="rId33"/>
  </p:notesMasterIdLst>
  <p:sldIdLst>
    <p:sldId id="446" r:id="rId2"/>
    <p:sldId id="447" r:id="rId3"/>
    <p:sldId id="448" r:id="rId4"/>
    <p:sldId id="478" r:id="rId5"/>
    <p:sldId id="465" r:id="rId6"/>
    <p:sldId id="466" r:id="rId7"/>
    <p:sldId id="470" r:id="rId8"/>
    <p:sldId id="479" r:id="rId9"/>
    <p:sldId id="463" r:id="rId10"/>
    <p:sldId id="474" r:id="rId11"/>
    <p:sldId id="475" r:id="rId12"/>
    <p:sldId id="480" r:id="rId13"/>
    <p:sldId id="481" r:id="rId14"/>
    <p:sldId id="467" r:id="rId15"/>
    <p:sldId id="468" r:id="rId16"/>
    <p:sldId id="469" r:id="rId17"/>
    <p:sldId id="471" r:id="rId18"/>
    <p:sldId id="482" r:id="rId19"/>
    <p:sldId id="472" r:id="rId20"/>
    <p:sldId id="456" r:id="rId21"/>
    <p:sldId id="449" r:id="rId22"/>
    <p:sldId id="450" r:id="rId23"/>
    <p:sldId id="457" r:id="rId24"/>
    <p:sldId id="473" r:id="rId25"/>
    <p:sldId id="458" r:id="rId26"/>
    <p:sldId id="459" r:id="rId27"/>
    <p:sldId id="460" r:id="rId28"/>
    <p:sldId id="483" r:id="rId29"/>
    <p:sldId id="484" r:id="rId30"/>
    <p:sldId id="476" r:id="rId31"/>
    <p:sldId id="477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3" autoAdjust="0"/>
  </p:normalViewPr>
  <p:slideViewPr>
    <p:cSldViewPr snapToGrid="0" snapToObjects="1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25544-940C-0241-817E-BE4395B62EC5}" type="datetimeFigureOut">
              <a:rPr kumimoji="1" lang="zh-CN" altLang="en-US" smtClean="0"/>
              <a:t>2020/11/9 Monday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66EFA-7309-AA4E-8395-A4AF1D87BB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76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D138A9A-1330-974F-8A5B-80C456F1D18A}" type="slidenum">
              <a:rPr lang="en-US" altLang="zh-CN">
                <a:latin typeface="Times New Roman" charset="0"/>
              </a:rPr>
              <a:pPr eaLnBrk="1" hangingPunct="1"/>
              <a:t>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030" y="4267887"/>
            <a:ext cx="4648485" cy="418983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8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224.0.0.5</a:t>
            </a:r>
            <a:r>
              <a:rPr kumimoji="1" lang="zh-CN" altLang="en-US" dirty="0" smtClean="0"/>
              <a:t>：该组播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地址指所有的</a:t>
            </a:r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路由器；</a:t>
            </a:r>
          </a:p>
          <a:p>
            <a:r>
              <a:rPr kumimoji="1" lang="zh-CN" altLang="en-US" dirty="0" smtClean="0"/>
              <a:t>2</a:t>
            </a:r>
            <a:r>
              <a:rPr kumimoji="1" lang="en-US" altLang="zh-CN" dirty="0" smtClean="0"/>
              <a:t>24.0.0.6</a:t>
            </a:r>
            <a:r>
              <a:rPr kumimoji="1" lang="zh-CN" altLang="en-US" dirty="0" smtClean="0"/>
              <a:t>：该组播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地址指所有的</a:t>
            </a:r>
            <a:r>
              <a:rPr kumimoji="1" lang="en-US" altLang="zh-CN" dirty="0" smtClean="0"/>
              <a:t>OSPF DR</a:t>
            </a:r>
            <a:r>
              <a:rPr kumimoji="1" lang="zh-CN" altLang="en-US" dirty="0" smtClean="0"/>
              <a:t>路由器；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66EFA-7309-AA4E-8395-A4AF1D87BB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86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fld id="{571053D7-8034-4155-BF6A-54885DEB4816}" type="datetime5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434195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kumimoji="1" lang="zh-CN" altLang="en-US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31218" r="8658" b="34397"/>
          <a:stretch/>
        </p:blipFill>
        <p:spPr>
          <a:xfrm>
            <a:off x="1" y="1"/>
            <a:ext cx="1485900" cy="3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787979" cy="365125"/>
          </a:xfrm>
          <a:prstGeom prst="rect">
            <a:avLst/>
          </a:prstGeom>
        </p:spPr>
        <p:txBody>
          <a:bodyPr/>
          <a:lstStyle/>
          <a:p>
            <a:fld id="{D6C1536A-7EF1-45D0-8379-11439030C867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0736" y="6356351"/>
            <a:ext cx="3494314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9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E30417A-7CB2-4978-B264-86C1806498D1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计算机科学与工程学院    陈朝华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5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31218" r="8658" b="34397"/>
          <a:stretch/>
        </p:blipFill>
        <p:spPr>
          <a:xfrm>
            <a:off x="1" y="1"/>
            <a:ext cx="1485900" cy="3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77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BFE56-91EA-4ECA-A1C3-5D89AC0D1771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06586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97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31309F-9B4A-41F2-A20B-91A2B3C371F8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49" y="6356351"/>
            <a:ext cx="3690257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4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951264" cy="365125"/>
          </a:xfrm>
          <a:prstGeom prst="rect">
            <a:avLst/>
          </a:prstGeom>
        </p:spPr>
        <p:txBody>
          <a:bodyPr/>
          <a:lstStyle/>
          <a:p>
            <a:fld id="{543638B6-0776-44BC-8CF2-2EEDCD4A1E9B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9914" y="6356351"/>
            <a:ext cx="3535136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计算机科学与工程学院    陈朝华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tmp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.tmp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tmp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8410" y="2195472"/>
            <a:ext cx="5829300" cy="1102519"/>
          </a:xfrm>
        </p:spPr>
        <p:txBody>
          <a:bodyPr>
            <a:normAutofit fontScale="90000"/>
          </a:bodyPr>
          <a:lstStyle/>
          <a:p>
            <a:r>
              <a:rPr kumimoji="1" lang="zh-CN" altLang="en-US" sz="4050" dirty="0" smtClean="0">
                <a:latin typeface="Baoli SC Regular"/>
                <a:cs typeface="Baoli SC Regular"/>
              </a:rPr>
              <a:t>第</a:t>
            </a:r>
            <a:r>
              <a:rPr kumimoji="1" lang="zh-CN" altLang="en-US" sz="4050" dirty="0">
                <a:latin typeface="Baoli SC Regular"/>
                <a:cs typeface="Baoli SC Regular"/>
              </a:rPr>
              <a:t>七</a:t>
            </a:r>
            <a:r>
              <a:rPr kumimoji="1" lang="zh-CN" altLang="en-US" sz="4050" dirty="0" smtClean="0">
                <a:latin typeface="Baoli SC Regular"/>
                <a:cs typeface="Baoli SC Regular"/>
              </a:rPr>
              <a:t>讲  单区域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Baoli SC Regular"/>
                <a:cs typeface="Baoli SC Regular"/>
              </a:rPr>
              <a:t>OSPF</a:t>
            </a:r>
            <a:r>
              <a:rPr kumimoji="1" lang="en-US" altLang="zh-CN" sz="4050" dirty="0">
                <a:latin typeface="Baoli SC Regular"/>
                <a:cs typeface="Baoli SC Regular"/>
              </a:rPr>
              <a:t>				</a:t>
            </a:r>
            <a:r>
              <a:rPr kumimoji="1" lang="en-US" altLang="zh-CN" sz="2700" dirty="0">
                <a:latin typeface="Baoli SC Regular"/>
                <a:cs typeface="Baoli SC Regular"/>
              </a:rPr>
              <a:t>《</a:t>
            </a:r>
            <a:r>
              <a:rPr kumimoji="1" lang="zh-CN" altLang="en-US" sz="2700" dirty="0">
                <a:latin typeface="Baoli SC Regular"/>
                <a:cs typeface="Baoli SC Regular"/>
              </a:rPr>
              <a:t>路由与交换技术</a:t>
            </a:r>
            <a:r>
              <a:rPr kumimoji="1" lang="en-US" altLang="zh-CN" sz="2700" dirty="0">
                <a:latin typeface="Baoli SC Regular"/>
                <a:cs typeface="Baoli SC Regular"/>
              </a:rPr>
              <a:t>》</a:t>
            </a:r>
            <a:endParaRPr kumimoji="1" lang="zh-CN" altLang="en-US" sz="2700" dirty="0">
              <a:latin typeface="Baoli SC Regular"/>
              <a:cs typeface="Baoli SC Regular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3965" y="4090307"/>
            <a:ext cx="5828109" cy="1854926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zh-CN" altLang="en-US" sz="2100" dirty="0">
                <a:solidFill>
                  <a:schemeClr val="tx1"/>
                </a:solidFill>
              </a:rPr>
              <a:t>主讲：计算机科学与工程学院</a:t>
            </a:r>
            <a:r>
              <a:rPr lang="en-US" altLang="zh-CN" sz="2100" dirty="0">
                <a:solidFill>
                  <a:schemeClr val="tx1"/>
                </a:solidFill>
              </a:rPr>
              <a:t>--</a:t>
            </a:r>
            <a:r>
              <a:rPr lang="zh-CN" altLang="en-US" sz="2100" dirty="0">
                <a:solidFill>
                  <a:schemeClr val="tx1"/>
                </a:solidFill>
              </a:rPr>
              <a:t>陈朝华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zh-CN" altLang="en-US" sz="2100" dirty="0">
                <a:solidFill>
                  <a:schemeClr val="tx1"/>
                </a:solidFill>
              </a:rPr>
              <a:t>电话：</a:t>
            </a:r>
            <a:r>
              <a:rPr lang="en-US" altLang="zh-CN" sz="2100" dirty="0">
                <a:solidFill>
                  <a:schemeClr val="tx1"/>
                </a:solidFill>
              </a:rPr>
              <a:t>13824275621</a:t>
            </a:r>
            <a:r>
              <a:rPr lang="zh-CN" altLang="en-US" sz="2100" dirty="0">
                <a:solidFill>
                  <a:schemeClr val="tx1"/>
                </a:solidFill>
              </a:rPr>
              <a:t>（</a:t>
            </a:r>
            <a:r>
              <a:rPr lang="en-US" altLang="zh-CN" sz="2100" dirty="0">
                <a:solidFill>
                  <a:schemeClr val="tx1"/>
                </a:solidFill>
              </a:rPr>
              <a:t>675621</a:t>
            </a:r>
            <a:r>
              <a:rPr lang="zh-CN" altLang="en-US" sz="2100" dirty="0">
                <a:solidFill>
                  <a:schemeClr val="tx1"/>
                </a:solidFill>
              </a:rPr>
              <a:t>）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zh-CN" altLang="en-US" sz="2100" dirty="0">
                <a:solidFill>
                  <a:schemeClr val="tx1"/>
                </a:solidFill>
              </a:rPr>
              <a:t>邮箱：</a:t>
            </a:r>
            <a:r>
              <a:rPr lang="en-US" altLang="zh-CN" sz="2100" dirty="0">
                <a:solidFill>
                  <a:schemeClr val="tx1"/>
                </a:solidFill>
              </a:rPr>
              <a:t>23582105@qq.com</a:t>
            </a:r>
          </a:p>
          <a:p>
            <a:pPr algn="r">
              <a:defRPr/>
            </a:pPr>
            <a:r>
              <a:rPr lang="zh-CN" altLang="en-US" sz="2100" dirty="0">
                <a:solidFill>
                  <a:schemeClr val="tx1"/>
                </a:solidFill>
              </a:rPr>
              <a:t>微信：</a:t>
            </a:r>
            <a:r>
              <a:rPr lang="en-US" altLang="zh-CN" sz="2100" dirty="0" err="1">
                <a:solidFill>
                  <a:schemeClr val="tx1"/>
                </a:solidFill>
              </a:rPr>
              <a:t>jxhzlaohei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algn="r"/>
            <a:endParaRPr kumimoji="1" lang="zh-CN" alt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1620"/>
            <a:ext cx="7886700" cy="952294"/>
          </a:xfrm>
        </p:spPr>
        <p:txBody>
          <a:bodyPr/>
          <a:lstStyle/>
          <a:p>
            <a:r>
              <a:rPr lang="en-US" altLang="zh-CN" sz="3600" b="1" dirty="0" smtClean="0">
                <a:ea typeface="华文细黑" charset="0"/>
                <a:cs typeface="华文细黑" charset="0"/>
              </a:rPr>
              <a:t>OSPF--</a:t>
            </a:r>
            <a:r>
              <a:rPr lang="zh-CN" altLang="en-US" sz="3600" b="1" dirty="0" smtClean="0">
                <a:ea typeface="华文细黑" charset="0"/>
                <a:cs typeface="华文细黑" charset="0"/>
              </a:rPr>
              <a:t>邻居条件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243914"/>
            <a:ext cx="8458200" cy="46373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两</a:t>
            </a:r>
            <a:r>
              <a:rPr lang="zh-CN" altLang="en-US" sz="2400" dirty="0"/>
              <a:t>台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路由器必须满足</a:t>
            </a:r>
            <a:r>
              <a:rPr lang="en-US" altLang="zh-CN" sz="2400" dirty="0"/>
              <a:t>4</a:t>
            </a:r>
            <a:r>
              <a:rPr lang="zh-CN" altLang="en-US" sz="2400" dirty="0"/>
              <a:t>个条件，才能形成</a:t>
            </a:r>
            <a:r>
              <a:rPr lang="en-US" altLang="zh-CN" sz="2400" dirty="0"/>
              <a:t>OSPF</a:t>
            </a:r>
            <a:r>
              <a:rPr lang="zh-CN" altLang="en-US" sz="2400" dirty="0"/>
              <a:t>邻居，</a:t>
            </a:r>
            <a:r>
              <a:rPr lang="en-US" altLang="zh-CN" sz="2400" dirty="0"/>
              <a:t>4</a:t>
            </a:r>
            <a:r>
              <a:rPr lang="zh-CN" altLang="en-US" sz="2400" dirty="0"/>
              <a:t>个必备条件如下：</a:t>
            </a:r>
            <a:br>
              <a:rPr lang="zh-CN" altLang="en-US" sz="2400" dirty="0"/>
            </a:br>
            <a:r>
              <a:rPr lang="en-US" altLang="zh-CN" sz="2400" b="1" dirty="0" smtClean="0"/>
              <a:t>1.Area-id</a:t>
            </a:r>
            <a:r>
              <a:rPr lang="zh-CN" altLang="en-US" sz="2400" b="1" dirty="0" smtClean="0"/>
              <a:t>（区域号码）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即路由器之间必须配置在相同的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区域，否则无法形成邻居。</a:t>
            </a:r>
            <a:br>
              <a:rPr lang="zh-CN" altLang="en-US" sz="2400" dirty="0" smtClean="0"/>
            </a:br>
            <a:r>
              <a:rPr lang="en-US" altLang="zh-CN" sz="2400" b="1" dirty="0" smtClean="0"/>
              <a:t>2.Hello and Dead Interval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Hello</a:t>
            </a:r>
            <a:r>
              <a:rPr lang="zh-CN" altLang="en-US" sz="2400" b="1" dirty="0" smtClean="0"/>
              <a:t>时间与</a:t>
            </a:r>
            <a:r>
              <a:rPr lang="en-US" altLang="zh-CN" sz="2400" b="1" dirty="0" smtClean="0"/>
              <a:t>Dead</a:t>
            </a:r>
            <a:r>
              <a:rPr lang="zh-CN" altLang="en-US" sz="2400" b="1" dirty="0" smtClean="0"/>
              <a:t>时间）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即路由器之间的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时间和</a:t>
            </a:r>
            <a:r>
              <a:rPr lang="en-US" altLang="zh-CN" sz="2400" dirty="0" smtClean="0"/>
              <a:t>Dead</a:t>
            </a:r>
            <a:r>
              <a:rPr lang="zh-CN" altLang="en-US" sz="2400" dirty="0" smtClean="0"/>
              <a:t>时间必须一致，否则无法形成邻居。</a:t>
            </a:r>
            <a:br>
              <a:rPr lang="zh-CN" altLang="en-US" sz="2400" dirty="0" smtClean="0"/>
            </a:br>
            <a:r>
              <a:rPr lang="en-US" altLang="zh-CN" sz="2400" b="1" dirty="0" smtClean="0"/>
              <a:t>3.Authentication</a:t>
            </a:r>
            <a:r>
              <a:rPr lang="zh-CN" altLang="en-US" sz="2400" b="1" dirty="0" smtClean="0"/>
              <a:t>（认证）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路由器之间必须配置相同的认证密码，如果密码不同，则无法形成邻居。</a:t>
            </a:r>
            <a:br>
              <a:rPr lang="zh-CN" altLang="en-US" sz="2400" dirty="0" smtClean="0"/>
            </a:br>
            <a:r>
              <a:rPr lang="en-US" altLang="zh-CN" sz="2400" b="1" dirty="0" smtClean="0"/>
              <a:t>4.Stub Area Flag</a:t>
            </a:r>
            <a:r>
              <a:rPr lang="zh-CN" altLang="en-US" sz="2400" b="1" dirty="0" smtClean="0"/>
              <a:t>（末节标签）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路由器之间的末节标签必须一致，即处在相同的末节区域内，否则无法形成邻居。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7C0965-B632-47A7-A46E-FFB79699FAAB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0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1620"/>
            <a:ext cx="7886700" cy="952294"/>
          </a:xfrm>
        </p:spPr>
        <p:txBody>
          <a:bodyPr/>
          <a:lstStyle/>
          <a:p>
            <a:r>
              <a:rPr lang="en-US" altLang="zh-CN" sz="3600" b="1" dirty="0" smtClean="0">
                <a:ea typeface="华文细黑" charset="0"/>
                <a:cs typeface="华文细黑" charset="0"/>
              </a:rPr>
              <a:t>OSPF--</a:t>
            </a:r>
            <a:r>
              <a:rPr lang="zh-CN" altLang="en-US" sz="3600" b="1" dirty="0" smtClean="0">
                <a:ea typeface="华文细黑" charset="0"/>
                <a:cs typeface="华文细黑" charset="0"/>
              </a:rPr>
              <a:t>邻接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351006"/>
            <a:ext cx="8458200" cy="46373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两</a:t>
            </a:r>
            <a:r>
              <a:rPr lang="zh-CN" altLang="en-US" sz="2400" dirty="0"/>
              <a:t>台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路由器能够形成邻居，但并不一定能相互交换</a:t>
            </a:r>
            <a:r>
              <a:rPr lang="en-US" altLang="zh-CN" sz="2400" dirty="0"/>
              <a:t>LSA</a:t>
            </a:r>
            <a:r>
              <a:rPr lang="zh-CN" altLang="en-US" sz="2400" dirty="0"/>
              <a:t>，只要能交换</a:t>
            </a:r>
            <a:r>
              <a:rPr lang="en-US" altLang="zh-CN" sz="2400" dirty="0"/>
              <a:t>LSA</a:t>
            </a:r>
            <a:r>
              <a:rPr lang="zh-CN" altLang="en-US" sz="2400" dirty="0"/>
              <a:t>，关系则称为邻接（</a:t>
            </a:r>
            <a:r>
              <a:rPr lang="en-US" altLang="zh-CN" sz="2400" dirty="0"/>
              <a:t>Adjacency</a:t>
            </a:r>
            <a:r>
              <a:rPr lang="zh-CN" altLang="en-US" sz="2400" dirty="0"/>
              <a:t>）。邻居之间只交换</a:t>
            </a:r>
            <a:r>
              <a:rPr lang="en-US" altLang="zh-CN" sz="2400" dirty="0"/>
              <a:t>Hello</a:t>
            </a:r>
            <a:r>
              <a:rPr lang="zh-CN" altLang="en-US" sz="2400" dirty="0"/>
              <a:t>包，而邻接（</a:t>
            </a:r>
            <a:r>
              <a:rPr lang="en-US" altLang="zh-CN" sz="2400" dirty="0"/>
              <a:t>Adjacency</a:t>
            </a:r>
            <a:r>
              <a:rPr lang="zh-CN" altLang="en-US" sz="2400" dirty="0"/>
              <a:t>）之间不仅交换</a:t>
            </a:r>
            <a:r>
              <a:rPr lang="en-US" altLang="zh-CN" sz="2400" dirty="0"/>
              <a:t>Hello</a:t>
            </a:r>
            <a:r>
              <a:rPr lang="zh-CN" altLang="en-US" sz="2400" dirty="0"/>
              <a:t>包，还要交换</a:t>
            </a:r>
            <a:r>
              <a:rPr lang="en-US" altLang="zh-CN" sz="2400" dirty="0"/>
              <a:t>LSA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7C0965-B632-47A7-A46E-FFB79699FAAB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要想在</a:t>
            </a:r>
            <a:r>
              <a:rPr lang="en-US" altLang="zh-CN" sz="2800" dirty="0"/>
              <a:t>OSPF</a:t>
            </a:r>
            <a:r>
              <a:rPr lang="zh-CN" altLang="en-US" sz="2800" dirty="0"/>
              <a:t>路由器之间交换</a:t>
            </a:r>
            <a:r>
              <a:rPr lang="en-US" altLang="zh-CN" sz="2800" dirty="0"/>
              <a:t>LSA</a:t>
            </a:r>
            <a:r>
              <a:rPr lang="zh-CN" altLang="en-US" sz="2800" dirty="0"/>
              <a:t>，必须先形成</a:t>
            </a:r>
            <a:r>
              <a:rPr lang="en-US" altLang="zh-CN" sz="2800" dirty="0" smtClean="0"/>
              <a:t>OSPF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OSPF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2]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靠发送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3]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建立和</a:t>
            </a:r>
            <a:r>
              <a:rPr lang="zh-CN" altLang="en-US" sz="2800" dirty="0" smtClean="0"/>
              <a:t>维护。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20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E56-91EA-4ECA-A1C3-5D89AC0D1771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7D7B-9DB4-7840-A1FF-927567B65F89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邻居之间只交换</a:t>
            </a:r>
            <a:r>
              <a:rPr lang="en-US" altLang="zh-CN" sz="2800" dirty="0"/>
              <a:t>Hello</a:t>
            </a:r>
            <a:r>
              <a:rPr lang="zh-CN" altLang="en-US" sz="2800" dirty="0"/>
              <a:t>包，</a:t>
            </a:r>
            <a:r>
              <a:rPr lang="zh-CN" altLang="en-US" sz="2800" dirty="0" smtClean="0"/>
              <a:t>而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之间</a:t>
            </a:r>
            <a:r>
              <a:rPr lang="zh-CN" altLang="en-US" sz="2800" dirty="0"/>
              <a:t>不仅交换</a:t>
            </a:r>
            <a:r>
              <a:rPr lang="en-US" altLang="zh-CN" sz="2800" dirty="0"/>
              <a:t>Hello</a:t>
            </a:r>
            <a:r>
              <a:rPr lang="zh-CN" altLang="en-US" sz="2800" dirty="0"/>
              <a:t>包，还要交换</a:t>
            </a:r>
            <a:r>
              <a:rPr lang="en-US" altLang="zh-CN" sz="2800" dirty="0"/>
              <a:t>LSA</a:t>
            </a:r>
            <a:r>
              <a:rPr lang="zh-CN" altLang="en-US" sz="2800" dirty="0"/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628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</a:t>
            </a:r>
            <a:r>
              <a:rPr lang="zh-CN" altLang="zh-CN" dirty="0"/>
              <a:t>邻居表</a:t>
            </a:r>
            <a:r>
              <a:rPr lang="zh-CN" altLang="zh-CN" dirty="0" smtClean="0"/>
              <a:t>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600200"/>
            <a:ext cx="8147720" cy="4767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OSPF</a:t>
            </a:r>
            <a:r>
              <a:rPr lang="zh-CN" altLang="zh-CN" sz="2400" dirty="0"/>
              <a:t>路由器通过发送</a:t>
            </a:r>
            <a:r>
              <a:rPr lang="en-US" altLang="zh-CN" sz="2400" dirty="0"/>
              <a:t>OSPF HELLO</a:t>
            </a:r>
            <a:r>
              <a:rPr lang="zh-CN" altLang="zh-CN" sz="2400" dirty="0"/>
              <a:t>的消息，希望能在接口所连接的网络上发现其它同样启用了</a:t>
            </a:r>
            <a:r>
              <a:rPr lang="en-US" altLang="zh-CN" sz="2400" dirty="0"/>
              <a:t>OSPF</a:t>
            </a:r>
            <a:r>
              <a:rPr lang="zh-CN" altLang="zh-CN" sz="2400" dirty="0"/>
              <a:t>协议的路由器。也就是说通过</a:t>
            </a:r>
            <a:r>
              <a:rPr lang="en-US" altLang="zh-CN" sz="2400" dirty="0"/>
              <a:t>OSPF HELLO</a:t>
            </a:r>
            <a:r>
              <a:rPr lang="zh-CN" altLang="zh-CN" sz="2400" dirty="0"/>
              <a:t>消息去寻找能够交换链路状态的邻居。然后用一张表格来记录这些邻居，比如自己的接口上所连接的</a:t>
            </a:r>
            <a:r>
              <a:rPr lang="en-US" altLang="zh-CN" sz="2400" dirty="0"/>
              <a:t>OSPF</a:t>
            </a:r>
            <a:r>
              <a:rPr lang="zh-CN" altLang="zh-CN" sz="2400" dirty="0"/>
              <a:t>邻居设备，及自己与邻居之间的邻居状态等</a:t>
            </a:r>
            <a:r>
              <a:rPr lang="zh-CN" altLang="zh-CN" sz="2400" dirty="0" smtClean="0"/>
              <a:t>。</a:t>
            </a:r>
            <a:endParaRPr lang="zh-CN" altLang="en-US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CEAAD0-D4D0-4B07-844A-D9E985F04014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2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</a:t>
            </a:r>
            <a:r>
              <a:rPr lang="en-US" altLang="zh-CN" dirty="0"/>
              <a:t>LSDB</a:t>
            </a:r>
            <a:r>
              <a:rPr lang="zh-CN" altLang="zh-CN" dirty="0"/>
              <a:t>（链路状态数据库）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9537" y="1411879"/>
            <a:ext cx="8366631" cy="518001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zh-CN" dirty="0" smtClean="0"/>
              <a:t>充分交换链路状态</a:t>
            </a:r>
            <a:r>
              <a:rPr lang="zh-CN" altLang="zh-CN" dirty="0"/>
              <a:t>通告消息后，同一个区域的</a:t>
            </a:r>
            <a:r>
              <a:rPr lang="en-US" altLang="zh-CN" dirty="0"/>
              <a:t>OSPF</a:t>
            </a:r>
            <a:r>
              <a:rPr lang="zh-CN" altLang="zh-CN" dirty="0"/>
              <a:t>路由器</a:t>
            </a:r>
            <a:r>
              <a:rPr lang="zh-CN" altLang="zh-CN" dirty="0">
                <a:solidFill>
                  <a:srgbClr val="FF0000"/>
                </a:solidFill>
              </a:rPr>
              <a:t>最终实现</a:t>
            </a:r>
            <a:r>
              <a:rPr lang="en-US" altLang="zh-CN" dirty="0">
                <a:solidFill>
                  <a:srgbClr val="FF0000"/>
                </a:solidFill>
              </a:rPr>
              <a:t>LSDB</a:t>
            </a:r>
            <a:r>
              <a:rPr lang="zh-CN" altLang="zh-CN" dirty="0">
                <a:solidFill>
                  <a:srgbClr val="FF0000"/>
                </a:solidFill>
              </a:rPr>
              <a:t>的同步</a:t>
            </a:r>
            <a:r>
              <a:rPr lang="zh-CN" altLang="zh-CN" dirty="0"/>
              <a:t>，整个区域内所有的路由器都</a:t>
            </a:r>
            <a:r>
              <a:rPr lang="zh-CN" altLang="zh-CN" dirty="0">
                <a:solidFill>
                  <a:srgbClr val="FF0000"/>
                </a:solidFill>
              </a:rPr>
              <a:t>拥有相同的</a:t>
            </a:r>
            <a:r>
              <a:rPr lang="en-US" altLang="zh-CN" dirty="0">
                <a:solidFill>
                  <a:srgbClr val="FF0000"/>
                </a:solidFill>
              </a:rPr>
              <a:t>LSDB</a:t>
            </a:r>
            <a:r>
              <a:rPr lang="zh-CN" altLang="zh-CN" dirty="0"/>
              <a:t>。形式上是一张表，实际上包含了各个路由器通告自己链路状态信息，可以抽象成一张包含路径权重的有向图。其中权重为这个方向上路径的开销值。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当所有的路由器拥有了完全相同的地图之后，这些路由器再以本路由器自己为根，</a:t>
            </a:r>
            <a:r>
              <a:rPr lang="zh-CN" altLang="zh-CN" dirty="0">
                <a:solidFill>
                  <a:srgbClr val="FF0000"/>
                </a:solidFill>
              </a:rPr>
              <a:t>计算</a:t>
            </a:r>
            <a:r>
              <a:rPr lang="zh-CN" altLang="zh-CN" dirty="0"/>
              <a:t>出去往各个网络的最短距离，</a:t>
            </a:r>
            <a:r>
              <a:rPr lang="zh-CN" altLang="zh-CN" dirty="0">
                <a:solidFill>
                  <a:srgbClr val="FF0000"/>
                </a:solidFill>
              </a:rPr>
              <a:t>添加</a:t>
            </a:r>
            <a:r>
              <a:rPr lang="zh-CN" altLang="zh-CN" dirty="0"/>
              <a:t>到路由表中。</a:t>
            </a:r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9F4C96-8056-4C68-98C4-6751D4F8CDC3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290119" y="6356351"/>
            <a:ext cx="3824931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8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的路由表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6511" y="1606379"/>
            <a:ext cx="78867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得到全网的拓扑结构后，路由器</a:t>
            </a:r>
            <a:r>
              <a:rPr lang="zh-CN" altLang="zh-CN" sz="2400" dirty="0" smtClean="0"/>
              <a:t>以自己为</a:t>
            </a:r>
            <a:r>
              <a:rPr lang="zh-CN" altLang="zh-CN" sz="2400" dirty="0"/>
              <a:t>根，通过</a:t>
            </a:r>
            <a:r>
              <a:rPr lang="en-US" altLang="zh-CN" sz="2400" dirty="0"/>
              <a:t>SPF</a:t>
            </a:r>
            <a:r>
              <a:rPr lang="zh-CN" altLang="zh-CN" sz="2400" dirty="0"/>
              <a:t>算法计算出到达各网络的最短距离，添加到</a:t>
            </a:r>
            <a:r>
              <a:rPr lang="en-US" altLang="zh-CN" sz="2400" dirty="0"/>
              <a:t>OSPF</a:t>
            </a:r>
            <a:r>
              <a:rPr lang="zh-CN" altLang="zh-CN" sz="2400" dirty="0"/>
              <a:t>路由条目中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如果</a:t>
            </a:r>
            <a:r>
              <a:rPr lang="zh-CN" altLang="zh-CN" sz="2400" dirty="0"/>
              <a:t>路由器通过不同的方式学习到去往同一个网络的路由，会比较这两种方式路由优先级。华为的</a:t>
            </a:r>
            <a:r>
              <a:rPr lang="en-US" altLang="zh-CN" sz="2400" dirty="0"/>
              <a:t>OSPF</a:t>
            </a:r>
            <a:r>
              <a:rPr lang="zh-CN" altLang="zh-CN" sz="2400" dirty="0"/>
              <a:t>优先级为</a:t>
            </a:r>
            <a:r>
              <a:rPr lang="en-US" altLang="zh-CN" sz="2400" dirty="0"/>
              <a:t>10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9DDF93C-79E6-48B4-AFBA-E9615E4D4140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257168" y="6356351"/>
            <a:ext cx="3857882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5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13" y="0"/>
            <a:ext cx="7886700" cy="1325562"/>
          </a:xfrm>
        </p:spPr>
        <p:txBody>
          <a:bodyPr/>
          <a:lstStyle/>
          <a:p>
            <a:r>
              <a:rPr lang="en-US" altLang="zh-CN" sz="3600" b="1" dirty="0">
                <a:ea typeface="华文细黑" charset="0"/>
                <a:cs typeface="华文细黑" charset="0"/>
              </a:rPr>
              <a:t>OSPF</a:t>
            </a:r>
            <a:r>
              <a:rPr lang="zh-CN" altLang="en-US" sz="3600" b="1" dirty="0">
                <a:ea typeface="华文细黑" charset="0"/>
                <a:cs typeface="华文细黑" charset="0"/>
              </a:rPr>
              <a:t>报文的首部封装格式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61909"/>
              </p:ext>
            </p:extLst>
          </p:nvPr>
        </p:nvGraphicFramePr>
        <p:xfrm>
          <a:off x="930875" y="3196281"/>
          <a:ext cx="7589238" cy="3375108"/>
        </p:xfrm>
        <a:graphic>
          <a:graphicData uri="http://schemas.openxmlformats.org/drawingml/2006/table">
            <a:tbl>
              <a:tblPr/>
              <a:tblGrid>
                <a:gridCol w="25297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9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9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</a:rPr>
                        <a:t>报文格式重要字段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>
                          <a:solidFill>
                            <a:srgbClr val="4F4F4F"/>
                          </a:solidFill>
                          <a:effectLst/>
                        </a:rPr>
                        <a:t>长度（字节）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>
                          <a:solidFill>
                            <a:srgbClr val="4F4F4F"/>
                          </a:solidFill>
                          <a:effectLst/>
                        </a:rPr>
                        <a:t>作用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version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版本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70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type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OSPF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报文类型：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Hello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DD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LSR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LSU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LSACK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packet length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16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OSPF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报文总长度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router-id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32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自己的</a:t>
                      </a:r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R-ID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area-id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32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区域</a:t>
                      </a:r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checksum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16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除认证字段的校验和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70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autype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16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认证字段：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为不认证，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为简单明文，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MD5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70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authentication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64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验证信息：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没有，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为明文密码，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key id</a:t>
                      </a:r>
                    </a:p>
                  </a:txBody>
                  <a:tcPr marL="65586" marR="65586" marT="65586" marB="6558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 r="6549"/>
          <a:stretch/>
        </p:blipFill>
        <p:spPr bwMode="auto">
          <a:xfrm>
            <a:off x="1268626" y="897924"/>
            <a:ext cx="6458465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在目前的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IPv4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中，版本字段的值是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，长度字段是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的长度，校验字段校验的是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541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939" y="-5471"/>
            <a:ext cx="7772400" cy="1143000"/>
          </a:xfrm>
        </p:spPr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的报文类型</a:t>
            </a:r>
            <a:endParaRPr kumimoji="1"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0" y="1020931"/>
          <a:ext cx="9144000" cy="571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4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29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029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类型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报文名称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报文描述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10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Hello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用于发现直连链路上的邻居，以及维护邻居关系。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10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DD</a:t>
                      </a:r>
                      <a:r>
                        <a:rPr lang="zh-CN" altLang="zh-CN" sz="2400" dirty="0" smtClean="0"/>
                        <a:t>（</a:t>
                      </a:r>
                      <a:r>
                        <a:rPr lang="zh-CN" altLang="en-US" sz="2400" dirty="0" smtClean="0"/>
                        <a:t>数据库描述消息）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用于描述</a:t>
                      </a:r>
                      <a:r>
                        <a:rPr lang="en-US" altLang="zh-CN" sz="2400" dirty="0" smtClean="0"/>
                        <a:t>LSDB</a:t>
                      </a:r>
                      <a:r>
                        <a:rPr lang="zh-CN" altLang="en-US" sz="2400" dirty="0" smtClean="0"/>
                        <a:t>，携带的是</a:t>
                      </a:r>
                      <a:r>
                        <a:rPr lang="en-US" altLang="zh-CN" sz="2400" dirty="0" smtClean="0"/>
                        <a:t>LSDB</a:t>
                      </a:r>
                      <a:r>
                        <a:rPr lang="zh-CN" altLang="en-US" sz="2400" dirty="0" smtClean="0"/>
                        <a:t>中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的头部数据，仅仅是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头部数据清单，不是全部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内容。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0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LSR</a:t>
                      </a:r>
                      <a:r>
                        <a:rPr lang="zh-CN" altLang="zh-CN" sz="2400" dirty="0" smtClean="0"/>
                        <a:t>（</a:t>
                      </a:r>
                      <a:r>
                        <a:rPr lang="zh-CN" altLang="en-US" sz="2400" dirty="0" smtClean="0"/>
                        <a:t>链路状态请求）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用于向</a:t>
                      </a:r>
                      <a:r>
                        <a:rPr lang="en-US" altLang="zh-CN" sz="2400" dirty="0" smtClean="0"/>
                        <a:t>OSPF</a:t>
                      </a:r>
                      <a:r>
                        <a:rPr lang="zh-CN" altLang="en-US" sz="2400" dirty="0" smtClean="0"/>
                        <a:t>邻居请求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10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LSU</a:t>
                      </a:r>
                      <a:r>
                        <a:rPr lang="zh-CN" altLang="en-US" sz="2400" dirty="0" smtClean="0"/>
                        <a:t>（链路状态更新）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用于发送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，报文中携带了完整的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数据</a:t>
                      </a:r>
                      <a:r>
                        <a:rPr lang="zh-CN" altLang="zh-CN" sz="2400" dirty="0" smtClean="0"/>
                        <a:t>。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是承载在</a:t>
                      </a:r>
                      <a:r>
                        <a:rPr lang="en-US" altLang="zh-CN" sz="2400" dirty="0" smtClean="0"/>
                        <a:t>LSU</a:t>
                      </a:r>
                      <a:r>
                        <a:rPr lang="zh-CN" altLang="en-US" sz="2400" dirty="0" smtClean="0"/>
                        <a:t>中进行泛洪的。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10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LSAck</a:t>
                      </a:r>
                      <a:r>
                        <a:rPr lang="zh-CN" altLang="en-US" sz="2400" dirty="0" smtClean="0"/>
                        <a:t>（链路状态确认）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设备收到</a:t>
                      </a:r>
                      <a:r>
                        <a:rPr lang="en-US" altLang="zh-CN" sz="2400" dirty="0" smtClean="0"/>
                        <a:t>LSU</a:t>
                      </a:r>
                      <a:r>
                        <a:rPr lang="zh-CN" altLang="en-US" sz="2400" dirty="0" smtClean="0"/>
                        <a:t>后，</a:t>
                      </a:r>
                      <a:r>
                        <a:rPr lang="en-US" altLang="zh-CN" sz="2400" dirty="0" err="1" smtClean="0"/>
                        <a:t>LSAck</a:t>
                      </a:r>
                      <a:r>
                        <a:rPr lang="zh-CN" altLang="en-US" sz="2400" dirty="0" smtClean="0"/>
                        <a:t>用于对接收的</a:t>
                      </a:r>
                      <a:r>
                        <a:rPr lang="en-US" altLang="zh-CN" sz="2400" dirty="0" smtClean="0"/>
                        <a:t>LSA</a:t>
                      </a:r>
                      <a:r>
                        <a:rPr lang="zh-CN" altLang="en-US" sz="2400" dirty="0" smtClean="0"/>
                        <a:t>进行确认。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96330" y="1621953"/>
            <a:ext cx="6775824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的概念</a:t>
            </a:r>
            <a:endParaRPr lang="en-US" altLang="zh-CN" sz="2400" b="1" dirty="0" smtClean="0">
              <a:ea typeface="华文细黑" charset="0"/>
              <a:cs typeface="华文细黑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理解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邻居表、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LSDB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、路由表的概念</a:t>
            </a:r>
            <a:endParaRPr lang="zh-CN" altLang="en-US" sz="2400" b="1" dirty="0">
              <a:ea typeface="华文细黑" charset="0"/>
              <a:cs typeface="华文细黑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理解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报文的首部封装格式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的五种消息类型</a:t>
            </a:r>
            <a:endParaRPr lang="en-US" altLang="zh-CN" sz="2400" b="1" dirty="0" smtClean="0">
              <a:ea typeface="华文细黑" charset="0"/>
              <a:cs typeface="华文细黑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的网络类型及其工作方式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的路由器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ID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的概念与作用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DR/BDR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的概念及选举过程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Char char="n"/>
            </a:pPr>
            <a:r>
              <a:rPr lang="zh-CN" altLang="en-US" sz="2400" b="1" dirty="0" smtClean="0">
                <a:ea typeface="华文细黑" charset="0"/>
                <a:cs typeface="华文细黑" charset="0"/>
              </a:rPr>
              <a:t>掌握</a:t>
            </a:r>
            <a:r>
              <a:rPr lang="en-US" altLang="zh-CN" sz="2400" b="1" dirty="0" smtClean="0">
                <a:ea typeface="华文细黑" charset="0"/>
                <a:cs typeface="华文细黑" charset="0"/>
              </a:rPr>
              <a:t>OSPF</a:t>
            </a:r>
            <a:r>
              <a:rPr lang="zh-CN" altLang="en-US" sz="2400" b="1" dirty="0" smtClean="0">
                <a:ea typeface="华文细黑" charset="0"/>
                <a:cs typeface="华文细黑" charset="0"/>
              </a:rPr>
              <a:t>邻居状态演进、链路状态交互过程</a:t>
            </a:r>
            <a:endParaRPr lang="zh-CN" altLang="en-US" sz="2400" b="1" dirty="0">
              <a:ea typeface="华文细黑" charset="0"/>
              <a:cs typeface="华文细黑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41350" y="710407"/>
            <a:ext cx="35122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CC0000"/>
                </a:solidFill>
                <a:latin typeface="Kaiti SC Regular"/>
                <a:ea typeface="华文细黑" charset="0"/>
                <a:cs typeface="Kaiti SC Regular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13010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的网络类型</a:t>
            </a:r>
            <a:endParaRPr kumimoji="1"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0" y="1417638"/>
          <a:ext cx="9144000" cy="489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8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38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348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网络类型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数据链路层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报文目的地址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是否选举</a:t>
                      </a:r>
                      <a:r>
                        <a:rPr lang="en-US" altLang="zh-CN" sz="2800" dirty="0" smtClean="0"/>
                        <a:t>DR/BDR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8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点对点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/>
                        <a:t>PPP</a:t>
                      </a:r>
                      <a:r>
                        <a:rPr lang="zh-CN" altLang="en-US" sz="2800" dirty="0" smtClean="0"/>
                        <a:t>、</a:t>
                      </a:r>
                      <a:r>
                        <a:rPr lang="en-US" altLang="zh-CN" sz="2800" dirty="0" smtClean="0"/>
                        <a:t>HDLC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/>
                        <a:t>224.0.0.5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否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348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广播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以太网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224.0.0.5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224.0.0.6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348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非广播多路访问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帧中继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/>
                        <a:t>ATM</a:t>
                      </a:r>
                      <a:r>
                        <a:rPr lang="zh-CN" altLang="en-US" sz="2800" dirty="0" smtClean="0"/>
                        <a:t>、</a:t>
                      </a:r>
                      <a:r>
                        <a:rPr lang="en-US" altLang="zh-CN" sz="2800" dirty="0" smtClean="0"/>
                        <a:t>X.25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邻居单播</a:t>
                      </a:r>
                      <a:r>
                        <a:rPr lang="en-US" altLang="zh-CN" sz="2800" dirty="0" smtClean="0"/>
                        <a:t>IP</a:t>
                      </a:r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是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18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点到多点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无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800" dirty="0" smtClean="0"/>
                        <a:t>224.0.0.5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否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CCE26F-7EB3-4225-AF02-EDF3CB214402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路由器的</a:t>
            </a:r>
            <a:r>
              <a:rPr kumimoji="1" lang="en-US" altLang="zh-CN" dirty="0" smtClean="0"/>
              <a:t>R</a:t>
            </a:r>
            <a:r>
              <a:rPr kumimoji="1" lang="en-US" altLang="zh-CN" dirty="0"/>
              <a:t>outer-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33845" y="1441623"/>
            <a:ext cx="7886700" cy="47385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32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位的</a:t>
            </a:r>
            <a:r>
              <a:rPr kumimoji="1" lang="en-US" altLang="zh-CN" sz="2400" dirty="0">
                <a:solidFill>
                  <a:srgbClr val="FF0000"/>
                </a:solidFill>
              </a:rPr>
              <a:t>R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outer-ID</a:t>
            </a:r>
            <a:r>
              <a:rPr kumimoji="1" lang="zh-CN" altLang="en-US" sz="2400" dirty="0" smtClean="0"/>
              <a:t>，用点分十进制表示，用于在全域标识一台</a:t>
            </a:r>
            <a:r>
              <a:rPr kumimoji="1" lang="en-US" altLang="zh-CN" sz="2400" dirty="0" smtClean="0"/>
              <a:t>OSPF</a:t>
            </a:r>
            <a:r>
              <a:rPr kumimoji="1" lang="zh-CN" altLang="en-US" sz="2400" dirty="0" smtClean="0"/>
              <a:t>路由器。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loopback</a:t>
            </a:r>
            <a:r>
              <a:rPr kumimoji="1" lang="zh-CN" altLang="en-US" sz="2400" dirty="0"/>
              <a:t>接口</a:t>
            </a:r>
            <a:r>
              <a:rPr lang="zh-CN" altLang="en-US" sz="2400" dirty="0" smtClean="0"/>
              <a:t>最主要的应用是</a:t>
            </a:r>
            <a:r>
              <a:rPr lang="zh-CN" altLang="en-US" sz="2400" dirty="0"/>
              <a:t>：将</a:t>
            </a:r>
            <a:r>
              <a:rPr lang="en-US" altLang="zh-CN" sz="2400" dirty="0"/>
              <a:t>loopback</a:t>
            </a:r>
            <a:r>
              <a:rPr lang="zh-CN" altLang="en-US" sz="2400" dirty="0"/>
              <a:t>接口地址设置为该设备产生的所有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数据包的源地址，因为</a:t>
            </a:r>
            <a:r>
              <a:rPr lang="en-US" altLang="zh-CN" sz="2400" dirty="0"/>
              <a:t>loopback</a:t>
            </a:r>
            <a:r>
              <a:rPr lang="zh-CN" altLang="en-US" sz="2400" dirty="0"/>
              <a:t>接口地址稳定且是单播地址，所以通常将</a:t>
            </a:r>
            <a:r>
              <a:rPr lang="en-US" altLang="zh-CN" sz="2400" dirty="0"/>
              <a:t>loopback</a:t>
            </a:r>
            <a:r>
              <a:rPr lang="zh-CN" altLang="en-US" sz="2400" dirty="0"/>
              <a:t>接口地址视为设备的标志，在认证或安全等服务器上设置允许或禁止携带</a:t>
            </a:r>
            <a:r>
              <a:rPr lang="en-US" altLang="zh-CN" sz="2400" dirty="0"/>
              <a:t>loopback</a:t>
            </a:r>
            <a:r>
              <a:rPr lang="zh-CN" altLang="en-US" sz="2400" dirty="0"/>
              <a:t>接口地址的报文通过，就相当于允许或禁止某台设备产生的报文通过，这样可以简化报文过滤规则。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D3D819-42C6-4EA2-A33B-EF4E278B84B2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248930" y="6356351"/>
            <a:ext cx="386612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19343"/>
          </a:xfrm>
        </p:spPr>
        <p:txBody>
          <a:bodyPr/>
          <a:lstStyle/>
          <a:p>
            <a:r>
              <a:rPr kumimoji="1" lang="en-US" altLang="zh-CN" dirty="0"/>
              <a:t>OSPF</a:t>
            </a:r>
            <a:r>
              <a:rPr kumimoji="1" lang="zh-CN" altLang="en-US" dirty="0"/>
              <a:t>路</a:t>
            </a:r>
            <a:r>
              <a:rPr kumimoji="1" lang="zh-CN" altLang="en-US" dirty="0" smtClean="0"/>
              <a:t>由器</a:t>
            </a:r>
            <a:r>
              <a:rPr kumimoji="1" lang="en-US" altLang="zh-CN" dirty="0" smtClean="0"/>
              <a:t>ID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生成步骤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9537" y="1342768"/>
            <a:ext cx="8422657" cy="48383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步骤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：如果有手工配置的路由器</a:t>
            </a:r>
            <a:r>
              <a:rPr kumimoji="1" lang="en-US" altLang="zh-CN" sz="2800" dirty="0" smtClean="0"/>
              <a:t>ID</a:t>
            </a:r>
            <a:r>
              <a:rPr kumimoji="1" lang="zh-CN" altLang="en-US" sz="2800" dirty="0" smtClean="0"/>
              <a:t>，就用配置的</a:t>
            </a:r>
            <a:r>
              <a:rPr kumimoji="1" lang="en-US" altLang="zh-CN" sz="2800" dirty="0" smtClean="0"/>
              <a:t>ID</a:t>
            </a:r>
            <a:r>
              <a:rPr kumimoji="1" lang="zh-CN" altLang="en-US" sz="2800" dirty="0" smtClean="0"/>
              <a:t>；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步骤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：如果没有，但创建了逻辑接口（</a:t>
            </a:r>
            <a:r>
              <a:rPr kumimoji="1" lang="en-US" altLang="zh-CN" sz="2800" dirty="0" smtClean="0"/>
              <a:t>loopback</a:t>
            </a:r>
            <a:r>
              <a:rPr kumimoji="1" lang="zh-CN" altLang="en-US" sz="2800" dirty="0" smtClean="0"/>
              <a:t>接口），就选择其中最大的</a:t>
            </a:r>
            <a:r>
              <a:rPr kumimoji="1" lang="en-US" altLang="zh-CN" sz="2800" dirty="0" smtClean="0"/>
              <a:t>IP</a:t>
            </a:r>
            <a:r>
              <a:rPr kumimoji="1" lang="zh-CN" altLang="en-US" sz="2800" dirty="0" smtClean="0"/>
              <a:t>地址；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步骤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：如果没有手动指定，也没有</a:t>
            </a:r>
            <a:r>
              <a:rPr kumimoji="1" lang="en-US" altLang="zh-CN" sz="2800" dirty="0" smtClean="0"/>
              <a:t>Loopback</a:t>
            </a:r>
            <a:r>
              <a:rPr kumimoji="1" lang="zh-CN" altLang="en-US" sz="2800" dirty="0" smtClean="0"/>
              <a:t>地址，则在活动的物理接口中找出最大的</a:t>
            </a:r>
            <a:r>
              <a:rPr kumimoji="1" lang="en-US" altLang="zh-CN" sz="2800" dirty="0" err="1" smtClean="0"/>
              <a:t>ip</a:t>
            </a:r>
            <a:r>
              <a:rPr kumimoji="1" lang="zh-CN" altLang="en-US" sz="2800" dirty="0" smtClean="0"/>
              <a:t>地址作为路由器的</a:t>
            </a:r>
            <a:r>
              <a:rPr kumimoji="1" lang="en-US" altLang="zh-CN" sz="2800" dirty="0" smtClean="0"/>
              <a:t>ID</a:t>
            </a:r>
            <a:r>
              <a:rPr kumimoji="1" lang="zh-CN" altLang="en-US" sz="2800" dirty="0" smtClean="0"/>
              <a:t>。</a:t>
            </a:r>
            <a:endParaRPr kumimoji="1"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FB31BF-6249-4885-B06B-85B21AA18167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463114" y="6356351"/>
            <a:ext cx="3651936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0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845" y="159814"/>
            <a:ext cx="7886700" cy="940775"/>
          </a:xfrm>
        </p:spPr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DR/BDR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799" y="1234345"/>
            <a:ext cx="8259773" cy="498824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产生背景：在广播链路和多路访问链路中（即多路访问网络），网络会充斥大量重复链路状态信息，影响网络带宽，浪费设备处理资源。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班级共享通讯方式为实例。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指定</a:t>
            </a:r>
            <a:r>
              <a:rPr lang="zh-CN" altLang="en-US" sz="2400" dirty="0"/>
              <a:t>路由器（</a:t>
            </a:r>
            <a:r>
              <a:rPr lang="en-US" altLang="zh-CN" sz="2400" dirty="0"/>
              <a:t>DR</a:t>
            </a:r>
            <a:r>
              <a:rPr lang="zh-CN" altLang="en-US" sz="2400" dirty="0"/>
              <a:t>）：指当路由器被连接到同一多路访问网络时，都需要一个指定路由器</a:t>
            </a:r>
            <a:r>
              <a:rPr lang="en-US" altLang="zh-CN" sz="2400" dirty="0"/>
              <a:t>DR</a:t>
            </a:r>
            <a:r>
              <a:rPr lang="zh-CN" altLang="en-US" sz="2400" dirty="0" smtClean="0"/>
              <a:t>。具有</a:t>
            </a:r>
            <a:r>
              <a:rPr lang="zh-CN" altLang="en-US" sz="2400" dirty="0"/>
              <a:t>相同优先级的</a:t>
            </a:r>
            <a:r>
              <a:rPr lang="zh-CN" altLang="en-US" sz="2400" dirty="0" smtClean="0"/>
              <a:t>路由器中</a:t>
            </a:r>
            <a:r>
              <a:rPr lang="zh-CN" altLang="en-US" sz="2400" dirty="0"/>
              <a:t>选择</a:t>
            </a:r>
            <a:r>
              <a:rPr lang="en-US" altLang="zh-CN" sz="2400" dirty="0"/>
              <a:t>DR</a:t>
            </a:r>
            <a:r>
              <a:rPr lang="zh-CN" altLang="en-US" sz="2400" dirty="0"/>
              <a:t>时，拥有最高路由器</a:t>
            </a:r>
            <a:r>
              <a:rPr lang="en-US" altLang="zh-CN" sz="2400" dirty="0"/>
              <a:t>ID</a:t>
            </a:r>
            <a:r>
              <a:rPr lang="zh-CN" altLang="en-US" sz="2400" dirty="0"/>
              <a:t>的路由器将成为</a:t>
            </a:r>
            <a:r>
              <a:rPr lang="en-US" altLang="zh-CN" sz="2400" dirty="0"/>
              <a:t>DR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备用指定路由器</a:t>
            </a:r>
            <a:r>
              <a:rPr lang="en-US" altLang="zh-CN" sz="2400" dirty="0"/>
              <a:t>(BDR):</a:t>
            </a:r>
            <a:r>
              <a:rPr lang="zh-CN" altLang="en-US" sz="2400" dirty="0"/>
              <a:t>指多路访问链路上随时准备着的待命的</a:t>
            </a:r>
            <a:r>
              <a:rPr lang="en-US" altLang="zh-CN" sz="2400" dirty="0"/>
              <a:t>DR</a:t>
            </a:r>
            <a:r>
              <a:rPr lang="zh-CN" altLang="en-US" sz="2400" dirty="0"/>
              <a:t>。它从</a:t>
            </a:r>
            <a:r>
              <a:rPr lang="en-US" altLang="zh-CN" sz="2400" dirty="0"/>
              <a:t>OSPF</a:t>
            </a:r>
            <a:r>
              <a:rPr lang="zh-CN" altLang="en-US" sz="2400" dirty="0"/>
              <a:t>邻接路由器上接收所有的路由更新，但并不泛发链路信息状态（</a:t>
            </a:r>
            <a:r>
              <a:rPr lang="en-US" altLang="zh-CN" sz="2400" dirty="0"/>
              <a:t>LSA)</a:t>
            </a:r>
            <a:r>
              <a:rPr lang="zh-CN" altLang="en-US" sz="2400" dirty="0" smtClean="0"/>
              <a:t>。</a:t>
            </a: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22D7AC8-8125-40C0-8398-1C48FCE218F8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331308" y="6356351"/>
            <a:ext cx="3783742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9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845" y="159814"/>
            <a:ext cx="7886700" cy="940775"/>
          </a:xfrm>
        </p:spPr>
        <p:txBody>
          <a:bodyPr/>
          <a:lstStyle/>
          <a:p>
            <a:r>
              <a:rPr kumimoji="1" lang="en-US" altLang="zh-CN" dirty="0" smtClean="0"/>
              <a:t>OSPF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DR/BDR</a:t>
            </a:r>
            <a:r>
              <a:rPr kumimoji="1" lang="zh-CN" altLang="en-US" dirty="0" smtClean="0"/>
              <a:t>选举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799" y="1234345"/>
            <a:ext cx="8259773" cy="498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DR/BDR</a:t>
            </a:r>
            <a:r>
              <a:rPr kumimoji="1" lang="zh-CN" altLang="en-US" dirty="0" smtClean="0"/>
              <a:t>的选举是通过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报文实现的，发送在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2-Way</a:t>
            </a:r>
            <a:r>
              <a:rPr kumimoji="1" lang="zh-CN" altLang="en-US" dirty="0" smtClean="0">
                <a:solidFill>
                  <a:srgbClr val="FF0000"/>
                </a:solidFill>
              </a:rPr>
              <a:t>状态</a:t>
            </a:r>
            <a:r>
              <a:rPr kumimoji="1" lang="zh-CN" altLang="en-US" dirty="0" smtClean="0"/>
              <a:t>后。路由器将自己接口的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优先级写在</a:t>
            </a:r>
            <a:r>
              <a:rPr kumimoji="1" lang="en-US" altLang="zh-CN" dirty="0"/>
              <a:t>Hello</a:t>
            </a:r>
            <a:r>
              <a:rPr kumimoji="1" lang="zh-CN" altLang="en-US" dirty="0" smtClean="0"/>
              <a:t>报文</a:t>
            </a:r>
            <a:r>
              <a:rPr kumimoji="1" lang="zh-CN" altLang="zh-CN" dirty="0" smtClean="0"/>
              <a:t>“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优先级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字段中，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华为路由器接口缺省为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，优先级为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的，不具备参选资格；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要点：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四种状态：既无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又无</a:t>
            </a:r>
            <a:r>
              <a:rPr kumimoji="1" lang="en-US" altLang="zh-CN" dirty="0" smtClean="0"/>
              <a:t>BDR</a:t>
            </a:r>
            <a:r>
              <a:rPr kumimoji="1" lang="zh-CN" altLang="en-US" dirty="0" smtClean="0"/>
              <a:t>，有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BDR</a:t>
            </a:r>
            <a:r>
              <a:rPr kumimoji="1" lang="zh-CN" altLang="en-US" dirty="0" smtClean="0"/>
              <a:t>，有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 BDR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DR</a:t>
            </a:r>
            <a:r>
              <a:rPr kumimoji="1" lang="zh-CN" altLang="en-US" dirty="0" smtClean="0"/>
              <a:t>都有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先</a:t>
            </a:r>
            <a:r>
              <a:rPr kumimoji="1" lang="zh-CN" altLang="en-US" dirty="0"/>
              <a:t>比</a:t>
            </a:r>
            <a:r>
              <a:rPr kumimoji="1" lang="zh-CN" altLang="en-US" dirty="0" smtClean="0"/>
              <a:t>优先级；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再</a:t>
            </a:r>
            <a:r>
              <a:rPr kumimoji="1" lang="zh-CN" altLang="en-US" dirty="0" smtClean="0"/>
              <a:t>比路由器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171450" lvl="1">
              <a:lnSpc>
                <a:spcPct val="150000"/>
              </a:lnSpc>
              <a:spcBef>
                <a:spcPts val="750"/>
              </a:spcBef>
            </a:pPr>
            <a:r>
              <a:rPr kumimoji="1" lang="zh-CN" altLang="en-US" sz="2100" dirty="0">
                <a:solidFill>
                  <a:srgbClr val="FF0000"/>
                </a:solidFill>
              </a:rPr>
              <a:t>控制结果最佳做法：不是提高接口的优先级，而是将不希望参选的接口优先级设置为</a:t>
            </a:r>
            <a:r>
              <a:rPr kumimoji="1" lang="en-US" altLang="zh-CN" sz="2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22D7AC8-8125-40C0-8398-1C48FCE218F8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331308" y="6356351"/>
            <a:ext cx="3783742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4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 smtClean="0"/>
              <a:t>OSPF</a:t>
            </a:r>
            <a:r>
              <a:rPr kumimoji="1" lang="zh-CN" altLang="en-US" u="sng" dirty="0" smtClean="0"/>
              <a:t>的几种状态（</a:t>
            </a:r>
            <a:r>
              <a:rPr kumimoji="1" lang="en-US" altLang="zh-CN" u="sng" dirty="0" smtClean="0"/>
              <a:t>1</a:t>
            </a:r>
            <a:r>
              <a:rPr kumimoji="1" lang="zh-CN" altLang="en-US" u="sng" dirty="0" smtClean="0"/>
              <a:t>）</a:t>
            </a:r>
            <a:endParaRPr kumimoji="1" lang="zh-CN" altLang="en-US" u="sng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281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000" dirty="0" smtClean="0"/>
              <a:t>Down</a:t>
            </a:r>
            <a:r>
              <a:rPr kumimoji="1" lang="zh-CN" altLang="en-US" sz="3000" dirty="0" smtClean="0"/>
              <a:t>（失效）</a:t>
            </a:r>
            <a:r>
              <a:rPr kumimoji="1" lang="zh-CN" altLang="zh-CN" sz="3000" dirty="0" smtClean="0"/>
              <a:t>：</a:t>
            </a:r>
            <a:r>
              <a:rPr kumimoji="1" lang="zh-CN" altLang="en-US" sz="3000" dirty="0" smtClean="0"/>
              <a:t>未正式开始，尚未接收到</a:t>
            </a:r>
            <a:r>
              <a:rPr kumimoji="1" lang="en-US" altLang="zh-CN" sz="3000" dirty="0" smtClean="0"/>
              <a:t>Hello</a:t>
            </a:r>
            <a:r>
              <a:rPr kumimoji="1" lang="zh-CN" altLang="en-US" sz="3000" dirty="0" smtClean="0"/>
              <a:t>报文</a:t>
            </a:r>
            <a:endParaRPr kumimoji="1" lang="en-US" altLang="zh-CN" sz="3000" dirty="0" smtClean="0"/>
          </a:p>
          <a:p>
            <a:pPr>
              <a:lnSpc>
                <a:spcPct val="150000"/>
              </a:lnSpc>
            </a:pPr>
            <a:r>
              <a:rPr kumimoji="1" lang="en-US" altLang="zh-CN" sz="3000" dirty="0" err="1" smtClean="0"/>
              <a:t>Init</a:t>
            </a:r>
            <a:r>
              <a:rPr kumimoji="1" lang="zh-CN" altLang="en-US" sz="3000" dirty="0" smtClean="0"/>
              <a:t>（初始）</a:t>
            </a:r>
            <a:r>
              <a:rPr kumimoji="1" lang="zh-CN" altLang="zh-CN" sz="3000" dirty="0" smtClean="0"/>
              <a:t>：</a:t>
            </a:r>
            <a:r>
              <a:rPr kumimoji="1" lang="zh-CN" altLang="en-US" sz="3000" dirty="0" smtClean="0"/>
              <a:t>收到直连路由器的</a:t>
            </a:r>
            <a:r>
              <a:rPr kumimoji="1" lang="en-US" altLang="zh-CN" sz="3000" dirty="0"/>
              <a:t>Hello</a:t>
            </a:r>
            <a:r>
              <a:rPr kumimoji="1" lang="zh-CN" altLang="en-US" sz="3000" dirty="0" smtClean="0"/>
              <a:t>报文，但在</a:t>
            </a:r>
            <a:r>
              <a:rPr kumimoji="1" lang="en-US" altLang="zh-CN" sz="3000" dirty="0"/>
              <a:t>Hello</a:t>
            </a:r>
            <a:r>
              <a:rPr kumimoji="1" lang="zh-CN" altLang="en-US" sz="3000" dirty="0" smtClean="0"/>
              <a:t>报文中</a:t>
            </a:r>
            <a:r>
              <a:rPr kumimoji="1" lang="zh-CN" altLang="en-US" sz="3000" dirty="0" smtClean="0">
                <a:solidFill>
                  <a:srgbClr val="FF0000"/>
                </a:solidFill>
              </a:rPr>
              <a:t>未发现自己的</a:t>
            </a:r>
            <a:r>
              <a:rPr kumimoji="1" lang="en-US" altLang="zh-CN" sz="3000" dirty="0" smtClean="0">
                <a:solidFill>
                  <a:srgbClr val="FF0000"/>
                </a:solidFill>
              </a:rPr>
              <a:t>RID</a:t>
            </a:r>
            <a:r>
              <a:rPr kumimoji="1" lang="zh-CN" altLang="en-US" sz="3000" dirty="0" smtClean="0"/>
              <a:t>，将“邻居”状态设置为</a:t>
            </a:r>
            <a:r>
              <a:rPr kumimoji="1" lang="en-US" altLang="zh-CN" sz="3000" dirty="0" err="1" smtClean="0"/>
              <a:t>Init</a:t>
            </a:r>
            <a:r>
              <a:rPr kumimoji="1" lang="zh-CN" altLang="en-US" sz="3000" dirty="0" smtClean="0"/>
              <a:t>。</a:t>
            </a:r>
            <a:endParaRPr kumimoji="1" lang="en-US" altLang="zh-CN" sz="3000" dirty="0" smtClean="0"/>
          </a:p>
          <a:p>
            <a:pPr>
              <a:lnSpc>
                <a:spcPct val="150000"/>
              </a:lnSpc>
            </a:pPr>
            <a:r>
              <a:rPr kumimoji="1" lang="zh-CN" altLang="zh-CN" sz="3000" dirty="0" smtClean="0"/>
              <a:t>2</a:t>
            </a:r>
            <a:r>
              <a:rPr kumimoji="1" lang="en-US" altLang="zh-CN" sz="3000" dirty="0" smtClean="0"/>
              <a:t>-Way</a:t>
            </a:r>
            <a:r>
              <a:rPr kumimoji="1" lang="zh-CN" altLang="en-US" sz="3000" dirty="0" smtClean="0"/>
              <a:t>：</a:t>
            </a:r>
            <a:r>
              <a:rPr kumimoji="1" lang="zh-CN" altLang="en-US" sz="3000" dirty="0"/>
              <a:t>收到直连路由器的</a:t>
            </a:r>
            <a:r>
              <a:rPr kumimoji="1" lang="en-US" altLang="zh-CN" sz="3000" dirty="0">
                <a:solidFill>
                  <a:srgbClr val="FF0000"/>
                </a:solidFill>
              </a:rPr>
              <a:t>Hello</a:t>
            </a:r>
            <a:r>
              <a:rPr kumimoji="1" lang="zh-CN" altLang="en-US" sz="3000" dirty="0">
                <a:solidFill>
                  <a:srgbClr val="FF0000"/>
                </a:solidFill>
              </a:rPr>
              <a:t>报文</a:t>
            </a:r>
            <a:r>
              <a:rPr kumimoji="1" lang="zh-CN" altLang="en-US" sz="3000" dirty="0" smtClean="0"/>
              <a:t>，在</a:t>
            </a:r>
            <a:r>
              <a:rPr kumimoji="1" lang="en-US" altLang="zh-CN" sz="3000" dirty="0" smtClean="0"/>
              <a:t>Hello</a:t>
            </a:r>
            <a:r>
              <a:rPr kumimoji="1" lang="zh-CN" altLang="en-US" sz="3000" dirty="0"/>
              <a:t>报</a:t>
            </a:r>
            <a:r>
              <a:rPr kumimoji="1" lang="zh-CN" altLang="en-US" sz="3000" dirty="0" smtClean="0"/>
              <a:t>文中</a:t>
            </a:r>
            <a:r>
              <a:rPr kumimoji="1" lang="zh-CN" altLang="en-US" sz="3000" dirty="0" smtClean="0">
                <a:solidFill>
                  <a:srgbClr val="FF0000"/>
                </a:solidFill>
              </a:rPr>
              <a:t>发现有自己的</a:t>
            </a:r>
            <a:r>
              <a:rPr kumimoji="1" lang="en-US" altLang="zh-CN" sz="3000" dirty="0">
                <a:solidFill>
                  <a:srgbClr val="FF0000"/>
                </a:solidFill>
              </a:rPr>
              <a:t>RID</a:t>
            </a:r>
            <a:r>
              <a:rPr kumimoji="1" lang="zh-CN" altLang="en-US" sz="3000" dirty="0"/>
              <a:t>，将“邻居”</a:t>
            </a:r>
            <a:r>
              <a:rPr kumimoji="1" lang="zh-CN" altLang="en-US" sz="3000" dirty="0" smtClean="0"/>
              <a:t>状态设置为</a:t>
            </a:r>
            <a:r>
              <a:rPr kumimoji="1" lang="zh-CN" altLang="zh-CN" sz="3000" dirty="0"/>
              <a:t>2</a:t>
            </a:r>
            <a:r>
              <a:rPr kumimoji="1" lang="en-US" altLang="zh-CN" sz="3000" dirty="0"/>
              <a:t>-Way</a:t>
            </a:r>
            <a:r>
              <a:rPr kumimoji="1" lang="zh-CN" altLang="en-US" sz="3000" dirty="0" smtClean="0"/>
              <a:t>。</a:t>
            </a:r>
          </a:p>
          <a:p>
            <a:pPr marL="68580" indent="0">
              <a:buNone/>
            </a:pP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2584E7-482D-4A19-A33D-9005B2A3D3C9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463114" y="6356351"/>
            <a:ext cx="3651936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/>
              <a:t>OSPF</a:t>
            </a:r>
            <a:r>
              <a:rPr kumimoji="1" lang="zh-CN" altLang="en-US" u="sng" dirty="0"/>
              <a:t>的几种状态</a:t>
            </a:r>
            <a:r>
              <a:rPr kumimoji="1" lang="zh-CN" altLang="en-US" u="sng" dirty="0" smtClean="0"/>
              <a:t>（</a:t>
            </a:r>
            <a:r>
              <a:rPr kumimoji="1" lang="en-US" altLang="zh-CN" u="sng" dirty="0" smtClean="0"/>
              <a:t>2</a:t>
            </a:r>
            <a:r>
              <a:rPr kumimoji="1" lang="zh-CN" altLang="en-US" u="sng" dirty="0" smtClean="0"/>
              <a:t>）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0729" y="1600200"/>
            <a:ext cx="9013271" cy="4281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ExStart</a:t>
            </a:r>
            <a:r>
              <a:rPr kumimoji="1" lang="zh-CN" altLang="en-US" dirty="0" smtClean="0"/>
              <a:t>（交换初始）：该状态下，路由器发送空的</a:t>
            </a:r>
            <a:r>
              <a:rPr kumimoji="1" lang="en-US" altLang="zh-CN" dirty="0" smtClean="0"/>
              <a:t>DD</a:t>
            </a:r>
            <a:r>
              <a:rPr kumimoji="1" lang="zh-CN" altLang="en-US" dirty="0" smtClean="0"/>
              <a:t>报文来协商</a:t>
            </a:r>
            <a:r>
              <a:rPr kumimoji="1" lang="en-US" altLang="zh-CN" dirty="0" smtClean="0"/>
              <a:t>Master/Slave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FF0000"/>
                </a:solidFill>
              </a:rPr>
              <a:t>RID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最大的为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Master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DD</a:t>
            </a:r>
            <a:r>
              <a:rPr kumimoji="1" lang="zh-CN" altLang="en-US" dirty="0" smtClean="0"/>
              <a:t>序列号由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决定。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（交换）：向邻居发送</a:t>
            </a:r>
            <a:r>
              <a:rPr kumimoji="1" lang="en-US" altLang="zh-CN" dirty="0" smtClean="0"/>
              <a:t>DD</a:t>
            </a:r>
            <a:r>
              <a:rPr kumimoji="1" lang="zh-CN" altLang="en-US" dirty="0" smtClean="0"/>
              <a:t>报文，报文中包含</a:t>
            </a:r>
            <a:r>
              <a:rPr kumimoji="1" lang="en-US" altLang="zh-CN" dirty="0" smtClean="0">
                <a:solidFill>
                  <a:srgbClr val="FF0000"/>
                </a:solidFill>
              </a:rPr>
              <a:t>LSA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的头部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DD</a:t>
            </a:r>
            <a:r>
              <a:rPr kumimoji="1" lang="zh-CN" altLang="en-US" dirty="0" smtClean="0"/>
              <a:t>报文逐个发送，序号由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决定、递增。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7EAE28B-EF10-4596-98BE-FC2AE8AAE324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570205" y="6356351"/>
            <a:ext cx="3544845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/>
              <a:t>OSPF</a:t>
            </a:r>
            <a:r>
              <a:rPr kumimoji="1" lang="zh-CN" altLang="en-US" u="sng" dirty="0"/>
              <a:t>的几种状态</a:t>
            </a:r>
            <a:r>
              <a:rPr kumimoji="1" lang="zh-CN" altLang="en-US" u="sng" dirty="0" smtClean="0"/>
              <a:t>（</a:t>
            </a:r>
            <a:r>
              <a:rPr kumimoji="1" lang="en-US" altLang="zh-CN" u="sng" dirty="0" smtClean="0"/>
              <a:t>3</a:t>
            </a:r>
            <a:r>
              <a:rPr kumimoji="1" lang="zh-CN" altLang="en-US" u="sng" dirty="0" smtClean="0"/>
              <a:t>）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0729" y="1600200"/>
            <a:ext cx="9013271" cy="4281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（加载）：该状态下，比较，向邻居发送</a:t>
            </a:r>
            <a:r>
              <a:rPr kumimoji="1" lang="en-US" altLang="zh-CN" dirty="0" smtClean="0"/>
              <a:t>LSR</a:t>
            </a:r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LSA</a:t>
            </a:r>
            <a:r>
              <a:rPr kumimoji="1" lang="zh-CN" altLang="en-US" dirty="0" smtClean="0"/>
              <a:t>完整数据。对方用</a:t>
            </a:r>
            <a:r>
              <a:rPr kumimoji="1" lang="en-US" altLang="zh-CN" dirty="0" smtClean="0"/>
              <a:t>LSU</a:t>
            </a:r>
            <a:r>
              <a:rPr kumimoji="1" lang="zh-CN" altLang="en-US" dirty="0" smtClean="0"/>
              <a:t>报文响应，收到</a:t>
            </a:r>
            <a:r>
              <a:rPr kumimoji="1" lang="en-US" altLang="zh-CN" dirty="0" smtClean="0"/>
              <a:t>LSU</a:t>
            </a:r>
            <a:r>
              <a:rPr kumimoji="1" lang="zh-CN" altLang="en-US" dirty="0" smtClean="0"/>
              <a:t>后，用</a:t>
            </a:r>
            <a:r>
              <a:rPr kumimoji="1" lang="en-US" altLang="zh-CN" dirty="0" err="1" smtClean="0"/>
              <a:t>LSAck</a:t>
            </a:r>
            <a:r>
              <a:rPr kumimoji="1" lang="zh-CN" altLang="en-US" dirty="0" smtClean="0"/>
              <a:t>进行确认；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（邻接）：完成了邻居之间的同步。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A0025-7618-48D8-BA2A-9B1CA73AF48D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594919" y="6356351"/>
            <a:ext cx="3520131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Ospf</a:t>
            </a:r>
            <a:r>
              <a:rPr lang="zh-CN" altLang="en-US" dirty="0" smtClean="0"/>
              <a:t>状态图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6" name="Picture 2" descr="QQ截图2018080221335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19" y="1886465"/>
            <a:ext cx="6997869" cy="37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6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Ospf</a:t>
            </a:r>
            <a:r>
              <a:rPr lang="zh-CN" altLang="en-US" dirty="0" smtClean="0"/>
              <a:t>状态图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050" name="Picture 2" descr="QQ截图201808022139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56594"/>
            <a:ext cx="61341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76290"/>
            <a:ext cx="7886700" cy="927580"/>
          </a:xfrm>
        </p:spPr>
        <p:txBody>
          <a:bodyPr/>
          <a:lstStyle/>
          <a:p>
            <a:r>
              <a:rPr kumimoji="1" lang="en-US" altLang="zh-CN" b="1" dirty="0" smtClean="0"/>
              <a:t>OSPF</a:t>
            </a:r>
            <a:r>
              <a:rPr kumimoji="1" lang="zh-CN" altLang="en-US" b="1" dirty="0" smtClean="0"/>
              <a:t>的基本概念</a:t>
            </a:r>
            <a:endParaRPr kumimoji="1"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243914"/>
            <a:ext cx="8458200" cy="46373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OSPF</a:t>
            </a:r>
            <a:r>
              <a:rPr lang="zh-CN" altLang="en-US" sz="2400" dirty="0"/>
              <a:t>（</a:t>
            </a:r>
            <a:r>
              <a:rPr lang="en-US" altLang="zh-CN" sz="2400" dirty="0"/>
              <a:t>Open Shortest Path First</a:t>
            </a:r>
            <a:r>
              <a:rPr lang="zh-CN" altLang="en-US" sz="2400" dirty="0"/>
              <a:t>，开放最短路径优先）是</a:t>
            </a:r>
            <a:r>
              <a:rPr lang="en-US" altLang="zh-CN" sz="2400" dirty="0"/>
              <a:t>IETF</a:t>
            </a:r>
            <a:r>
              <a:rPr lang="zh-CN" altLang="en-US" sz="2400" dirty="0"/>
              <a:t>（</a:t>
            </a:r>
            <a:r>
              <a:rPr lang="en-US" altLang="zh-CN" sz="2400" dirty="0"/>
              <a:t>Internet Engineering Task Force</a:t>
            </a:r>
            <a:r>
              <a:rPr lang="zh-CN" altLang="en-US" sz="2400" dirty="0"/>
              <a:t>，互联网工程任务组）组织开发的一个基于链路状态的自治系统内部网关协议。目前针对</a:t>
            </a:r>
            <a:r>
              <a:rPr lang="en-US" altLang="zh-CN" sz="2400" dirty="0"/>
              <a:t>IPv4</a:t>
            </a:r>
            <a:r>
              <a:rPr lang="zh-CN" altLang="en-US" sz="2400" dirty="0"/>
              <a:t>协议使用的是</a:t>
            </a:r>
            <a:r>
              <a:rPr lang="en-US" altLang="zh-CN" sz="2400" b="1" dirty="0">
                <a:solidFill>
                  <a:srgbClr val="FF0000"/>
                </a:solidFill>
              </a:rPr>
              <a:t>OSPF Version 2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ospf</a:t>
            </a:r>
            <a:r>
              <a:rPr lang="zh-CN" altLang="en-US" sz="2400" dirty="0"/>
              <a:t>直接工作在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层之上，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协议号</a:t>
            </a:r>
            <a:r>
              <a:rPr lang="en-US" altLang="zh-CN" sz="2400" dirty="0"/>
              <a:t>89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ospf</a:t>
            </a:r>
            <a:r>
              <a:rPr lang="zh-CN" altLang="en-US" sz="2400" dirty="0"/>
              <a:t>以</a:t>
            </a:r>
            <a:r>
              <a:rPr lang="zh-CN" altLang="en-US" sz="2400" b="1" dirty="0">
                <a:solidFill>
                  <a:srgbClr val="FF0000"/>
                </a:solidFill>
              </a:rPr>
              <a:t>组播方式</a:t>
            </a:r>
            <a:r>
              <a:rPr lang="zh-CN" altLang="en-US" sz="2400" dirty="0"/>
              <a:t>发送协议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链路状态路由协议使用</a:t>
            </a:r>
            <a:r>
              <a:rPr lang="en-US" altLang="zh-CN" sz="2400" b="1" dirty="0">
                <a:solidFill>
                  <a:srgbClr val="FF0000"/>
                </a:solidFill>
              </a:rPr>
              <a:t>SPF</a:t>
            </a:r>
            <a:r>
              <a:rPr lang="zh-CN" altLang="en-US" sz="2400" dirty="0"/>
              <a:t>最短</a:t>
            </a:r>
            <a:r>
              <a:rPr lang="zh-CN" altLang="en-US" sz="2400" dirty="0" smtClean="0"/>
              <a:t>路</a:t>
            </a:r>
            <a:r>
              <a:rPr lang="zh-CN" altLang="en-US" sz="2400" dirty="0"/>
              <a:t>径</a:t>
            </a:r>
            <a:r>
              <a:rPr lang="zh-CN" altLang="en-US" sz="2400" dirty="0" smtClean="0"/>
              <a:t>优先算法计算</a:t>
            </a:r>
            <a:r>
              <a:rPr lang="zh-CN" altLang="en-US" sz="2400" dirty="0"/>
              <a:t>和选择路由，这类路由协议只关心网络中</a:t>
            </a:r>
            <a:r>
              <a:rPr lang="zh-CN" altLang="en-US" sz="2400" b="1" dirty="0">
                <a:solidFill>
                  <a:srgbClr val="FF0000"/>
                </a:solidFill>
              </a:rPr>
              <a:t>链路或接口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状态；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en-US" altLang="zh-CN" sz="2400" dirty="0" err="1"/>
              <a:t>spf</a:t>
            </a:r>
            <a:r>
              <a:rPr lang="zh-CN" altLang="en-US" sz="2400" dirty="0"/>
              <a:t>算法是以自身为根节点计算出一棵最短路径树，在这棵树上由根到各节点的累计开销</a:t>
            </a:r>
            <a:r>
              <a:rPr lang="zh-CN" altLang="en-US" sz="2400" dirty="0" smtClean="0"/>
              <a:t>最小；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即由根到各节点的路径在整个网络中都是最优的，这样也就获得了由根去往各个节点的路由。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7C0965-B632-47A7-A46E-FFB79699FAAB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在描述的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OSPF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邻居状态中，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属于稳定状态，其余邻居状态属于过渡状态。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039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 smtClean="0"/>
              <a:t>路由计算</a:t>
            </a:r>
            <a:endParaRPr kumimoji="1" lang="zh-CN" altLang="en-US" sz="36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0729" y="1600200"/>
            <a:ext cx="9013271" cy="4281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迪克斯彻（</a:t>
            </a:r>
            <a:r>
              <a:rPr lang="en-US" altLang="zh-CN" dirty="0"/>
              <a:t>Dijkstra</a:t>
            </a:r>
            <a:r>
              <a:rPr lang="zh-CN" altLang="en-US" dirty="0"/>
              <a:t>）</a:t>
            </a:r>
            <a:r>
              <a:rPr lang="zh-CN" altLang="en-US" dirty="0" smtClean="0"/>
              <a:t>算法，计算</a:t>
            </a:r>
            <a:r>
              <a:rPr lang="zh-CN" altLang="en-US" dirty="0"/>
              <a:t>最短路径</a:t>
            </a:r>
            <a:r>
              <a:rPr lang="zh-CN" altLang="en-US" dirty="0" smtClean="0"/>
              <a:t>树。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、路由器将自己作为树根；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、路由器将自己直连的邻居节点添加到树状拓扑中，将非直连节点添加到候选拓扑中；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、将每个候选列表中的节点与拓扑中的节点进行比较，若候选节点与任何一个邻居节点的开销值最小，则将候选节点添加到树状拓扑中，并将其从候选列表中删除；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、执行上述算法，直至候选列表中所有节点都被添加到树状拓扑中。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A0025-7618-48D8-BA2A-9B1CA73AF48D}" type="datetime5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594919" y="6356351"/>
            <a:ext cx="3520131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5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目前针对</a:t>
            </a:r>
            <a:r>
              <a:rPr lang="en-US" altLang="zh-CN" sz="2800" dirty="0"/>
              <a:t>IPv4</a:t>
            </a:r>
            <a:r>
              <a:rPr lang="zh-CN" altLang="en-US" sz="2800" dirty="0"/>
              <a:t>协议使用的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。</a:t>
            </a:r>
            <a:r>
              <a:rPr lang="en-US" altLang="zh-CN" sz="2800" dirty="0" err="1"/>
              <a:t>ospf</a:t>
            </a:r>
            <a:r>
              <a:rPr lang="zh-CN" altLang="en-US" sz="2800" dirty="0"/>
              <a:t>直接工作在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层之上，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协议</a:t>
            </a:r>
            <a:r>
              <a:rPr lang="zh-CN" altLang="en-US" sz="2800" dirty="0" smtClean="0"/>
              <a:t>号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2]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ospf</a:t>
            </a:r>
            <a:r>
              <a:rPr lang="zh-CN" altLang="en-US" sz="2800" dirty="0" smtClean="0"/>
              <a:t>以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3]</a:t>
            </a:r>
            <a:r>
              <a:rPr lang="zh-CN" altLang="en-US" sz="2800" dirty="0">
                <a:solidFill>
                  <a:srgbClr val="000000"/>
                </a:solidFill>
              </a:rPr>
              <a:t>方式</a:t>
            </a:r>
            <a:r>
              <a:rPr lang="zh-CN" altLang="en-US" sz="2800" dirty="0" smtClean="0"/>
              <a:t>发送</a:t>
            </a:r>
            <a:r>
              <a:rPr lang="zh-CN" altLang="en-US" sz="2800" dirty="0"/>
              <a:t>协议包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43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sz="3600" dirty="0" smtClean="0"/>
              <a:t>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45" y="1309817"/>
            <a:ext cx="7886700" cy="487032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/>
              <a:t>1)</a:t>
            </a:r>
            <a:r>
              <a:rPr lang="zh-CN" altLang="en-US" sz="2800" dirty="0"/>
              <a:t>了解自身链路</a:t>
            </a:r>
          </a:p>
          <a:p>
            <a:r>
              <a:rPr lang="zh-CN" altLang="en-US" sz="2800" dirty="0"/>
              <a:t>每台路由器了解其自身的链路，即与其直连的网络。</a:t>
            </a:r>
            <a:r>
              <a:rPr lang="zh-CN" altLang="en-US" sz="2800" baseline="30000" dirty="0"/>
              <a:t> </a:t>
            </a:r>
            <a:endParaRPr lang="en-US" altLang="zh-CN" sz="2800" baseline="300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(2)</a:t>
            </a:r>
            <a:r>
              <a:rPr lang="zh-CN" altLang="en-US" sz="2800" dirty="0"/>
              <a:t>寻找邻居</a:t>
            </a:r>
          </a:p>
          <a:p>
            <a:r>
              <a:rPr lang="zh-CN" altLang="en-US" sz="2800" dirty="0" smtClean="0"/>
              <a:t>先</a:t>
            </a:r>
            <a:r>
              <a:rPr lang="zh-CN" altLang="en-US" sz="2800" dirty="0"/>
              <a:t>寻找网络中可与自己交换链路状态信息的周边</a:t>
            </a:r>
            <a:r>
              <a:rPr lang="zh-CN" altLang="en-US" sz="2800" dirty="0" smtClean="0"/>
              <a:t>路由器，可以</a:t>
            </a:r>
            <a:r>
              <a:rPr lang="zh-CN" altLang="en-US" sz="2800" dirty="0"/>
              <a:t>交互链路状态信息的路由器互为邻居</a:t>
            </a:r>
            <a:r>
              <a:rPr lang="zh-CN" altLang="en-US" sz="2800" dirty="0" smtClean="0"/>
              <a:t>。</a:t>
            </a:r>
            <a:endParaRPr lang="en-US" altLang="zh-CN" sz="2800" baseline="30000" dirty="0" smtClean="0"/>
          </a:p>
          <a:p>
            <a:endParaRPr lang="en-US" altLang="zh-CN" sz="2800" baseline="30000" dirty="0"/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3)</a:t>
            </a:r>
            <a:r>
              <a:rPr lang="zh-CN" altLang="en-US" sz="2800" dirty="0"/>
              <a:t>创建链路状态数据包</a:t>
            </a:r>
          </a:p>
          <a:p>
            <a:r>
              <a:rPr lang="zh-CN" altLang="en-US" sz="2800" dirty="0"/>
              <a:t>路由器一旦建立了邻居关系，就可以创建链路状态数据包</a:t>
            </a:r>
            <a:r>
              <a:rPr lang="zh-CN" altLang="en-US" sz="2800" dirty="0" smtClean="0"/>
              <a:t>。</a:t>
            </a:r>
            <a:endParaRPr lang="en-US" altLang="zh-CN" sz="2800" baseline="300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(4)</a:t>
            </a:r>
            <a:r>
              <a:rPr lang="zh-CN" altLang="en-US" sz="2800" dirty="0"/>
              <a:t>链路状态信息传递</a:t>
            </a:r>
          </a:p>
          <a:p>
            <a:r>
              <a:rPr lang="zh-CN" altLang="en-US" sz="2800" dirty="0"/>
              <a:t>路由器将描述链路状态的</a:t>
            </a:r>
            <a:r>
              <a:rPr lang="en-US" altLang="zh-CN" sz="2800" dirty="0"/>
              <a:t>LSA</a:t>
            </a:r>
            <a:r>
              <a:rPr lang="zh-CN" altLang="en-US" sz="2800" dirty="0"/>
              <a:t>泛洪到邻居，最终形成包含网络完整链路状态信息的链路状态数据库</a:t>
            </a:r>
            <a:r>
              <a:rPr lang="zh-CN" altLang="en-US" sz="2800" dirty="0" smtClean="0"/>
              <a:t>。</a:t>
            </a:r>
            <a:endParaRPr lang="en-US" altLang="zh-CN" sz="2800" baseline="300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(5)</a:t>
            </a:r>
            <a:r>
              <a:rPr lang="zh-CN" altLang="en-US" sz="2800" dirty="0"/>
              <a:t>计算路由</a:t>
            </a:r>
          </a:p>
          <a:p>
            <a:r>
              <a:rPr lang="zh-CN" altLang="en-US" sz="2800" dirty="0"/>
              <a:t>路由区域内的每台路由器都可以使用</a:t>
            </a:r>
            <a:r>
              <a:rPr lang="en-US" altLang="zh-CN" sz="2800" dirty="0"/>
              <a:t>SPF</a:t>
            </a:r>
            <a:r>
              <a:rPr lang="zh-CN" altLang="en-US" sz="2800" dirty="0"/>
              <a:t>算法来独立计算路由。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86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845" y="518984"/>
            <a:ext cx="7886700" cy="675502"/>
          </a:xfrm>
        </p:spPr>
        <p:txBody>
          <a:bodyPr>
            <a:normAutofit/>
          </a:bodyPr>
          <a:lstStyle/>
          <a:p>
            <a:r>
              <a:rPr lang="en-US" altLang="zh-CN" b="1" dirty="0"/>
              <a:t>OSPF</a:t>
            </a:r>
            <a:r>
              <a:rPr lang="zh-CN" altLang="en-US" b="1" dirty="0"/>
              <a:t>协议主要</a:t>
            </a:r>
            <a:r>
              <a:rPr lang="zh-CN" altLang="en-US" b="1" dirty="0" smtClean="0"/>
              <a:t>优点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45" y="1359243"/>
            <a:ext cx="7886700" cy="48208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OSPF </a:t>
            </a:r>
            <a:r>
              <a:rPr lang="zh-CN" altLang="en-US" sz="2800" dirty="0"/>
              <a:t>适合在大范围的</a:t>
            </a:r>
            <a:r>
              <a:rPr lang="zh-CN" altLang="en-US" sz="2800" dirty="0" smtClean="0"/>
              <a:t>网络；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）组播触发式</a:t>
            </a:r>
            <a:r>
              <a:rPr lang="zh-CN" altLang="en-US" sz="2800" dirty="0" smtClean="0"/>
              <a:t>更新；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）收敛速度</a:t>
            </a:r>
            <a:r>
              <a:rPr lang="zh-CN" altLang="en-US" sz="2800" dirty="0" smtClean="0"/>
              <a:t>快；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）以开销作为度</a:t>
            </a:r>
            <a:r>
              <a:rPr lang="zh-CN" altLang="en-US" sz="2800" dirty="0" smtClean="0"/>
              <a:t>量值；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）避免</a:t>
            </a:r>
            <a:r>
              <a:rPr lang="zh-CN" altLang="en-US" sz="2800" dirty="0"/>
              <a:t>路由</a:t>
            </a:r>
            <a:r>
              <a:rPr lang="zh-CN" altLang="en-US" sz="2800" dirty="0" smtClean="0"/>
              <a:t>环路；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）应用</a:t>
            </a:r>
            <a:r>
              <a:rPr lang="zh-CN" altLang="en-US" sz="2800" dirty="0" smtClean="0"/>
              <a:t>广泛。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651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23" y="36246"/>
            <a:ext cx="7886700" cy="911105"/>
          </a:xfrm>
        </p:spPr>
        <p:txBody>
          <a:bodyPr/>
          <a:lstStyle/>
          <a:p>
            <a:r>
              <a:rPr lang="en-US" altLang="zh-CN" sz="3200" b="1" dirty="0" smtClean="0">
                <a:ea typeface="华文细黑" charset="0"/>
                <a:cs typeface="华文细黑" charset="0"/>
              </a:rPr>
              <a:t>OSPF--</a:t>
            </a:r>
            <a:r>
              <a:rPr lang="zh-CN" altLang="en-US" sz="3200" b="1" dirty="0" smtClean="0">
                <a:ea typeface="华文细黑" charset="0"/>
                <a:cs typeface="华文细黑" charset="0"/>
              </a:rPr>
              <a:t>链路、链路状态、区域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942" y="840260"/>
            <a:ext cx="7886700" cy="6017739"/>
          </a:xfrm>
        </p:spPr>
        <p:txBody>
          <a:bodyPr>
            <a:noAutofit/>
          </a:bodyPr>
          <a:lstStyle/>
          <a:p>
            <a:r>
              <a:rPr lang="zh-CN" altLang="en-US" sz="1800" b="1" dirty="0"/>
              <a:t>链路（</a:t>
            </a:r>
            <a:r>
              <a:rPr lang="en-US" altLang="zh-CN" sz="1800" b="1" dirty="0"/>
              <a:t>Link</a:t>
            </a:r>
            <a:r>
              <a:rPr lang="zh-CN" altLang="en-US" sz="1800" b="1" dirty="0"/>
              <a:t>）</a:t>
            </a:r>
          </a:p>
          <a:p>
            <a:r>
              <a:rPr lang="zh-CN" altLang="en-US" sz="1800" dirty="0"/>
              <a:t>就是路由器上的接口，在这里，应该指运行在</a:t>
            </a:r>
            <a:r>
              <a:rPr lang="en-US" altLang="zh-CN" sz="1800" dirty="0"/>
              <a:t>OSPF</a:t>
            </a:r>
            <a:r>
              <a:rPr lang="zh-CN" altLang="en-US" sz="1800" dirty="0"/>
              <a:t>进程下的接口。</a:t>
            </a:r>
          </a:p>
          <a:p>
            <a:r>
              <a:rPr lang="zh-CN" altLang="en-US" sz="1800" b="1" dirty="0"/>
              <a:t>链路状态（</a:t>
            </a:r>
            <a:r>
              <a:rPr lang="en-US" altLang="zh-CN" sz="1800" b="1" dirty="0"/>
              <a:t>Link-State</a:t>
            </a:r>
            <a:r>
              <a:rPr lang="zh-CN" altLang="en-US" sz="1800" b="1" dirty="0"/>
              <a:t>）</a:t>
            </a:r>
          </a:p>
          <a:p>
            <a:r>
              <a:rPr lang="zh-CN" altLang="en-US" sz="1800" dirty="0"/>
              <a:t>链路状态（</a:t>
            </a:r>
            <a:r>
              <a:rPr lang="en-US" altLang="zh-CN" sz="1800" dirty="0"/>
              <a:t>LSA</a:t>
            </a:r>
            <a:r>
              <a:rPr lang="zh-CN" altLang="en-US" sz="1800" dirty="0"/>
              <a:t>）就是</a:t>
            </a:r>
            <a:r>
              <a:rPr lang="en-US" altLang="zh-CN" sz="1800" dirty="0"/>
              <a:t>OSPF</a:t>
            </a:r>
            <a:r>
              <a:rPr lang="zh-CN" altLang="en-US" sz="1800" dirty="0"/>
              <a:t>接口上的描述信息，例如</a:t>
            </a:r>
            <a:r>
              <a:rPr lang="zh-CN" altLang="en-US" sz="1800" dirty="0">
                <a:solidFill>
                  <a:srgbClr val="FF0000"/>
                </a:solidFill>
              </a:rPr>
              <a:t>接口上的</a:t>
            </a:r>
            <a:r>
              <a:rPr lang="en-US" altLang="zh-CN" sz="1800" dirty="0">
                <a:solidFill>
                  <a:srgbClr val="FF0000"/>
                </a:solidFill>
              </a:rPr>
              <a:t>IP</a:t>
            </a:r>
            <a:r>
              <a:rPr lang="zh-CN" altLang="en-US" sz="1800" dirty="0">
                <a:solidFill>
                  <a:srgbClr val="FF0000"/>
                </a:solidFill>
              </a:rPr>
              <a:t>地址，子网掩码，网络类型，</a:t>
            </a:r>
            <a:r>
              <a:rPr lang="en-US" altLang="zh-CN" sz="1800" dirty="0">
                <a:solidFill>
                  <a:srgbClr val="FF0000"/>
                </a:solidFill>
              </a:rPr>
              <a:t>Cost</a:t>
            </a:r>
            <a:r>
              <a:rPr lang="zh-CN" altLang="en-US" sz="1800" dirty="0">
                <a:solidFill>
                  <a:srgbClr val="FF0000"/>
                </a:solidFill>
              </a:rPr>
              <a:t>值</a:t>
            </a:r>
            <a:r>
              <a:rPr lang="zh-CN" altLang="en-US" sz="1800" dirty="0"/>
              <a:t>等等，</a:t>
            </a:r>
            <a:r>
              <a:rPr lang="en-US" altLang="zh-CN" sz="1800" dirty="0"/>
              <a:t>OSPF</a:t>
            </a:r>
            <a:r>
              <a:rPr lang="zh-CN" altLang="en-US" sz="1800" dirty="0"/>
              <a:t>路由器之间交换的并不是路由表，而是</a:t>
            </a:r>
            <a:r>
              <a:rPr lang="zh-CN" altLang="en-US" sz="1800" dirty="0">
                <a:solidFill>
                  <a:srgbClr val="FF0000"/>
                </a:solidFill>
              </a:rPr>
              <a:t>链路状态（</a:t>
            </a:r>
            <a:r>
              <a:rPr lang="en-US" altLang="zh-CN" sz="1800" dirty="0">
                <a:solidFill>
                  <a:srgbClr val="FF0000"/>
                </a:solidFill>
              </a:rPr>
              <a:t>LSA</a:t>
            </a:r>
            <a:r>
              <a:rPr lang="zh-CN" altLang="en-US" sz="1800" dirty="0"/>
              <a:t>），</a:t>
            </a:r>
            <a:r>
              <a:rPr lang="en-US" altLang="zh-CN" sz="1800" dirty="0"/>
              <a:t>OSPF</a:t>
            </a:r>
            <a:r>
              <a:rPr lang="zh-CN" altLang="en-US" sz="1800" dirty="0"/>
              <a:t>通过获得网络中所有的链路状态信息，从而计算出到达每个目标精确的网络路径。</a:t>
            </a:r>
            <a:r>
              <a:rPr lang="en-US" altLang="zh-CN" sz="1800" dirty="0"/>
              <a:t>OSPF</a:t>
            </a:r>
            <a:r>
              <a:rPr lang="zh-CN" altLang="en-US" sz="1800" dirty="0"/>
              <a:t>路由器会将自己所有的链路状态毫不保留地全部发给邻居，邻居将收到的链路状态全部放入链路状态数据库（</a:t>
            </a:r>
            <a:r>
              <a:rPr lang="en-US" altLang="zh-CN" sz="1800" dirty="0"/>
              <a:t>Link-State Database</a:t>
            </a:r>
            <a:r>
              <a:rPr lang="zh-CN" altLang="en-US" sz="1800" dirty="0"/>
              <a:t>），邻居再发给自己的所有邻居，并且在传递</a:t>
            </a:r>
            <a:r>
              <a:rPr lang="zh-CN" altLang="en-US" sz="1800" dirty="0" smtClean="0"/>
              <a:t>过程中，</a:t>
            </a:r>
            <a:r>
              <a:rPr lang="zh-CN" altLang="en-US" sz="1800" dirty="0"/>
              <a:t>绝对不会有任何更改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b="1" dirty="0" smtClean="0"/>
              <a:t>OSPF</a:t>
            </a:r>
            <a:r>
              <a:rPr lang="zh-CN" altLang="en-US" sz="1800" b="1" dirty="0"/>
              <a:t>区域</a:t>
            </a:r>
          </a:p>
          <a:p>
            <a:r>
              <a:rPr lang="zh-CN" altLang="en-US" sz="1800" dirty="0"/>
              <a:t>因为</a:t>
            </a:r>
            <a:r>
              <a:rPr lang="en-US" altLang="zh-CN" sz="1800" dirty="0"/>
              <a:t>OSPF</a:t>
            </a:r>
            <a:r>
              <a:rPr lang="zh-CN" altLang="en-US" sz="1800" dirty="0"/>
              <a:t>路由器之间会将所有的链路状态（</a:t>
            </a:r>
            <a:r>
              <a:rPr lang="en-US" altLang="zh-CN" sz="1800" dirty="0"/>
              <a:t>LSA</a:t>
            </a:r>
            <a:r>
              <a:rPr lang="zh-CN" altLang="en-US" sz="1800" dirty="0"/>
              <a:t>）相互交换，毫不保留，当网络规模达到一定程度时，</a:t>
            </a:r>
            <a:r>
              <a:rPr lang="en-US" altLang="zh-CN" sz="1800" dirty="0"/>
              <a:t>LSA</a:t>
            </a:r>
            <a:r>
              <a:rPr lang="zh-CN" altLang="en-US" sz="1800" dirty="0"/>
              <a:t>将形成一个庞大的数据库，势必会给</a:t>
            </a:r>
            <a:r>
              <a:rPr lang="en-US" altLang="zh-CN" sz="1800" dirty="0"/>
              <a:t>OSPF</a:t>
            </a:r>
            <a:r>
              <a:rPr lang="zh-CN" altLang="en-US" sz="1800" dirty="0"/>
              <a:t>计算带来巨大的压力；为了能够降低</a:t>
            </a:r>
            <a:r>
              <a:rPr lang="en-US" altLang="zh-CN" sz="1800" dirty="0"/>
              <a:t>OSPF</a:t>
            </a:r>
            <a:r>
              <a:rPr lang="zh-CN" altLang="en-US" sz="1800" dirty="0"/>
              <a:t>计算的复杂程度，缓存计算压力，</a:t>
            </a:r>
            <a:r>
              <a:rPr lang="en-US" altLang="zh-CN" sz="1800" dirty="0"/>
              <a:t>OSPF</a:t>
            </a:r>
            <a:r>
              <a:rPr lang="zh-CN" altLang="en-US" sz="1800" dirty="0"/>
              <a:t>采用分区域计算，将网络中所有</a:t>
            </a:r>
            <a:r>
              <a:rPr lang="en-US" altLang="zh-CN" sz="1800" dirty="0"/>
              <a:t>OSPF</a:t>
            </a:r>
            <a:r>
              <a:rPr lang="zh-CN" altLang="en-US" sz="1800" dirty="0"/>
              <a:t>路由器划分成不同的区域，每个区域负责各自区域精确的</a:t>
            </a:r>
            <a:r>
              <a:rPr lang="en-US" altLang="zh-CN" sz="1800" dirty="0"/>
              <a:t>LSA</a:t>
            </a:r>
            <a:r>
              <a:rPr lang="zh-CN" altLang="en-US" sz="1800" dirty="0"/>
              <a:t>传递与路由计算，然后再将一个区域的</a:t>
            </a:r>
            <a:r>
              <a:rPr lang="en-US" altLang="zh-CN" sz="1800" dirty="0"/>
              <a:t>LSA</a:t>
            </a:r>
            <a:r>
              <a:rPr lang="zh-CN" altLang="en-US" sz="1800" dirty="0"/>
              <a:t>简化和汇总之后转发到另外一个区域，这样一来，在区域内部，拥有网络精确的</a:t>
            </a:r>
            <a:r>
              <a:rPr lang="en-US" altLang="zh-CN" sz="1800" dirty="0"/>
              <a:t>LSA</a:t>
            </a:r>
            <a:r>
              <a:rPr lang="zh-CN" altLang="en-US" sz="1800" dirty="0"/>
              <a:t>，而在不同区域，则传递简化的</a:t>
            </a:r>
            <a:r>
              <a:rPr lang="en-US" altLang="zh-CN" sz="1800" dirty="0"/>
              <a:t>LSA</a:t>
            </a:r>
            <a:r>
              <a:rPr lang="zh-CN" altLang="en-US" sz="1800" dirty="0"/>
              <a:t>。区域的划分为了能够尽量设计成无环网络，所以采用了</a:t>
            </a:r>
            <a:r>
              <a:rPr lang="en-US" altLang="zh-CN" sz="1800" dirty="0"/>
              <a:t>Hub-Spoke</a:t>
            </a:r>
            <a:r>
              <a:rPr lang="zh-CN" altLang="en-US" sz="1800" dirty="0"/>
              <a:t>的拓朴架构，也就是采用核心与分支的拓朴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52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OSPF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路由器之间交换的并不是路由表，而是链路状态，包括接口上的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等等，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68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1620"/>
            <a:ext cx="7886700" cy="952294"/>
          </a:xfrm>
        </p:spPr>
        <p:txBody>
          <a:bodyPr/>
          <a:lstStyle/>
          <a:p>
            <a:r>
              <a:rPr lang="en-US" altLang="zh-CN" sz="3600" b="1" dirty="0" smtClean="0">
                <a:ea typeface="华文细黑" charset="0"/>
                <a:cs typeface="华文细黑" charset="0"/>
              </a:rPr>
              <a:t>OSPF--</a:t>
            </a:r>
            <a:r>
              <a:rPr lang="zh-CN" altLang="en-US" sz="3600" b="1" dirty="0" smtClean="0">
                <a:ea typeface="华文细黑" charset="0"/>
                <a:cs typeface="华文细黑" charset="0"/>
              </a:rPr>
              <a:t>邻居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243914"/>
            <a:ext cx="8458200" cy="46373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OSPF</a:t>
            </a:r>
            <a:r>
              <a:rPr lang="zh-CN" altLang="en-US" sz="2400" dirty="0"/>
              <a:t>只有邻居之间才会交换</a:t>
            </a:r>
            <a:r>
              <a:rPr lang="en-US" altLang="zh-CN" sz="2400" dirty="0"/>
              <a:t>LSA</a:t>
            </a:r>
            <a:r>
              <a:rPr lang="zh-CN" altLang="en-US" sz="2400" dirty="0"/>
              <a:t>，路由器会将链路状态数据库中所有的内容毫不保留地发给所有邻居，要想在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路由器之间交换</a:t>
            </a:r>
            <a:r>
              <a:rPr lang="en-US" altLang="zh-CN" sz="2400" dirty="0"/>
              <a:t>LSA</a:t>
            </a:r>
            <a:r>
              <a:rPr lang="zh-CN" altLang="en-US" sz="2400" dirty="0"/>
              <a:t>，必须先形成</a:t>
            </a:r>
            <a:r>
              <a:rPr lang="en-US" altLang="zh-CN" sz="2400" dirty="0"/>
              <a:t>OSPF</a:t>
            </a:r>
            <a:r>
              <a:rPr lang="zh-CN" altLang="en-US" sz="2400" dirty="0"/>
              <a:t>邻居，</a:t>
            </a:r>
            <a:r>
              <a:rPr lang="en-US" altLang="zh-CN" sz="2400" dirty="0"/>
              <a:t>OSPF</a:t>
            </a:r>
            <a:r>
              <a:rPr lang="zh-CN" altLang="en-US" sz="2400" dirty="0"/>
              <a:t>邻居靠发送</a:t>
            </a:r>
            <a:r>
              <a:rPr lang="en-US" altLang="zh-CN" sz="2400" dirty="0">
                <a:solidFill>
                  <a:srgbClr val="FF0000"/>
                </a:solidFill>
              </a:rPr>
              <a:t>Hello</a:t>
            </a:r>
            <a:r>
              <a:rPr lang="zh-CN" altLang="en-US" sz="2400" dirty="0">
                <a:solidFill>
                  <a:srgbClr val="FF0000"/>
                </a:solidFill>
              </a:rPr>
              <a:t>包</a:t>
            </a:r>
            <a:r>
              <a:rPr lang="zh-CN" altLang="en-US" sz="2400" dirty="0"/>
              <a:t>来建立和维护，</a:t>
            </a:r>
            <a:r>
              <a:rPr lang="en-US" altLang="zh-CN" sz="2400" dirty="0"/>
              <a:t>Hello</a:t>
            </a:r>
            <a:r>
              <a:rPr lang="zh-CN" altLang="en-US" sz="2400" dirty="0"/>
              <a:t>包会在启动了</a:t>
            </a:r>
            <a:r>
              <a:rPr lang="en-US" altLang="zh-CN" sz="2400" dirty="0"/>
              <a:t>OSPF</a:t>
            </a:r>
            <a:r>
              <a:rPr lang="zh-CN" altLang="en-US" sz="2400" dirty="0"/>
              <a:t>的接口上周期性发送，在不同的网络中，发送</a:t>
            </a:r>
            <a:r>
              <a:rPr lang="en-US" altLang="zh-CN" sz="2400" dirty="0"/>
              <a:t>Hello</a:t>
            </a:r>
            <a:r>
              <a:rPr lang="zh-CN" altLang="en-US" sz="2400" dirty="0"/>
              <a:t>包的间隔也会不同，当超过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/>
              <a:t>Hello</a:t>
            </a:r>
            <a:r>
              <a:rPr lang="zh-CN" altLang="en-US" sz="2400" dirty="0"/>
              <a:t>时间，也就是</a:t>
            </a:r>
            <a:r>
              <a:rPr lang="en-US" altLang="zh-CN" sz="2400" dirty="0"/>
              <a:t>Dead</a:t>
            </a:r>
            <a:r>
              <a:rPr lang="zh-CN" altLang="en-US" sz="2400" dirty="0"/>
              <a:t>时间过后还没有收到邻居的</a:t>
            </a:r>
            <a:r>
              <a:rPr lang="en-US" altLang="zh-CN" sz="2400" dirty="0"/>
              <a:t>Hello</a:t>
            </a:r>
            <a:r>
              <a:rPr lang="zh-CN" altLang="en-US" sz="2400" dirty="0"/>
              <a:t>包，邻居关系将被断开。</a:t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97C0965-B632-47A7-A46E-FFB79699FAAB}" type="datetime5">
              <a:rPr kumimoji="1" lang="zh-CN" altLang="en-US" smtClean="0"/>
              <a:t>2020/11/9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686050" y="6356351"/>
            <a:ext cx="34290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计算机科学与工程学院    陈朝华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1B7D7B-9DB4-7840-A1FF-927567B65F8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8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OSPF Version 2&quot;,&quot;版本2&quot;,&quot;Version 2&quot;],&quot;CaseSensitive&quot;:false,&quot;FuzzyMatch&quot;:true},{&quot;Num&quot;:2,&quot;Score&quot;:1.0,&quot;Answers&quot;:[&quot;89&quot;],&quot;CaseSensitive&quot;:false,&quot;FuzzyMatch&quot;:true},{&quot;Num&quot;:3,&quot;Score&quot;:1.0,&quot;Answers&quot;:[&quot;组播方式&quot;,&quot;组播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4.0"/>
  <p:tag name="PROBLEMBLANK" val="[{&quot;Num&quot;:1,&quot;Score&quot;:1.0,&quot;Answers&quot;:[&quot;IP地址&quot;],&quot;CaseSensitive&quot;:false,&quot;FuzzyMatch&quot;:true},{&quot;Num&quot;:2,&quot;Score&quot;:1.0,&quot;Answers&quot;:[&quot;子网掩码&quot;],&quot;CaseSensitive&quot;:false,&quot;FuzzyMatch&quot;:true},{&quot;Num&quot;:3,&quot;Score&quot;:1.0,&quot;Answers&quot;:[&quot;网络类型&quot;],&quot;CaseSensitive&quot;:false,&quot;FuzzyMatch&quot;:true},{&quot;Num&quot;:4,&quot;Score&quot;:1.0,&quot;Answers&quot;:[&quot;Cost值&quot;],&quot;CaseSensitive&quot;:false,&quot;FuzzyMatch&quot;:tru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3.0"/>
  <p:tag name="PROBLEMBLANK" val="[{&quot;Num&quot;:1,&quot;Score&quot;:1.0,&quot;Answers&quot;:[&quot;邻居&quot;],&quot;CaseSensitive&quot;:false,&quot;FuzzyMatch&quot;:true},{&quot;Num&quot;:2,&quot;Score&quot;:1.0,&quot;Answers&quot;:[&quot;邻居&quot;],&quot;CaseSensitive&quot;:false,&quot;FuzzyMatch&quot;:true},{&quot;Num&quot;:3,&quot;Score&quot;:1.0,&quot;Answers&quot;:[&quot;Hello包&quot;,&quot;Hello报文&quot;],&quot;CaseSensitive&quot;:false,&quot;FuzzyMatch&quot;:tru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邻接&quot;,&quot;Adjacency&quot;],&quot;CaseSensitive&quot;:false,&quot;FuzzyMatch&quot;:tru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2&quot;],&quot;CaseSensitive&quot;:false,&quot;FuzzyMatch&quot;:true},{&quot;Num&quot;:2,&quot;Score&quot;:1.0,&quot;Answers&quot;:[&quot;整个OSPF报文&quot;],&quot;CaseSensitive&quot;:false,&quot;FuzzyMatch&quot;:false},{&quot;Num&quot;:3,&quot;Score&quot;:1.0,&quot;Answers&quot;:[&quot;整个OSPF报文&quot;],&quot;CaseSensitive&quot;:false,&quot;FuzzyMatch&quot;:false}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DOWN状态&quot;,&quot;DOWN&quot;],&quot;CaseSensitive&quot;:false,&quot;FuzzyMatch&quot;:true},{&quot;Num&quot;:2,&quot;Score&quot;:1.0,&quot;Answers&quot;:[&quot;2-WAY状态&quot;,&quot;2-WAY&quot;],&quot;CaseSensitive&quot;:false,&quot;FuzzyMatch&quot;:true},{&quot;Num&quot;:3,&quot;Score&quot;:1.0,&quot;Answers&quot;:[&quot;FULL状态&quot;,&quot;FULL&quot;],&quot;CaseSensitive&quot;:false,&quot;FuzzyMatch&quot;:true}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第五讲  VLAN间路由</Template>
  <TotalTime>18033</TotalTime>
  <Words>2598</Words>
  <Application>Microsoft Office PowerPoint</Application>
  <PresentationFormat>全屏显示(4:3)</PresentationFormat>
  <Paragraphs>258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Baoli SC Regular</vt:lpstr>
      <vt:lpstr>Kaiti SC Regular</vt:lpstr>
      <vt:lpstr>Microsoft Yahei</vt:lpstr>
      <vt:lpstr>华文行楷</vt:lpstr>
      <vt:lpstr>华文细黑</vt:lpstr>
      <vt:lpstr>宋体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第七讲  单区域OSPF    《路由与交换技术》</vt:lpstr>
      <vt:lpstr>PowerPoint 演示文稿</vt:lpstr>
      <vt:lpstr>OSPF的基本概念</vt:lpstr>
      <vt:lpstr>PowerPoint 演示文稿</vt:lpstr>
      <vt:lpstr>OSPF工作过程</vt:lpstr>
      <vt:lpstr>OSPF协议主要优点</vt:lpstr>
      <vt:lpstr>OSPF--链路、链路状态、区域</vt:lpstr>
      <vt:lpstr>PowerPoint 演示文稿</vt:lpstr>
      <vt:lpstr>OSPF--邻居</vt:lpstr>
      <vt:lpstr>OSPF--邻居条件</vt:lpstr>
      <vt:lpstr>OSPF--邻接</vt:lpstr>
      <vt:lpstr>PowerPoint 演示文稿</vt:lpstr>
      <vt:lpstr>PowerPoint 演示文稿</vt:lpstr>
      <vt:lpstr>OSPF的邻居表：</vt:lpstr>
      <vt:lpstr>OSPF的LSDB（链路状态数据库）</vt:lpstr>
      <vt:lpstr>OSPF的路由表</vt:lpstr>
      <vt:lpstr>OSPF报文的首部封装格式</vt:lpstr>
      <vt:lpstr>PowerPoint 演示文稿</vt:lpstr>
      <vt:lpstr>OSPF的报文类型</vt:lpstr>
      <vt:lpstr>OSPF的网络类型</vt:lpstr>
      <vt:lpstr>OSPF路由器的Router-ID</vt:lpstr>
      <vt:lpstr>OSPF路由器ID生成步骤</vt:lpstr>
      <vt:lpstr>OSPF的DR/BDR</vt:lpstr>
      <vt:lpstr>OSPF的DR/BDR选举</vt:lpstr>
      <vt:lpstr>OSPF的几种状态（1）</vt:lpstr>
      <vt:lpstr>OSPF的几种状态（2）</vt:lpstr>
      <vt:lpstr>OSPF的几种状态（3）</vt:lpstr>
      <vt:lpstr>Ospf状态图1</vt:lpstr>
      <vt:lpstr>Ospf状态图2</vt:lpstr>
      <vt:lpstr>PowerPoint 演示文稿</vt:lpstr>
      <vt:lpstr>路由计算</vt:lpstr>
    </vt:vector>
  </TitlesOfParts>
  <Company>惠州学院派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路由与交换技术</dc:title>
  <dc:creator>华斌 汪</dc:creator>
  <cp:lastModifiedBy>Administrator</cp:lastModifiedBy>
  <cp:revision>244</cp:revision>
  <cp:lastPrinted>2018-09-02T08:41:12Z</cp:lastPrinted>
  <dcterms:created xsi:type="dcterms:W3CDTF">2018-03-05T15:18:11Z</dcterms:created>
  <dcterms:modified xsi:type="dcterms:W3CDTF">2020-11-09T02:17:45Z</dcterms:modified>
</cp:coreProperties>
</file>