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6" r:id="rId1"/>
  </p:sldMasterIdLst>
  <p:notesMasterIdLst>
    <p:notesMasterId r:id="rId26"/>
  </p:notesMasterIdLst>
  <p:sldIdLst>
    <p:sldId id="257" r:id="rId2"/>
    <p:sldId id="341" r:id="rId3"/>
    <p:sldId id="342" r:id="rId4"/>
    <p:sldId id="258" r:id="rId5"/>
    <p:sldId id="343" r:id="rId6"/>
    <p:sldId id="344" r:id="rId7"/>
    <p:sldId id="259" r:id="rId8"/>
    <p:sldId id="262" r:id="rId9"/>
    <p:sldId id="260" r:id="rId10"/>
    <p:sldId id="264" r:id="rId11"/>
    <p:sldId id="263" r:id="rId12"/>
    <p:sldId id="265" r:id="rId13"/>
    <p:sldId id="266" r:id="rId14"/>
    <p:sldId id="334" r:id="rId15"/>
    <p:sldId id="267" r:id="rId16"/>
    <p:sldId id="333" r:id="rId17"/>
    <p:sldId id="268" r:id="rId18"/>
    <p:sldId id="345" r:id="rId19"/>
    <p:sldId id="346" r:id="rId20"/>
    <p:sldId id="347" r:id="rId21"/>
    <p:sldId id="348" r:id="rId22"/>
    <p:sldId id="349" r:id="rId23"/>
    <p:sldId id="280" r:id="rId24"/>
    <p:sldId id="281"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p:scale>
          <a:sx n="125" d="100"/>
          <a:sy n="125" d="100"/>
        </p:scale>
        <p:origin x="57" y="-5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763596-BE94-453A-B904-8757373A8518}" type="datetimeFigureOut">
              <a:rPr lang="zh-CN" altLang="en-US" smtClean="0"/>
              <a:t>2021/3/18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D74F4-6C1B-40D3-A580-D91258F76BAD}" type="slidenum">
              <a:rPr lang="zh-CN" altLang="en-US" smtClean="0"/>
              <a:t>‹#›</a:t>
            </a:fld>
            <a:endParaRPr lang="zh-CN" altLang="en-US"/>
          </a:p>
        </p:txBody>
      </p:sp>
    </p:spTree>
    <p:extLst>
      <p:ext uri="{BB962C8B-B14F-4D97-AF65-F5344CB8AC3E}">
        <p14:creationId xmlns:p14="http://schemas.microsoft.com/office/powerpoint/2010/main" val="992990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7C8FBAA-C044-42B0-A272-3B1FE8209733}" type="datetime5">
              <a:rPr lang="zh-CN" altLang="en-US" smtClean="0"/>
              <a:t>2021/3/18</a:t>
            </a:fld>
            <a:endParaRPr lang="zh-CN" altLang="en-US"/>
          </a:p>
        </p:txBody>
      </p:sp>
      <p:sp>
        <p:nvSpPr>
          <p:cNvPr id="5" name="Footer Placeholder 4"/>
          <p:cNvSpPr>
            <a:spLocks noGrp="1"/>
          </p:cNvSpPr>
          <p:nvPr>
            <p:ph type="ftr" sz="quarter" idx="11"/>
          </p:nvPr>
        </p:nvSpPr>
        <p:spPr/>
        <p:txBody>
          <a:bodyPr/>
          <a:lstStyle/>
          <a:p>
            <a:r>
              <a:rPr lang="zh-CN" altLang="en-US"/>
              <a:t>计算机科学与工程学院    陈朝华</a:t>
            </a:r>
            <a:endParaRPr lang="zh-CN" altLang="en-US" dirty="0"/>
          </a:p>
        </p:txBody>
      </p:sp>
      <p:sp>
        <p:nvSpPr>
          <p:cNvPr id="6" name="Slide Number Placeholder 5"/>
          <p:cNvSpPr>
            <a:spLocks noGrp="1"/>
          </p:cNvSpPr>
          <p:nvPr>
            <p:ph type="sldNum" sz="quarter" idx="12"/>
          </p:nvPr>
        </p:nvSpPr>
        <p:spPr/>
        <p:txBody>
          <a:bodyPr/>
          <a:lstStyle/>
          <a:p>
            <a:fld id="{02032FB1-9441-4477-BC2C-471BE8C7C13C}" type="slidenum">
              <a:rPr lang="zh-CN" altLang="en-US" smtClean="0"/>
              <a:t>‹#›</a:t>
            </a:fld>
            <a:endParaRPr lang="zh-CN" altLang="en-US"/>
          </a:p>
        </p:txBody>
      </p:sp>
      <p:pic>
        <p:nvPicPr>
          <p:cNvPr id="7" name="图片 6" descr="logo.png"/>
          <p:cNvPicPr>
            <a:picLocks noChangeAspect="1"/>
          </p:cNvPicPr>
          <p:nvPr userDrawn="1"/>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0" y="0"/>
            <a:ext cx="2357555" cy="480018"/>
          </a:xfrm>
          <a:prstGeom prst="rect">
            <a:avLst/>
          </a:prstGeom>
        </p:spPr>
      </p:pic>
    </p:spTree>
    <p:extLst>
      <p:ext uri="{BB962C8B-B14F-4D97-AF65-F5344CB8AC3E}">
        <p14:creationId xmlns:p14="http://schemas.microsoft.com/office/powerpoint/2010/main" val="1301523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784CA7E-DFFE-44DD-BB8B-8FB9E4D70AB4}" type="datetime5">
              <a:rPr lang="zh-CN" altLang="en-US" smtClean="0"/>
              <a:t>2021/3/18</a:t>
            </a:fld>
            <a:endParaRPr lang="zh-CN" altLang="en-US"/>
          </a:p>
        </p:txBody>
      </p:sp>
      <p:sp>
        <p:nvSpPr>
          <p:cNvPr id="5" name="Footer Placeholder 4"/>
          <p:cNvSpPr>
            <a:spLocks noGrp="1"/>
          </p:cNvSpPr>
          <p:nvPr>
            <p:ph type="ftr" sz="quarter" idx="11"/>
          </p:nvPr>
        </p:nvSpPr>
        <p:spPr/>
        <p:txBody>
          <a:bodyPr/>
          <a:lstStyle/>
          <a:p>
            <a:r>
              <a:rPr lang="zh-CN" altLang="en-US"/>
              <a:t>计算机科学与工程学院    陈朝华</a:t>
            </a:r>
          </a:p>
        </p:txBody>
      </p:sp>
      <p:sp>
        <p:nvSpPr>
          <p:cNvPr id="6" name="Slide Number Placeholder 5"/>
          <p:cNvSpPr>
            <a:spLocks noGrp="1"/>
          </p:cNvSpPr>
          <p:nvPr>
            <p:ph type="sldNum" sz="quarter" idx="12"/>
          </p:nvPr>
        </p:nvSpPr>
        <p:spPr/>
        <p:txBody>
          <a:bodyPr/>
          <a:lstStyle/>
          <a:p>
            <a:fld id="{02032FB1-9441-4477-BC2C-471BE8C7C13C}" type="slidenum">
              <a:rPr lang="zh-CN" altLang="en-US" smtClean="0"/>
              <a:t>‹#›</a:t>
            </a:fld>
            <a:endParaRPr lang="zh-CN" altLang="en-US"/>
          </a:p>
        </p:txBody>
      </p:sp>
    </p:spTree>
    <p:extLst>
      <p:ext uri="{BB962C8B-B14F-4D97-AF65-F5344CB8AC3E}">
        <p14:creationId xmlns:p14="http://schemas.microsoft.com/office/powerpoint/2010/main" val="2904907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0C8E8670-C2BB-4E1E-BC18-C16B5E8E1529}" type="datetime5">
              <a:rPr lang="zh-CN" altLang="en-US" smtClean="0"/>
              <a:t>2021/3/18</a:t>
            </a:fld>
            <a:endParaRPr lang="zh-CN" altLang="en-US"/>
          </a:p>
        </p:txBody>
      </p:sp>
      <p:sp>
        <p:nvSpPr>
          <p:cNvPr id="5" name="Footer Placeholder 4"/>
          <p:cNvSpPr>
            <a:spLocks noGrp="1"/>
          </p:cNvSpPr>
          <p:nvPr>
            <p:ph type="ftr" sz="quarter" idx="11"/>
          </p:nvPr>
        </p:nvSpPr>
        <p:spPr/>
        <p:txBody>
          <a:bodyPr/>
          <a:lstStyle/>
          <a:p>
            <a:r>
              <a:rPr lang="zh-CN" altLang="en-US"/>
              <a:t>计算机科学与工程学院    陈朝华</a:t>
            </a:r>
          </a:p>
        </p:txBody>
      </p:sp>
      <p:sp>
        <p:nvSpPr>
          <p:cNvPr id="6" name="Slide Number Placeholder 5"/>
          <p:cNvSpPr>
            <a:spLocks noGrp="1"/>
          </p:cNvSpPr>
          <p:nvPr>
            <p:ph type="sldNum" sz="quarter" idx="12"/>
          </p:nvPr>
        </p:nvSpPr>
        <p:spPr/>
        <p:txBody>
          <a:bodyPr/>
          <a:lstStyle/>
          <a:p>
            <a:fld id="{02032FB1-9441-4477-BC2C-471BE8C7C13C}" type="slidenum">
              <a:rPr lang="zh-CN" altLang="en-US" smtClean="0"/>
              <a:t>‹#›</a:t>
            </a:fld>
            <a:endParaRPr lang="zh-CN" altLang="en-US"/>
          </a:p>
        </p:txBody>
      </p:sp>
    </p:spTree>
    <p:extLst>
      <p:ext uri="{BB962C8B-B14F-4D97-AF65-F5344CB8AC3E}">
        <p14:creationId xmlns:p14="http://schemas.microsoft.com/office/powerpoint/2010/main" val="774973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6761C7C-271B-430F-9550-1B63DBC8EF14}" type="datetime5">
              <a:rPr lang="zh-CN" altLang="en-US" smtClean="0"/>
              <a:t>2021/3/18</a:t>
            </a:fld>
            <a:endParaRPr lang="zh-CN" altLang="en-US"/>
          </a:p>
        </p:txBody>
      </p:sp>
      <p:sp>
        <p:nvSpPr>
          <p:cNvPr id="5" name="Footer Placeholder 4"/>
          <p:cNvSpPr>
            <a:spLocks noGrp="1"/>
          </p:cNvSpPr>
          <p:nvPr>
            <p:ph type="ftr" sz="quarter" idx="11"/>
          </p:nvPr>
        </p:nvSpPr>
        <p:spPr/>
        <p:txBody>
          <a:bodyPr/>
          <a:lstStyle/>
          <a:p>
            <a:r>
              <a:rPr lang="zh-CN" altLang="en-US"/>
              <a:t>计算机科学与工程学院    陈朝华</a:t>
            </a:r>
            <a:endParaRPr lang="zh-CN" altLang="en-US" dirty="0"/>
          </a:p>
        </p:txBody>
      </p:sp>
      <p:sp>
        <p:nvSpPr>
          <p:cNvPr id="6" name="Slide Number Placeholder 5"/>
          <p:cNvSpPr>
            <a:spLocks noGrp="1"/>
          </p:cNvSpPr>
          <p:nvPr>
            <p:ph type="sldNum" sz="quarter" idx="12"/>
          </p:nvPr>
        </p:nvSpPr>
        <p:spPr/>
        <p:txBody>
          <a:bodyPr/>
          <a:lstStyle/>
          <a:p>
            <a:fld id="{02032FB1-9441-4477-BC2C-471BE8C7C13C}" type="slidenum">
              <a:rPr lang="zh-CN" altLang="en-US" smtClean="0"/>
              <a:t>‹#›</a:t>
            </a:fld>
            <a:endParaRPr lang="zh-CN" altLang="en-US"/>
          </a:p>
        </p:txBody>
      </p:sp>
      <p:pic>
        <p:nvPicPr>
          <p:cNvPr id="7" name="图片 6" descr="logo.png"/>
          <p:cNvPicPr>
            <a:picLocks noChangeAspect="1"/>
          </p:cNvPicPr>
          <p:nvPr userDrawn="1"/>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6328" y="0"/>
            <a:ext cx="2357555" cy="480018"/>
          </a:xfrm>
          <a:prstGeom prst="rect">
            <a:avLst/>
          </a:prstGeom>
        </p:spPr>
      </p:pic>
    </p:spTree>
    <p:extLst>
      <p:ext uri="{BB962C8B-B14F-4D97-AF65-F5344CB8AC3E}">
        <p14:creationId xmlns:p14="http://schemas.microsoft.com/office/powerpoint/2010/main" val="3483511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F6DE071-09B1-4D67-974E-4E02D55B9F8B}" type="datetime5">
              <a:rPr lang="zh-CN" altLang="en-US" smtClean="0"/>
              <a:t>2021/3/18</a:t>
            </a:fld>
            <a:endParaRPr lang="zh-CN" altLang="en-US"/>
          </a:p>
        </p:txBody>
      </p:sp>
      <p:sp>
        <p:nvSpPr>
          <p:cNvPr id="5" name="Footer Placeholder 4"/>
          <p:cNvSpPr>
            <a:spLocks noGrp="1"/>
          </p:cNvSpPr>
          <p:nvPr>
            <p:ph type="ftr" sz="quarter" idx="11"/>
          </p:nvPr>
        </p:nvSpPr>
        <p:spPr/>
        <p:txBody>
          <a:bodyPr/>
          <a:lstStyle/>
          <a:p>
            <a:r>
              <a:rPr lang="zh-CN" altLang="en-US"/>
              <a:t>计算机科学与工程学院    陈朝华</a:t>
            </a:r>
          </a:p>
        </p:txBody>
      </p:sp>
      <p:sp>
        <p:nvSpPr>
          <p:cNvPr id="6" name="Slide Number Placeholder 5"/>
          <p:cNvSpPr>
            <a:spLocks noGrp="1"/>
          </p:cNvSpPr>
          <p:nvPr>
            <p:ph type="sldNum" sz="quarter" idx="12"/>
          </p:nvPr>
        </p:nvSpPr>
        <p:spPr/>
        <p:txBody>
          <a:bodyPr/>
          <a:lstStyle/>
          <a:p>
            <a:fld id="{02032FB1-9441-4477-BC2C-471BE8C7C13C}" type="slidenum">
              <a:rPr lang="zh-CN" altLang="en-US" smtClean="0"/>
              <a:t>‹#›</a:t>
            </a:fld>
            <a:endParaRPr lang="zh-CN" altLang="en-US"/>
          </a:p>
        </p:txBody>
      </p:sp>
    </p:spTree>
    <p:extLst>
      <p:ext uri="{BB962C8B-B14F-4D97-AF65-F5344CB8AC3E}">
        <p14:creationId xmlns:p14="http://schemas.microsoft.com/office/powerpoint/2010/main" val="1800888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8798B66-2058-4667-ABAC-4F61EBBF936A}" type="datetime5">
              <a:rPr lang="zh-CN" altLang="en-US" smtClean="0"/>
              <a:t>2021/3/18</a:t>
            </a:fld>
            <a:endParaRPr lang="zh-CN" altLang="en-US"/>
          </a:p>
        </p:txBody>
      </p:sp>
      <p:sp>
        <p:nvSpPr>
          <p:cNvPr id="6" name="Footer Placeholder 5"/>
          <p:cNvSpPr>
            <a:spLocks noGrp="1"/>
          </p:cNvSpPr>
          <p:nvPr>
            <p:ph type="ftr" sz="quarter" idx="11"/>
          </p:nvPr>
        </p:nvSpPr>
        <p:spPr/>
        <p:txBody>
          <a:bodyPr/>
          <a:lstStyle/>
          <a:p>
            <a:r>
              <a:rPr lang="zh-CN" altLang="en-US"/>
              <a:t>计算机科学与工程学院    陈朝华</a:t>
            </a:r>
          </a:p>
        </p:txBody>
      </p:sp>
      <p:sp>
        <p:nvSpPr>
          <p:cNvPr id="7" name="Slide Number Placeholder 6"/>
          <p:cNvSpPr>
            <a:spLocks noGrp="1"/>
          </p:cNvSpPr>
          <p:nvPr>
            <p:ph type="sldNum" sz="quarter" idx="12"/>
          </p:nvPr>
        </p:nvSpPr>
        <p:spPr/>
        <p:txBody>
          <a:bodyPr/>
          <a:lstStyle/>
          <a:p>
            <a:fld id="{02032FB1-9441-4477-BC2C-471BE8C7C13C}" type="slidenum">
              <a:rPr lang="zh-CN" altLang="en-US" smtClean="0"/>
              <a:t>‹#›</a:t>
            </a:fld>
            <a:endParaRPr lang="zh-CN" altLang="en-US"/>
          </a:p>
        </p:txBody>
      </p:sp>
    </p:spTree>
    <p:extLst>
      <p:ext uri="{BB962C8B-B14F-4D97-AF65-F5344CB8AC3E}">
        <p14:creationId xmlns:p14="http://schemas.microsoft.com/office/powerpoint/2010/main" val="176565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4BEBB5F5-C58B-47AD-85BE-5AB07E31B71E}" type="datetime5">
              <a:rPr lang="zh-CN" altLang="en-US" smtClean="0"/>
              <a:t>2021/3/18</a:t>
            </a:fld>
            <a:endParaRPr lang="zh-CN" altLang="en-US"/>
          </a:p>
        </p:txBody>
      </p:sp>
      <p:sp>
        <p:nvSpPr>
          <p:cNvPr id="8" name="Footer Placeholder 7"/>
          <p:cNvSpPr>
            <a:spLocks noGrp="1"/>
          </p:cNvSpPr>
          <p:nvPr>
            <p:ph type="ftr" sz="quarter" idx="11"/>
          </p:nvPr>
        </p:nvSpPr>
        <p:spPr/>
        <p:txBody>
          <a:bodyPr/>
          <a:lstStyle/>
          <a:p>
            <a:r>
              <a:rPr lang="zh-CN" altLang="en-US"/>
              <a:t>计算机科学与工程学院    陈朝华</a:t>
            </a:r>
          </a:p>
        </p:txBody>
      </p:sp>
      <p:sp>
        <p:nvSpPr>
          <p:cNvPr id="9" name="Slide Number Placeholder 8"/>
          <p:cNvSpPr>
            <a:spLocks noGrp="1"/>
          </p:cNvSpPr>
          <p:nvPr>
            <p:ph type="sldNum" sz="quarter" idx="12"/>
          </p:nvPr>
        </p:nvSpPr>
        <p:spPr/>
        <p:txBody>
          <a:bodyPr/>
          <a:lstStyle/>
          <a:p>
            <a:fld id="{02032FB1-9441-4477-BC2C-471BE8C7C13C}"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10203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1E85A92-C99A-49AB-83CB-869456E738DE}" type="datetime5">
              <a:rPr lang="zh-CN" altLang="en-US" smtClean="0"/>
              <a:t>2021/3/18</a:t>
            </a:fld>
            <a:endParaRPr lang="zh-CN" altLang="en-US"/>
          </a:p>
        </p:txBody>
      </p:sp>
      <p:sp>
        <p:nvSpPr>
          <p:cNvPr id="4" name="Footer Placeholder 3"/>
          <p:cNvSpPr>
            <a:spLocks noGrp="1"/>
          </p:cNvSpPr>
          <p:nvPr>
            <p:ph type="ftr" sz="quarter" idx="11"/>
          </p:nvPr>
        </p:nvSpPr>
        <p:spPr/>
        <p:txBody>
          <a:bodyPr/>
          <a:lstStyle/>
          <a:p>
            <a:r>
              <a:rPr lang="zh-CN" altLang="en-US"/>
              <a:t>计算机科学与工程学院    陈朝华</a:t>
            </a:r>
          </a:p>
        </p:txBody>
      </p:sp>
      <p:sp>
        <p:nvSpPr>
          <p:cNvPr id="5" name="Slide Number Placeholder 4"/>
          <p:cNvSpPr>
            <a:spLocks noGrp="1"/>
          </p:cNvSpPr>
          <p:nvPr>
            <p:ph type="sldNum" sz="quarter" idx="12"/>
          </p:nvPr>
        </p:nvSpPr>
        <p:spPr/>
        <p:txBody>
          <a:bodyPr/>
          <a:lstStyle/>
          <a:p>
            <a:fld id="{02032FB1-9441-4477-BC2C-471BE8C7C13C}"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168902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7ED26A-C842-4A67-885F-78932581DA32}" type="datetime5">
              <a:rPr lang="zh-CN" altLang="en-US" smtClean="0"/>
              <a:t>2021/3/18</a:t>
            </a:fld>
            <a:endParaRPr lang="zh-CN" altLang="en-US"/>
          </a:p>
        </p:txBody>
      </p:sp>
      <p:sp>
        <p:nvSpPr>
          <p:cNvPr id="3" name="Footer Placeholder 2"/>
          <p:cNvSpPr>
            <a:spLocks noGrp="1"/>
          </p:cNvSpPr>
          <p:nvPr>
            <p:ph type="ftr" sz="quarter" idx="11"/>
          </p:nvPr>
        </p:nvSpPr>
        <p:spPr/>
        <p:txBody>
          <a:bodyPr/>
          <a:lstStyle/>
          <a:p>
            <a:r>
              <a:rPr lang="zh-CN" altLang="en-US"/>
              <a:t>计算机科学与工程学院    陈朝华</a:t>
            </a:r>
          </a:p>
        </p:txBody>
      </p:sp>
      <p:sp>
        <p:nvSpPr>
          <p:cNvPr id="4" name="Slide Number Placeholder 3"/>
          <p:cNvSpPr>
            <a:spLocks noGrp="1"/>
          </p:cNvSpPr>
          <p:nvPr>
            <p:ph type="sldNum" sz="quarter" idx="12"/>
          </p:nvPr>
        </p:nvSpPr>
        <p:spPr/>
        <p:txBody>
          <a:bodyPr/>
          <a:lstStyle/>
          <a:p>
            <a:fld id="{02032FB1-9441-4477-BC2C-471BE8C7C13C}" type="slidenum">
              <a:rPr lang="zh-CN" altLang="en-US" smtClean="0"/>
              <a:t>‹#›</a:t>
            </a:fld>
            <a:endParaRPr lang="zh-CN" altLang="en-US"/>
          </a:p>
        </p:txBody>
      </p:sp>
    </p:spTree>
    <p:extLst>
      <p:ext uri="{BB962C8B-B14F-4D97-AF65-F5344CB8AC3E}">
        <p14:creationId xmlns:p14="http://schemas.microsoft.com/office/powerpoint/2010/main" val="4284128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A6A560E-E295-4188-A565-CE78D7E723CA}" type="datetime5">
              <a:rPr lang="zh-CN" altLang="en-US" smtClean="0"/>
              <a:t>2021/3/18</a:t>
            </a:fld>
            <a:endParaRPr lang="zh-CN" altLang="en-US"/>
          </a:p>
        </p:txBody>
      </p:sp>
      <p:sp>
        <p:nvSpPr>
          <p:cNvPr id="6" name="Footer Placeholder 5"/>
          <p:cNvSpPr>
            <a:spLocks noGrp="1"/>
          </p:cNvSpPr>
          <p:nvPr>
            <p:ph type="ftr" sz="quarter" idx="11"/>
          </p:nvPr>
        </p:nvSpPr>
        <p:spPr/>
        <p:txBody>
          <a:bodyPr/>
          <a:lstStyle/>
          <a:p>
            <a:r>
              <a:rPr lang="zh-CN" altLang="en-US"/>
              <a:t>计算机科学与工程学院    陈朝华</a:t>
            </a:r>
          </a:p>
        </p:txBody>
      </p:sp>
      <p:sp>
        <p:nvSpPr>
          <p:cNvPr id="7" name="Slide Number Placeholder 6"/>
          <p:cNvSpPr>
            <a:spLocks noGrp="1"/>
          </p:cNvSpPr>
          <p:nvPr>
            <p:ph type="sldNum" sz="quarter" idx="12"/>
          </p:nvPr>
        </p:nvSpPr>
        <p:spPr/>
        <p:txBody>
          <a:bodyPr/>
          <a:lstStyle/>
          <a:p>
            <a:fld id="{02032FB1-9441-4477-BC2C-471BE8C7C13C}" type="slidenum">
              <a:rPr lang="zh-CN" altLang="en-US" smtClean="0"/>
              <a:t>‹#›</a:t>
            </a:fld>
            <a:endParaRPr lang="zh-CN" altLang="en-US"/>
          </a:p>
        </p:txBody>
      </p:sp>
    </p:spTree>
    <p:extLst>
      <p:ext uri="{BB962C8B-B14F-4D97-AF65-F5344CB8AC3E}">
        <p14:creationId xmlns:p14="http://schemas.microsoft.com/office/powerpoint/2010/main" val="4102300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4AFC94F-0D33-40E4-BF15-97F325BA522D}" type="datetime5">
              <a:rPr lang="zh-CN" altLang="en-US" smtClean="0"/>
              <a:t>2021/3/18</a:t>
            </a:fld>
            <a:endParaRPr lang="zh-CN" altLang="en-US"/>
          </a:p>
        </p:txBody>
      </p:sp>
      <p:sp>
        <p:nvSpPr>
          <p:cNvPr id="6" name="Footer Placeholder 5"/>
          <p:cNvSpPr>
            <a:spLocks noGrp="1"/>
          </p:cNvSpPr>
          <p:nvPr>
            <p:ph type="ftr" sz="quarter" idx="11"/>
          </p:nvPr>
        </p:nvSpPr>
        <p:spPr/>
        <p:txBody>
          <a:bodyPr/>
          <a:lstStyle/>
          <a:p>
            <a:r>
              <a:rPr lang="zh-CN" altLang="en-US"/>
              <a:t>计算机科学与工程学院    陈朝华</a:t>
            </a:r>
          </a:p>
        </p:txBody>
      </p:sp>
      <p:sp>
        <p:nvSpPr>
          <p:cNvPr id="7" name="Slide Number Placeholder 6"/>
          <p:cNvSpPr>
            <a:spLocks noGrp="1"/>
          </p:cNvSpPr>
          <p:nvPr>
            <p:ph type="sldNum" sz="quarter" idx="12"/>
          </p:nvPr>
        </p:nvSpPr>
        <p:spPr/>
        <p:txBody>
          <a:bodyPr/>
          <a:lstStyle/>
          <a:p>
            <a:fld id="{02032FB1-9441-4477-BC2C-471BE8C7C13C}" type="slidenum">
              <a:rPr lang="zh-CN" altLang="en-US" smtClean="0"/>
              <a:t>‹#›</a:t>
            </a:fld>
            <a:endParaRPr lang="zh-CN" altLang="en-US"/>
          </a:p>
        </p:txBody>
      </p:sp>
    </p:spTree>
    <p:extLst>
      <p:ext uri="{BB962C8B-B14F-4D97-AF65-F5344CB8AC3E}">
        <p14:creationId xmlns:p14="http://schemas.microsoft.com/office/powerpoint/2010/main" val="1288948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15000"/>
            <a:lum/>
          </a:blip>
          <a:srcRect/>
          <a:stretch>
            <a:fillRect b="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E2CC6E36-A7CB-4526-A265-9F9EBE58C4B3}" type="datetime5">
              <a:rPr lang="zh-CN" altLang="en-US" smtClean="0"/>
              <a:t>2021/3/18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r>
              <a:rPr lang="zh-CN" altLang="en-US"/>
              <a:t>计算机科学与工程学院    陈朝华</a:t>
            </a:r>
            <a:endParaRPr lang="zh-CN" altLang="en-U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02032FB1-9441-4477-BC2C-471BE8C7C13C}" type="slidenum">
              <a:rPr lang="en-US" altLang="zh-CN" smtClean="0"/>
              <a:t>‹#›</a:t>
            </a:fld>
            <a:endParaRPr lang="en-US" altLang="zh-CN"/>
          </a:p>
        </p:txBody>
      </p:sp>
    </p:spTree>
    <p:extLst>
      <p:ext uri="{BB962C8B-B14F-4D97-AF65-F5344CB8AC3E}">
        <p14:creationId xmlns:p14="http://schemas.microsoft.com/office/powerpoint/2010/main" val="258100830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1" y="455264"/>
            <a:ext cx="10793685" cy="1077446"/>
          </a:xfrm>
        </p:spPr>
        <p:txBody>
          <a:bodyPr>
            <a:normAutofit fontScale="90000"/>
          </a:bodyPr>
          <a:lstStyle/>
          <a:p>
            <a:pPr algn="ctr"/>
            <a:r>
              <a:rPr lang="zh-CN" altLang="en-US" dirty="0"/>
              <a:t>复习：三层交换网络中</a:t>
            </a:r>
            <a:r>
              <a:rPr lang="en-US" altLang="zh-CN" dirty="0"/>
              <a:t>MAC</a:t>
            </a:r>
            <a:r>
              <a:rPr lang="zh-CN" altLang="en-US" dirty="0"/>
              <a:t>地址表的自学习过程 </a:t>
            </a:r>
          </a:p>
        </p:txBody>
      </p:sp>
      <p:sp>
        <p:nvSpPr>
          <p:cNvPr id="4" name="日期占位符 3"/>
          <p:cNvSpPr>
            <a:spLocks noGrp="1"/>
          </p:cNvSpPr>
          <p:nvPr>
            <p:ph type="dt" sz="half" idx="10"/>
          </p:nvPr>
        </p:nvSpPr>
        <p:spPr>
          <a:xfrm>
            <a:off x="4084803" y="6344476"/>
            <a:ext cx="3000894" cy="365125"/>
          </a:xfrm>
        </p:spPr>
        <p:txBody>
          <a:bodyPr/>
          <a:lstStyle/>
          <a:p>
            <a:fld id="{DD7D180E-7B63-401A-A9D3-34F6EF6705C0}" type="datetime5">
              <a:rPr lang="zh-CN" altLang="en-US" sz="1800" smtClean="0">
                <a:latin typeface="华文行楷" panose="02010800040101010101" pitchFamily="2" charset="-122"/>
                <a:ea typeface="华文行楷" panose="02010800040101010101" pitchFamily="2" charset="-122"/>
              </a:rPr>
              <a:t>2021/3/18</a:t>
            </a:fld>
            <a:endParaRPr lang="zh-CN" altLang="en-US" sz="1800" dirty="0">
              <a:latin typeface="华文行楷" panose="02010800040101010101" pitchFamily="2" charset="-122"/>
              <a:ea typeface="华文行楷" panose="02010800040101010101" pitchFamily="2" charset="-122"/>
            </a:endParaRPr>
          </a:p>
        </p:txBody>
      </p:sp>
      <p:sp>
        <p:nvSpPr>
          <p:cNvPr id="5" name="页脚占位符 4"/>
          <p:cNvSpPr>
            <a:spLocks noGrp="1"/>
          </p:cNvSpPr>
          <p:nvPr>
            <p:ph type="ftr" sz="quarter" idx="11"/>
          </p:nvPr>
        </p:nvSpPr>
        <p:spPr>
          <a:xfrm>
            <a:off x="0" y="6344476"/>
            <a:ext cx="5044440" cy="365125"/>
          </a:xfrm>
        </p:spPr>
        <p:txBody>
          <a:bodyPr vert="horz" lIns="91440" tIns="45720" rIns="91440" bIns="45720" rtlCol="0" anchor="t"/>
          <a:lstStyle/>
          <a:p>
            <a:r>
              <a:rPr lang="zh-CN" altLang="en-US" sz="1800" dirty="0">
                <a:latin typeface="华文行楷" panose="02010800040101010101" pitchFamily="2" charset="-122"/>
                <a:ea typeface="华文行楷" panose="02010800040101010101" pitchFamily="2" charset="-122"/>
              </a:rPr>
              <a:t>计算机科学与工程学院    李朝阳</a:t>
            </a:r>
          </a:p>
        </p:txBody>
      </p:sp>
      <p:sp>
        <p:nvSpPr>
          <p:cNvPr id="6" name="灯片编号占位符 5"/>
          <p:cNvSpPr>
            <a:spLocks noGrp="1"/>
          </p:cNvSpPr>
          <p:nvPr>
            <p:ph type="sldNum" sz="quarter" idx="12"/>
          </p:nvPr>
        </p:nvSpPr>
        <p:spPr>
          <a:xfrm>
            <a:off x="10798629" y="6118406"/>
            <a:ext cx="1142245" cy="669925"/>
          </a:xfrm>
        </p:spPr>
        <p:txBody>
          <a:bodyPr/>
          <a:lstStyle/>
          <a:p>
            <a:fld id="{02032FB1-9441-4477-BC2C-471BE8C7C13C}" type="slidenum">
              <a:rPr lang="zh-CN" altLang="en-US" smtClean="0"/>
              <a:t>1</a:t>
            </a:fld>
            <a:endParaRPr lang="zh-CN" altLang="en-US" dirty="0"/>
          </a:p>
        </p:txBody>
      </p:sp>
      <p:graphicFrame>
        <p:nvGraphicFramePr>
          <p:cNvPr id="9" name="表格 9">
            <a:extLst>
              <a:ext uri="{FF2B5EF4-FFF2-40B4-BE49-F238E27FC236}">
                <a16:creationId xmlns:a16="http://schemas.microsoft.com/office/drawing/2014/main" id="{87CEACB8-9385-41E4-9975-D18DEC82C723}"/>
              </a:ext>
            </a:extLst>
          </p:cNvPr>
          <p:cNvGraphicFramePr>
            <a:graphicFrameLocks noGrp="1"/>
          </p:cNvGraphicFramePr>
          <p:nvPr/>
        </p:nvGraphicFramePr>
        <p:xfrm>
          <a:off x="5627077" y="1842867"/>
          <a:ext cx="6621788" cy="3389357"/>
        </p:xfrm>
        <a:graphic>
          <a:graphicData uri="http://schemas.openxmlformats.org/drawingml/2006/table">
            <a:tbl>
              <a:tblPr firstRow="1" bandRow="1">
                <a:tableStyleId>{5C22544A-7EE6-4342-B048-85BDC9FD1C3A}</a:tableStyleId>
              </a:tblPr>
              <a:tblGrid>
                <a:gridCol w="1168006">
                  <a:extLst>
                    <a:ext uri="{9D8B030D-6E8A-4147-A177-3AD203B41FA5}">
                      <a16:colId xmlns:a16="http://schemas.microsoft.com/office/drawing/2014/main" val="3926518255"/>
                    </a:ext>
                  </a:extLst>
                </a:gridCol>
                <a:gridCol w="906979">
                  <a:extLst>
                    <a:ext uri="{9D8B030D-6E8A-4147-A177-3AD203B41FA5}">
                      <a16:colId xmlns:a16="http://schemas.microsoft.com/office/drawing/2014/main" val="2153715452"/>
                    </a:ext>
                  </a:extLst>
                </a:gridCol>
                <a:gridCol w="879230">
                  <a:extLst>
                    <a:ext uri="{9D8B030D-6E8A-4147-A177-3AD203B41FA5}">
                      <a16:colId xmlns:a16="http://schemas.microsoft.com/office/drawing/2014/main" val="2781343007"/>
                    </a:ext>
                  </a:extLst>
                </a:gridCol>
                <a:gridCol w="896816">
                  <a:extLst>
                    <a:ext uri="{9D8B030D-6E8A-4147-A177-3AD203B41FA5}">
                      <a16:colId xmlns:a16="http://schemas.microsoft.com/office/drawing/2014/main" val="1842309432"/>
                    </a:ext>
                  </a:extLst>
                </a:gridCol>
                <a:gridCol w="193431">
                  <a:extLst>
                    <a:ext uri="{9D8B030D-6E8A-4147-A177-3AD203B41FA5}">
                      <a16:colId xmlns:a16="http://schemas.microsoft.com/office/drawing/2014/main" val="3621667072"/>
                    </a:ext>
                  </a:extLst>
                </a:gridCol>
                <a:gridCol w="703385">
                  <a:extLst>
                    <a:ext uri="{9D8B030D-6E8A-4147-A177-3AD203B41FA5}">
                      <a16:colId xmlns:a16="http://schemas.microsoft.com/office/drawing/2014/main" val="116359187"/>
                    </a:ext>
                  </a:extLst>
                </a:gridCol>
                <a:gridCol w="908539">
                  <a:extLst>
                    <a:ext uri="{9D8B030D-6E8A-4147-A177-3AD203B41FA5}">
                      <a16:colId xmlns:a16="http://schemas.microsoft.com/office/drawing/2014/main" val="2601040313"/>
                    </a:ext>
                  </a:extLst>
                </a:gridCol>
                <a:gridCol w="116840">
                  <a:extLst>
                    <a:ext uri="{9D8B030D-6E8A-4147-A177-3AD203B41FA5}">
                      <a16:colId xmlns:a16="http://schemas.microsoft.com/office/drawing/2014/main" val="2663354004"/>
                    </a:ext>
                  </a:extLst>
                </a:gridCol>
                <a:gridCol w="848562">
                  <a:extLst>
                    <a:ext uri="{9D8B030D-6E8A-4147-A177-3AD203B41FA5}">
                      <a16:colId xmlns:a16="http://schemas.microsoft.com/office/drawing/2014/main" val="2732333961"/>
                    </a:ext>
                  </a:extLst>
                </a:gridCol>
              </a:tblGrid>
              <a:tr h="914401">
                <a:tc rowSpan="2">
                  <a:txBody>
                    <a:bodyPr/>
                    <a:lstStyle/>
                    <a:p>
                      <a:r>
                        <a:rPr lang="zh-CN" altLang="en-US" sz="1400" dirty="0"/>
                        <a:t>发送的帧</a:t>
                      </a:r>
                    </a:p>
                  </a:txBody>
                  <a:tcPr/>
                </a:tc>
                <a:tc gridSpan="2">
                  <a:txBody>
                    <a:bodyPr/>
                    <a:lstStyle/>
                    <a:p>
                      <a:r>
                        <a:rPr lang="en-US" altLang="zh-CN" sz="1400" dirty="0"/>
                        <a:t>LSW1</a:t>
                      </a:r>
                      <a:r>
                        <a:rPr lang="zh-CN" altLang="en-US" sz="1400" dirty="0"/>
                        <a:t>的</a:t>
                      </a:r>
                      <a:r>
                        <a:rPr lang="en-US" altLang="zh-CN" sz="1400" dirty="0"/>
                        <a:t>MAC</a:t>
                      </a:r>
                      <a:r>
                        <a:rPr lang="zh-CN" altLang="en-US" sz="1400" dirty="0"/>
                        <a:t>地址表</a:t>
                      </a:r>
                    </a:p>
                  </a:txBody>
                  <a:tcPr/>
                </a:tc>
                <a:tc hMerge="1">
                  <a:txBody>
                    <a:bodyPr/>
                    <a:lstStyle/>
                    <a:p>
                      <a:endParaRPr lang="zh-CN" altLang="en-US" dirty="0"/>
                    </a:p>
                  </a:txBody>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LSW2</a:t>
                      </a:r>
                      <a:r>
                        <a:rPr lang="zh-CN" altLang="en-US" sz="1400" dirty="0"/>
                        <a:t>的</a:t>
                      </a:r>
                      <a:r>
                        <a:rPr lang="en-US" altLang="zh-CN" sz="1400" dirty="0"/>
                        <a:t>MAC</a:t>
                      </a:r>
                      <a:r>
                        <a:rPr lang="zh-CN" altLang="en-US" sz="1400" dirty="0"/>
                        <a:t>地址表</a:t>
                      </a:r>
                    </a:p>
                    <a:p>
                      <a:endParaRPr lang="zh-CN" altLang="en-US" sz="1600" dirty="0"/>
                    </a:p>
                  </a:txBody>
                  <a:tcPr/>
                </a:tc>
                <a:tc hMerge="1">
                  <a:txBody>
                    <a:bodyPr/>
                    <a:lstStyle/>
                    <a:p>
                      <a:endParaRPr lang="zh-CN" altLang="en-US"/>
                    </a:p>
                  </a:txBody>
                  <a:tcPr/>
                </a:tc>
                <a:tc hMerge="1">
                  <a:txBody>
                    <a:bodyPr/>
                    <a:lstStyle/>
                    <a:p>
                      <a:endParaRPr lang="zh-CN" altLang="en-US"/>
                    </a:p>
                  </a:txBody>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LSW3</a:t>
                      </a:r>
                      <a:r>
                        <a:rPr lang="zh-CN" altLang="en-US" sz="1400" dirty="0"/>
                        <a:t>的</a:t>
                      </a:r>
                      <a:r>
                        <a:rPr lang="en-US" altLang="zh-CN" sz="1400" dirty="0"/>
                        <a:t>MAC</a:t>
                      </a:r>
                      <a:r>
                        <a:rPr lang="zh-CN" altLang="en-US" sz="1400" dirty="0"/>
                        <a:t>地址表</a:t>
                      </a:r>
                    </a:p>
                    <a:p>
                      <a:endParaRPr lang="zh-CN" altLang="en-US" dirty="0"/>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27425020"/>
                  </a:ext>
                </a:extLst>
              </a:tr>
              <a:tr h="633046">
                <a:tc vMerge="1">
                  <a:txBody>
                    <a:bodyPr/>
                    <a:lstStyle/>
                    <a:p>
                      <a:endParaRPr lang="zh-CN" altLang="en-US"/>
                    </a:p>
                  </a:txBody>
                  <a:tcPr/>
                </a:tc>
                <a:tc>
                  <a:txBody>
                    <a:bodyPr/>
                    <a:lstStyle/>
                    <a:p>
                      <a:r>
                        <a:rPr lang="en-US" altLang="zh-CN" sz="1400" dirty="0"/>
                        <a:t>MAC</a:t>
                      </a:r>
                      <a:r>
                        <a:rPr lang="zh-CN" altLang="en-US" sz="1400" dirty="0"/>
                        <a:t>地址</a:t>
                      </a:r>
                    </a:p>
                  </a:txBody>
                  <a:tcPr/>
                </a:tc>
                <a:tc>
                  <a:txBody>
                    <a:bodyPr/>
                    <a:lstStyle/>
                    <a:p>
                      <a:r>
                        <a:rPr lang="en-US" altLang="zh-CN" sz="1400" dirty="0"/>
                        <a:t>Port No.</a:t>
                      </a:r>
                      <a:endParaRPr lang="zh-CN" altLang="en-US" sz="1400" dirty="0"/>
                    </a:p>
                  </a:txBody>
                  <a:tcPr/>
                </a:tc>
                <a:tc gridSpan="2">
                  <a:txBody>
                    <a:bodyPr/>
                    <a:lstStyle/>
                    <a:p>
                      <a:r>
                        <a:rPr lang="en-US" altLang="zh-CN" sz="1400" dirty="0"/>
                        <a:t>MAC</a:t>
                      </a:r>
                      <a:r>
                        <a:rPr lang="zh-CN" altLang="en-US" sz="1400" dirty="0"/>
                        <a:t>地址</a:t>
                      </a:r>
                    </a:p>
                  </a:txBody>
                  <a:tcPr/>
                </a:tc>
                <a:tc hMerge="1">
                  <a:txBody>
                    <a:bodyPr/>
                    <a:lstStyle/>
                    <a:p>
                      <a:endParaRPr lang="zh-CN" altLang="en-US"/>
                    </a:p>
                  </a:txBody>
                  <a:tcPr/>
                </a:tc>
                <a:tc>
                  <a:txBody>
                    <a:bodyPr/>
                    <a:lstStyle/>
                    <a:p>
                      <a:r>
                        <a:rPr lang="en-US" altLang="zh-CN" sz="1400" dirty="0"/>
                        <a:t>Port No.</a:t>
                      </a:r>
                      <a:endParaRPr lang="zh-CN" altLang="en-US" sz="1400" dirty="0"/>
                    </a:p>
                  </a:txBody>
                  <a:tcPr/>
                </a:tc>
                <a:tc gridSpan="2">
                  <a:txBody>
                    <a:bodyPr/>
                    <a:lstStyle/>
                    <a:p>
                      <a:r>
                        <a:rPr lang="en-US" altLang="zh-CN" sz="1400"/>
                        <a:t>MAC </a:t>
                      </a:r>
                      <a:r>
                        <a:rPr lang="zh-CN" altLang="en-US" sz="1400"/>
                        <a:t>地址</a:t>
                      </a:r>
                      <a:endParaRPr lang="zh-CN" altLang="en-US"/>
                    </a:p>
                  </a:txBody>
                  <a:tcPr/>
                </a:tc>
                <a:tc hMerge="1">
                  <a:txBody>
                    <a:bodyPr/>
                    <a:lstStyle/>
                    <a:p>
                      <a:endParaRPr lang="zh-CN" altLang="en-US"/>
                    </a:p>
                  </a:txBody>
                  <a:tcPr/>
                </a:tc>
                <a:tc>
                  <a:txBody>
                    <a:bodyPr/>
                    <a:lstStyle/>
                    <a:p>
                      <a:r>
                        <a:rPr lang="en-US" altLang="zh-CN" sz="1400" dirty="0"/>
                        <a:t>Port No.</a:t>
                      </a:r>
                      <a:endParaRPr lang="zh-CN" altLang="en-US" dirty="0"/>
                    </a:p>
                  </a:txBody>
                  <a:tcPr/>
                </a:tc>
                <a:extLst>
                  <a:ext uri="{0D108BD9-81ED-4DB2-BD59-A6C34878D82A}">
                    <a16:rowId xmlns:a16="http://schemas.microsoft.com/office/drawing/2014/main" val="4226808556"/>
                  </a:ext>
                </a:extLst>
              </a:tr>
              <a:tr h="368382">
                <a:tc>
                  <a:txBody>
                    <a:bodyPr/>
                    <a:lstStyle/>
                    <a:p>
                      <a:r>
                        <a:rPr lang="en-US" altLang="zh-CN" sz="1400" dirty="0"/>
                        <a:t>PC1</a:t>
                      </a:r>
                      <a:r>
                        <a:rPr lang="en-US" altLang="zh-CN" sz="1400" dirty="0">
                          <a:sym typeface="Wingdings" panose="05000000000000000000" pitchFamily="2" charset="2"/>
                        </a:rPr>
                        <a:t>PC3?</a:t>
                      </a:r>
                      <a:endParaRPr lang="zh-CN" altLang="en-US" sz="1400"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gridSpan="2">
                  <a:txBody>
                    <a:bodyPr/>
                    <a:lstStyle/>
                    <a:p>
                      <a:endParaRPr lang="zh-CN" altLang="en-US" dirty="0"/>
                    </a:p>
                  </a:txBody>
                  <a:tcPr/>
                </a:tc>
                <a:tc hMerge="1">
                  <a:txBody>
                    <a:bodyPr/>
                    <a:lstStyle/>
                    <a:p>
                      <a:endParaRPr lang="zh-CN" altLang="en-US"/>
                    </a:p>
                  </a:txBody>
                  <a:tcPr/>
                </a:tc>
                <a:tc>
                  <a:txBody>
                    <a:bodyPr/>
                    <a:lstStyle/>
                    <a:p>
                      <a:endParaRPr lang="zh-CN" altLang="en-US" dirty="0"/>
                    </a:p>
                  </a:txBody>
                  <a:tcPr/>
                </a:tc>
                <a:tc gridSpan="2">
                  <a:txBody>
                    <a:bodyPr/>
                    <a:lstStyle/>
                    <a:p>
                      <a:endParaRPr lang="zh-CN" altLang="en-US" dirty="0"/>
                    </a:p>
                  </a:txBody>
                  <a:tcPr/>
                </a:tc>
                <a:tc hMerge="1">
                  <a:txBody>
                    <a:bodyPr/>
                    <a:lstStyle/>
                    <a:p>
                      <a:endParaRPr lang="zh-CN" altLang="en-US"/>
                    </a:p>
                  </a:txBody>
                  <a:tcPr/>
                </a:tc>
                <a:extLst>
                  <a:ext uri="{0D108BD9-81ED-4DB2-BD59-A6C34878D82A}">
                    <a16:rowId xmlns:a16="http://schemas.microsoft.com/office/drawing/2014/main" val="3954032610"/>
                  </a:ext>
                </a:extLst>
              </a:tr>
              <a:tr h="368382">
                <a:tc>
                  <a:txBody>
                    <a:bodyPr/>
                    <a:lstStyle/>
                    <a:p>
                      <a:r>
                        <a:rPr lang="en-US" altLang="zh-CN" sz="1400" dirty="0"/>
                        <a:t>PC4-</a:t>
                      </a:r>
                      <a:r>
                        <a:rPr lang="en-US" altLang="zh-CN" sz="1400" dirty="0">
                          <a:sym typeface="Wingdings" panose="05000000000000000000" pitchFamily="2" charset="2"/>
                        </a:rPr>
                        <a:t>PC1?</a:t>
                      </a:r>
                      <a:endParaRPr lang="zh-CN" altLang="en-US" sz="1400"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gridSpan="2">
                  <a:txBody>
                    <a:bodyPr/>
                    <a:lstStyle/>
                    <a:p>
                      <a:endParaRPr lang="zh-CN" altLang="en-US" dirty="0"/>
                    </a:p>
                  </a:txBody>
                  <a:tcPr/>
                </a:tc>
                <a:tc hMerge="1">
                  <a:txBody>
                    <a:bodyPr/>
                    <a:lstStyle/>
                    <a:p>
                      <a:endParaRPr lang="zh-CN" altLang="en-US"/>
                    </a:p>
                  </a:txBody>
                  <a:tcPr/>
                </a:tc>
                <a:tc>
                  <a:txBody>
                    <a:bodyPr/>
                    <a:lstStyle/>
                    <a:p>
                      <a:endParaRPr lang="zh-CN" altLang="en-US" dirty="0"/>
                    </a:p>
                  </a:txBody>
                  <a:tcPr/>
                </a:tc>
                <a:tc gridSpan="2">
                  <a:txBody>
                    <a:bodyPr/>
                    <a:lstStyle/>
                    <a:p>
                      <a:endParaRPr lang="zh-CN" altLang="en-US" dirty="0"/>
                    </a:p>
                  </a:txBody>
                  <a:tcPr/>
                </a:tc>
                <a:tc hMerge="1">
                  <a:txBody>
                    <a:bodyPr/>
                    <a:lstStyle/>
                    <a:p>
                      <a:endParaRPr lang="zh-CN" altLang="en-US"/>
                    </a:p>
                  </a:txBody>
                  <a:tcPr/>
                </a:tc>
                <a:extLst>
                  <a:ext uri="{0D108BD9-81ED-4DB2-BD59-A6C34878D82A}">
                    <a16:rowId xmlns:a16="http://schemas.microsoft.com/office/drawing/2014/main" val="3197465667"/>
                  </a:ext>
                </a:extLst>
              </a:tr>
              <a:tr h="368382">
                <a:tc>
                  <a:txBody>
                    <a:bodyPr/>
                    <a:lstStyle/>
                    <a:p>
                      <a:endParaRPr lang="zh-CN" altLang="en-US" sz="1400"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gridSpan="2">
                  <a:txBody>
                    <a:bodyPr/>
                    <a:lstStyle/>
                    <a:p>
                      <a:endParaRPr lang="zh-CN" altLang="en-US" dirty="0"/>
                    </a:p>
                  </a:txBody>
                  <a:tcPr/>
                </a:tc>
                <a:tc hMerge="1">
                  <a:txBody>
                    <a:bodyPr/>
                    <a:lstStyle/>
                    <a:p>
                      <a:endParaRPr lang="zh-CN" altLang="en-US"/>
                    </a:p>
                  </a:txBody>
                  <a:tcPr/>
                </a:tc>
                <a:tc>
                  <a:txBody>
                    <a:bodyPr/>
                    <a:lstStyle/>
                    <a:p>
                      <a:endParaRPr lang="zh-CN" altLang="en-US" dirty="0"/>
                    </a:p>
                  </a:txBody>
                  <a:tcPr/>
                </a:tc>
                <a:tc gridSpan="2">
                  <a:txBody>
                    <a:bodyPr/>
                    <a:lstStyle/>
                    <a:p>
                      <a:endParaRPr lang="zh-CN" altLang="en-US" dirty="0"/>
                    </a:p>
                  </a:txBody>
                  <a:tcPr/>
                </a:tc>
                <a:tc hMerge="1">
                  <a:txBody>
                    <a:bodyPr/>
                    <a:lstStyle/>
                    <a:p>
                      <a:endParaRPr lang="zh-CN" altLang="en-US"/>
                    </a:p>
                  </a:txBody>
                  <a:tcPr/>
                </a:tc>
                <a:extLst>
                  <a:ext uri="{0D108BD9-81ED-4DB2-BD59-A6C34878D82A}">
                    <a16:rowId xmlns:a16="http://schemas.microsoft.com/office/drawing/2014/main" val="1925511451"/>
                  </a:ext>
                </a:extLst>
              </a:tr>
              <a:tr h="368382">
                <a:tc>
                  <a:txBody>
                    <a:bodyPr/>
                    <a:lstStyle/>
                    <a:p>
                      <a:endParaRPr lang="zh-CN" altLang="en-US" sz="1400"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gridSpan="2">
                  <a:txBody>
                    <a:bodyPr/>
                    <a:lstStyle/>
                    <a:p>
                      <a:endParaRPr lang="zh-CN" altLang="en-US" dirty="0"/>
                    </a:p>
                  </a:txBody>
                  <a:tcPr/>
                </a:tc>
                <a:tc hMerge="1">
                  <a:txBody>
                    <a:bodyPr/>
                    <a:lstStyle/>
                    <a:p>
                      <a:endParaRPr lang="zh-CN" altLang="en-US"/>
                    </a:p>
                  </a:txBody>
                  <a:tcPr/>
                </a:tc>
                <a:tc>
                  <a:txBody>
                    <a:bodyPr/>
                    <a:lstStyle/>
                    <a:p>
                      <a:endParaRPr lang="zh-CN" altLang="en-US" dirty="0"/>
                    </a:p>
                  </a:txBody>
                  <a:tcPr/>
                </a:tc>
                <a:tc gridSpan="2">
                  <a:txBody>
                    <a:bodyPr/>
                    <a:lstStyle/>
                    <a:p>
                      <a:endParaRPr lang="zh-CN" altLang="en-US" dirty="0"/>
                    </a:p>
                  </a:txBody>
                  <a:tcPr/>
                </a:tc>
                <a:tc hMerge="1">
                  <a:txBody>
                    <a:bodyPr/>
                    <a:lstStyle/>
                    <a:p>
                      <a:endParaRPr lang="zh-CN" altLang="en-US"/>
                    </a:p>
                  </a:txBody>
                  <a:tcPr/>
                </a:tc>
                <a:extLst>
                  <a:ext uri="{0D108BD9-81ED-4DB2-BD59-A6C34878D82A}">
                    <a16:rowId xmlns:a16="http://schemas.microsoft.com/office/drawing/2014/main" val="3194386949"/>
                  </a:ext>
                </a:extLst>
              </a:tr>
              <a:tr h="368382">
                <a:tc>
                  <a:txBody>
                    <a:bodyPr/>
                    <a:lstStyle/>
                    <a:p>
                      <a:endParaRPr lang="zh-CN" altLang="en-US"/>
                    </a:p>
                  </a:txBody>
                  <a:tcPr/>
                </a:tc>
                <a:tc gridSpan="2">
                  <a:txBody>
                    <a:bodyPr/>
                    <a:lstStyle/>
                    <a:p>
                      <a:endParaRPr lang="zh-CN" altLang="en-US" dirty="0"/>
                    </a:p>
                  </a:txBody>
                  <a:tcPr/>
                </a:tc>
                <a:tc hMerge="1">
                  <a:txBody>
                    <a:bodyPr/>
                    <a:lstStyle/>
                    <a:p>
                      <a:endParaRPr lang="zh-CN" altLang="en-US"/>
                    </a:p>
                  </a:txBody>
                  <a:tcPr/>
                </a:tc>
                <a:tc>
                  <a:txBody>
                    <a:bodyPr/>
                    <a:lstStyle/>
                    <a:p>
                      <a:endParaRPr lang="zh-CN" altLang="en-US" dirty="0"/>
                    </a:p>
                  </a:txBody>
                  <a:tcPr/>
                </a:tc>
                <a:tc gridSpan="2">
                  <a:txBody>
                    <a:bodyPr/>
                    <a:lstStyle/>
                    <a:p>
                      <a:endParaRPr lang="zh-CN" altLang="en-US" dirty="0"/>
                    </a:p>
                  </a:txBody>
                  <a:tcPr/>
                </a:tc>
                <a:tc hMerge="1">
                  <a:txBody>
                    <a:bodyPr/>
                    <a:lstStyle/>
                    <a:p>
                      <a:endParaRPr lang="zh-CN" altLang="en-US"/>
                    </a:p>
                  </a:txBody>
                  <a:tcPr/>
                </a:tc>
                <a:tc>
                  <a:txBody>
                    <a:bodyPr/>
                    <a:lstStyle/>
                    <a:p>
                      <a:endParaRPr lang="zh-CN" altLang="en-US" dirty="0"/>
                    </a:p>
                  </a:txBody>
                  <a:tcPr/>
                </a:tc>
                <a:tc gridSpan="2">
                  <a:txBody>
                    <a:bodyPr/>
                    <a:lstStyle/>
                    <a:p>
                      <a:endParaRPr lang="zh-CN" altLang="en-US" dirty="0"/>
                    </a:p>
                  </a:txBody>
                  <a:tcPr/>
                </a:tc>
                <a:tc hMerge="1">
                  <a:txBody>
                    <a:bodyPr/>
                    <a:lstStyle/>
                    <a:p>
                      <a:endParaRPr lang="zh-CN" altLang="en-US"/>
                    </a:p>
                  </a:txBody>
                  <a:tcPr/>
                </a:tc>
                <a:extLst>
                  <a:ext uri="{0D108BD9-81ED-4DB2-BD59-A6C34878D82A}">
                    <a16:rowId xmlns:a16="http://schemas.microsoft.com/office/drawing/2014/main" val="2137506476"/>
                  </a:ext>
                </a:extLst>
              </a:tr>
            </a:tbl>
          </a:graphicData>
        </a:graphic>
      </p:graphicFrame>
      <p:pic>
        <p:nvPicPr>
          <p:cNvPr id="15" name="图片 14">
            <a:extLst>
              <a:ext uri="{FF2B5EF4-FFF2-40B4-BE49-F238E27FC236}">
                <a16:creationId xmlns:a16="http://schemas.microsoft.com/office/drawing/2014/main" id="{9969C622-F2F0-4931-BDD3-FE3984EF0D70}"/>
              </a:ext>
            </a:extLst>
          </p:cNvPr>
          <p:cNvPicPr>
            <a:picLocks noChangeAspect="1"/>
          </p:cNvPicPr>
          <p:nvPr/>
        </p:nvPicPr>
        <p:blipFill>
          <a:blip r:embed="rId2"/>
          <a:stretch>
            <a:fillRect/>
          </a:stretch>
        </p:blipFill>
        <p:spPr>
          <a:xfrm>
            <a:off x="148893" y="1842867"/>
            <a:ext cx="5436357" cy="3593952"/>
          </a:xfrm>
          <a:prstGeom prst="rect">
            <a:avLst/>
          </a:prstGeom>
        </p:spPr>
      </p:pic>
    </p:spTree>
    <p:extLst>
      <p:ext uri="{BB962C8B-B14F-4D97-AF65-F5344CB8AC3E}">
        <p14:creationId xmlns:p14="http://schemas.microsoft.com/office/powerpoint/2010/main" val="2075827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1" y="455264"/>
            <a:ext cx="10793685" cy="1077446"/>
          </a:xfrm>
        </p:spPr>
        <p:txBody>
          <a:bodyPr/>
          <a:lstStyle/>
          <a:p>
            <a:pPr algn="ctr"/>
            <a:r>
              <a:rPr lang="zh-CN" altLang="en-US" dirty="0"/>
              <a:t>同一交换机实现</a:t>
            </a:r>
            <a:r>
              <a:rPr lang="en-US" altLang="zh-CN" dirty="0"/>
              <a:t>VLAN</a:t>
            </a:r>
            <a:endParaRPr lang="zh-CN" altLang="en-US" dirty="0"/>
          </a:p>
        </p:txBody>
      </p:sp>
      <p:pic>
        <p:nvPicPr>
          <p:cNvPr id="2050" name="Picture 2" descr="https://img-blog.csdn.net/2013072617490940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1217" y="1967254"/>
            <a:ext cx="5694978" cy="3942678"/>
          </a:xfrm>
          <a:prstGeom prst="rect">
            <a:avLst/>
          </a:prstGeom>
          <a:noFill/>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10"/>
          </p:nvPr>
        </p:nvSpPr>
        <p:spPr>
          <a:xfrm>
            <a:off x="4084803" y="6344476"/>
            <a:ext cx="3000894" cy="365125"/>
          </a:xfrm>
        </p:spPr>
        <p:txBody>
          <a:bodyPr/>
          <a:lstStyle/>
          <a:p>
            <a:fld id="{DD7D180E-7B63-401A-A9D3-34F6EF6705C0}" type="datetime5">
              <a:rPr lang="zh-CN" altLang="en-US" sz="1800" smtClean="0">
                <a:latin typeface="华文行楷" panose="02010800040101010101" pitchFamily="2" charset="-122"/>
                <a:ea typeface="华文行楷" panose="02010800040101010101" pitchFamily="2" charset="-122"/>
              </a:rPr>
              <a:t>2021/3/18</a:t>
            </a:fld>
            <a:endParaRPr lang="zh-CN" altLang="en-US" sz="1800" dirty="0">
              <a:latin typeface="华文行楷" panose="02010800040101010101" pitchFamily="2" charset="-122"/>
              <a:ea typeface="华文行楷" panose="02010800040101010101" pitchFamily="2" charset="-122"/>
            </a:endParaRPr>
          </a:p>
        </p:txBody>
      </p:sp>
      <p:sp>
        <p:nvSpPr>
          <p:cNvPr id="6" name="灯片编号占位符 5"/>
          <p:cNvSpPr>
            <a:spLocks noGrp="1"/>
          </p:cNvSpPr>
          <p:nvPr>
            <p:ph type="sldNum" sz="quarter" idx="12"/>
          </p:nvPr>
        </p:nvSpPr>
        <p:spPr>
          <a:xfrm>
            <a:off x="10798629" y="6118406"/>
            <a:ext cx="1142245" cy="669925"/>
          </a:xfrm>
        </p:spPr>
        <p:txBody>
          <a:bodyPr/>
          <a:lstStyle/>
          <a:p>
            <a:fld id="{02032FB1-9441-4477-BC2C-471BE8C7C13C}" type="slidenum">
              <a:rPr lang="zh-CN" altLang="en-US" smtClean="0"/>
              <a:t>10</a:t>
            </a:fld>
            <a:endParaRPr lang="zh-CN" altLang="en-US" dirty="0"/>
          </a:p>
        </p:txBody>
      </p:sp>
      <p:sp>
        <p:nvSpPr>
          <p:cNvPr id="7" name="矩形 6"/>
          <p:cNvSpPr/>
          <p:nvPr/>
        </p:nvSpPr>
        <p:spPr>
          <a:xfrm>
            <a:off x="6466702" y="1967254"/>
            <a:ext cx="3838833" cy="3693319"/>
          </a:xfrm>
          <a:prstGeom prst="rect">
            <a:avLst/>
          </a:prstGeom>
        </p:spPr>
        <p:txBody>
          <a:bodyPr wrap="square">
            <a:spAutoFit/>
          </a:bodyPr>
          <a:lstStyle/>
          <a:p>
            <a:pPr marL="285750" indent="-285750">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在交换机上生成红、蓝两个</a:t>
            </a:r>
            <a:r>
              <a:rPr lang="en-US" altLang="zh-CN" dirty="0">
                <a:latin typeface="微软雅黑" panose="020B0503020204020204" pitchFamily="34" charset="-122"/>
                <a:ea typeface="微软雅黑" panose="020B0503020204020204" pitchFamily="34" charset="-122"/>
              </a:rPr>
              <a:t>VLAN;</a:t>
            </a:r>
          </a:p>
          <a:p>
            <a:pPr marL="285750" indent="-285750">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同时设置端口</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属于红色</a:t>
            </a:r>
            <a:r>
              <a:rPr lang="en-US" altLang="zh-CN" dirty="0">
                <a:latin typeface="微软雅黑" panose="020B0503020204020204" pitchFamily="34" charset="-122"/>
                <a:ea typeface="微软雅黑" panose="020B0503020204020204" pitchFamily="34" charset="-122"/>
              </a:rPr>
              <a:t>VLAN</a:t>
            </a:r>
            <a:r>
              <a:rPr lang="zh-CN" altLang="en-US" dirty="0">
                <a:latin typeface="微软雅黑" panose="020B0503020204020204" pitchFamily="34" charset="-122"/>
                <a:ea typeface="微软雅黑" panose="020B0503020204020204" pitchFamily="34" charset="-122"/>
              </a:rPr>
              <a:t>、端口</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属于蓝色</a:t>
            </a:r>
            <a:r>
              <a:rPr lang="en-US" altLang="zh-CN" dirty="0">
                <a:latin typeface="微软雅黑" panose="020B0503020204020204" pitchFamily="34" charset="-122"/>
                <a:ea typeface="微软雅黑" panose="020B0503020204020204" pitchFamily="34" charset="-122"/>
              </a:rPr>
              <a:t>VLAN</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从</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发出广播帧的话，交换机就只会把它转发给同属于一个</a:t>
            </a:r>
            <a:r>
              <a:rPr lang="en-US" altLang="zh-CN" dirty="0">
                <a:latin typeface="微软雅黑" panose="020B0503020204020204" pitchFamily="34" charset="-122"/>
                <a:ea typeface="微软雅黑" panose="020B0503020204020204" pitchFamily="34" charset="-122"/>
              </a:rPr>
              <a:t>VLAN</a:t>
            </a:r>
            <a:r>
              <a:rPr lang="zh-CN" altLang="en-US" dirty="0">
                <a:latin typeface="微软雅黑" panose="020B0503020204020204" pitchFamily="34" charset="-122"/>
                <a:ea typeface="微软雅黑" panose="020B0503020204020204" pitchFamily="34" charset="-122"/>
              </a:rPr>
              <a:t>的其他端口</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也就是同属于红色</a:t>
            </a:r>
            <a:r>
              <a:rPr lang="en-US" altLang="zh-CN" dirty="0">
                <a:latin typeface="微软雅黑" panose="020B0503020204020204" pitchFamily="34" charset="-122"/>
                <a:ea typeface="微软雅黑" panose="020B0503020204020204" pitchFamily="34" charset="-122"/>
              </a:rPr>
              <a:t>VLAN</a:t>
            </a:r>
            <a:r>
              <a:rPr lang="zh-CN" altLang="en-US" dirty="0">
                <a:latin typeface="微软雅黑" panose="020B0503020204020204" pitchFamily="34" charset="-122"/>
                <a:ea typeface="微软雅黑" panose="020B0503020204020204" pitchFamily="34" charset="-122"/>
              </a:rPr>
              <a:t>的端口</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，不会再转发给属于蓝色</a:t>
            </a:r>
            <a:r>
              <a:rPr lang="en-US" altLang="zh-CN" dirty="0">
                <a:latin typeface="微软雅黑" panose="020B0503020204020204" pitchFamily="34" charset="-122"/>
                <a:ea typeface="微软雅黑" panose="020B0503020204020204" pitchFamily="34" charset="-122"/>
              </a:rPr>
              <a:t>VLAN</a:t>
            </a:r>
            <a:r>
              <a:rPr lang="zh-CN" altLang="en-US" dirty="0">
                <a:latin typeface="微软雅黑" panose="020B0503020204020204" pitchFamily="34" charset="-122"/>
                <a:ea typeface="微软雅黑" panose="020B0503020204020204" pitchFamily="34" charset="-122"/>
              </a:rPr>
              <a:t>的端口。</a:t>
            </a:r>
          </a:p>
          <a:p>
            <a:pPr marL="285750" indent="-285750">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同样，</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发送广播信息时，只会被转发给其他属于蓝色</a:t>
            </a:r>
            <a:r>
              <a:rPr lang="en-US" altLang="zh-CN" dirty="0">
                <a:latin typeface="微软雅黑" panose="020B0503020204020204" pitchFamily="34" charset="-122"/>
                <a:ea typeface="微软雅黑" panose="020B0503020204020204" pitchFamily="34" charset="-122"/>
              </a:rPr>
              <a:t>VLAN</a:t>
            </a:r>
            <a:r>
              <a:rPr lang="zh-CN" altLang="en-US" dirty="0">
                <a:latin typeface="微软雅黑" panose="020B0503020204020204" pitchFamily="34" charset="-122"/>
                <a:ea typeface="微软雅黑" panose="020B0503020204020204" pitchFamily="34" charset="-122"/>
              </a:rPr>
              <a:t>的端口，不会被转发给属于红色</a:t>
            </a:r>
            <a:r>
              <a:rPr lang="en-US" altLang="zh-CN" dirty="0">
                <a:latin typeface="微软雅黑" panose="020B0503020204020204" pitchFamily="34" charset="-122"/>
                <a:ea typeface="微软雅黑" panose="020B0503020204020204" pitchFamily="34" charset="-122"/>
              </a:rPr>
              <a:t>VLAN</a:t>
            </a:r>
            <a:r>
              <a:rPr lang="zh-CN" altLang="en-US" dirty="0">
                <a:latin typeface="微软雅黑" panose="020B0503020204020204" pitchFamily="34" charset="-122"/>
                <a:ea typeface="微软雅黑" panose="020B0503020204020204" pitchFamily="34" charset="-122"/>
              </a:rPr>
              <a:t>的端口。</a:t>
            </a:r>
            <a:endParaRPr lang="zh-CN" altLang="en-US" b="0" i="0" dirty="0">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684211" y="5000368"/>
            <a:ext cx="320805" cy="369332"/>
          </a:xfrm>
          <a:prstGeom prst="rect">
            <a:avLst/>
          </a:prstGeom>
          <a:noFill/>
        </p:spPr>
        <p:txBody>
          <a:bodyPr wrap="square" rtlCol="0">
            <a:spAutoFit/>
          </a:bodyPr>
          <a:lstStyle/>
          <a:p>
            <a:r>
              <a:rPr lang="en-US" altLang="zh-CN" dirty="0">
                <a:solidFill>
                  <a:schemeClr val="bg1"/>
                </a:solidFill>
              </a:rPr>
              <a:t>A</a:t>
            </a:r>
            <a:endParaRPr lang="zh-CN" altLang="en-US" dirty="0">
              <a:solidFill>
                <a:schemeClr val="bg1"/>
              </a:solidFill>
            </a:endParaRPr>
          </a:p>
        </p:txBody>
      </p:sp>
      <p:sp>
        <p:nvSpPr>
          <p:cNvPr id="10" name="文本框 9"/>
          <p:cNvSpPr txBox="1"/>
          <p:nvPr/>
        </p:nvSpPr>
        <p:spPr>
          <a:xfrm>
            <a:off x="1944130" y="5000368"/>
            <a:ext cx="300680" cy="369332"/>
          </a:xfrm>
          <a:prstGeom prst="rect">
            <a:avLst/>
          </a:prstGeom>
          <a:noFill/>
        </p:spPr>
        <p:txBody>
          <a:bodyPr wrap="square" rtlCol="0">
            <a:spAutoFit/>
          </a:bodyPr>
          <a:lstStyle/>
          <a:p>
            <a:r>
              <a:rPr lang="en-US" altLang="zh-CN" dirty="0">
                <a:solidFill>
                  <a:schemeClr val="bg1"/>
                </a:solidFill>
              </a:rPr>
              <a:t>B</a:t>
            </a:r>
            <a:endParaRPr lang="zh-CN" altLang="en-US" dirty="0">
              <a:solidFill>
                <a:schemeClr val="bg1"/>
              </a:solidFill>
            </a:endParaRPr>
          </a:p>
        </p:txBody>
      </p:sp>
      <p:sp>
        <p:nvSpPr>
          <p:cNvPr id="11" name="文本框 10"/>
          <p:cNvSpPr txBox="1"/>
          <p:nvPr/>
        </p:nvSpPr>
        <p:spPr>
          <a:xfrm>
            <a:off x="3804263" y="5000368"/>
            <a:ext cx="320805" cy="369332"/>
          </a:xfrm>
          <a:prstGeom prst="rect">
            <a:avLst/>
          </a:prstGeom>
          <a:noFill/>
        </p:spPr>
        <p:txBody>
          <a:bodyPr wrap="square" rtlCol="0">
            <a:spAutoFit/>
          </a:bodyPr>
          <a:lstStyle/>
          <a:p>
            <a:r>
              <a:rPr lang="en-US" altLang="zh-CN" dirty="0">
                <a:solidFill>
                  <a:schemeClr val="bg1"/>
                </a:solidFill>
              </a:rPr>
              <a:t>C</a:t>
            </a:r>
            <a:endParaRPr lang="zh-CN" altLang="en-US" dirty="0">
              <a:solidFill>
                <a:schemeClr val="bg1"/>
              </a:solidFill>
            </a:endParaRPr>
          </a:p>
        </p:txBody>
      </p:sp>
      <p:sp>
        <p:nvSpPr>
          <p:cNvPr id="12" name="文本框 11"/>
          <p:cNvSpPr txBox="1"/>
          <p:nvPr/>
        </p:nvSpPr>
        <p:spPr>
          <a:xfrm>
            <a:off x="5044440" y="5000368"/>
            <a:ext cx="320805" cy="369332"/>
          </a:xfrm>
          <a:prstGeom prst="rect">
            <a:avLst/>
          </a:prstGeom>
          <a:noFill/>
        </p:spPr>
        <p:txBody>
          <a:bodyPr wrap="square" rtlCol="0">
            <a:spAutoFit/>
          </a:bodyPr>
          <a:lstStyle/>
          <a:p>
            <a:r>
              <a:rPr lang="en-US" altLang="zh-CN" dirty="0">
                <a:solidFill>
                  <a:schemeClr val="bg1"/>
                </a:solidFill>
              </a:rPr>
              <a:t>D</a:t>
            </a:r>
            <a:endParaRPr lang="zh-CN" altLang="en-US" dirty="0">
              <a:solidFill>
                <a:schemeClr val="bg1"/>
              </a:solidFill>
            </a:endParaRPr>
          </a:p>
        </p:txBody>
      </p:sp>
      <p:sp>
        <p:nvSpPr>
          <p:cNvPr id="13" name="页脚占位符 4">
            <a:extLst>
              <a:ext uri="{FF2B5EF4-FFF2-40B4-BE49-F238E27FC236}">
                <a16:creationId xmlns:a16="http://schemas.microsoft.com/office/drawing/2014/main" id="{603596B2-3BB7-49EE-9760-CB3D6A62F090}"/>
              </a:ext>
            </a:extLst>
          </p:cNvPr>
          <p:cNvSpPr>
            <a:spLocks noGrp="1"/>
          </p:cNvSpPr>
          <p:nvPr>
            <p:ph type="ftr" sz="quarter" idx="11"/>
          </p:nvPr>
        </p:nvSpPr>
        <p:spPr>
          <a:xfrm>
            <a:off x="0" y="6344476"/>
            <a:ext cx="5044440" cy="365125"/>
          </a:xfrm>
        </p:spPr>
        <p:txBody>
          <a:bodyPr vert="horz" lIns="91440" tIns="45720" rIns="91440" bIns="45720" rtlCol="0" anchor="t"/>
          <a:lstStyle/>
          <a:p>
            <a:r>
              <a:rPr lang="zh-CN" altLang="en-US" sz="1800" dirty="0">
                <a:latin typeface="华文行楷" panose="02010800040101010101" pitchFamily="2" charset="-122"/>
                <a:ea typeface="华文行楷" panose="02010800040101010101" pitchFamily="2" charset="-122"/>
              </a:rPr>
              <a:t>计算机科学与工程学院    李朝阳</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1" y="455264"/>
            <a:ext cx="10793685" cy="1077446"/>
          </a:xfrm>
        </p:spPr>
        <p:txBody>
          <a:bodyPr/>
          <a:lstStyle/>
          <a:p>
            <a:pPr algn="ctr"/>
            <a:r>
              <a:rPr lang="zh-CN" altLang="en-US" dirty="0"/>
              <a:t>同一</a:t>
            </a:r>
            <a:r>
              <a:rPr lang="en-US" altLang="zh-CN" dirty="0"/>
              <a:t>VLAN</a:t>
            </a:r>
            <a:r>
              <a:rPr lang="zh-CN" altLang="en-US" dirty="0"/>
              <a:t>跨交换机通信</a:t>
            </a:r>
          </a:p>
        </p:txBody>
      </p:sp>
      <p:pic>
        <p:nvPicPr>
          <p:cNvPr id="1026" name="Picture 2" descr="https://img-blog.csdn.net/2013072617521759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6687" y="1532711"/>
            <a:ext cx="5733535" cy="4811766"/>
          </a:xfrm>
          <a:prstGeom prst="rect">
            <a:avLst/>
          </a:prstGeom>
          <a:noFill/>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10"/>
          </p:nvPr>
        </p:nvSpPr>
        <p:spPr>
          <a:xfrm>
            <a:off x="4084803" y="6344476"/>
            <a:ext cx="3000894" cy="365125"/>
          </a:xfrm>
        </p:spPr>
        <p:txBody>
          <a:bodyPr/>
          <a:lstStyle/>
          <a:p>
            <a:fld id="{DD7D180E-7B63-401A-A9D3-34F6EF6705C0}" type="datetime5">
              <a:rPr lang="zh-CN" altLang="en-US" sz="1800" smtClean="0">
                <a:latin typeface="华文行楷" panose="02010800040101010101" pitchFamily="2" charset="-122"/>
                <a:ea typeface="华文行楷" panose="02010800040101010101" pitchFamily="2" charset="-122"/>
              </a:rPr>
              <a:t>2021/3/18</a:t>
            </a:fld>
            <a:endParaRPr lang="zh-CN" altLang="en-US" sz="1800" dirty="0">
              <a:latin typeface="华文行楷" panose="02010800040101010101" pitchFamily="2" charset="-122"/>
              <a:ea typeface="华文行楷" panose="02010800040101010101" pitchFamily="2" charset="-122"/>
            </a:endParaRPr>
          </a:p>
        </p:txBody>
      </p:sp>
      <p:sp>
        <p:nvSpPr>
          <p:cNvPr id="6" name="灯片编号占位符 5"/>
          <p:cNvSpPr>
            <a:spLocks noGrp="1"/>
          </p:cNvSpPr>
          <p:nvPr>
            <p:ph type="sldNum" sz="quarter" idx="12"/>
          </p:nvPr>
        </p:nvSpPr>
        <p:spPr>
          <a:xfrm>
            <a:off x="10798629" y="6118406"/>
            <a:ext cx="1142245" cy="669925"/>
          </a:xfrm>
        </p:spPr>
        <p:txBody>
          <a:bodyPr/>
          <a:lstStyle/>
          <a:p>
            <a:fld id="{02032FB1-9441-4477-BC2C-471BE8C7C13C}" type="slidenum">
              <a:rPr lang="zh-CN" altLang="en-US" smtClean="0"/>
              <a:t>11</a:t>
            </a:fld>
            <a:endParaRPr lang="zh-CN" altLang="en-US" dirty="0"/>
          </a:p>
        </p:txBody>
      </p:sp>
      <p:sp>
        <p:nvSpPr>
          <p:cNvPr id="7" name="矩形 6"/>
          <p:cNvSpPr/>
          <p:nvPr/>
        </p:nvSpPr>
        <p:spPr>
          <a:xfrm>
            <a:off x="6503832" y="1588865"/>
            <a:ext cx="4464908" cy="3416320"/>
          </a:xfrm>
          <a:prstGeom prst="rect">
            <a:avLst/>
          </a:prstGeom>
        </p:spPr>
        <p:txBody>
          <a:bodyPr wrap="square">
            <a:spAutoFit/>
          </a:bodyPr>
          <a:lstStyle/>
          <a:p>
            <a:pPr marL="285750" indent="-285750">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发送的数据帧从交换机</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经过汇聚链路到达交换机</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时，在数据帧上附加了表示属于红色</a:t>
            </a:r>
            <a:r>
              <a:rPr lang="en-US" altLang="zh-CN" dirty="0">
                <a:latin typeface="微软雅黑" panose="020B0503020204020204" pitchFamily="34" charset="-122"/>
                <a:ea typeface="微软雅黑" panose="020B0503020204020204" pitchFamily="34" charset="-122"/>
              </a:rPr>
              <a:t>VLAN</a:t>
            </a:r>
            <a:r>
              <a:rPr lang="zh-CN" altLang="en-US" dirty="0">
                <a:latin typeface="微软雅黑" panose="020B0503020204020204" pitchFamily="34" charset="-122"/>
                <a:ea typeface="微软雅黑" panose="020B0503020204020204" pitchFamily="34" charset="-122"/>
              </a:rPr>
              <a:t>的标记。</a:t>
            </a:r>
          </a:p>
          <a:p>
            <a:pPr marL="285750" indent="-285750">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交换机</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收到数据帧后，经过检查</a:t>
            </a:r>
            <a:r>
              <a:rPr lang="en-US" altLang="zh-CN" dirty="0">
                <a:latin typeface="微软雅黑" panose="020B0503020204020204" pitchFamily="34" charset="-122"/>
                <a:ea typeface="微软雅黑" panose="020B0503020204020204" pitchFamily="34" charset="-122"/>
              </a:rPr>
              <a:t>VLAN</a:t>
            </a:r>
            <a:r>
              <a:rPr lang="zh-CN" altLang="en-US" dirty="0">
                <a:latin typeface="微软雅黑" panose="020B0503020204020204" pitchFamily="34" charset="-122"/>
                <a:ea typeface="微软雅黑" panose="020B0503020204020204" pitchFamily="34" charset="-122"/>
              </a:rPr>
              <a:t>标识发现这个数据帧是属于红色</a:t>
            </a:r>
            <a:r>
              <a:rPr lang="en-US" altLang="zh-CN" dirty="0">
                <a:latin typeface="微软雅黑" panose="020B0503020204020204" pitchFamily="34" charset="-122"/>
                <a:ea typeface="微软雅黑" panose="020B0503020204020204" pitchFamily="34" charset="-122"/>
              </a:rPr>
              <a:t>VLAN</a:t>
            </a:r>
            <a:r>
              <a:rPr lang="zh-CN" altLang="en-US" dirty="0">
                <a:latin typeface="微软雅黑" panose="020B0503020204020204" pitchFamily="34" charset="-122"/>
                <a:ea typeface="微软雅黑" panose="020B0503020204020204" pitchFamily="34" charset="-122"/>
              </a:rPr>
              <a:t>的，因此去除标记后，根据需要将复原的数据帧只转发给其他属于红色</a:t>
            </a:r>
            <a:r>
              <a:rPr lang="en-US" altLang="zh-CN" dirty="0">
                <a:latin typeface="微软雅黑" panose="020B0503020204020204" pitchFamily="34" charset="-122"/>
                <a:ea typeface="微软雅黑" panose="020B0503020204020204" pitchFamily="34" charset="-122"/>
              </a:rPr>
              <a:t>VLAN</a:t>
            </a:r>
            <a:r>
              <a:rPr lang="zh-CN" altLang="en-US" dirty="0">
                <a:latin typeface="微软雅黑" panose="020B0503020204020204" pitchFamily="34" charset="-122"/>
                <a:ea typeface="微软雅黑" panose="020B0503020204020204" pitchFamily="34" charset="-122"/>
              </a:rPr>
              <a:t>的端口。只有当数据帧是一个广播帧、多播帧或是目标不明的帧时，它才会被转发到所有属于红色</a:t>
            </a:r>
            <a:r>
              <a:rPr lang="en-US" altLang="zh-CN" dirty="0">
                <a:latin typeface="微软雅黑" panose="020B0503020204020204" pitchFamily="34" charset="-122"/>
                <a:ea typeface="微软雅黑" panose="020B0503020204020204" pitchFamily="34" charset="-122"/>
              </a:rPr>
              <a:t>VLAN</a:t>
            </a:r>
            <a:r>
              <a:rPr lang="zh-CN" altLang="en-US" dirty="0">
                <a:latin typeface="微软雅黑" panose="020B0503020204020204" pitchFamily="34" charset="-122"/>
                <a:ea typeface="微软雅黑" panose="020B0503020204020204" pitchFamily="34" charset="-122"/>
              </a:rPr>
              <a:t>的端口。</a:t>
            </a:r>
          </a:p>
          <a:p>
            <a:pPr marL="285750" indent="-285750">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蓝色</a:t>
            </a:r>
            <a:r>
              <a:rPr lang="en-US" altLang="zh-CN" dirty="0">
                <a:latin typeface="微软雅黑" panose="020B0503020204020204" pitchFamily="34" charset="-122"/>
                <a:ea typeface="微软雅黑" panose="020B0503020204020204" pitchFamily="34" charset="-122"/>
              </a:rPr>
              <a:t>VLAN</a:t>
            </a:r>
            <a:r>
              <a:rPr lang="zh-CN" altLang="en-US" dirty="0">
                <a:latin typeface="微软雅黑" panose="020B0503020204020204" pitchFamily="34" charset="-122"/>
                <a:ea typeface="微软雅黑" panose="020B0503020204020204" pitchFamily="34" charset="-122"/>
              </a:rPr>
              <a:t>发送数据帧时的情形也与此相同。</a:t>
            </a:r>
            <a:endParaRPr lang="zh-CN" altLang="en-US" b="0" i="0" dirty="0">
              <a:effectLst/>
              <a:latin typeface="微软雅黑" panose="020B0503020204020204" pitchFamily="34" charset="-122"/>
              <a:ea typeface="微软雅黑" panose="020B0503020204020204" pitchFamily="34" charset="-122"/>
            </a:endParaRPr>
          </a:p>
        </p:txBody>
      </p:sp>
      <p:sp>
        <p:nvSpPr>
          <p:cNvPr id="8" name="页脚占位符 4">
            <a:extLst>
              <a:ext uri="{FF2B5EF4-FFF2-40B4-BE49-F238E27FC236}">
                <a16:creationId xmlns:a16="http://schemas.microsoft.com/office/drawing/2014/main" id="{CEA81360-2FE6-419D-80C8-19C4D17CB2B5}"/>
              </a:ext>
            </a:extLst>
          </p:cNvPr>
          <p:cNvSpPr>
            <a:spLocks noGrp="1"/>
          </p:cNvSpPr>
          <p:nvPr>
            <p:ph type="ftr" sz="quarter" idx="11"/>
          </p:nvPr>
        </p:nvSpPr>
        <p:spPr>
          <a:xfrm>
            <a:off x="0" y="6344476"/>
            <a:ext cx="5044440" cy="365125"/>
          </a:xfrm>
        </p:spPr>
        <p:txBody>
          <a:bodyPr vert="horz" lIns="91440" tIns="45720" rIns="91440" bIns="45720" rtlCol="0" anchor="t"/>
          <a:lstStyle/>
          <a:p>
            <a:r>
              <a:rPr lang="zh-CN" altLang="en-US" sz="1800" dirty="0">
                <a:latin typeface="华文行楷" panose="02010800040101010101" pitchFamily="2" charset="-122"/>
                <a:ea typeface="华文行楷" panose="02010800040101010101" pitchFamily="2" charset="-122"/>
              </a:rPr>
              <a:t>计算机科学与工程学院    李朝阳</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1" y="455264"/>
            <a:ext cx="10793685" cy="1077446"/>
          </a:xfrm>
        </p:spPr>
        <p:txBody>
          <a:bodyPr/>
          <a:lstStyle/>
          <a:p>
            <a:pPr algn="ctr"/>
            <a:r>
              <a:rPr lang="en-US" altLang="zh-CN" dirty="0"/>
              <a:t>GARP</a:t>
            </a:r>
            <a:r>
              <a:rPr lang="zh-CN" altLang="en-US" dirty="0"/>
              <a:t>协议</a:t>
            </a:r>
          </a:p>
        </p:txBody>
      </p:sp>
      <p:sp>
        <p:nvSpPr>
          <p:cNvPr id="3" name="内容占位符 2"/>
          <p:cNvSpPr>
            <a:spLocks noGrp="1"/>
          </p:cNvSpPr>
          <p:nvPr>
            <p:ph idx="1"/>
          </p:nvPr>
        </p:nvSpPr>
        <p:spPr>
          <a:xfrm>
            <a:off x="684212" y="1543594"/>
            <a:ext cx="10793684" cy="4800882"/>
          </a:xfrm>
        </p:spPr>
        <p:txBody>
          <a:bodyPr>
            <a:normAutofit lnSpcReduction="10000"/>
          </a:bodyPr>
          <a:lstStyle/>
          <a:p>
            <a:r>
              <a:rPr lang="en-US" altLang="zh-CN" dirty="0">
                <a:solidFill>
                  <a:schemeClr val="tx1"/>
                </a:solidFill>
              </a:rPr>
              <a:t>GARP(Generic attribute registration protocol) </a:t>
            </a:r>
            <a:r>
              <a:rPr lang="zh-CN" altLang="en-US" dirty="0">
                <a:solidFill>
                  <a:schemeClr val="tx1"/>
                </a:solidFill>
              </a:rPr>
              <a:t>协议主要用于建立一种属性传递扩散的机制，以保证协议实体能够注册和注销该属性。</a:t>
            </a:r>
            <a:r>
              <a:rPr lang="en-US" altLang="zh-CN" dirty="0">
                <a:solidFill>
                  <a:schemeClr val="tx1"/>
                </a:solidFill>
              </a:rPr>
              <a:t>GARP</a:t>
            </a:r>
            <a:r>
              <a:rPr lang="zh-CN" altLang="en-US" dirty="0">
                <a:solidFill>
                  <a:schemeClr val="tx1"/>
                </a:solidFill>
              </a:rPr>
              <a:t>作为一个属性注册协议的载体，可以用来传播属性。</a:t>
            </a:r>
            <a:endParaRPr lang="en-US" altLang="zh-CN" dirty="0">
              <a:solidFill>
                <a:schemeClr val="tx1"/>
              </a:solidFill>
            </a:endParaRPr>
          </a:p>
          <a:p>
            <a:r>
              <a:rPr lang="zh-CN" altLang="en-US" dirty="0">
                <a:solidFill>
                  <a:schemeClr val="tx1"/>
                </a:solidFill>
              </a:rPr>
              <a:t>将</a:t>
            </a:r>
            <a:r>
              <a:rPr lang="en-US" altLang="zh-CN" dirty="0">
                <a:solidFill>
                  <a:schemeClr val="tx1"/>
                </a:solidFill>
              </a:rPr>
              <a:t>GARP</a:t>
            </a:r>
            <a:r>
              <a:rPr lang="zh-CN" altLang="en-US" dirty="0">
                <a:solidFill>
                  <a:schemeClr val="tx1"/>
                </a:solidFill>
              </a:rPr>
              <a:t>协议报文的内容映射成不同的属性即可支持不同上层协议应用。例如，</a:t>
            </a:r>
            <a:r>
              <a:rPr lang="en-US" altLang="zh-CN" dirty="0">
                <a:solidFill>
                  <a:schemeClr val="tx1"/>
                </a:solidFill>
              </a:rPr>
              <a:t>GMRP(multicast)</a:t>
            </a:r>
            <a:r>
              <a:rPr lang="zh-CN" altLang="en-US" dirty="0">
                <a:solidFill>
                  <a:schemeClr val="tx1"/>
                </a:solidFill>
              </a:rPr>
              <a:t>和</a:t>
            </a:r>
            <a:r>
              <a:rPr lang="en-US" altLang="zh-CN" dirty="0">
                <a:solidFill>
                  <a:schemeClr val="tx1"/>
                </a:solidFill>
              </a:rPr>
              <a:t>GVRP</a:t>
            </a:r>
            <a:r>
              <a:rPr lang="zh-CN" altLang="en-US" dirty="0">
                <a:solidFill>
                  <a:schemeClr val="tx1"/>
                </a:solidFill>
              </a:rPr>
              <a:t>：</a:t>
            </a:r>
          </a:p>
          <a:p>
            <a:r>
              <a:rPr lang="en-US" altLang="zh-CN" dirty="0">
                <a:solidFill>
                  <a:schemeClr val="tx1"/>
                </a:solidFill>
              </a:rPr>
              <a:t>             GMRP</a:t>
            </a:r>
            <a:r>
              <a:rPr lang="zh-CN" altLang="en-US" dirty="0">
                <a:solidFill>
                  <a:schemeClr val="tx1"/>
                </a:solidFill>
              </a:rPr>
              <a:t>是</a:t>
            </a:r>
            <a:r>
              <a:rPr lang="en-US" altLang="zh-CN" dirty="0">
                <a:solidFill>
                  <a:schemeClr val="tx1"/>
                </a:solidFill>
              </a:rPr>
              <a:t>GARP</a:t>
            </a:r>
            <a:r>
              <a:rPr lang="zh-CN" altLang="en-US" dirty="0">
                <a:solidFill>
                  <a:schemeClr val="tx1"/>
                </a:solidFill>
              </a:rPr>
              <a:t>的一种应用，用于注册和注销组播属性；</a:t>
            </a:r>
          </a:p>
          <a:p>
            <a:r>
              <a:rPr lang="en-US" altLang="zh-CN" dirty="0">
                <a:solidFill>
                  <a:schemeClr val="tx1"/>
                </a:solidFill>
              </a:rPr>
              <a:t>             GVRP</a:t>
            </a:r>
            <a:r>
              <a:rPr lang="zh-CN" altLang="en-US" dirty="0">
                <a:solidFill>
                  <a:schemeClr val="tx1"/>
                </a:solidFill>
              </a:rPr>
              <a:t>是</a:t>
            </a:r>
            <a:r>
              <a:rPr lang="en-US" altLang="zh-CN" dirty="0">
                <a:solidFill>
                  <a:schemeClr val="tx1"/>
                </a:solidFill>
              </a:rPr>
              <a:t>GARP</a:t>
            </a:r>
            <a:r>
              <a:rPr lang="zh-CN" altLang="en-US" dirty="0">
                <a:solidFill>
                  <a:schemeClr val="tx1"/>
                </a:solidFill>
              </a:rPr>
              <a:t>的一种应用，用于注册和注销</a:t>
            </a:r>
            <a:r>
              <a:rPr lang="en-US" altLang="zh-CN" dirty="0">
                <a:solidFill>
                  <a:schemeClr val="tx1"/>
                </a:solidFill>
              </a:rPr>
              <a:t>VLAN</a:t>
            </a:r>
            <a:r>
              <a:rPr lang="zh-CN" altLang="en-US" dirty="0">
                <a:solidFill>
                  <a:schemeClr val="tx1"/>
                </a:solidFill>
              </a:rPr>
              <a:t>属性。</a:t>
            </a:r>
          </a:p>
          <a:p>
            <a:r>
              <a:rPr lang="en-US" altLang="zh-CN" dirty="0">
                <a:solidFill>
                  <a:schemeClr val="tx1"/>
                </a:solidFill>
              </a:rPr>
              <a:t>GARP</a:t>
            </a:r>
            <a:r>
              <a:rPr lang="zh-CN" altLang="en-US" dirty="0">
                <a:solidFill>
                  <a:schemeClr val="tx1"/>
                </a:solidFill>
              </a:rPr>
              <a:t>协议通过目的</a:t>
            </a:r>
            <a:r>
              <a:rPr lang="en-US" altLang="zh-CN" dirty="0">
                <a:solidFill>
                  <a:schemeClr val="tx1"/>
                </a:solidFill>
              </a:rPr>
              <a:t>MAC</a:t>
            </a:r>
            <a:r>
              <a:rPr lang="zh-CN" altLang="en-US" dirty="0">
                <a:solidFill>
                  <a:schemeClr val="tx1"/>
                </a:solidFill>
              </a:rPr>
              <a:t>地址区分不同的应用。</a:t>
            </a:r>
            <a:endParaRPr lang="en-US" altLang="zh-CN" dirty="0">
              <a:solidFill>
                <a:schemeClr val="tx1"/>
              </a:solidFill>
            </a:endParaRPr>
          </a:p>
          <a:p>
            <a:pPr lvl="1"/>
            <a:r>
              <a:rPr lang="zh-CN" altLang="en-US" dirty="0">
                <a:solidFill>
                  <a:schemeClr val="tx1"/>
                </a:solidFill>
              </a:rPr>
              <a:t>在</a:t>
            </a:r>
            <a:r>
              <a:rPr lang="en-US" altLang="zh-CN" dirty="0">
                <a:solidFill>
                  <a:schemeClr val="tx1"/>
                </a:solidFill>
              </a:rPr>
              <a:t>IEEE 802.1D</a:t>
            </a:r>
            <a:r>
              <a:rPr lang="zh-CN" altLang="en-US" dirty="0">
                <a:solidFill>
                  <a:schemeClr val="tx1"/>
                </a:solidFill>
              </a:rPr>
              <a:t>中将</a:t>
            </a:r>
            <a:r>
              <a:rPr lang="en-US" altLang="zh-CN" dirty="0">
                <a:solidFill>
                  <a:schemeClr val="tx1"/>
                </a:solidFill>
              </a:rPr>
              <a:t>01-80-C2-00-00-20</a:t>
            </a:r>
            <a:r>
              <a:rPr lang="zh-CN" altLang="en-US" dirty="0">
                <a:solidFill>
                  <a:schemeClr val="tx1"/>
                </a:solidFill>
              </a:rPr>
              <a:t>分配给组播应用，即</a:t>
            </a:r>
            <a:r>
              <a:rPr lang="en-US" altLang="zh-CN" dirty="0">
                <a:solidFill>
                  <a:schemeClr val="tx1"/>
                </a:solidFill>
              </a:rPr>
              <a:t>GMRP</a:t>
            </a:r>
            <a:r>
              <a:rPr lang="zh-CN" altLang="en-US" dirty="0">
                <a:solidFill>
                  <a:schemeClr val="tx1"/>
                </a:solidFill>
              </a:rPr>
              <a:t>。</a:t>
            </a:r>
            <a:endParaRPr lang="en-US" altLang="zh-CN" dirty="0">
              <a:solidFill>
                <a:schemeClr val="tx1"/>
              </a:solidFill>
            </a:endParaRPr>
          </a:p>
          <a:p>
            <a:pPr lvl="1"/>
            <a:r>
              <a:rPr lang="zh-CN" altLang="en-US" dirty="0">
                <a:solidFill>
                  <a:schemeClr val="tx1"/>
                </a:solidFill>
              </a:rPr>
              <a:t>在</a:t>
            </a:r>
            <a:r>
              <a:rPr lang="en-US" altLang="zh-CN" dirty="0">
                <a:solidFill>
                  <a:schemeClr val="tx1"/>
                </a:solidFill>
              </a:rPr>
              <a:t>IEEE 802.1Q</a:t>
            </a:r>
            <a:r>
              <a:rPr lang="zh-CN" altLang="en-US" dirty="0">
                <a:solidFill>
                  <a:schemeClr val="tx1"/>
                </a:solidFill>
              </a:rPr>
              <a:t>中将</a:t>
            </a:r>
            <a:r>
              <a:rPr lang="en-US" altLang="zh-CN" dirty="0">
                <a:solidFill>
                  <a:schemeClr val="tx1"/>
                </a:solidFill>
              </a:rPr>
              <a:t>01-80-C2-00-00-21</a:t>
            </a:r>
            <a:r>
              <a:rPr lang="zh-CN" altLang="en-US" dirty="0">
                <a:solidFill>
                  <a:schemeClr val="tx1"/>
                </a:solidFill>
              </a:rPr>
              <a:t>分配给</a:t>
            </a:r>
            <a:r>
              <a:rPr lang="en-US" altLang="zh-CN" dirty="0">
                <a:solidFill>
                  <a:schemeClr val="tx1"/>
                </a:solidFill>
              </a:rPr>
              <a:t>VLAN</a:t>
            </a:r>
            <a:r>
              <a:rPr lang="zh-CN" altLang="en-US" dirty="0">
                <a:solidFill>
                  <a:schemeClr val="tx1"/>
                </a:solidFill>
              </a:rPr>
              <a:t>应用，即</a:t>
            </a:r>
            <a:r>
              <a:rPr lang="en-US" altLang="zh-CN" dirty="0">
                <a:solidFill>
                  <a:schemeClr val="tx1"/>
                </a:solidFill>
              </a:rPr>
              <a:t>GVRP</a:t>
            </a:r>
            <a:r>
              <a:rPr lang="zh-CN" altLang="en-US" dirty="0">
                <a:solidFill>
                  <a:schemeClr val="tx1"/>
                </a:solidFill>
              </a:rPr>
              <a:t>。</a:t>
            </a:r>
            <a:endParaRPr lang="en-US" altLang="zh-CN" dirty="0">
              <a:solidFill>
                <a:schemeClr val="tx1"/>
              </a:solidFill>
            </a:endParaRPr>
          </a:p>
          <a:p>
            <a:pPr lvl="1"/>
            <a:endParaRPr lang="en-US" altLang="zh-CN" dirty="0">
              <a:solidFill>
                <a:schemeClr val="tx1"/>
              </a:solidFill>
            </a:endParaRPr>
          </a:p>
          <a:p>
            <a:pPr lvl="1"/>
            <a:r>
              <a:rPr lang="zh-CN" altLang="en-US" sz="2400" b="1" dirty="0">
                <a:solidFill>
                  <a:srgbClr val="FF0000"/>
                </a:solidFill>
              </a:rPr>
              <a:t>通用</a:t>
            </a:r>
            <a:r>
              <a:rPr lang="en-US" altLang="zh-CN" sz="2400" b="1" dirty="0">
                <a:solidFill>
                  <a:srgbClr val="FF0000"/>
                </a:solidFill>
              </a:rPr>
              <a:t>VLAN</a:t>
            </a:r>
            <a:r>
              <a:rPr lang="zh-CN" altLang="en-US" sz="2400" b="1" dirty="0">
                <a:solidFill>
                  <a:srgbClr val="FF0000"/>
                </a:solidFill>
              </a:rPr>
              <a:t>注册协议</a:t>
            </a:r>
          </a:p>
          <a:p>
            <a:endParaRPr lang="zh-CN" altLang="en-US" dirty="0">
              <a:solidFill>
                <a:schemeClr val="tx1"/>
              </a:solidFill>
            </a:endParaRPr>
          </a:p>
        </p:txBody>
      </p:sp>
      <p:sp>
        <p:nvSpPr>
          <p:cNvPr id="4" name="日期占位符 3"/>
          <p:cNvSpPr>
            <a:spLocks noGrp="1"/>
          </p:cNvSpPr>
          <p:nvPr>
            <p:ph type="dt" sz="half" idx="10"/>
          </p:nvPr>
        </p:nvSpPr>
        <p:spPr>
          <a:xfrm>
            <a:off x="4084803" y="6344476"/>
            <a:ext cx="3000894" cy="365125"/>
          </a:xfrm>
        </p:spPr>
        <p:txBody>
          <a:bodyPr/>
          <a:lstStyle/>
          <a:p>
            <a:fld id="{DD7D180E-7B63-401A-A9D3-34F6EF6705C0}" type="datetime5">
              <a:rPr lang="zh-CN" altLang="en-US" sz="1800" smtClean="0">
                <a:latin typeface="华文行楷" panose="02010800040101010101" pitchFamily="2" charset="-122"/>
                <a:ea typeface="华文行楷" panose="02010800040101010101" pitchFamily="2" charset="-122"/>
              </a:rPr>
              <a:t>2021/3/18</a:t>
            </a:fld>
            <a:endParaRPr lang="zh-CN" altLang="en-US" sz="1800" dirty="0">
              <a:latin typeface="华文行楷" panose="02010800040101010101" pitchFamily="2" charset="-122"/>
              <a:ea typeface="华文行楷" panose="02010800040101010101" pitchFamily="2" charset="-122"/>
            </a:endParaRPr>
          </a:p>
        </p:txBody>
      </p:sp>
      <p:sp>
        <p:nvSpPr>
          <p:cNvPr id="6" name="灯片编号占位符 5"/>
          <p:cNvSpPr>
            <a:spLocks noGrp="1"/>
          </p:cNvSpPr>
          <p:nvPr>
            <p:ph type="sldNum" sz="quarter" idx="12"/>
          </p:nvPr>
        </p:nvSpPr>
        <p:spPr>
          <a:xfrm>
            <a:off x="10798629" y="6118406"/>
            <a:ext cx="1142245" cy="669925"/>
          </a:xfrm>
        </p:spPr>
        <p:txBody>
          <a:bodyPr/>
          <a:lstStyle/>
          <a:p>
            <a:fld id="{02032FB1-9441-4477-BC2C-471BE8C7C13C}" type="slidenum">
              <a:rPr lang="zh-CN" altLang="en-US" smtClean="0"/>
              <a:t>12</a:t>
            </a:fld>
            <a:endParaRPr lang="zh-CN" altLang="en-US" dirty="0"/>
          </a:p>
        </p:txBody>
      </p:sp>
      <p:sp>
        <p:nvSpPr>
          <p:cNvPr id="7" name="页脚占位符 4">
            <a:extLst>
              <a:ext uri="{FF2B5EF4-FFF2-40B4-BE49-F238E27FC236}">
                <a16:creationId xmlns:a16="http://schemas.microsoft.com/office/drawing/2014/main" id="{06A06BEF-23BB-448A-A8BD-3DDADD585395}"/>
              </a:ext>
            </a:extLst>
          </p:cNvPr>
          <p:cNvSpPr>
            <a:spLocks noGrp="1"/>
          </p:cNvSpPr>
          <p:nvPr>
            <p:ph type="ftr" sz="quarter" idx="11"/>
          </p:nvPr>
        </p:nvSpPr>
        <p:spPr>
          <a:xfrm>
            <a:off x="0" y="6344476"/>
            <a:ext cx="5044440" cy="365125"/>
          </a:xfrm>
        </p:spPr>
        <p:txBody>
          <a:bodyPr vert="horz" lIns="91440" tIns="45720" rIns="91440" bIns="45720" rtlCol="0" anchor="t"/>
          <a:lstStyle/>
          <a:p>
            <a:r>
              <a:rPr lang="zh-CN" altLang="en-US" sz="1800" dirty="0">
                <a:latin typeface="华文行楷" panose="02010800040101010101" pitchFamily="2" charset="-122"/>
                <a:ea typeface="华文行楷" panose="02010800040101010101" pitchFamily="2" charset="-122"/>
              </a:rPr>
              <a:t>计算机科学与工程学院    李朝阳</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1" y="455264"/>
            <a:ext cx="10793685" cy="1077446"/>
          </a:xfrm>
        </p:spPr>
        <p:txBody>
          <a:bodyPr/>
          <a:lstStyle/>
          <a:p>
            <a:pPr algn="ctr"/>
            <a:r>
              <a:rPr lang="en-US" altLang="zh-CN" dirty="0"/>
              <a:t>GVRP</a:t>
            </a:r>
            <a:r>
              <a:rPr lang="zh-CN" altLang="en-US" dirty="0"/>
              <a:t>协议的产生背景</a:t>
            </a:r>
          </a:p>
        </p:txBody>
      </p:sp>
      <p:pic>
        <p:nvPicPr>
          <p:cNvPr id="3074" name="Picture 2" descr="http://www.h3c.com.cn/res/200806/25/20080625_635349_image001_608905_30003_0.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01" y="2146021"/>
            <a:ext cx="3915085" cy="2703211"/>
          </a:xfrm>
          <a:prstGeom prst="rect">
            <a:avLst/>
          </a:prstGeom>
          <a:noFill/>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10"/>
          </p:nvPr>
        </p:nvSpPr>
        <p:spPr>
          <a:xfrm>
            <a:off x="4084803" y="6344476"/>
            <a:ext cx="3000894" cy="365125"/>
          </a:xfrm>
        </p:spPr>
        <p:txBody>
          <a:bodyPr/>
          <a:lstStyle/>
          <a:p>
            <a:fld id="{DD7D180E-7B63-401A-A9D3-34F6EF6705C0}" type="datetime5">
              <a:rPr lang="zh-CN" altLang="en-US" sz="1800" smtClean="0">
                <a:latin typeface="华文行楷" panose="02010800040101010101" pitchFamily="2" charset="-122"/>
                <a:ea typeface="华文行楷" panose="02010800040101010101" pitchFamily="2" charset="-122"/>
              </a:rPr>
              <a:t>2021/3/18</a:t>
            </a:fld>
            <a:endParaRPr lang="zh-CN" altLang="en-US" sz="1800" dirty="0">
              <a:latin typeface="华文行楷" panose="02010800040101010101" pitchFamily="2" charset="-122"/>
              <a:ea typeface="华文行楷" panose="02010800040101010101" pitchFamily="2" charset="-122"/>
            </a:endParaRPr>
          </a:p>
        </p:txBody>
      </p:sp>
      <p:sp>
        <p:nvSpPr>
          <p:cNvPr id="6" name="灯片编号占位符 5"/>
          <p:cNvSpPr>
            <a:spLocks noGrp="1"/>
          </p:cNvSpPr>
          <p:nvPr>
            <p:ph type="sldNum" sz="quarter" idx="12"/>
          </p:nvPr>
        </p:nvSpPr>
        <p:spPr>
          <a:xfrm>
            <a:off x="10798629" y="6118406"/>
            <a:ext cx="1142245" cy="669925"/>
          </a:xfrm>
        </p:spPr>
        <p:txBody>
          <a:bodyPr/>
          <a:lstStyle/>
          <a:p>
            <a:fld id="{02032FB1-9441-4477-BC2C-471BE8C7C13C}" type="slidenum">
              <a:rPr lang="zh-CN" altLang="en-US" smtClean="0"/>
              <a:t>13</a:t>
            </a:fld>
            <a:endParaRPr lang="zh-CN" altLang="en-US" dirty="0"/>
          </a:p>
        </p:txBody>
      </p:sp>
      <p:sp>
        <p:nvSpPr>
          <p:cNvPr id="7" name="矩形 6"/>
          <p:cNvSpPr/>
          <p:nvPr/>
        </p:nvSpPr>
        <p:spPr>
          <a:xfrm>
            <a:off x="3937686" y="1789467"/>
            <a:ext cx="6096000" cy="3416320"/>
          </a:xfrm>
          <a:prstGeom prst="rect">
            <a:avLst/>
          </a:prstGeom>
        </p:spPr>
        <p:txBody>
          <a:bodyPr>
            <a:spAutoFit/>
          </a:bodyPr>
          <a:lstStyle/>
          <a:p>
            <a:r>
              <a:rPr lang="zh-CN" altLang="en-US" dirty="0">
                <a:latin typeface="微软雅黑" panose="020B0503020204020204" pitchFamily="34" charset="-122"/>
                <a:ea typeface="微软雅黑" panose="020B0503020204020204" pitchFamily="34" charset="-122"/>
              </a:rPr>
              <a:t>如果需要为网络中的所有设备都配置某些</a:t>
            </a:r>
            <a:r>
              <a:rPr lang="en-US" altLang="zh-CN" dirty="0">
                <a:latin typeface="微软雅黑" panose="020B0503020204020204" pitchFamily="34" charset="-122"/>
                <a:ea typeface="微软雅黑" panose="020B0503020204020204" pitchFamily="34" charset="-122"/>
              </a:rPr>
              <a:t>VLAN</a:t>
            </a:r>
            <a:r>
              <a:rPr lang="zh-CN" altLang="en-US" dirty="0">
                <a:latin typeface="微软雅黑" panose="020B0503020204020204" pitchFamily="34" charset="-122"/>
                <a:ea typeface="微软雅黑" panose="020B0503020204020204" pitchFamily="34" charset="-122"/>
              </a:rPr>
              <a:t>，就需要网络管理员在每台设备上分别进行手工添加。如图所示，</a:t>
            </a:r>
            <a:r>
              <a:rPr lang="en-US" altLang="zh-CN" dirty="0">
                <a:latin typeface="微软雅黑" panose="020B0503020204020204" pitchFamily="34" charset="-122"/>
                <a:ea typeface="微软雅黑" panose="020B0503020204020204" pitchFamily="34" charset="-122"/>
              </a:rPr>
              <a:t>Device A</a:t>
            </a:r>
            <a:r>
              <a:rPr lang="zh-CN" altLang="en-US" dirty="0">
                <a:latin typeface="微软雅黑" panose="020B0503020204020204" pitchFamily="34" charset="-122"/>
                <a:ea typeface="微软雅黑" panose="020B0503020204020204" pitchFamily="34" charset="-122"/>
              </a:rPr>
              <a:t>上有</a:t>
            </a:r>
            <a:r>
              <a:rPr lang="en-US" altLang="zh-CN" dirty="0">
                <a:latin typeface="微软雅黑" panose="020B0503020204020204" pitchFamily="34" charset="-122"/>
                <a:ea typeface="微软雅黑" panose="020B0503020204020204" pitchFamily="34" charset="-122"/>
              </a:rPr>
              <a:t>VLAN 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Device B</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Device C</a:t>
            </a:r>
            <a:r>
              <a:rPr lang="zh-CN" altLang="en-US" dirty="0">
                <a:latin typeface="微软雅黑" panose="020B0503020204020204" pitchFamily="34" charset="-122"/>
                <a:ea typeface="微软雅黑" panose="020B0503020204020204" pitchFamily="34" charset="-122"/>
              </a:rPr>
              <a:t>上只有</a:t>
            </a:r>
            <a:r>
              <a:rPr lang="en-US" altLang="zh-CN" dirty="0">
                <a:latin typeface="微软雅黑" panose="020B0503020204020204" pitchFamily="34" charset="-122"/>
                <a:ea typeface="微软雅黑" panose="020B0503020204020204" pitchFamily="34" charset="-122"/>
              </a:rPr>
              <a:t>VLAN 1</a:t>
            </a:r>
            <a:r>
              <a:rPr lang="zh-CN" altLang="en-US" dirty="0">
                <a:latin typeface="微软雅黑" panose="020B0503020204020204" pitchFamily="34" charset="-122"/>
                <a:ea typeface="微软雅黑" panose="020B0503020204020204" pitchFamily="34" charset="-122"/>
              </a:rPr>
              <a:t>，三台设备通过</a:t>
            </a:r>
            <a:r>
              <a:rPr lang="en-US" altLang="zh-CN" dirty="0">
                <a:latin typeface="微软雅黑" panose="020B0503020204020204" pitchFamily="34" charset="-122"/>
                <a:ea typeface="微软雅黑" panose="020B0503020204020204" pitchFamily="34" charset="-122"/>
              </a:rPr>
              <a:t>Trunk</a:t>
            </a:r>
            <a:r>
              <a:rPr lang="zh-CN" altLang="en-US" dirty="0">
                <a:latin typeface="微软雅黑" panose="020B0503020204020204" pitchFamily="34" charset="-122"/>
                <a:ea typeface="微软雅黑" panose="020B0503020204020204" pitchFamily="34" charset="-122"/>
              </a:rPr>
              <a:t>链路连接在一起。为了使</a:t>
            </a:r>
            <a:r>
              <a:rPr lang="en-US" altLang="zh-CN" dirty="0">
                <a:latin typeface="微软雅黑" panose="020B0503020204020204" pitchFamily="34" charset="-122"/>
                <a:ea typeface="微软雅黑" panose="020B0503020204020204" pitchFamily="34" charset="-122"/>
              </a:rPr>
              <a:t>Device A</a:t>
            </a:r>
            <a:r>
              <a:rPr lang="zh-CN" altLang="en-US" dirty="0">
                <a:latin typeface="微软雅黑" panose="020B0503020204020204" pitchFamily="34" charset="-122"/>
                <a:ea typeface="微软雅黑" panose="020B0503020204020204" pitchFamily="34" charset="-122"/>
              </a:rPr>
              <a:t>上</a:t>
            </a:r>
            <a:r>
              <a:rPr lang="en-US" altLang="zh-CN" dirty="0">
                <a:latin typeface="微软雅黑" panose="020B0503020204020204" pitchFamily="34" charset="-122"/>
                <a:ea typeface="微软雅黑" panose="020B0503020204020204" pitchFamily="34" charset="-122"/>
              </a:rPr>
              <a:t>VLAN 2</a:t>
            </a:r>
            <a:r>
              <a:rPr lang="zh-CN" altLang="en-US" dirty="0">
                <a:latin typeface="微软雅黑" panose="020B0503020204020204" pitchFamily="34" charset="-122"/>
                <a:ea typeface="微软雅黑" panose="020B0503020204020204" pitchFamily="34" charset="-122"/>
              </a:rPr>
              <a:t>的报文可以传到</a:t>
            </a:r>
            <a:r>
              <a:rPr lang="en-US" altLang="zh-CN" dirty="0">
                <a:latin typeface="微软雅黑" panose="020B0503020204020204" pitchFamily="34" charset="-122"/>
                <a:ea typeface="微软雅黑" panose="020B0503020204020204" pitchFamily="34" charset="-122"/>
              </a:rPr>
              <a:t>Device C</a:t>
            </a:r>
            <a:r>
              <a:rPr lang="zh-CN" altLang="en-US" dirty="0">
                <a:latin typeface="微软雅黑" panose="020B0503020204020204" pitchFamily="34" charset="-122"/>
                <a:ea typeface="微软雅黑" panose="020B0503020204020204" pitchFamily="34" charset="-122"/>
              </a:rPr>
              <a:t>，网络管理员必须在</a:t>
            </a:r>
            <a:r>
              <a:rPr lang="en-US" altLang="zh-CN" dirty="0">
                <a:latin typeface="微软雅黑" panose="020B0503020204020204" pitchFamily="34" charset="-122"/>
                <a:ea typeface="微软雅黑" panose="020B0503020204020204" pitchFamily="34" charset="-122"/>
              </a:rPr>
              <a:t>Device B</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Device C</a:t>
            </a:r>
            <a:r>
              <a:rPr lang="zh-CN" altLang="en-US" dirty="0">
                <a:latin typeface="微软雅黑" panose="020B0503020204020204" pitchFamily="34" charset="-122"/>
                <a:ea typeface="微软雅黑" panose="020B0503020204020204" pitchFamily="34" charset="-122"/>
              </a:rPr>
              <a:t>上分别手工添加</a:t>
            </a:r>
            <a:r>
              <a:rPr lang="en-US" altLang="zh-CN" dirty="0">
                <a:latin typeface="微软雅黑" panose="020B0503020204020204" pitchFamily="34" charset="-122"/>
                <a:ea typeface="微软雅黑" panose="020B0503020204020204" pitchFamily="34" charset="-122"/>
              </a:rPr>
              <a:t>VLAN 2</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对于上面的组网情况，手工添加</a:t>
            </a:r>
            <a:r>
              <a:rPr lang="en-US" altLang="zh-CN" dirty="0">
                <a:latin typeface="微软雅黑" panose="020B0503020204020204" pitchFamily="34" charset="-122"/>
                <a:ea typeface="微软雅黑" panose="020B0503020204020204" pitchFamily="34" charset="-122"/>
              </a:rPr>
              <a:t>VLAN</a:t>
            </a:r>
            <a:r>
              <a:rPr lang="zh-CN" altLang="en-US" dirty="0">
                <a:latin typeface="微软雅黑" panose="020B0503020204020204" pitchFamily="34" charset="-122"/>
                <a:ea typeface="微软雅黑" panose="020B0503020204020204" pitchFamily="34" charset="-122"/>
              </a:rPr>
              <a:t>很简单，但是当实际组网复杂到网络管理员无法短时间内完全了解网络的拓扑结构，或者是整个网络的</a:t>
            </a:r>
            <a:r>
              <a:rPr lang="en-US" altLang="zh-CN" dirty="0">
                <a:latin typeface="微软雅黑" panose="020B0503020204020204" pitchFamily="34" charset="-122"/>
                <a:ea typeface="微软雅黑" panose="020B0503020204020204" pitchFamily="34" charset="-122"/>
              </a:rPr>
              <a:t>VLAN</a:t>
            </a:r>
            <a:r>
              <a:rPr lang="zh-CN" altLang="en-US" dirty="0">
                <a:latin typeface="微软雅黑" panose="020B0503020204020204" pitchFamily="34" charset="-122"/>
                <a:ea typeface="微软雅黑" panose="020B0503020204020204" pitchFamily="34" charset="-122"/>
              </a:rPr>
              <a:t>太多时，工作量会非常大，而且非常容易配置错误。在这种情况下，用户可以通过</a:t>
            </a:r>
            <a:r>
              <a:rPr lang="en-US" altLang="zh-CN" dirty="0">
                <a:latin typeface="微软雅黑" panose="020B0503020204020204" pitchFamily="34" charset="-122"/>
                <a:ea typeface="微软雅黑" panose="020B0503020204020204" pitchFamily="34" charset="-122"/>
              </a:rPr>
              <a:t>GVRP</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VLAN</a:t>
            </a:r>
            <a:r>
              <a:rPr lang="zh-CN" altLang="en-US" dirty="0">
                <a:latin typeface="微软雅黑" panose="020B0503020204020204" pitchFamily="34" charset="-122"/>
                <a:ea typeface="微软雅黑" panose="020B0503020204020204" pitchFamily="34" charset="-122"/>
              </a:rPr>
              <a:t>自动注册功能完成</a:t>
            </a:r>
            <a:r>
              <a:rPr lang="en-US" altLang="zh-CN" dirty="0">
                <a:latin typeface="微软雅黑" panose="020B0503020204020204" pitchFamily="34" charset="-122"/>
                <a:ea typeface="微软雅黑" panose="020B0503020204020204" pitchFamily="34" charset="-122"/>
              </a:rPr>
              <a:t>VLAN</a:t>
            </a:r>
            <a:r>
              <a:rPr lang="zh-CN" altLang="en-US" dirty="0">
                <a:latin typeface="微软雅黑" panose="020B0503020204020204" pitchFamily="34" charset="-122"/>
                <a:ea typeface="微软雅黑" panose="020B0503020204020204" pitchFamily="34" charset="-122"/>
              </a:rPr>
              <a:t>的配置。</a:t>
            </a:r>
          </a:p>
        </p:txBody>
      </p:sp>
      <p:sp>
        <p:nvSpPr>
          <p:cNvPr id="8" name="页脚占位符 4">
            <a:extLst>
              <a:ext uri="{FF2B5EF4-FFF2-40B4-BE49-F238E27FC236}">
                <a16:creationId xmlns:a16="http://schemas.microsoft.com/office/drawing/2014/main" id="{360EDF78-74C0-4C7C-8810-B5B808F2BF04}"/>
              </a:ext>
            </a:extLst>
          </p:cNvPr>
          <p:cNvSpPr>
            <a:spLocks noGrp="1"/>
          </p:cNvSpPr>
          <p:nvPr>
            <p:ph type="ftr" sz="quarter" idx="11"/>
          </p:nvPr>
        </p:nvSpPr>
        <p:spPr>
          <a:xfrm>
            <a:off x="0" y="6344476"/>
            <a:ext cx="5044440" cy="365125"/>
          </a:xfrm>
        </p:spPr>
        <p:txBody>
          <a:bodyPr vert="horz" lIns="91440" tIns="45720" rIns="91440" bIns="45720" rtlCol="0" anchor="t"/>
          <a:lstStyle/>
          <a:p>
            <a:r>
              <a:rPr lang="zh-CN" altLang="en-US" sz="1800" dirty="0">
                <a:latin typeface="华文行楷" panose="02010800040101010101" pitchFamily="2" charset="-122"/>
                <a:ea typeface="华文行楷" panose="02010800040101010101" pitchFamily="2" charset="-122"/>
              </a:rPr>
              <a:t>计算机科学与工程学院    李朝阳</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1" y="455264"/>
            <a:ext cx="10793685" cy="1077446"/>
          </a:xfrm>
        </p:spPr>
        <p:txBody>
          <a:bodyPr>
            <a:normAutofit/>
          </a:bodyPr>
          <a:lstStyle/>
          <a:p>
            <a:pPr algn="ctr"/>
            <a:r>
              <a:rPr lang="zh-CN" altLang="en-US" b="1" dirty="0"/>
              <a:t>典型组网应用</a:t>
            </a:r>
            <a:endParaRPr lang="zh-CN" altLang="en-US" dirty="0"/>
          </a:p>
        </p:txBody>
      </p:sp>
      <p:sp>
        <p:nvSpPr>
          <p:cNvPr id="3" name="内容占位符 2"/>
          <p:cNvSpPr>
            <a:spLocks noGrp="1"/>
          </p:cNvSpPr>
          <p:nvPr>
            <p:ph idx="1"/>
          </p:nvPr>
        </p:nvSpPr>
        <p:spPr>
          <a:xfrm>
            <a:off x="1311208" y="1385243"/>
            <a:ext cx="8548084" cy="3000145"/>
          </a:xfrm>
        </p:spPr>
        <p:txBody>
          <a:bodyPr>
            <a:normAutofit fontScale="92500" lnSpcReduction="20000"/>
          </a:bodyPr>
          <a:lstStyle/>
          <a:p>
            <a:r>
              <a:rPr lang="en-US" altLang="zh-CN" dirty="0">
                <a:solidFill>
                  <a:schemeClr val="tx1"/>
                </a:solidFill>
              </a:rPr>
              <a:t>GVRP</a:t>
            </a:r>
            <a:r>
              <a:rPr lang="zh-CN" altLang="en-US" dirty="0">
                <a:solidFill>
                  <a:schemeClr val="tx1"/>
                </a:solidFill>
              </a:rPr>
              <a:t>特性使得不同设备上的</a:t>
            </a:r>
            <a:r>
              <a:rPr lang="en-US" altLang="zh-CN" dirty="0">
                <a:solidFill>
                  <a:schemeClr val="tx1"/>
                </a:solidFill>
              </a:rPr>
              <a:t>VLAN</a:t>
            </a:r>
            <a:r>
              <a:rPr lang="zh-CN" altLang="en-US" dirty="0">
                <a:solidFill>
                  <a:schemeClr val="tx1"/>
                </a:solidFill>
              </a:rPr>
              <a:t>信息可以由协议动态维护和更新，用户只需要对少数设备进行</a:t>
            </a:r>
            <a:r>
              <a:rPr lang="en-US" altLang="zh-CN" dirty="0">
                <a:solidFill>
                  <a:schemeClr val="tx1"/>
                </a:solidFill>
              </a:rPr>
              <a:t>VLAN</a:t>
            </a:r>
            <a:r>
              <a:rPr lang="zh-CN" altLang="en-US" dirty="0">
                <a:solidFill>
                  <a:schemeClr val="tx1"/>
                </a:solidFill>
              </a:rPr>
              <a:t>配置即可应用到整个交换网络，无需耗费大量时间进行拓扑分析和配置管理。</a:t>
            </a:r>
          </a:p>
          <a:p>
            <a:r>
              <a:rPr lang="zh-CN" altLang="en-US" dirty="0">
                <a:solidFill>
                  <a:schemeClr val="tx1"/>
                </a:solidFill>
              </a:rPr>
              <a:t>图中所有设备都使能</a:t>
            </a:r>
            <a:r>
              <a:rPr lang="en-US" altLang="zh-CN" dirty="0">
                <a:solidFill>
                  <a:schemeClr val="tx1"/>
                </a:solidFill>
              </a:rPr>
              <a:t>GVRP</a:t>
            </a:r>
            <a:r>
              <a:rPr lang="zh-CN" altLang="en-US" dirty="0">
                <a:solidFill>
                  <a:schemeClr val="tx1"/>
                </a:solidFill>
              </a:rPr>
              <a:t>功能，设备之间相连的端口均为</a:t>
            </a:r>
            <a:r>
              <a:rPr lang="en-US" altLang="zh-CN" dirty="0">
                <a:solidFill>
                  <a:schemeClr val="tx1"/>
                </a:solidFill>
              </a:rPr>
              <a:t>Trunk</a:t>
            </a:r>
            <a:r>
              <a:rPr lang="zh-CN" altLang="en-US" dirty="0">
                <a:solidFill>
                  <a:schemeClr val="tx1"/>
                </a:solidFill>
              </a:rPr>
              <a:t>端口，并允许所有</a:t>
            </a:r>
            <a:r>
              <a:rPr lang="en-US" altLang="zh-CN" dirty="0">
                <a:solidFill>
                  <a:schemeClr val="tx1"/>
                </a:solidFill>
              </a:rPr>
              <a:t>VLAN</a:t>
            </a:r>
            <a:r>
              <a:rPr lang="zh-CN" altLang="en-US" dirty="0">
                <a:solidFill>
                  <a:schemeClr val="tx1"/>
                </a:solidFill>
              </a:rPr>
              <a:t>通过。只需在</a:t>
            </a:r>
            <a:r>
              <a:rPr lang="en-US" altLang="zh-CN" dirty="0">
                <a:solidFill>
                  <a:schemeClr val="tx1"/>
                </a:solidFill>
              </a:rPr>
              <a:t>Device A</a:t>
            </a:r>
            <a:r>
              <a:rPr lang="zh-CN" altLang="en-US" dirty="0">
                <a:solidFill>
                  <a:schemeClr val="tx1"/>
                </a:solidFill>
              </a:rPr>
              <a:t>和</a:t>
            </a:r>
            <a:r>
              <a:rPr lang="en-US" altLang="zh-CN" dirty="0">
                <a:solidFill>
                  <a:schemeClr val="tx1"/>
                </a:solidFill>
              </a:rPr>
              <a:t>Device G</a:t>
            </a:r>
            <a:r>
              <a:rPr lang="zh-CN" altLang="en-US" dirty="0">
                <a:solidFill>
                  <a:schemeClr val="tx1"/>
                </a:solidFill>
              </a:rPr>
              <a:t>上分别手工配置静态</a:t>
            </a:r>
            <a:r>
              <a:rPr lang="en-US" altLang="zh-CN" dirty="0">
                <a:solidFill>
                  <a:schemeClr val="tx1"/>
                </a:solidFill>
              </a:rPr>
              <a:t>VLAN 100-1000</a:t>
            </a:r>
            <a:r>
              <a:rPr lang="zh-CN" altLang="en-US" dirty="0">
                <a:solidFill>
                  <a:schemeClr val="tx1"/>
                </a:solidFill>
              </a:rPr>
              <a:t>，那么，设备</a:t>
            </a:r>
            <a:r>
              <a:rPr lang="en-US" altLang="zh-CN" dirty="0">
                <a:solidFill>
                  <a:schemeClr val="tx1"/>
                </a:solidFill>
              </a:rPr>
              <a:t>Device B-Device F</a:t>
            </a:r>
            <a:r>
              <a:rPr lang="zh-CN" altLang="en-US" dirty="0">
                <a:solidFill>
                  <a:schemeClr val="tx1"/>
                </a:solidFill>
              </a:rPr>
              <a:t>就可以通过</a:t>
            </a:r>
            <a:r>
              <a:rPr lang="en-US" altLang="zh-CN" dirty="0">
                <a:solidFill>
                  <a:schemeClr val="tx1"/>
                </a:solidFill>
              </a:rPr>
              <a:t>GVRP</a:t>
            </a:r>
            <a:r>
              <a:rPr lang="zh-CN" altLang="en-US" dirty="0">
                <a:solidFill>
                  <a:schemeClr val="tx1"/>
                </a:solidFill>
              </a:rPr>
              <a:t>协议学习到这些</a:t>
            </a:r>
            <a:r>
              <a:rPr lang="en-US" altLang="zh-CN" dirty="0">
                <a:solidFill>
                  <a:schemeClr val="tx1"/>
                </a:solidFill>
              </a:rPr>
              <a:t>VLAN</a:t>
            </a:r>
            <a:r>
              <a:rPr lang="zh-CN" altLang="en-US" dirty="0">
                <a:solidFill>
                  <a:schemeClr val="tx1"/>
                </a:solidFill>
              </a:rPr>
              <a:t>，最后各设备上都存在</a:t>
            </a:r>
            <a:r>
              <a:rPr lang="en-US" altLang="zh-CN" dirty="0">
                <a:solidFill>
                  <a:schemeClr val="tx1"/>
                </a:solidFill>
              </a:rPr>
              <a:t>VLAN 100-1000</a:t>
            </a:r>
            <a:r>
              <a:rPr lang="zh-CN" altLang="en-US" dirty="0">
                <a:solidFill>
                  <a:schemeClr val="tx1"/>
                </a:solidFill>
              </a:rPr>
              <a:t>。</a:t>
            </a:r>
          </a:p>
          <a:p>
            <a:endParaRPr lang="zh-CN" altLang="en-US" dirty="0">
              <a:solidFill>
                <a:schemeClr val="tx1"/>
              </a:solidFill>
            </a:endParaRPr>
          </a:p>
        </p:txBody>
      </p:sp>
      <p:sp>
        <p:nvSpPr>
          <p:cNvPr id="4" name="日期占位符 3"/>
          <p:cNvSpPr>
            <a:spLocks noGrp="1"/>
          </p:cNvSpPr>
          <p:nvPr>
            <p:ph type="dt" sz="half" idx="10"/>
          </p:nvPr>
        </p:nvSpPr>
        <p:spPr>
          <a:xfrm>
            <a:off x="4084803" y="6344476"/>
            <a:ext cx="3000894" cy="365125"/>
          </a:xfrm>
        </p:spPr>
        <p:txBody>
          <a:bodyPr/>
          <a:lstStyle/>
          <a:p>
            <a:fld id="{DD7D180E-7B63-401A-A9D3-34F6EF6705C0}" type="datetime5">
              <a:rPr lang="zh-CN" altLang="en-US" sz="1800" smtClean="0">
                <a:latin typeface="华文行楷" panose="02010800040101010101" pitchFamily="2" charset="-122"/>
                <a:ea typeface="华文行楷" panose="02010800040101010101" pitchFamily="2" charset="-122"/>
              </a:rPr>
              <a:t>2021/3/18</a:t>
            </a:fld>
            <a:endParaRPr lang="zh-CN" altLang="en-US" sz="1800" dirty="0">
              <a:latin typeface="华文行楷" panose="02010800040101010101" pitchFamily="2" charset="-122"/>
              <a:ea typeface="华文行楷" panose="02010800040101010101" pitchFamily="2" charset="-122"/>
            </a:endParaRPr>
          </a:p>
        </p:txBody>
      </p:sp>
      <p:sp>
        <p:nvSpPr>
          <p:cNvPr id="6" name="灯片编号占位符 5"/>
          <p:cNvSpPr>
            <a:spLocks noGrp="1"/>
          </p:cNvSpPr>
          <p:nvPr>
            <p:ph type="sldNum" sz="quarter" idx="12"/>
          </p:nvPr>
        </p:nvSpPr>
        <p:spPr>
          <a:xfrm>
            <a:off x="10798629" y="6118406"/>
            <a:ext cx="1142245" cy="669925"/>
          </a:xfrm>
        </p:spPr>
        <p:txBody>
          <a:bodyPr/>
          <a:lstStyle/>
          <a:p>
            <a:fld id="{02032FB1-9441-4477-BC2C-471BE8C7C13C}" type="slidenum">
              <a:rPr lang="zh-CN" altLang="en-US" smtClean="0"/>
              <a:t>14</a:t>
            </a:fld>
            <a:endParaRPr lang="zh-CN" altLang="en-US" dirty="0"/>
          </a:p>
        </p:txBody>
      </p:sp>
      <p:pic>
        <p:nvPicPr>
          <p:cNvPr id="11266" name="Picture 2" descr="http://www.h3c.com.cn/res/200806/25/20080625_635357_image009_608905_30003_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5636" y="4045679"/>
            <a:ext cx="4376213" cy="2481359"/>
          </a:xfrm>
          <a:prstGeom prst="rect">
            <a:avLst/>
          </a:prstGeom>
          <a:noFill/>
          <a:extLst>
            <a:ext uri="{909E8E84-426E-40DD-AFC4-6F175D3DCCD1}">
              <a14:hiddenFill xmlns:a14="http://schemas.microsoft.com/office/drawing/2010/main">
                <a:solidFill>
                  <a:srgbClr val="FFFFFF"/>
                </a:solidFill>
              </a14:hiddenFill>
            </a:ext>
          </a:extLst>
        </p:spPr>
      </p:pic>
      <p:sp>
        <p:nvSpPr>
          <p:cNvPr id="8" name="页脚占位符 4">
            <a:extLst>
              <a:ext uri="{FF2B5EF4-FFF2-40B4-BE49-F238E27FC236}">
                <a16:creationId xmlns:a16="http://schemas.microsoft.com/office/drawing/2014/main" id="{BDC0848B-2B33-44B9-9172-515435F271C1}"/>
              </a:ext>
            </a:extLst>
          </p:cNvPr>
          <p:cNvSpPr>
            <a:spLocks noGrp="1"/>
          </p:cNvSpPr>
          <p:nvPr>
            <p:ph type="ftr" sz="quarter" idx="11"/>
          </p:nvPr>
        </p:nvSpPr>
        <p:spPr>
          <a:xfrm>
            <a:off x="0" y="6344476"/>
            <a:ext cx="5044440" cy="365125"/>
          </a:xfrm>
        </p:spPr>
        <p:txBody>
          <a:bodyPr vert="horz" lIns="91440" tIns="45720" rIns="91440" bIns="45720" rtlCol="0" anchor="t"/>
          <a:lstStyle/>
          <a:p>
            <a:r>
              <a:rPr lang="zh-CN" altLang="en-US" sz="1800" dirty="0">
                <a:latin typeface="华文行楷" panose="02010800040101010101" pitchFamily="2" charset="-122"/>
                <a:ea typeface="华文行楷" panose="02010800040101010101" pitchFamily="2" charset="-122"/>
              </a:rPr>
              <a:t>计算机科学与工程学院    李朝阳</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1" y="455264"/>
            <a:ext cx="10793685" cy="1077446"/>
          </a:xfrm>
        </p:spPr>
        <p:txBody>
          <a:bodyPr>
            <a:normAutofit/>
          </a:bodyPr>
          <a:lstStyle/>
          <a:p>
            <a:pPr algn="ctr"/>
            <a:r>
              <a:rPr lang="en-US" altLang="zh-CN" dirty="0"/>
              <a:t>GVRP</a:t>
            </a:r>
            <a:r>
              <a:rPr lang="zh-CN" altLang="en-US" dirty="0"/>
              <a:t>协议的</a:t>
            </a:r>
            <a:r>
              <a:rPr lang="zh-CN" altLang="en-US" b="1" dirty="0"/>
              <a:t>技术优点</a:t>
            </a:r>
            <a:endParaRPr lang="zh-CN" altLang="en-US" dirty="0"/>
          </a:p>
        </p:txBody>
      </p:sp>
      <p:sp>
        <p:nvSpPr>
          <p:cNvPr id="3" name="内容占位符 2"/>
          <p:cNvSpPr>
            <a:spLocks noGrp="1"/>
          </p:cNvSpPr>
          <p:nvPr>
            <p:ph idx="1"/>
          </p:nvPr>
        </p:nvSpPr>
        <p:spPr>
          <a:xfrm>
            <a:off x="1449858" y="1543594"/>
            <a:ext cx="9348771" cy="3119022"/>
          </a:xfrm>
        </p:spPr>
        <p:txBody>
          <a:bodyPr>
            <a:normAutofit/>
          </a:bodyPr>
          <a:lstStyle/>
          <a:p>
            <a:r>
              <a:rPr lang="en-US" altLang="zh-CN" sz="2400" dirty="0">
                <a:solidFill>
                  <a:schemeClr val="tx1"/>
                </a:solidFill>
              </a:rPr>
              <a:t>GVRP</a:t>
            </a:r>
            <a:r>
              <a:rPr lang="zh-CN" altLang="en-US" sz="2400" dirty="0">
                <a:solidFill>
                  <a:schemeClr val="tx1"/>
                </a:solidFill>
              </a:rPr>
              <a:t>基于</a:t>
            </a:r>
            <a:r>
              <a:rPr lang="en-US" altLang="zh-CN" sz="2400" dirty="0">
                <a:solidFill>
                  <a:schemeClr val="tx1"/>
                </a:solidFill>
              </a:rPr>
              <a:t>GARP</a:t>
            </a:r>
            <a:r>
              <a:rPr lang="zh-CN" altLang="en-US" sz="2400" dirty="0">
                <a:solidFill>
                  <a:schemeClr val="tx1"/>
                </a:solidFill>
              </a:rPr>
              <a:t>机制，主要用于维护设备动态</a:t>
            </a:r>
            <a:r>
              <a:rPr lang="en-US" altLang="zh-CN" sz="2400" dirty="0">
                <a:solidFill>
                  <a:schemeClr val="tx1"/>
                </a:solidFill>
              </a:rPr>
              <a:t>VLAN</a:t>
            </a:r>
            <a:r>
              <a:rPr lang="zh-CN" altLang="en-US" sz="2400" dirty="0">
                <a:solidFill>
                  <a:schemeClr val="tx1"/>
                </a:solidFill>
              </a:rPr>
              <a:t>属性。</a:t>
            </a:r>
            <a:endParaRPr lang="en-US" altLang="zh-CN" sz="2400" dirty="0">
              <a:solidFill>
                <a:schemeClr val="tx1"/>
              </a:solidFill>
            </a:endParaRPr>
          </a:p>
          <a:p>
            <a:r>
              <a:rPr lang="zh-CN" altLang="en-US" sz="2400" dirty="0">
                <a:solidFill>
                  <a:schemeClr val="tx1"/>
                </a:solidFill>
              </a:rPr>
              <a:t>通过</a:t>
            </a:r>
            <a:r>
              <a:rPr lang="en-US" altLang="zh-CN" sz="2400" dirty="0">
                <a:solidFill>
                  <a:schemeClr val="tx1"/>
                </a:solidFill>
              </a:rPr>
              <a:t>GVRP</a:t>
            </a:r>
            <a:r>
              <a:rPr lang="zh-CN" altLang="en-US" sz="2400" dirty="0">
                <a:solidFill>
                  <a:schemeClr val="tx1"/>
                </a:solidFill>
              </a:rPr>
              <a:t>协议，一台设备上的</a:t>
            </a:r>
            <a:r>
              <a:rPr lang="en-US" altLang="zh-CN" sz="2400" dirty="0">
                <a:solidFill>
                  <a:schemeClr val="tx1"/>
                </a:solidFill>
              </a:rPr>
              <a:t>VLAN</a:t>
            </a:r>
            <a:r>
              <a:rPr lang="zh-CN" altLang="en-US" sz="2400" dirty="0">
                <a:solidFill>
                  <a:schemeClr val="tx1"/>
                </a:solidFill>
              </a:rPr>
              <a:t>信息会迅速传播到整个交换网。</a:t>
            </a:r>
            <a:r>
              <a:rPr lang="en-US" altLang="zh-CN" sz="2400" dirty="0">
                <a:solidFill>
                  <a:schemeClr val="tx1"/>
                </a:solidFill>
              </a:rPr>
              <a:t>GVRP</a:t>
            </a:r>
            <a:r>
              <a:rPr lang="zh-CN" altLang="en-US" sz="2400" dirty="0">
                <a:solidFill>
                  <a:schemeClr val="tx1"/>
                </a:solidFill>
              </a:rPr>
              <a:t>实现动态分发、注册和传播</a:t>
            </a:r>
            <a:r>
              <a:rPr lang="en-US" altLang="zh-CN" sz="2400" dirty="0">
                <a:solidFill>
                  <a:schemeClr val="tx1"/>
                </a:solidFill>
              </a:rPr>
              <a:t>VLAN</a:t>
            </a:r>
            <a:r>
              <a:rPr lang="zh-CN" altLang="en-US" sz="2400" dirty="0">
                <a:solidFill>
                  <a:schemeClr val="tx1"/>
                </a:solidFill>
              </a:rPr>
              <a:t>属性，从而达到减少网络管理员的手工配置量及保证</a:t>
            </a:r>
            <a:r>
              <a:rPr lang="en-US" altLang="zh-CN" sz="2400" dirty="0">
                <a:solidFill>
                  <a:schemeClr val="tx1"/>
                </a:solidFill>
              </a:rPr>
              <a:t>VLAN</a:t>
            </a:r>
            <a:r>
              <a:rPr lang="zh-CN" altLang="en-US" sz="2400" dirty="0">
                <a:solidFill>
                  <a:schemeClr val="tx1"/>
                </a:solidFill>
              </a:rPr>
              <a:t>配置正确的目的。</a:t>
            </a:r>
          </a:p>
        </p:txBody>
      </p:sp>
      <p:sp>
        <p:nvSpPr>
          <p:cNvPr id="4" name="日期占位符 3"/>
          <p:cNvSpPr>
            <a:spLocks noGrp="1"/>
          </p:cNvSpPr>
          <p:nvPr>
            <p:ph type="dt" sz="half" idx="10"/>
          </p:nvPr>
        </p:nvSpPr>
        <p:spPr>
          <a:xfrm>
            <a:off x="4084803" y="6344476"/>
            <a:ext cx="3000894" cy="365125"/>
          </a:xfrm>
        </p:spPr>
        <p:txBody>
          <a:bodyPr/>
          <a:lstStyle/>
          <a:p>
            <a:fld id="{DD7D180E-7B63-401A-A9D3-34F6EF6705C0}" type="datetime5">
              <a:rPr lang="zh-CN" altLang="en-US" sz="1800" smtClean="0">
                <a:latin typeface="华文行楷" panose="02010800040101010101" pitchFamily="2" charset="-122"/>
                <a:ea typeface="华文行楷" panose="02010800040101010101" pitchFamily="2" charset="-122"/>
              </a:rPr>
              <a:t>2021/3/18</a:t>
            </a:fld>
            <a:endParaRPr lang="zh-CN" altLang="en-US" sz="1800" dirty="0">
              <a:latin typeface="华文行楷" panose="02010800040101010101" pitchFamily="2" charset="-122"/>
              <a:ea typeface="华文行楷" panose="02010800040101010101" pitchFamily="2" charset="-122"/>
            </a:endParaRPr>
          </a:p>
        </p:txBody>
      </p:sp>
      <p:sp>
        <p:nvSpPr>
          <p:cNvPr id="6" name="灯片编号占位符 5"/>
          <p:cNvSpPr>
            <a:spLocks noGrp="1"/>
          </p:cNvSpPr>
          <p:nvPr>
            <p:ph type="sldNum" sz="quarter" idx="12"/>
          </p:nvPr>
        </p:nvSpPr>
        <p:spPr>
          <a:xfrm>
            <a:off x="10798629" y="6118406"/>
            <a:ext cx="1142245" cy="669925"/>
          </a:xfrm>
        </p:spPr>
        <p:txBody>
          <a:bodyPr/>
          <a:lstStyle/>
          <a:p>
            <a:fld id="{02032FB1-9441-4477-BC2C-471BE8C7C13C}" type="slidenum">
              <a:rPr lang="zh-CN" altLang="en-US" smtClean="0"/>
              <a:t>15</a:t>
            </a:fld>
            <a:endParaRPr lang="zh-CN" altLang="en-US" dirty="0"/>
          </a:p>
        </p:txBody>
      </p:sp>
      <p:sp>
        <p:nvSpPr>
          <p:cNvPr id="8" name="页脚占位符 4">
            <a:extLst>
              <a:ext uri="{FF2B5EF4-FFF2-40B4-BE49-F238E27FC236}">
                <a16:creationId xmlns:a16="http://schemas.microsoft.com/office/drawing/2014/main" id="{7E0DD76E-4298-4337-B613-7BB6D6AB1704}"/>
              </a:ext>
            </a:extLst>
          </p:cNvPr>
          <p:cNvSpPr>
            <a:spLocks noGrp="1"/>
          </p:cNvSpPr>
          <p:nvPr>
            <p:ph type="ftr" sz="quarter" idx="11"/>
          </p:nvPr>
        </p:nvSpPr>
        <p:spPr>
          <a:xfrm>
            <a:off x="0" y="6344476"/>
            <a:ext cx="5044440" cy="365125"/>
          </a:xfrm>
        </p:spPr>
        <p:txBody>
          <a:bodyPr vert="horz" lIns="91440" tIns="45720" rIns="91440" bIns="45720" rtlCol="0" anchor="t"/>
          <a:lstStyle/>
          <a:p>
            <a:r>
              <a:rPr lang="zh-CN" altLang="en-US" sz="1800" dirty="0">
                <a:latin typeface="华文行楷" panose="02010800040101010101" pitchFamily="2" charset="-122"/>
                <a:ea typeface="华文行楷" panose="02010800040101010101" pitchFamily="2" charset="-122"/>
              </a:rPr>
              <a:t>计算机科学与工程学院    李朝阳</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1" y="455264"/>
            <a:ext cx="10793685" cy="1077446"/>
          </a:xfrm>
        </p:spPr>
        <p:txBody>
          <a:bodyPr>
            <a:normAutofit/>
          </a:bodyPr>
          <a:lstStyle/>
          <a:p>
            <a:pPr algn="ctr"/>
            <a:r>
              <a:rPr lang="en-US" altLang="zh-CN" dirty="0"/>
              <a:t>GVRP</a:t>
            </a:r>
            <a:r>
              <a:rPr lang="zh-CN" altLang="en-US" dirty="0"/>
              <a:t>协议的</a:t>
            </a:r>
            <a:r>
              <a:rPr lang="zh-CN" altLang="en-US" b="1" dirty="0"/>
              <a:t>报文结构</a:t>
            </a:r>
            <a:endParaRPr lang="zh-CN" altLang="en-US" dirty="0"/>
          </a:p>
        </p:txBody>
      </p:sp>
      <p:sp>
        <p:nvSpPr>
          <p:cNvPr id="3" name="内容占位符 2"/>
          <p:cNvSpPr>
            <a:spLocks noGrp="1"/>
          </p:cNvSpPr>
          <p:nvPr>
            <p:ph idx="1"/>
          </p:nvPr>
        </p:nvSpPr>
        <p:spPr>
          <a:xfrm>
            <a:off x="302581" y="4148274"/>
            <a:ext cx="4703806" cy="878659"/>
          </a:xfrm>
        </p:spPr>
        <p:txBody>
          <a:bodyPr/>
          <a:lstStyle/>
          <a:p>
            <a:r>
              <a:rPr lang="en-US" altLang="zh-CN" dirty="0">
                <a:solidFill>
                  <a:schemeClr val="tx1"/>
                </a:solidFill>
              </a:rPr>
              <a:t>GARP</a:t>
            </a:r>
            <a:r>
              <a:rPr lang="zh-CN" altLang="en-US" dirty="0">
                <a:solidFill>
                  <a:schemeClr val="tx1"/>
                </a:solidFill>
              </a:rPr>
              <a:t>协议报文采用</a:t>
            </a:r>
            <a:r>
              <a:rPr lang="en-US" altLang="zh-CN" dirty="0">
                <a:solidFill>
                  <a:schemeClr val="tx1"/>
                </a:solidFill>
              </a:rPr>
              <a:t>IEEE 802.3 Ethernet</a:t>
            </a:r>
            <a:r>
              <a:rPr lang="zh-CN" altLang="en-US" dirty="0">
                <a:solidFill>
                  <a:schemeClr val="tx1"/>
                </a:solidFill>
              </a:rPr>
              <a:t>封装形式</a:t>
            </a:r>
          </a:p>
        </p:txBody>
      </p:sp>
      <p:sp>
        <p:nvSpPr>
          <p:cNvPr id="4" name="日期占位符 3"/>
          <p:cNvSpPr>
            <a:spLocks noGrp="1"/>
          </p:cNvSpPr>
          <p:nvPr>
            <p:ph type="dt" sz="half" idx="10"/>
          </p:nvPr>
        </p:nvSpPr>
        <p:spPr>
          <a:xfrm>
            <a:off x="4084803" y="6344476"/>
            <a:ext cx="3000894" cy="365125"/>
          </a:xfrm>
        </p:spPr>
        <p:txBody>
          <a:bodyPr/>
          <a:lstStyle/>
          <a:p>
            <a:fld id="{DD7D180E-7B63-401A-A9D3-34F6EF6705C0}" type="datetime5">
              <a:rPr lang="zh-CN" altLang="en-US" sz="1800" smtClean="0">
                <a:latin typeface="华文行楷" panose="02010800040101010101" pitchFamily="2" charset="-122"/>
                <a:ea typeface="华文行楷" panose="02010800040101010101" pitchFamily="2" charset="-122"/>
              </a:rPr>
              <a:t>2021/3/18</a:t>
            </a:fld>
            <a:endParaRPr lang="zh-CN" altLang="en-US" sz="1800" dirty="0">
              <a:latin typeface="华文行楷" panose="02010800040101010101" pitchFamily="2" charset="-122"/>
              <a:ea typeface="华文行楷" panose="02010800040101010101" pitchFamily="2" charset="-122"/>
            </a:endParaRPr>
          </a:p>
        </p:txBody>
      </p:sp>
      <p:sp>
        <p:nvSpPr>
          <p:cNvPr id="6" name="灯片编号占位符 5"/>
          <p:cNvSpPr>
            <a:spLocks noGrp="1"/>
          </p:cNvSpPr>
          <p:nvPr>
            <p:ph type="sldNum" sz="quarter" idx="12"/>
          </p:nvPr>
        </p:nvSpPr>
        <p:spPr>
          <a:xfrm>
            <a:off x="10798629" y="6118406"/>
            <a:ext cx="1142245" cy="669925"/>
          </a:xfrm>
        </p:spPr>
        <p:txBody>
          <a:bodyPr/>
          <a:lstStyle/>
          <a:p>
            <a:fld id="{02032FB1-9441-4477-BC2C-471BE8C7C13C}" type="slidenum">
              <a:rPr lang="zh-CN" altLang="en-US" smtClean="0"/>
              <a:t>16</a:t>
            </a:fld>
            <a:endParaRPr lang="zh-CN" altLang="en-US" dirty="0"/>
          </a:p>
        </p:txBody>
      </p:sp>
      <p:pic>
        <p:nvPicPr>
          <p:cNvPr id="5122" name="Picture 2" descr="http://www.h3c.com.cn/res/200806/25/20080625_635352_image004_608905_30003_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87" y="1436173"/>
            <a:ext cx="4686300" cy="26098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表格 6"/>
          <p:cNvGraphicFramePr>
            <a:graphicFrameLocks noGrp="1"/>
          </p:cNvGraphicFramePr>
          <p:nvPr/>
        </p:nvGraphicFramePr>
        <p:xfrm>
          <a:off x="5044440" y="1436173"/>
          <a:ext cx="7001340" cy="4586889"/>
        </p:xfrm>
        <a:graphic>
          <a:graphicData uri="http://schemas.openxmlformats.org/drawingml/2006/table">
            <a:tbl>
              <a:tblPr/>
              <a:tblGrid>
                <a:gridCol w="2333780">
                  <a:extLst>
                    <a:ext uri="{9D8B030D-6E8A-4147-A177-3AD203B41FA5}">
                      <a16:colId xmlns:a16="http://schemas.microsoft.com/office/drawing/2014/main" val="20000"/>
                    </a:ext>
                  </a:extLst>
                </a:gridCol>
                <a:gridCol w="2333780">
                  <a:extLst>
                    <a:ext uri="{9D8B030D-6E8A-4147-A177-3AD203B41FA5}">
                      <a16:colId xmlns:a16="http://schemas.microsoft.com/office/drawing/2014/main" val="20001"/>
                    </a:ext>
                  </a:extLst>
                </a:gridCol>
                <a:gridCol w="2333780">
                  <a:extLst>
                    <a:ext uri="{9D8B030D-6E8A-4147-A177-3AD203B41FA5}">
                      <a16:colId xmlns:a16="http://schemas.microsoft.com/office/drawing/2014/main" val="20002"/>
                    </a:ext>
                  </a:extLst>
                </a:gridCol>
              </a:tblGrid>
              <a:tr h="236621">
                <a:tc>
                  <a:txBody>
                    <a:bodyPr/>
                    <a:lstStyle/>
                    <a:p>
                      <a:pPr algn="l"/>
                      <a:r>
                        <a:rPr lang="zh-CN" altLang="en-US" sz="1100" b="0" dirty="0">
                          <a:solidFill>
                            <a:srgbClr val="4F4F4F"/>
                          </a:solidFill>
                          <a:effectLst/>
                          <a:latin typeface="微软雅黑" panose="020B0503020204020204" pitchFamily="34" charset="-122"/>
                          <a:ea typeface="微软雅黑" panose="020B0503020204020204" pitchFamily="34" charset="-122"/>
                        </a:rPr>
                        <a:t>字段</a:t>
                      </a:r>
                    </a:p>
                  </a:txBody>
                  <a:tcPr marL="33973" marR="33973" marT="33973" marB="339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9D9D9"/>
                    </a:solidFill>
                  </a:tcPr>
                </a:tc>
                <a:tc>
                  <a:txBody>
                    <a:bodyPr/>
                    <a:lstStyle/>
                    <a:p>
                      <a:pPr algn="l"/>
                      <a:r>
                        <a:rPr lang="zh-CN" altLang="en-US" sz="1100" b="0" dirty="0">
                          <a:solidFill>
                            <a:srgbClr val="4F4F4F"/>
                          </a:solidFill>
                          <a:effectLst/>
                          <a:latin typeface="微软雅黑" panose="020B0503020204020204" pitchFamily="34" charset="-122"/>
                          <a:ea typeface="微软雅黑" panose="020B0503020204020204" pitchFamily="34" charset="-122"/>
                        </a:rPr>
                        <a:t>含义</a:t>
                      </a:r>
                    </a:p>
                  </a:txBody>
                  <a:tcPr marL="33973" marR="33973" marT="33973" marB="339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9D9D9"/>
                    </a:solidFill>
                  </a:tcPr>
                </a:tc>
                <a:tc>
                  <a:txBody>
                    <a:bodyPr/>
                    <a:lstStyle/>
                    <a:p>
                      <a:pPr algn="l"/>
                      <a:r>
                        <a:rPr lang="zh-CN" altLang="en-US" sz="1100" b="0">
                          <a:solidFill>
                            <a:srgbClr val="4F4F4F"/>
                          </a:solidFill>
                          <a:effectLst/>
                          <a:latin typeface="微软雅黑" panose="020B0503020204020204" pitchFamily="34" charset="-122"/>
                          <a:ea typeface="微软雅黑" panose="020B0503020204020204" pitchFamily="34" charset="-122"/>
                        </a:rPr>
                        <a:t>取值</a:t>
                      </a:r>
                    </a:p>
                  </a:txBody>
                  <a:tcPr marL="33973" marR="33973" marT="33973" marB="339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236621">
                <a:tc>
                  <a:txBody>
                    <a:bodyPr/>
                    <a:lstStyle/>
                    <a:p>
                      <a:pPr algn="l"/>
                      <a:r>
                        <a:rPr lang="en-US" sz="1100" b="0">
                          <a:solidFill>
                            <a:srgbClr val="4F4F4F"/>
                          </a:solidFill>
                          <a:effectLst/>
                          <a:latin typeface="微软雅黑" panose="020B0503020204020204" pitchFamily="34" charset="-122"/>
                          <a:ea typeface="微软雅黑" panose="020B0503020204020204" pitchFamily="34" charset="-122"/>
                        </a:rPr>
                        <a:t>Protocol ID</a:t>
                      </a:r>
                    </a:p>
                  </a:txBody>
                  <a:tcPr marL="33973" marR="33973" marT="33973" marB="339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100" b="0">
                          <a:solidFill>
                            <a:srgbClr val="4F4F4F"/>
                          </a:solidFill>
                          <a:effectLst/>
                          <a:latin typeface="微软雅黑" panose="020B0503020204020204" pitchFamily="34" charset="-122"/>
                          <a:ea typeface="微软雅黑" panose="020B0503020204020204" pitchFamily="34" charset="-122"/>
                        </a:rPr>
                        <a:t>协议</a:t>
                      </a:r>
                      <a:r>
                        <a:rPr lang="en-US" sz="1100" b="0">
                          <a:solidFill>
                            <a:srgbClr val="4F4F4F"/>
                          </a:solidFill>
                          <a:effectLst/>
                          <a:latin typeface="微软雅黑" panose="020B0503020204020204" pitchFamily="34" charset="-122"/>
                          <a:ea typeface="微软雅黑" panose="020B0503020204020204" pitchFamily="34" charset="-122"/>
                        </a:rPr>
                        <a:t>ID</a:t>
                      </a:r>
                    </a:p>
                  </a:txBody>
                  <a:tcPr marL="33973" marR="33973" marT="33973" marB="339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100" b="0">
                          <a:solidFill>
                            <a:srgbClr val="4F4F4F"/>
                          </a:solidFill>
                          <a:effectLst/>
                          <a:latin typeface="微软雅黑" panose="020B0503020204020204" pitchFamily="34" charset="-122"/>
                          <a:ea typeface="微软雅黑" panose="020B0503020204020204" pitchFamily="34" charset="-122"/>
                        </a:rPr>
                        <a:t>取值为</a:t>
                      </a:r>
                      <a:r>
                        <a:rPr lang="en-US" altLang="zh-CN" sz="1100" b="0">
                          <a:solidFill>
                            <a:srgbClr val="4F4F4F"/>
                          </a:solidFill>
                          <a:effectLst/>
                          <a:latin typeface="微软雅黑" panose="020B0503020204020204" pitchFamily="34" charset="-122"/>
                          <a:ea typeface="微软雅黑" panose="020B0503020204020204" pitchFamily="34" charset="-122"/>
                        </a:rPr>
                        <a:t>1</a:t>
                      </a:r>
                      <a:r>
                        <a:rPr lang="zh-CN" altLang="en-US" sz="1100" b="0">
                          <a:solidFill>
                            <a:srgbClr val="4F4F4F"/>
                          </a:solidFill>
                          <a:effectLst/>
                          <a:latin typeface="微软雅黑" panose="020B0503020204020204" pitchFamily="34" charset="-122"/>
                          <a:ea typeface="微软雅黑" panose="020B0503020204020204" pitchFamily="34" charset="-122"/>
                        </a:rPr>
                        <a:t>，代表</a:t>
                      </a:r>
                      <a:r>
                        <a:rPr lang="en-US" altLang="zh-CN" sz="1100" b="0">
                          <a:solidFill>
                            <a:srgbClr val="4F4F4F"/>
                          </a:solidFill>
                          <a:effectLst/>
                          <a:latin typeface="微软雅黑" panose="020B0503020204020204" pitchFamily="34" charset="-122"/>
                          <a:ea typeface="微软雅黑" panose="020B0503020204020204" pitchFamily="34" charset="-122"/>
                        </a:rPr>
                        <a:t>GARP</a:t>
                      </a:r>
                      <a:r>
                        <a:rPr lang="zh-CN" altLang="en-US" sz="1100" b="0">
                          <a:solidFill>
                            <a:srgbClr val="4F4F4F"/>
                          </a:solidFill>
                          <a:effectLst/>
                          <a:latin typeface="微软雅黑" panose="020B0503020204020204" pitchFamily="34" charset="-122"/>
                          <a:ea typeface="微软雅黑" panose="020B0503020204020204" pitchFamily="34" charset="-122"/>
                        </a:rPr>
                        <a:t>协议</a:t>
                      </a:r>
                    </a:p>
                  </a:txBody>
                  <a:tcPr marL="33973" marR="33973" marT="33973" marB="339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40848">
                <a:tc>
                  <a:txBody>
                    <a:bodyPr/>
                    <a:lstStyle/>
                    <a:p>
                      <a:pPr algn="l"/>
                      <a:r>
                        <a:rPr lang="en-US" sz="1100" b="0">
                          <a:solidFill>
                            <a:srgbClr val="4F4F4F"/>
                          </a:solidFill>
                          <a:effectLst/>
                          <a:latin typeface="微软雅黑" panose="020B0503020204020204" pitchFamily="34" charset="-122"/>
                          <a:ea typeface="微软雅黑" panose="020B0503020204020204" pitchFamily="34" charset="-122"/>
                        </a:rPr>
                        <a:t>Message</a:t>
                      </a:r>
                    </a:p>
                  </a:txBody>
                  <a:tcPr marL="33973" marR="33973" marT="33973" marB="339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a:r>
                        <a:rPr lang="zh-CN" altLang="en-US" sz="1100" b="0">
                          <a:solidFill>
                            <a:srgbClr val="4F4F4F"/>
                          </a:solidFill>
                          <a:effectLst/>
                          <a:latin typeface="微软雅黑" panose="020B0503020204020204" pitchFamily="34" charset="-122"/>
                          <a:ea typeface="微软雅黑" panose="020B0503020204020204" pitchFamily="34" charset="-122"/>
                        </a:rPr>
                        <a:t>消息，每个</a:t>
                      </a:r>
                      <a:r>
                        <a:rPr lang="en-US" sz="1100" b="0">
                          <a:solidFill>
                            <a:srgbClr val="4F4F4F"/>
                          </a:solidFill>
                          <a:effectLst/>
                          <a:latin typeface="微软雅黑" panose="020B0503020204020204" pitchFamily="34" charset="-122"/>
                          <a:ea typeface="微软雅黑" panose="020B0503020204020204" pitchFamily="34" charset="-122"/>
                        </a:rPr>
                        <a:t>Message</a:t>
                      </a:r>
                      <a:r>
                        <a:rPr lang="zh-CN" altLang="en-US" sz="1100" b="0">
                          <a:solidFill>
                            <a:srgbClr val="4F4F4F"/>
                          </a:solidFill>
                          <a:effectLst/>
                          <a:latin typeface="微软雅黑" panose="020B0503020204020204" pitchFamily="34" charset="-122"/>
                          <a:ea typeface="微软雅黑" panose="020B0503020204020204" pitchFamily="34" charset="-122"/>
                        </a:rPr>
                        <a:t>由</a:t>
                      </a:r>
                      <a:r>
                        <a:rPr lang="en-US" sz="1100" b="0">
                          <a:solidFill>
                            <a:srgbClr val="4F4F4F"/>
                          </a:solidFill>
                          <a:effectLst/>
                          <a:latin typeface="微软雅黑" panose="020B0503020204020204" pitchFamily="34" charset="-122"/>
                          <a:ea typeface="微软雅黑" panose="020B0503020204020204" pitchFamily="34" charset="-122"/>
                        </a:rPr>
                        <a:t>Attribute Type、Attribute List</a:t>
                      </a:r>
                      <a:r>
                        <a:rPr lang="zh-CN" altLang="en-US" sz="1100" b="0">
                          <a:solidFill>
                            <a:srgbClr val="4F4F4F"/>
                          </a:solidFill>
                          <a:effectLst/>
                          <a:latin typeface="微软雅黑" panose="020B0503020204020204" pitchFamily="34" charset="-122"/>
                          <a:ea typeface="微软雅黑" panose="020B0503020204020204" pitchFamily="34" charset="-122"/>
                        </a:rPr>
                        <a:t>构成</a:t>
                      </a:r>
                    </a:p>
                  </a:txBody>
                  <a:tcPr marL="33973" marR="33973" marT="33973" marB="339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a:r>
                        <a:rPr lang="en-US" altLang="zh-CN" sz="1100" b="0">
                          <a:solidFill>
                            <a:srgbClr val="4F4F4F"/>
                          </a:solidFill>
                          <a:effectLst/>
                          <a:latin typeface="微软雅黑" panose="020B0503020204020204" pitchFamily="34" charset="-122"/>
                          <a:ea typeface="微软雅黑" panose="020B0503020204020204" pitchFamily="34" charset="-122"/>
                        </a:rPr>
                        <a:t>-</a:t>
                      </a:r>
                    </a:p>
                  </a:txBody>
                  <a:tcPr marL="33973" marR="33973" marT="33973" marB="339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2"/>
                  </a:ext>
                </a:extLst>
              </a:tr>
              <a:tr h="540848">
                <a:tc>
                  <a:txBody>
                    <a:bodyPr/>
                    <a:lstStyle/>
                    <a:p>
                      <a:pPr algn="l"/>
                      <a:r>
                        <a:rPr lang="en-US" sz="1100" b="0">
                          <a:solidFill>
                            <a:srgbClr val="4F4F4F"/>
                          </a:solidFill>
                          <a:effectLst/>
                          <a:latin typeface="微软雅黑" panose="020B0503020204020204" pitchFamily="34" charset="-122"/>
                          <a:ea typeface="微软雅黑" panose="020B0503020204020204" pitchFamily="34" charset="-122"/>
                        </a:rPr>
                        <a:t>Attribute Type</a:t>
                      </a:r>
                    </a:p>
                  </a:txBody>
                  <a:tcPr marL="33973" marR="33973" marT="33973" marB="339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100" b="0">
                          <a:solidFill>
                            <a:srgbClr val="4F4F4F"/>
                          </a:solidFill>
                          <a:effectLst/>
                          <a:latin typeface="微软雅黑" panose="020B0503020204020204" pitchFamily="34" charset="-122"/>
                          <a:ea typeface="微软雅黑" panose="020B0503020204020204" pitchFamily="34" charset="-122"/>
                        </a:rPr>
                        <a:t>属性类型，由具体的</a:t>
                      </a:r>
                      <a:r>
                        <a:rPr lang="en-US" altLang="zh-CN" sz="1100" b="0">
                          <a:solidFill>
                            <a:srgbClr val="4F4F4F"/>
                          </a:solidFill>
                          <a:effectLst/>
                          <a:latin typeface="微软雅黑" panose="020B0503020204020204" pitchFamily="34" charset="-122"/>
                          <a:ea typeface="微软雅黑" panose="020B0503020204020204" pitchFamily="34" charset="-122"/>
                        </a:rPr>
                        <a:t>GARP</a:t>
                      </a:r>
                      <a:r>
                        <a:rPr lang="zh-CN" altLang="en-US" sz="1100" b="0">
                          <a:solidFill>
                            <a:srgbClr val="4F4F4F"/>
                          </a:solidFill>
                          <a:effectLst/>
                          <a:latin typeface="微软雅黑" panose="020B0503020204020204" pitchFamily="34" charset="-122"/>
                          <a:ea typeface="微软雅黑" panose="020B0503020204020204" pitchFamily="34" charset="-122"/>
                        </a:rPr>
                        <a:t>的应用定义</a:t>
                      </a:r>
                    </a:p>
                  </a:txBody>
                  <a:tcPr marL="33973" marR="33973" marT="33973" marB="339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100" b="0">
                          <a:solidFill>
                            <a:srgbClr val="4F4F4F"/>
                          </a:solidFill>
                          <a:effectLst/>
                          <a:latin typeface="微软雅黑" panose="020B0503020204020204" pitchFamily="34" charset="-122"/>
                          <a:ea typeface="微软雅黑" panose="020B0503020204020204" pitchFamily="34" charset="-122"/>
                        </a:rPr>
                        <a:t>对于</a:t>
                      </a:r>
                      <a:r>
                        <a:rPr lang="en-US" altLang="zh-CN" sz="1100" b="0">
                          <a:solidFill>
                            <a:srgbClr val="4F4F4F"/>
                          </a:solidFill>
                          <a:effectLst/>
                          <a:latin typeface="微软雅黑" panose="020B0503020204020204" pitchFamily="34" charset="-122"/>
                          <a:ea typeface="微软雅黑" panose="020B0503020204020204" pitchFamily="34" charset="-122"/>
                        </a:rPr>
                        <a:t>GVRP</a:t>
                      </a:r>
                      <a:r>
                        <a:rPr lang="zh-CN" altLang="en-US" sz="1100" b="0">
                          <a:solidFill>
                            <a:srgbClr val="4F4F4F"/>
                          </a:solidFill>
                          <a:effectLst/>
                          <a:latin typeface="微软雅黑" panose="020B0503020204020204" pitchFamily="34" charset="-122"/>
                          <a:ea typeface="微软雅黑" panose="020B0503020204020204" pitchFamily="34" charset="-122"/>
                        </a:rPr>
                        <a:t>，属性类型为</a:t>
                      </a:r>
                      <a:r>
                        <a:rPr lang="en-US" altLang="zh-CN" sz="1100" b="0">
                          <a:solidFill>
                            <a:srgbClr val="4F4F4F"/>
                          </a:solidFill>
                          <a:effectLst/>
                          <a:latin typeface="微软雅黑" panose="020B0503020204020204" pitchFamily="34" charset="-122"/>
                          <a:ea typeface="微软雅黑" panose="020B0503020204020204" pitchFamily="34" charset="-122"/>
                        </a:rPr>
                        <a:t>0x01</a:t>
                      </a:r>
                      <a:r>
                        <a:rPr lang="zh-CN" altLang="en-US" sz="1100" b="0">
                          <a:solidFill>
                            <a:srgbClr val="4F4F4F"/>
                          </a:solidFill>
                          <a:effectLst/>
                          <a:latin typeface="微软雅黑" panose="020B0503020204020204" pitchFamily="34" charset="-122"/>
                          <a:ea typeface="微软雅黑" panose="020B0503020204020204" pitchFamily="34" charset="-122"/>
                        </a:rPr>
                        <a:t>，表示属性取值为</a:t>
                      </a:r>
                      <a:r>
                        <a:rPr lang="en-US" altLang="zh-CN" sz="1100" b="0">
                          <a:solidFill>
                            <a:srgbClr val="4F4F4F"/>
                          </a:solidFill>
                          <a:effectLst/>
                          <a:latin typeface="微软雅黑" panose="020B0503020204020204" pitchFamily="34" charset="-122"/>
                          <a:ea typeface="微软雅黑" panose="020B0503020204020204" pitchFamily="34" charset="-122"/>
                        </a:rPr>
                        <a:t>VLAN ID</a:t>
                      </a:r>
                    </a:p>
                  </a:txBody>
                  <a:tcPr marL="33973" marR="33973" marT="33973" marB="339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36621">
                <a:tc>
                  <a:txBody>
                    <a:bodyPr/>
                    <a:lstStyle/>
                    <a:p>
                      <a:pPr algn="l"/>
                      <a:r>
                        <a:rPr lang="en-US" sz="1100" b="0" dirty="0">
                          <a:solidFill>
                            <a:srgbClr val="4F4F4F"/>
                          </a:solidFill>
                          <a:effectLst/>
                          <a:latin typeface="微软雅黑" panose="020B0503020204020204" pitchFamily="34" charset="-122"/>
                          <a:ea typeface="微软雅黑" panose="020B0503020204020204" pitchFamily="34" charset="-122"/>
                        </a:rPr>
                        <a:t>Attribute List</a:t>
                      </a:r>
                    </a:p>
                  </a:txBody>
                  <a:tcPr marL="33973" marR="33973" marT="33973" marB="339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a:r>
                        <a:rPr lang="zh-CN" altLang="en-US" sz="1100" b="0">
                          <a:solidFill>
                            <a:srgbClr val="4F4F4F"/>
                          </a:solidFill>
                          <a:effectLst/>
                          <a:latin typeface="微软雅黑" panose="020B0503020204020204" pitchFamily="34" charset="-122"/>
                          <a:ea typeface="微软雅黑" panose="020B0503020204020204" pitchFamily="34" charset="-122"/>
                        </a:rPr>
                        <a:t>属性列表，由多个属性构成</a:t>
                      </a:r>
                    </a:p>
                  </a:txBody>
                  <a:tcPr marL="33973" marR="33973" marT="33973" marB="339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a:r>
                        <a:rPr lang="en-US" altLang="zh-CN" sz="1100" b="0">
                          <a:solidFill>
                            <a:srgbClr val="4F4F4F"/>
                          </a:solidFill>
                          <a:effectLst/>
                          <a:latin typeface="微软雅黑" panose="020B0503020204020204" pitchFamily="34" charset="-122"/>
                          <a:ea typeface="微软雅黑" panose="020B0503020204020204" pitchFamily="34" charset="-122"/>
                        </a:rPr>
                        <a:t>-</a:t>
                      </a:r>
                    </a:p>
                  </a:txBody>
                  <a:tcPr marL="33973" marR="33973" marT="33973" marB="339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4"/>
                  </a:ext>
                </a:extLst>
              </a:tr>
              <a:tr h="540848">
                <a:tc>
                  <a:txBody>
                    <a:bodyPr/>
                    <a:lstStyle/>
                    <a:p>
                      <a:pPr algn="l"/>
                      <a:r>
                        <a:rPr lang="en-US" sz="1100" b="0">
                          <a:solidFill>
                            <a:srgbClr val="4F4F4F"/>
                          </a:solidFill>
                          <a:effectLst/>
                          <a:latin typeface="微软雅黑" panose="020B0503020204020204" pitchFamily="34" charset="-122"/>
                          <a:ea typeface="微软雅黑" panose="020B0503020204020204" pitchFamily="34" charset="-122"/>
                        </a:rPr>
                        <a:t>Attribute</a:t>
                      </a:r>
                    </a:p>
                  </a:txBody>
                  <a:tcPr marL="33973" marR="33973" marT="33973" marB="339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100" b="0">
                          <a:solidFill>
                            <a:srgbClr val="4F4F4F"/>
                          </a:solidFill>
                          <a:effectLst/>
                          <a:latin typeface="微软雅黑" panose="020B0503020204020204" pitchFamily="34" charset="-122"/>
                          <a:ea typeface="微软雅黑" panose="020B0503020204020204" pitchFamily="34" charset="-122"/>
                        </a:rPr>
                        <a:t>属性，每个属性由</a:t>
                      </a:r>
                      <a:r>
                        <a:rPr lang="en-US" sz="1100" b="0">
                          <a:solidFill>
                            <a:srgbClr val="4F4F4F"/>
                          </a:solidFill>
                          <a:effectLst/>
                          <a:latin typeface="微软雅黑" panose="020B0503020204020204" pitchFamily="34" charset="-122"/>
                          <a:ea typeface="微软雅黑" panose="020B0503020204020204" pitchFamily="34" charset="-122"/>
                        </a:rPr>
                        <a:t>Attribute Length、Attribute Event、Attribute Value</a:t>
                      </a:r>
                      <a:r>
                        <a:rPr lang="zh-CN" altLang="en-US" sz="1100" b="0">
                          <a:solidFill>
                            <a:srgbClr val="4F4F4F"/>
                          </a:solidFill>
                          <a:effectLst/>
                          <a:latin typeface="微软雅黑" panose="020B0503020204020204" pitchFamily="34" charset="-122"/>
                          <a:ea typeface="微软雅黑" panose="020B0503020204020204" pitchFamily="34" charset="-122"/>
                        </a:rPr>
                        <a:t>构成</a:t>
                      </a:r>
                    </a:p>
                  </a:txBody>
                  <a:tcPr marL="33973" marR="33973" marT="33973" marB="339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ltLang="zh-CN" sz="1100" b="0">
                          <a:solidFill>
                            <a:srgbClr val="4F4F4F"/>
                          </a:solidFill>
                          <a:effectLst/>
                          <a:latin typeface="微软雅黑" panose="020B0503020204020204" pitchFamily="34" charset="-122"/>
                          <a:ea typeface="微软雅黑" panose="020B0503020204020204" pitchFamily="34" charset="-122"/>
                        </a:rPr>
                        <a:t>-</a:t>
                      </a:r>
                    </a:p>
                  </a:txBody>
                  <a:tcPr marL="33973" marR="33973" marT="33973" marB="339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88735">
                <a:tc>
                  <a:txBody>
                    <a:bodyPr/>
                    <a:lstStyle/>
                    <a:p>
                      <a:pPr algn="l"/>
                      <a:r>
                        <a:rPr lang="en-US" sz="1100" b="0">
                          <a:solidFill>
                            <a:srgbClr val="4F4F4F"/>
                          </a:solidFill>
                          <a:effectLst/>
                          <a:latin typeface="微软雅黑" panose="020B0503020204020204" pitchFamily="34" charset="-122"/>
                          <a:ea typeface="微软雅黑" panose="020B0503020204020204" pitchFamily="34" charset="-122"/>
                        </a:rPr>
                        <a:t>Attribute Length</a:t>
                      </a:r>
                    </a:p>
                  </a:txBody>
                  <a:tcPr marL="33973" marR="33973" marT="33973" marB="339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a:r>
                        <a:rPr lang="zh-CN" altLang="en-US" sz="1100" b="0">
                          <a:solidFill>
                            <a:srgbClr val="4F4F4F"/>
                          </a:solidFill>
                          <a:effectLst/>
                          <a:latin typeface="微软雅黑" panose="020B0503020204020204" pitchFamily="34" charset="-122"/>
                          <a:ea typeface="微软雅黑" panose="020B0503020204020204" pitchFamily="34" charset="-122"/>
                        </a:rPr>
                        <a:t>属性长度（包括长度字段本身）</a:t>
                      </a:r>
                    </a:p>
                  </a:txBody>
                  <a:tcPr marL="33973" marR="33973" marT="33973" marB="339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a:r>
                        <a:rPr lang="en-US" altLang="zh-CN" sz="1100" b="0">
                          <a:solidFill>
                            <a:srgbClr val="4F4F4F"/>
                          </a:solidFill>
                          <a:effectLst/>
                          <a:latin typeface="微软雅黑" panose="020B0503020204020204" pitchFamily="34" charset="-122"/>
                          <a:ea typeface="微软雅黑" panose="020B0503020204020204" pitchFamily="34" charset="-122"/>
                        </a:rPr>
                        <a:t>2</a:t>
                      </a:r>
                      <a:r>
                        <a:rPr lang="zh-CN" altLang="en-US" sz="1100" b="0">
                          <a:solidFill>
                            <a:srgbClr val="4F4F4F"/>
                          </a:solidFill>
                          <a:effectLst/>
                          <a:latin typeface="微软雅黑" panose="020B0503020204020204" pitchFamily="34" charset="-122"/>
                          <a:ea typeface="微软雅黑" panose="020B0503020204020204" pitchFamily="34" charset="-122"/>
                        </a:rPr>
                        <a:t>～</a:t>
                      </a:r>
                      <a:r>
                        <a:rPr lang="en-US" altLang="zh-CN" sz="1100" b="0">
                          <a:solidFill>
                            <a:srgbClr val="4F4F4F"/>
                          </a:solidFill>
                          <a:effectLst/>
                          <a:latin typeface="微软雅黑" panose="020B0503020204020204" pitchFamily="34" charset="-122"/>
                          <a:ea typeface="微软雅黑" panose="020B0503020204020204" pitchFamily="34" charset="-122"/>
                        </a:rPr>
                        <a:t>255</a:t>
                      </a:r>
                      <a:r>
                        <a:rPr lang="zh-CN" altLang="en-US" sz="1100" b="0">
                          <a:solidFill>
                            <a:srgbClr val="4F4F4F"/>
                          </a:solidFill>
                          <a:effectLst/>
                          <a:latin typeface="微软雅黑" panose="020B0503020204020204" pitchFamily="34" charset="-122"/>
                          <a:ea typeface="微软雅黑" panose="020B0503020204020204" pitchFamily="34" charset="-122"/>
                        </a:rPr>
                        <a:t>，单位为字节</a:t>
                      </a:r>
                    </a:p>
                  </a:txBody>
                  <a:tcPr marL="33973" marR="33973" marT="33973" marB="339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6"/>
                  </a:ext>
                </a:extLst>
              </a:tr>
              <a:tr h="845075">
                <a:tc>
                  <a:txBody>
                    <a:bodyPr/>
                    <a:lstStyle/>
                    <a:p>
                      <a:pPr algn="l"/>
                      <a:r>
                        <a:rPr lang="en-US" sz="1100" b="0">
                          <a:solidFill>
                            <a:srgbClr val="4F4F4F"/>
                          </a:solidFill>
                          <a:effectLst/>
                          <a:latin typeface="微软雅黑" panose="020B0503020204020204" pitchFamily="34" charset="-122"/>
                          <a:ea typeface="微软雅黑" panose="020B0503020204020204" pitchFamily="34" charset="-122"/>
                        </a:rPr>
                        <a:t>Attribute Event</a:t>
                      </a:r>
                    </a:p>
                  </a:txBody>
                  <a:tcPr marL="33973" marR="33973" marT="33973" marB="339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100" b="0">
                          <a:solidFill>
                            <a:srgbClr val="4F4F4F"/>
                          </a:solidFill>
                          <a:effectLst/>
                          <a:latin typeface="微软雅黑" panose="020B0503020204020204" pitchFamily="34" charset="-122"/>
                          <a:ea typeface="微软雅黑" panose="020B0503020204020204" pitchFamily="34" charset="-122"/>
                        </a:rPr>
                        <a:t>属性描述的事件</a:t>
                      </a:r>
                    </a:p>
                  </a:txBody>
                  <a:tcPr marL="33973" marR="33973" marT="33973" marB="339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100" b="0">
                          <a:solidFill>
                            <a:srgbClr val="4F4F4F"/>
                          </a:solidFill>
                          <a:effectLst/>
                          <a:latin typeface="微软雅黑" panose="020B0503020204020204" pitchFamily="34" charset="-122"/>
                          <a:ea typeface="微软雅黑" panose="020B0503020204020204" pitchFamily="34" charset="-122"/>
                        </a:rPr>
                        <a:t>0：LeaveAll Event</a:t>
                      </a:r>
                    </a:p>
                    <a:p>
                      <a:pPr algn="l"/>
                      <a:r>
                        <a:rPr lang="en-US" sz="1100" b="0">
                          <a:solidFill>
                            <a:srgbClr val="4F4F4F"/>
                          </a:solidFill>
                          <a:effectLst/>
                          <a:latin typeface="微软雅黑" panose="020B0503020204020204" pitchFamily="34" charset="-122"/>
                          <a:ea typeface="微软雅黑" panose="020B0503020204020204" pitchFamily="34" charset="-122"/>
                        </a:rPr>
                        <a:t>1：JoinEmpty Event</a:t>
                      </a:r>
                    </a:p>
                    <a:p>
                      <a:pPr algn="l"/>
                      <a:r>
                        <a:rPr lang="en-US" sz="1100" b="0">
                          <a:solidFill>
                            <a:srgbClr val="4F4F4F"/>
                          </a:solidFill>
                          <a:effectLst/>
                          <a:latin typeface="微软雅黑" panose="020B0503020204020204" pitchFamily="34" charset="-122"/>
                          <a:ea typeface="微软雅黑" panose="020B0503020204020204" pitchFamily="34" charset="-122"/>
                        </a:rPr>
                        <a:t>2：JoinIn Event</a:t>
                      </a:r>
                    </a:p>
                    <a:p>
                      <a:pPr algn="l"/>
                      <a:r>
                        <a:rPr lang="en-US" sz="1100" b="0">
                          <a:solidFill>
                            <a:srgbClr val="4F4F4F"/>
                          </a:solidFill>
                          <a:effectLst/>
                          <a:latin typeface="微软雅黑" panose="020B0503020204020204" pitchFamily="34" charset="-122"/>
                          <a:ea typeface="微软雅黑" panose="020B0503020204020204" pitchFamily="34" charset="-122"/>
                        </a:rPr>
                        <a:t>3：LeaveEmpty Event</a:t>
                      </a:r>
                    </a:p>
                    <a:p>
                      <a:pPr algn="l"/>
                      <a:r>
                        <a:rPr lang="en-US" sz="1100" b="0">
                          <a:solidFill>
                            <a:srgbClr val="4F4F4F"/>
                          </a:solidFill>
                          <a:effectLst/>
                          <a:latin typeface="微软雅黑" panose="020B0503020204020204" pitchFamily="34" charset="-122"/>
                          <a:ea typeface="微软雅黑" panose="020B0503020204020204" pitchFamily="34" charset="-122"/>
                        </a:rPr>
                        <a:t>4：LeaveIn Event</a:t>
                      </a:r>
                    </a:p>
                  </a:txBody>
                  <a:tcPr marL="33973" marR="33973" marT="33973" marB="339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540848">
                <a:tc>
                  <a:txBody>
                    <a:bodyPr/>
                    <a:lstStyle/>
                    <a:p>
                      <a:pPr algn="l"/>
                      <a:r>
                        <a:rPr lang="en-US" sz="1100" b="0">
                          <a:solidFill>
                            <a:srgbClr val="4F4F4F"/>
                          </a:solidFill>
                          <a:effectLst/>
                          <a:latin typeface="微软雅黑" panose="020B0503020204020204" pitchFamily="34" charset="-122"/>
                          <a:ea typeface="微软雅黑" panose="020B0503020204020204" pitchFamily="34" charset="-122"/>
                        </a:rPr>
                        <a:t>Attribute Value</a:t>
                      </a:r>
                    </a:p>
                  </a:txBody>
                  <a:tcPr marL="33973" marR="33973" marT="33973" marB="339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a:r>
                        <a:rPr lang="zh-CN" altLang="en-US" sz="1100" b="0">
                          <a:solidFill>
                            <a:srgbClr val="4F4F4F"/>
                          </a:solidFill>
                          <a:effectLst/>
                          <a:latin typeface="微软雅黑" panose="020B0503020204020204" pitchFamily="34" charset="-122"/>
                          <a:ea typeface="微软雅黑" panose="020B0503020204020204" pitchFamily="34" charset="-122"/>
                        </a:rPr>
                        <a:t>属性取值</a:t>
                      </a:r>
                    </a:p>
                  </a:txBody>
                  <a:tcPr marL="33973" marR="33973" marT="33973" marB="339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a:r>
                        <a:rPr lang="en-US" sz="1100" b="0">
                          <a:solidFill>
                            <a:srgbClr val="4F4F4F"/>
                          </a:solidFill>
                          <a:effectLst/>
                          <a:latin typeface="微软雅黑" panose="020B0503020204020204" pitchFamily="34" charset="-122"/>
                          <a:ea typeface="微软雅黑" panose="020B0503020204020204" pitchFamily="34" charset="-122"/>
                        </a:rPr>
                        <a:t>GVRP</a:t>
                      </a:r>
                      <a:r>
                        <a:rPr lang="zh-CN" altLang="en-US" sz="1100" b="0">
                          <a:solidFill>
                            <a:srgbClr val="4F4F4F"/>
                          </a:solidFill>
                          <a:effectLst/>
                          <a:latin typeface="微软雅黑" panose="020B0503020204020204" pitchFamily="34" charset="-122"/>
                          <a:ea typeface="微软雅黑" panose="020B0503020204020204" pitchFamily="34" charset="-122"/>
                        </a:rPr>
                        <a:t>的属性取值为</a:t>
                      </a:r>
                      <a:r>
                        <a:rPr lang="en-US" sz="1100" b="0">
                          <a:solidFill>
                            <a:srgbClr val="4F4F4F"/>
                          </a:solidFill>
                          <a:effectLst/>
                          <a:latin typeface="微软雅黑" panose="020B0503020204020204" pitchFamily="34" charset="-122"/>
                          <a:ea typeface="微软雅黑" panose="020B0503020204020204" pitchFamily="34" charset="-122"/>
                        </a:rPr>
                        <a:t>VLAN ID，</a:t>
                      </a:r>
                      <a:r>
                        <a:rPr lang="zh-CN" altLang="en-US" sz="1100" b="0">
                          <a:solidFill>
                            <a:srgbClr val="4F4F4F"/>
                          </a:solidFill>
                          <a:effectLst/>
                          <a:latin typeface="微软雅黑" panose="020B0503020204020204" pitchFamily="34" charset="-122"/>
                          <a:ea typeface="微软雅黑" panose="020B0503020204020204" pitchFamily="34" charset="-122"/>
                        </a:rPr>
                        <a:t>但</a:t>
                      </a:r>
                      <a:r>
                        <a:rPr lang="en-US" sz="1100" b="0">
                          <a:solidFill>
                            <a:srgbClr val="4F4F4F"/>
                          </a:solidFill>
                          <a:effectLst/>
                          <a:latin typeface="微软雅黑" panose="020B0503020204020204" pitchFamily="34" charset="-122"/>
                          <a:ea typeface="微软雅黑" panose="020B0503020204020204" pitchFamily="34" charset="-122"/>
                        </a:rPr>
                        <a:t>LeaveAll</a:t>
                      </a:r>
                      <a:r>
                        <a:rPr lang="zh-CN" altLang="en-US" sz="1100" b="0">
                          <a:solidFill>
                            <a:srgbClr val="4F4F4F"/>
                          </a:solidFill>
                          <a:effectLst/>
                          <a:latin typeface="微软雅黑" panose="020B0503020204020204" pitchFamily="34" charset="-122"/>
                          <a:ea typeface="微软雅黑" panose="020B0503020204020204" pitchFamily="34" charset="-122"/>
                        </a:rPr>
                        <a:t>属性的此值无效</a:t>
                      </a:r>
                    </a:p>
                  </a:txBody>
                  <a:tcPr marL="33973" marR="33973" marT="33973" marB="339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8"/>
                  </a:ext>
                </a:extLst>
              </a:tr>
              <a:tr h="388735">
                <a:tc>
                  <a:txBody>
                    <a:bodyPr/>
                    <a:lstStyle/>
                    <a:p>
                      <a:pPr algn="l"/>
                      <a:r>
                        <a:rPr lang="en-US" sz="1100" b="0">
                          <a:solidFill>
                            <a:srgbClr val="4F4F4F"/>
                          </a:solidFill>
                          <a:effectLst/>
                          <a:latin typeface="微软雅黑" panose="020B0503020204020204" pitchFamily="34" charset="-122"/>
                          <a:ea typeface="微软雅黑" panose="020B0503020204020204" pitchFamily="34" charset="-122"/>
                        </a:rPr>
                        <a:t>End Mark</a:t>
                      </a:r>
                    </a:p>
                  </a:txBody>
                  <a:tcPr marL="33973" marR="33973" marT="33973" marB="339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100" b="0">
                          <a:solidFill>
                            <a:srgbClr val="4F4F4F"/>
                          </a:solidFill>
                          <a:effectLst/>
                          <a:latin typeface="微软雅黑" panose="020B0503020204020204" pitchFamily="34" charset="-122"/>
                          <a:ea typeface="微软雅黑" panose="020B0503020204020204" pitchFamily="34" charset="-122"/>
                        </a:rPr>
                        <a:t>结束标志、</a:t>
                      </a:r>
                      <a:r>
                        <a:rPr lang="en-US" altLang="zh-CN" sz="1100" b="0">
                          <a:solidFill>
                            <a:srgbClr val="4F4F4F"/>
                          </a:solidFill>
                          <a:effectLst/>
                          <a:latin typeface="微软雅黑" panose="020B0503020204020204" pitchFamily="34" charset="-122"/>
                          <a:ea typeface="微软雅黑" panose="020B0503020204020204" pitchFamily="34" charset="-122"/>
                        </a:rPr>
                        <a:t>GARP</a:t>
                      </a:r>
                      <a:r>
                        <a:rPr lang="zh-CN" altLang="en-US" sz="1100" b="0">
                          <a:solidFill>
                            <a:srgbClr val="4F4F4F"/>
                          </a:solidFill>
                          <a:effectLst/>
                          <a:latin typeface="微软雅黑" panose="020B0503020204020204" pitchFamily="34" charset="-122"/>
                          <a:ea typeface="微软雅黑" panose="020B0503020204020204" pitchFamily="34" charset="-122"/>
                        </a:rPr>
                        <a:t>的</a:t>
                      </a:r>
                      <a:r>
                        <a:rPr lang="en-US" altLang="zh-CN" sz="1100" b="0">
                          <a:solidFill>
                            <a:srgbClr val="4F4F4F"/>
                          </a:solidFill>
                          <a:effectLst/>
                          <a:latin typeface="微软雅黑" panose="020B0503020204020204" pitchFamily="34" charset="-122"/>
                          <a:ea typeface="微软雅黑" panose="020B0503020204020204" pitchFamily="34" charset="-122"/>
                        </a:rPr>
                        <a:t>PDU</a:t>
                      </a:r>
                      <a:r>
                        <a:rPr lang="zh-CN" altLang="en-US" sz="1100" b="0">
                          <a:solidFill>
                            <a:srgbClr val="4F4F4F"/>
                          </a:solidFill>
                          <a:effectLst/>
                          <a:latin typeface="微软雅黑" panose="020B0503020204020204" pitchFamily="34" charset="-122"/>
                          <a:ea typeface="微软雅黑" panose="020B0503020204020204" pitchFamily="34" charset="-122"/>
                        </a:rPr>
                        <a:t>的结尾标志</a:t>
                      </a:r>
                    </a:p>
                  </a:txBody>
                  <a:tcPr marL="33973" marR="33973" marT="33973" marB="339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100" b="0" dirty="0">
                          <a:solidFill>
                            <a:srgbClr val="4F4F4F"/>
                          </a:solidFill>
                          <a:effectLst/>
                          <a:latin typeface="微软雅黑" panose="020B0503020204020204" pitchFamily="34" charset="-122"/>
                          <a:ea typeface="微软雅黑" panose="020B0503020204020204" pitchFamily="34" charset="-122"/>
                        </a:rPr>
                        <a:t>以</a:t>
                      </a:r>
                      <a:r>
                        <a:rPr lang="en-US" altLang="zh-CN" sz="1100" b="0" dirty="0">
                          <a:solidFill>
                            <a:srgbClr val="4F4F4F"/>
                          </a:solidFill>
                          <a:effectLst/>
                          <a:latin typeface="微软雅黑" panose="020B0503020204020204" pitchFamily="34" charset="-122"/>
                          <a:ea typeface="微软雅黑" panose="020B0503020204020204" pitchFamily="34" charset="-122"/>
                        </a:rPr>
                        <a:t>0</a:t>
                      </a:r>
                      <a:r>
                        <a:rPr lang="en-US" sz="1100" b="0" dirty="0">
                          <a:solidFill>
                            <a:srgbClr val="4F4F4F"/>
                          </a:solidFill>
                          <a:effectLst/>
                          <a:latin typeface="微软雅黑" panose="020B0503020204020204" pitchFamily="34" charset="-122"/>
                          <a:ea typeface="微软雅黑" panose="020B0503020204020204" pitchFamily="34" charset="-122"/>
                        </a:rPr>
                        <a:t>x00</a:t>
                      </a:r>
                      <a:r>
                        <a:rPr lang="zh-CN" altLang="en-US" sz="1100" b="0" dirty="0">
                          <a:solidFill>
                            <a:srgbClr val="4F4F4F"/>
                          </a:solidFill>
                          <a:effectLst/>
                          <a:latin typeface="微软雅黑" panose="020B0503020204020204" pitchFamily="34" charset="-122"/>
                          <a:ea typeface="微软雅黑" panose="020B0503020204020204" pitchFamily="34" charset="-122"/>
                        </a:rPr>
                        <a:t>取值表示</a:t>
                      </a:r>
                    </a:p>
                  </a:txBody>
                  <a:tcPr marL="33973" marR="33973" marT="33973" marB="3397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bl>
          </a:graphicData>
        </a:graphic>
      </p:graphicFrame>
      <p:sp>
        <p:nvSpPr>
          <p:cNvPr id="9" name="页脚占位符 4">
            <a:extLst>
              <a:ext uri="{FF2B5EF4-FFF2-40B4-BE49-F238E27FC236}">
                <a16:creationId xmlns:a16="http://schemas.microsoft.com/office/drawing/2014/main" id="{F9D54890-722C-44DF-89DF-D7857B315038}"/>
              </a:ext>
            </a:extLst>
          </p:cNvPr>
          <p:cNvSpPr>
            <a:spLocks noGrp="1"/>
          </p:cNvSpPr>
          <p:nvPr>
            <p:ph type="ftr" sz="quarter" idx="11"/>
          </p:nvPr>
        </p:nvSpPr>
        <p:spPr>
          <a:xfrm>
            <a:off x="0" y="6344476"/>
            <a:ext cx="5044440" cy="365125"/>
          </a:xfrm>
        </p:spPr>
        <p:txBody>
          <a:bodyPr vert="horz" lIns="91440" tIns="45720" rIns="91440" bIns="45720" rtlCol="0" anchor="t"/>
          <a:lstStyle/>
          <a:p>
            <a:r>
              <a:rPr lang="zh-CN" altLang="en-US" sz="1800" dirty="0">
                <a:latin typeface="华文行楷" panose="02010800040101010101" pitchFamily="2" charset="-122"/>
                <a:ea typeface="华文行楷" panose="02010800040101010101" pitchFamily="2" charset="-122"/>
              </a:rPr>
              <a:t>计算机科学与工程学院    李朝阳</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1" y="455264"/>
            <a:ext cx="10793685" cy="1077446"/>
          </a:xfrm>
        </p:spPr>
        <p:txBody>
          <a:bodyPr>
            <a:normAutofit fontScale="90000"/>
          </a:bodyPr>
          <a:lstStyle/>
          <a:p>
            <a:pPr algn="ctr"/>
            <a:r>
              <a:rPr lang="en-US" altLang="zh-CN" dirty="0"/>
              <a:t>GVRP</a:t>
            </a:r>
            <a:r>
              <a:rPr lang="zh-CN" altLang="en-US" dirty="0"/>
              <a:t>协议的</a:t>
            </a:r>
            <a:r>
              <a:rPr lang="zh-CN" altLang="en-US" b="1" dirty="0"/>
              <a:t>技术实现</a:t>
            </a:r>
            <a:br>
              <a:rPr lang="zh-CN" altLang="en-US" b="1" dirty="0"/>
            </a:br>
            <a:endParaRPr lang="zh-CN" altLang="en-US" dirty="0"/>
          </a:p>
        </p:txBody>
      </p:sp>
      <p:sp>
        <p:nvSpPr>
          <p:cNvPr id="3" name="内容占位符 2"/>
          <p:cNvSpPr>
            <a:spLocks noGrp="1"/>
          </p:cNvSpPr>
          <p:nvPr>
            <p:ph idx="1"/>
          </p:nvPr>
        </p:nvSpPr>
        <p:spPr>
          <a:xfrm>
            <a:off x="3396183" y="1064741"/>
            <a:ext cx="8174523" cy="1861751"/>
          </a:xfrm>
        </p:spPr>
        <p:txBody>
          <a:bodyPr vert="horz" lIns="91440" tIns="45720" rIns="91440" bIns="45720" rtlCol="0" anchor="ctr">
            <a:normAutofit/>
          </a:bodyPr>
          <a:lstStyle/>
          <a:p>
            <a:pPr marL="0">
              <a:buNone/>
            </a:pPr>
            <a:r>
              <a:rPr lang="zh-CN" altLang="en-US" sz="1600" b="1" dirty="0">
                <a:solidFill>
                  <a:schemeClr val="tx1"/>
                </a:solidFill>
              </a:rPr>
              <a:t>一</a:t>
            </a:r>
            <a:r>
              <a:rPr lang="en-US" altLang="zh-CN" sz="1600" b="1" dirty="0">
                <a:solidFill>
                  <a:schemeClr val="tx1"/>
                </a:solidFill>
              </a:rPr>
              <a:t>. </a:t>
            </a:r>
            <a:r>
              <a:rPr lang="zh-CN" altLang="en-US" sz="1600" b="1" dirty="0">
                <a:solidFill>
                  <a:schemeClr val="tx1"/>
                </a:solidFill>
              </a:rPr>
              <a:t>应用实体</a:t>
            </a:r>
          </a:p>
          <a:p>
            <a:pPr marL="171450" lvl="1" indent="0" defTabSz="914400">
              <a:buNone/>
            </a:pPr>
            <a:r>
              <a:rPr lang="zh-CN" altLang="en-US" dirty="0">
                <a:solidFill>
                  <a:schemeClr val="tx1"/>
                </a:solidFill>
              </a:rPr>
              <a:t>在设备上，每一个参与协议的端口可以视为一个应用实体。当</a:t>
            </a:r>
            <a:r>
              <a:rPr lang="en-US" altLang="zh-CN" dirty="0">
                <a:solidFill>
                  <a:schemeClr val="tx1"/>
                </a:solidFill>
              </a:rPr>
              <a:t>GVRP</a:t>
            </a:r>
            <a:r>
              <a:rPr lang="zh-CN" altLang="en-US" dirty="0">
                <a:solidFill>
                  <a:schemeClr val="tx1"/>
                </a:solidFill>
              </a:rPr>
              <a:t>在设备上启动的时候，每个启动</a:t>
            </a:r>
            <a:r>
              <a:rPr lang="en-US" altLang="zh-CN" dirty="0">
                <a:solidFill>
                  <a:schemeClr val="tx1"/>
                </a:solidFill>
              </a:rPr>
              <a:t>GVRP</a:t>
            </a:r>
            <a:r>
              <a:rPr lang="zh-CN" altLang="en-US" dirty="0">
                <a:solidFill>
                  <a:schemeClr val="tx1"/>
                </a:solidFill>
              </a:rPr>
              <a:t>的端口对应一个</a:t>
            </a:r>
            <a:r>
              <a:rPr lang="en-US" altLang="zh-CN" dirty="0">
                <a:solidFill>
                  <a:schemeClr val="tx1"/>
                </a:solidFill>
              </a:rPr>
              <a:t>GVRP</a:t>
            </a:r>
            <a:r>
              <a:rPr lang="zh-CN" altLang="en-US" dirty="0">
                <a:solidFill>
                  <a:schemeClr val="tx1"/>
                </a:solidFill>
              </a:rPr>
              <a:t>应用实体，如图所示。</a:t>
            </a:r>
          </a:p>
          <a:p>
            <a:pPr marL="0">
              <a:buNone/>
            </a:pPr>
            <a:endParaRPr lang="zh-CN" altLang="en-US" sz="1600" b="1" dirty="0">
              <a:solidFill>
                <a:schemeClr val="tx1"/>
              </a:solidFill>
            </a:endParaRPr>
          </a:p>
        </p:txBody>
      </p:sp>
      <p:sp>
        <p:nvSpPr>
          <p:cNvPr id="4" name="日期占位符 3"/>
          <p:cNvSpPr>
            <a:spLocks noGrp="1"/>
          </p:cNvSpPr>
          <p:nvPr>
            <p:ph type="dt" sz="half" idx="10"/>
          </p:nvPr>
        </p:nvSpPr>
        <p:spPr>
          <a:xfrm>
            <a:off x="4084803" y="6344476"/>
            <a:ext cx="3000894" cy="365125"/>
          </a:xfrm>
        </p:spPr>
        <p:txBody>
          <a:bodyPr/>
          <a:lstStyle/>
          <a:p>
            <a:fld id="{DD7D180E-7B63-401A-A9D3-34F6EF6705C0}" type="datetime5">
              <a:rPr lang="zh-CN" altLang="en-US" sz="1800" smtClean="0">
                <a:latin typeface="华文行楷" panose="02010800040101010101" pitchFamily="2" charset="-122"/>
                <a:ea typeface="华文行楷" panose="02010800040101010101" pitchFamily="2" charset="-122"/>
              </a:rPr>
              <a:t>2021/3/18</a:t>
            </a:fld>
            <a:endParaRPr lang="zh-CN" altLang="en-US" sz="1800" dirty="0">
              <a:latin typeface="华文行楷" panose="02010800040101010101" pitchFamily="2" charset="-122"/>
              <a:ea typeface="华文行楷" panose="02010800040101010101" pitchFamily="2" charset="-122"/>
            </a:endParaRPr>
          </a:p>
        </p:txBody>
      </p:sp>
      <p:sp>
        <p:nvSpPr>
          <p:cNvPr id="6" name="灯片编号占位符 5"/>
          <p:cNvSpPr>
            <a:spLocks noGrp="1"/>
          </p:cNvSpPr>
          <p:nvPr>
            <p:ph type="sldNum" sz="quarter" idx="12"/>
          </p:nvPr>
        </p:nvSpPr>
        <p:spPr>
          <a:xfrm>
            <a:off x="10798629" y="6118406"/>
            <a:ext cx="1142245" cy="669925"/>
          </a:xfrm>
        </p:spPr>
        <p:txBody>
          <a:bodyPr/>
          <a:lstStyle/>
          <a:p>
            <a:fld id="{02032FB1-9441-4477-BC2C-471BE8C7C13C}" type="slidenum">
              <a:rPr lang="zh-CN" altLang="en-US" smtClean="0"/>
              <a:t>17</a:t>
            </a:fld>
            <a:endParaRPr lang="zh-CN" altLang="en-US" dirty="0"/>
          </a:p>
        </p:txBody>
      </p:sp>
      <p:pic>
        <p:nvPicPr>
          <p:cNvPr id="4098" name="Picture 2" descr="http://www.h3c.com.cn/res/200806/25/20080625_635350_image002_608905_30003_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697" y="1113952"/>
            <a:ext cx="1905000" cy="160020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3396183" y="2718487"/>
            <a:ext cx="6435466" cy="5030290"/>
          </a:xfrm>
          <a:prstGeom prst="rect">
            <a:avLst/>
          </a:prstGeom>
        </p:spPr>
        <p:txBody>
          <a:bodyPr vert="horz" lIns="91440" tIns="45720" rIns="91440" bIns="45720" rtlCol="0" anchor="ctr">
            <a:normAutofit/>
          </a:bodyPr>
          <a:lstStyle/>
          <a:p>
            <a:pPr defTabSz="457200">
              <a:spcBef>
                <a:spcPct val="20000"/>
              </a:spcBef>
              <a:spcAft>
                <a:spcPts val="600"/>
              </a:spcAft>
              <a:buClr>
                <a:schemeClr val="tx1"/>
              </a:buClr>
              <a:buSzPct val="80000"/>
              <a:buFont typeface="Wingdings 3" panose="05040102010807070707" pitchFamily="18" charset="2"/>
              <a:buNone/>
            </a:pPr>
            <a:r>
              <a:rPr lang="zh-CN" altLang="en-US" sz="1600" dirty="0"/>
              <a:t>二</a:t>
            </a:r>
            <a:r>
              <a:rPr lang="en-US" altLang="zh-CN" sz="1600" dirty="0"/>
              <a:t>. VLAN</a:t>
            </a:r>
            <a:r>
              <a:rPr lang="zh-CN" altLang="en-US" sz="1600" dirty="0"/>
              <a:t>的注册和注销</a:t>
            </a:r>
            <a:endParaRPr lang="en-US" altLang="zh-CN" sz="1600" dirty="0"/>
          </a:p>
          <a:p>
            <a:pPr defTabSz="457200">
              <a:spcBef>
                <a:spcPct val="20000"/>
              </a:spcBef>
              <a:spcAft>
                <a:spcPts val="600"/>
              </a:spcAft>
              <a:buClr>
                <a:schemeClr val="tx1"/>
              </a:buClr>
              <a:buSzPct val="80000"/>
              <a:buFont typeface="Wingdings 3" panose="05040102010807070707" pitchFamily="18" charset="2"/>
              <a:buNone/>
            </a:pPr>
            <a:r>
              <a:rPr lang="en-US" altLang="zh-CN" sz="1600" dirty="0"/>
              <a:t>GVRP</a:t>
            </a:r>
            <a:r>
              <a:rPr lang="zh-CN" altLang="en-US" sz="1600" dirty="0"/>
              <a:t>协议可以实现</a:t>
            </a:r>
            <a:r>
              <a:rPr lang="en-US" altLang="zh-CN" sz="1600" dirty="0"/>
              <a:t>VLAN</a:t>
            </a:r>
            <a:r>
              <a:rPr lang="zh-CN" altLang="en-US" sz="1600" dirty="0"/>
              <a:t>属性的自动注册和注销：</a:t>
            </a:r>
          </a:p>
          <a:p>
            <a:pPr defTabSz="457200">
              <a:spcBef>
                <a:spcPct val="20000"/>
              </a:spcBef>
              <a:spcAft>
                <a:spcPts val="600"/>
              </a:spcAft>
              <a:buClr>
                <a:schemeClr val="tx1"/>
              </a:buClr>
              <a:buSzPct val="80000"/>
              <a:buFont typeface="Wingdings 3" panose="05040102010807070707" pitchFamily="18" charset="2"/>
              <a:buNone/>
            </a:pPr>
            <a:r>
              <a:rPr lang="en-US" altLang="zh-CN" sz="1600" dirty="0"/>
              <a:t>              VLAN</a:t>
            </a:r>
            <a:r>
              <a:rPr lang="zh-CN" altLang="en-US" sz="1600" dirty="0"/>
              <a:t>的注册：指的是将端口加入</a:t>
            </a:r>
            <a:r>
              <a:rPr lang="en-US" altLang="zh-CN" sz="1600" dirty="0"/>
              <a:t>VLAN</a:t>
            </a:r>
            <a:r>
              <a:rPr lang="zh-CN" altLang="en-US" sz="1600" dirty="0"/>
              <a:t>。</a:t>
            </a:r>
          </a:p>
          <a:p>
            <a:pPr defTabSz="457200">
              <a:spcBef>
                <a:spcPct val="20000"/>
              </a:spcBef>
              <a:spcAft>
                <a:spcPts val="600"/>
              </a:spcAft>
              <a:buClr>
                <a:schemeClr val="tx1"/>
              </a:buClr>
              <a:buSzPct val="80000"/>
              <a:buFont typeface="Wingdings 3" panose="05040102010807070707" pitchFamily="18" charset="2"/>
              <a:buNone/>
            </a:pPr>
            <a:r>
              <a:rPr lang="en-US" altLang="zh-CN" sz="1600" dirty="0"/>
              <a:t>              VLAN</a:t>
            </a:r>
            <a:r>
              <a:rPr lang="zh-CN" altLang="en-US" sz="1600" dirty="0"/>
              <a:t>的注销：指的是将端口退出</a:t>
            </a:r>
            <a:r>
              <a:rPr lang="en-US" altLang="zh-CN" sz="1600" dirty="0"/>
              <a:t>VLAN</a:t>
            </a:r>
            <a:r>
              <a:rPr lang="zh-CN" altLang="en-US" sz="1600" dirty="0"/>
              <a:t>。</a:t>
            </a:r>
          </a:p>
          <a:p>
            <a:pPr defTabSz="457200">
              <a:spcBef>
                <a:spcPct val="20000"/>
              </a:spcBef>
              <a:spcAft>
                <a:spcPts val="600"/>
              </a:spcAft>
              <a:buClr>
                <a:schemeClr val="tx1"/>
              </a:buClr>
              <a:buSzPct val="80000"/>
              <a:buFont typeface="Wingdings 3" panose="05040102010807070707" pitchFamily="18" charset="2"/>
              <a:buNone/>
            </a:pPr>
            <a:r>
              <a:rPr lang="en-US" altLang="zh-CN" sz="1600" dirty="0"/>
              <a:t>GVRP</a:t>
            </a:r>
            <a:r>
              <a:rPr lang="zh-CN" altLang="en-US" sz="1600" dirty="0"/>
              <a:t>协议通过声明和回收声明实现</a:t>
            </a:r>
            <a:r>
              <a:rPr lang="en-US" altLang="zh-CN" sz="1600" dirty="0"/>
              <a:t>VLAN</a:t>
            </a:r>
            <a:r>
              <a:rPr lang="zh-CN" altLang="en-US" sz="1600" dirty="0"/>
              <a:t>属性的注册和注销。</a:t>
            </a:r>
          </a:p>
          <a:p>
            <a:pPr defTabSz="457200">
              <a:spcBef>
                <a:spcPct val="20000"/>
              </a:spcBef>
              <a:spcAft>
                <a:spcPts val="600"/>
              </a:spcAft>
              <a:buClr>
                <a:schemeClr val="tx1"/>
              </a:buClr>
              <a:buSzPct val="80000"/>
              <a:buFont typeface="Wingdings 3" panose="05040102010807070707" pitchFamily="18" charset="2"/>
              <a:buNone/>
            </a:pPr>
            <a:r>
              <a:rPr lang="en-US" altLang="zh-CN" sz="1600" dirty="0"/>
              <a:t>              </a:t>
            </a:r>
            <a:r>
              <a:rPr lang="zh-CN" altLang="en-US" sz="1600" dirty="0"/>
              <a:t>当端口接收到一个</a:t>
            </a:r>
            <a:r>
              <a:rPr lang="en-US" altLang="zh-CN" sz="1600" dirty="0"/>
              <a:t>VLAN</a:t>
            </a:r>
            <a:r>
              <a:rPr lang="zh-CN" altLang="en-US" sz="1600" dirty="0"/>
              <a:t>属性声明时，该端口将注册该声明中包含的</a:t>
            </a:r>
            <a:r>
              <a:rPr lang="en-US" altLang="zh-CN" sz="1600" dirty="0"/>
              <a:t>VLAN</a:t>
            </a:r>
            <a:r>
              <a:rPr lang="zh-CN" altLang="en-US" sz="1600" dirty="0"/>
              <a:t>信息（端口加入</a:t>
            </a:r>
            <a:r>
              <a:rPr lang="en-US" altLang="zh-CN" sz="1600" dirty="0"/>
              <a:t>VLAN</a:t>
            </a:r>
            <a:r>
              <a:rPr lang="zh-CN" altLang="en-US" sz="1600" dirty="0"/>
              <a:t>）。</a:t>
            </a:r>
          </a:p>
          <a:p>
            <a:pPr defTabSz="457200">
              <a:spcBef>
                <a:spcPct val="20000"/>
              </a:spcBef>
              <a:spcAft>
                <a:spcPts val="600"/>
              </a:spcAft>
              <a:buClr>
                <a:schemeClr val="tx1"/>
              </a:buClr>
              <a:buSzPct val="80000"/>
              <a:buFont typeface="Wingdings 3" panose="05040102010807070707" pitchFamily="18" charset="2"/>
              <a:buNone/>
            </a:pPr>
            <a:r>
              <a:rPr lang="en-US" altLang="zh-CN" sz="1600" dirty="0"/>
              <a:t>             </a:t>
            </a:r>
            <a:r>
              <a:rPr lang="zh-CN" altLang="en-US" sz="1600" dirty="0"/>
              <a:t>当端口接收到一个</a:t>
            </a:r>
            <a:r>
              <a:rPr lang="en-US" altLang="zh-CN" sz="1600" dirty="0"/>
              <a:t>VLAN</a:t>
            </a:r>
            <a:r>
              <a:rPr lang="zh-CN" altLang="en-US" sz="1600" dirty="0"/>
              <a:t>属性的回收声明时，该端口将注销该声明中包含的</a:t>
            </a:r>
            <a:r>
              <a:rPr lang="en-US" altLang="zh-CN" sz="1600" dirty="0"/>
              <a:t>VLAN</a:t>
            </a:r>
            <a:r>
              <a:rPr lang="zh-CN" altLang="en-US" sz="1600" dirty="0"/>
              <a:t>信息（端口退出</a:t>
            </a:r>
            <a:r>
              <a:rPr lang="en-US" altLang="zh-CN" sz="1600" dirty="0"/>
              <a:t>VLAN</a:t>
            </a:r>
            <a:r>
              <a:rPr lang="zh-CN" altLang="en-US" sz="1600" dirty="0"/>
              <a:t>）。</a:t>
            </a:r>
          </a:p>
          <a:p>
            <a:pPr defTabSz="457200">
              <a:spcBef>
                <a:spcPct val="20000"/>
              </a:spcBef>
              <a:spcAft>
                <a:spcPts val="600"/>
              </a:spcAft>
              <a:buClr>
                <a:schemeClr val="tx1"/>
              </a:buClr>
              <a:buSzPct val="80000"/>
              <a:buFont typeface="Wingdings 3" panose="05040102010807070707" pitchFamily="18" charset="2"/>
              <a:buNone/>
            </a:pPr>
            <a:r>
              <a:rPr lang="en-US" altLang="zh-CN" sz="1600" dirty="0"/>
              <a:t>GVRP</a:t>
            </a:r>
            <a:r>
              <a:rPr lang="zh-CN" altLang="en-US" sz="1600" dirty="0"/>
              <a:t>协议的属性注册和注销仅仅是对于接收到</a:t>
            </a:r>
            <a:r>
              <a:rPr lang="en-US" altLang="zh-CN" sz="1600" dirty="0"/>
              <a:t>GVRP</a:t>
            </a:r>
            <a:r>
              <a:rPr lang="zh-CN" altLang="en-US" sz="1600" dirty="0"/>
              <a:t>协议报文的端口而言的。</a:t>
            </a:r>
          </a:p>
          <a:p>
            <a:pPr defTabSz="457200">
              <a:spcBef>
                <a:spcPct val="20000"/>
              </a:spcBef>
              <a:spcAft>
                <a:spcPts val="600"/>
              </a:spcAft>
              <a:buClr>
                <a:schemeClr val="tx1"/>
              </a:buClr>
              <a:buSzPct val="80000"/>
              <a:buFont typeface="Wingdings 3" panose="05040102010807070707" pitchFamily="18" charset="2"/>
              <a:buNone/>
            </a:pPr>
            <a:endParaRPr lang="en-US" altLang="zh-CN" sz="1600" dirty="0"/>
          </a:p>
          <a:p>
            <a:pPr defTabSz="457200">
              <a:spcBef>
                <a:spcPct val="20000"/>
              </a:spcBef>
              <a:spcAft>
                <a:spcPts val="600"/>
              </a:spcAft>
              <a:buClr>
                <a:schemeClr val="tx1"/>
              </a:buClr>
              <a:buSzPct val="80000"/>
              <a:buFont typeface="Wingdings 3" panose="05040102010807070707" pitchFamily="18" charset="2"/>
              <a:buNone/>
            </a:pPr>
            <a:endParaRPr lang="en-US" altLang="zh-CN" sz="1600" dirty="0"/>
          </a:p>
          <a:p>
            <a:pPr defTabSz="457200">
              <a:spcBef>
                <a:spcPct val="20000"/>
              </a:spcBef>
              <a:spcAft>
                <a:spcPts val="600"/>
              </a:spcAft>
              <a:buClr>
                <a:schemeClr val="tx1"/>
              </a:buClr>
              <a:buSzPct val="80000"/>
              <a:buFont typeface="Wingdings 3" panose="05040102010807070707" pitchFamily="18" charset="2"/>
              <a:buNone/>
            </a:pPr>
            <a:endParaRPr lang="zh-CN" altLang="en-US" sz="1600" dirty="0"/>
          </a:p>
        </p:txBody>
      </p:sp>
      <p:pic>
        <p:nvPicPr>
          <p:cNvPr id="4100" name="Picture 4" descr="http://www.h3c.com.cn/res/200806/25/20080625_635351_image003_608905_30003_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306" y="3573145"/>
            <a:ext cx="2838450" cy="504826"/>
          </a:xfrm>
          <a:prstGeom prst="rect">
            <a:avLst/>
          </a:prstGeom>
          <a:noFill/>
          <a:extLst>
            <a:ext uri="{909E8E84-426E-40DD-AFC4-6F175D3DCCD1}">
              <a14:hiddenFill xmlns:a14="http://schemas.microsoft.com/office/drawing/2010/main">
                <a:solidFill>
                  <a:srgbClr val="FFFFFF"/>
                </a:solidFill>
              </a14:hiddenFill>
            </a:ext>
          </a:extLst>
        </p:spPr>
      </p:pic>
      <p:sp>
        <p:nvSpPr>
          <p:cNvPr id="10" name="页脚占位符 4">
            <a:extLst>
              <a:ext uri="{FF2B5EF4-FFF2-40B4-BE49-F238E27FC236}">
                <a16:creationId xmlns:a16="http://schemas.microsoft.com/office/drawing/2014/main" id="{C346B580-4761-46F6-9E74-19CD1290668A}"/>
              </a:ext>
            </a:extLst>
          </p:cNvPr>
          <p:cNvSpPr>
            <a:spLocks noGrp="1"/>
          </p:cNvSpPr>
          <p:nvPr>
            <p:ph type="ftr" sz="quarter" idx="11"/>
          </p:nvPr>
        </p:nvSpPr>
        <p:spPr>
          <a:xfrm>
            <a:off x="0" y="6344476"/>
            <a:ext cx="5044440" cy="365125"/>
          </a:xfrm>
        </p:spPr>
        <p:txBody>
          <a:bodyPr vert="horz" lIns="91440" tIns="45720" rIns="91440" bIns="45720" rtlCol="0" anchor="t"/>
          <a:lstStyle/>
          <a:p>
            <a:r>
              <a:rPr lang="zh-CN" altLang="en-US" sz="1800" dirty="0">
                <a:latin typeface="华文行楷" panose="02010800040101010101" pitchFamily="2" charset="-122"/>
                <a:ea typeface="华文行楷" panose="02010800040101010101" pitchFamily="2" charset="-122"/>
              </a:rPr>
              <a:t>计算机科学与工程学院    李朝阳</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1" y="455264"/>
            <a:ext cx="10793685" cy="1077446"/>
          </a:xfrm>
        </p:spPr>
        <p:txBody>
          <a:bodyPr>
            <a:normAutofit fontScale="90000"/>
          </a:bodyPr>
          <a:lstStyle/>
          <a:p>
            <a:pPr algn="ctr"/>
            <a:r>
              <a:rPr lang="en-US" altLang="zh-CN" dirty="0"/>
              <a:t>GVRP</a:t>
            </a:r>
            <a:r>
              <a:rPr lang="zh-CN" altLang="en-US" dirty="0"/>
              <a:t>协议的</a:t>
            </a:r>
            <a:r>
              <a:rPr lang="zh-CN" altLang="en-US" b="1" dirty="0"/>
              <a:t>技术实现练习</a:t>
            </a:r>
            <a:br>
              <a:rPr lang="zh-CN" altLang="en-US" b="1" dirty="0"/>
            </a:br>
            <a:endParaRPr lang="zh-CN" altLang="en-US" dirty="0"/>
          </a:p>
        </p:txBody>
      </p:sp>
      <p:sp>
        <p:nvSpPr>
          <p:cNvPr id="4" name="日期占位符 3"/>
          <p:cNvSpPr>
            <a:spLocks noGrp="1"/>
          </p:cNvSpPr>
          <p:nvPr>
            <p:ph type="dt" sz="half" idx="10"/>
          </p:nvPr>
        </p:nvSpPr>
        <p:spPr>
          <a:xfrm>
            <a:off x="4084803" y="6344476"/>
            <a:ext cx="3000894"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D7D180E-7B63-401A-A9D3-34F6EF6705C0}" type="datetime5">
              <a:rPr kumimoji="0" lang="zh-CN" altLang="en-US" sz="1800" b="0" i="0" u="none" strike="noStrike" kern="1200" cap="none" spc="0" normalizeH="0" baseline="0" noProof="0" smtClean="0">
                <a:ln>
                  <a:noFill/>
                </a:ln>
                <a:solidFill>
                  <a:prstClr val="black">
                    <a:lumMod val="65000"/>
                    <a:lumOff val="35000"/>
                  </a:prstClr>
                </a:solidFill>
                <a:effectLst/>
                <a:uLnTx/>
                <a:uFillTx/>
                <a:latin typeface="华文行楷" panose="02010800040101010101" pitchFamily="2" charset="-122"/>
                <a:ea typeface="华文行楷" panose="0201080004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2021/3/18</a:t>
            </a:fld>
            <a:endParaRPr kumimoji="0" lang="zh-CN" altLang="en-US" sz="1800" b="0" i="0" u="none" strike="noStrike" kern="1200" cap="none" spc="0" normalizeH="0" baseline="0" noProof="0" dirty="0">
              <a:ln>
                <a:noFill/>
              </a:ln>
              <a:solidFill>
                <a:prstClr val="black">
                  <a:lumMod val="65000"/>
                  <a:lumOff val="35000"/>
                </a:prstClr>
              </a:solidFill>
              <a:effectLst/>
              <a:uLnTx/>
              <a:uFillTx/>
              <a:latin typeface="华文行楷" panose="02010800040101010101" pitchFamily="2" charset="-122"/>
              <a:ea typeface="华文行楷" panose="02010800040101010101" pitchFamily="2" charset="-122"/>
              <a:cs typeface="+mn-cs"/>
            </a:endParaRPr>
          </a:p>
        </p:txBody>
      </p:sp>
      <p:sp>
        <p:nvSpPr>
          <p:cNvPr id="6" name="灯片编号占位符 5"/>
          <p:cNvSpPr>
            <a:spLocks noGrp="1"/>
          </p:cNvSpPr>
          <p:nvPr>
            <p:ph type="sldNum" sz="quarter" idx="12"/>
          </p:nvPr>
        </p:nvSpPr>
        <p:spPr>
          <a:xfrm>
            <a:off x="10798629" y="6118406"/>
            <a:ext cx="1142245" cy="6699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032FB1-9441-4477-BC2C-471BE8C7C13C}" type="slidenum">
              <a:rPr kumimoji="0" lang="zh-CN" altLang="en-US" sz="11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100" b="0" i="0" u="none" strike="noStrike" kern="1200" cap="none" spc="0" normalizeH="0" baseline="0" noProof="0" dirty="0">
              <a:ln>
                <a:noFill/>
              </a:ln>
              <a:solidFill>
                <a:prstClr val="black">
                  <a:tint val="75000"/>
                </a:prstClr>
              </a:solidFill>
              <a:effectLst/>
              <a:uLnTx/>
              <a:uFillTx/>
              <a:latin typeface="Calibri"/>
              <a:ea typeface="宋体" panose="02010600030101010101" pitchFamily="2" charset="-122"/>
              <a:cs typeface="+mn-cs"/>
            </a:endParaRPr>
          </a:p>
        </p:txBody>
      </p:sp>
      <p:sp>
        <p:nvSpPr>
          <p:cNvPr id="7" name="矩形 6"/>
          <p:cNvSpPr/>
          <p:nvPr/>
        </p:nvSpPr>
        <p:spPr>
          <a:xfrm>
            <a:off x="251126" y="1239280"/>
            <a:ext cx="6435466" cy="5030290"/>
          </a:xfrm>
          <a:prstGeom prst="rect">
            <a:avLst/>
          </a:prstGeom>
        </p:spPr>
        <p:txBody>
          <a:bodyPr vert="horz" lIns="91440" tIns="45720" rIns="91440" bIns="45720" rtlCol="0" anchor="ctr">
            <a:normAutofit fontScale="92500" lnSpcReduction="20000"/>
          </a:bodyPr>
          <a:lstStyle/>
          <a:p>
            <a:pPr marL="0" marR="0" lvl="0" indent="0" algn="l" defTabSz="457200" rtl="0" eaLnBrk="1" fontAlgn="auto" latinLnBrk="0" hangingPunct="1">
              <a:lnSpc>
                <a:spcPct val="100000"/>
              </a:lnSpc>
              <a:spcBef>
                <a:spcPct val="20000"/>
              </a:spcBef>
              <a:spcAft>
                <a:spcPts val="600"/>
              </a:spcAft>
              <a:buClr>
                <a:prstClr val="black"/>
              </a:buClr>
              <a:buSzPct val="80000"/>
              <a:buFont typeface="Wingdings 3" panose="05040102010807070707" pitchFamily="18" charset="2"/>
              <a:buNone/>
              <a:tabLst/>
              <a:defRPr/>
            </a:pPr>
            <a:r>
              <a:rPr kumimoji="0" lang="en-US" altLang="zh-CN" sz="1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VLAN</a:t>
            </a:r>
            <a:r>
              <a:rPr kumimoji="0" lang="zh-CN" altLang="en-US" sz="1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的单向注册过程</a:t>
            </a:r>
            <a:endParaRPr kumimoji="0" lang="en-US" altLang="zh-CN" sz="1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285750" marR="0" lvl="0" indent="-285750" algn="l" defTabSz="457200" rtl="0" eaLnBrk="1" fontAlgn="auto" latinLnBrk="0" hangingPunct="1">
              <a:lnSpc>
                <a:spcPct val="100000"/>
              </a:lnSpc>
              <a:spcBef>
                <a:spcPct val="20000"/>
              </a:spcBef>
              <a:spcAft>
                <a:spcPts val="600"/>
              </a:spcAft>
              <a:buClr>
                <a:prstClr val="black"/>
              </a:buClr>
              <a:buSzPct val="80000"/>
              <a:buFont typeface="Wingdings" panose="05000000000000000000" pitchFamily="2" charset="2"/>
              <a:buChar char="p"/>
              <a:tabLst/>
              <a:defRPr/>
            </a:pPr>
            <a:r>
              <a:rPr lang="en-US" altLang="zh-CN" sz="1600" dirty="0">
                <a:solidFill>
                  <a:prstClr val="black"/>
                </a:solidFill>
                <a:latin typeface="Calibri"/>
                <a:ea typeface="宋体" panose="02010600030101010101" pitchFamily="2" charset="-122"/>
              </a:rPr>
              <a:t>	PC1</a:t>
            </a:r>
            <a:r>
              <a:rPr lang="zh-CN" altLang="en-US" sz="1600" dirty="0">
                <a:solidFill>
                  <a:prstClr val="black"/>
                </a:solidFill>
                <a:latin typeface="Calibri"/>
                <a:ea typeface="宋体" panose="02010600030101010101" pitchFamily="2" charset="-122"/>
              </a:rPr>
              <a:t>和</a:t>
            </a:r>
            <a:r>
              <a:rPr lang="en-US" altLang="zh-CN" sz="1600" dirty="0">
                <a:solidFill>
                  <a:prstClr val="black"/>
                </a:solidFill>
                <a:latin typeface="Calibri"/>
                <a:ea typeface="宋体" panose="02010600030101010101" pitchFamily="2" charset="-122"/>
              </a:rPr>
              <a:t>PC2</a:t>
            </a:r>
            <a:r>
              <a:rPr lang="zh-CN" altLang="en-US" sz="1600" dirty="0">
                <a:solidFill>
                  <a:prstClr val="black"/>
                </a:solidFill>
                <a:latin typeface="Calibri"/>
                <a:ea typeface="宋体" panose="02010600030101010101" pitchFamily="2" charset="-122"/>
              </a:rPr>
              <a:t>都划分为</a:t>
            </a:r>
            <a:r>
              <a:rPr lang="en-US" altLang="zh-CN" sz="1600" dirty="0">
                <a:solidFill>
                  <a:prstClr val="black"/>
                </a:solidFill>
                <a:latin typeface="Calibri"/>
                <a:ea typeface="宋体" panose="02010600030101010101" pitchFamily="2" charset="-122"/>
              </a:rPr>
              <a:t>VLAN 10</a:t>
            </a:r>
          </a:p>
          <a:p>
            <a:pPr marL="742950" lvl="1" indent="-285750" defTabSz="457200">
              <a:spcBef>
                <a:spcPct val="20000"/>
              </a:spcBef>
              <a:spcAft>
                <a:spcPts val="600"/>
              </a:spcAft>
              <a:buClr>
                <a:prstClr val="black"/>
              </a:buClr>
              <a:buSzPct val="80000"/>
              <a:buFont typeface="Wingdings" panose="05000000000000000000" pitchFamily="2" charset="2"/>
              <a:buChar char="Ø"/>
            </a:pPr>
            <a:r>
              <a:rPr lang="zh-CN" altLang="en-US" sz="1600" dirty="0">
                <a:solidFill>
                  <a:prstClr val="black"/>
                </a:solidFill>
                <a:latin typeface="Calibri"/>
                <a:ea typeface="宋体" panose="02010600030101010101" pitchFamily="2" charset="-122"/>
              </a:rPr>
              <a:t>之间的交换机都应配置</a:t>
            </a:r>
            <a:r>
              <a:rPr lang="en-US" altLang="zh-CN" sz="1600" dirty="0">
                <a:solidFill>
                  <a:prstClr val="black"/>
                </a:solidFill>
                <a:latin typeface="Calibri"/>
                <a:ea typeface="宋体" panose="02010600030101010101" pitchFamily="2" charset="-122"/>
              </a:rPr>
              <a:t>VLAN 10</a:t>
            </a:r>
          </a:p>
          <a:p>
            <a:pPr marL="742950" lvl="1" indent="-285750" defTabSz="457200">
              <a:spcBef>
                <a:spcPct val="20000"/>
              </a:spcBef>
              <a:spcAft>
                <a:spcPts val="600"/>
              </a:spcAft>
              <a:buClr>
                <a:prstClr val="black"/>
              </a:buClr>
              <a:buSzPct val="80000"/>
              <a:buFont typeface="Wingdings" panose="05000000000000000000" pitchFamily="2" charset="2"/>
              <a:buChar char="Ø"/>
            </a:pPr>
            <a:r>
              <a:rPr kumimoji="0" lang="zh-CN" altLang="en-US" sz="1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先给</a:t>
            </a:r>
            <a:r>
              <a:rPr kumimoji="0" lang="en-US" altLang="zh-CN" sz="1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S1,S2,S3,S4</a:t>
            </a:r>
            <a:r>
              <a:rPr kumimoji="0" lang="zh-CN" altLang="en-US" sz="1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都使用</a:t>
            </a:r>
            <a:r>
              <a:rPr kumimoji="0" lang="en-US" altLang="zh-CN" sz="1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GVRP</a:t>
            </a:r>
            <a:r>
              <a:rPr kumimoji="0" lang="zh-CN" altLang="en-US" sz="1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功能</a:t>
            </a:r>
            <a:endParaRPr kumimoji="0" lang="en-US" altLang="zh-CN" sz="1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1200150" lvl="2" indent="-285750" defTabSz="457200">
              <a:spcBef>
                <a:spcPct val="20000"/>
              </a:spcBef>
              <a:spcAft>
                <a:spcPts val="600"/>
              </a:spcAft>
              <a:buClr>
                <a:prstClr val="black"/>
              </a:buClr>
              <a:buSzPct val="80000"/>
              <a:buFont typeface="Wingdings" panose="05000000000000000000" pitchFamily="2" charset="2"/>
              <a:buChar char="l"/>
            </a:pPr>
            <a:r>
              <a:rPr lang="en-US" altLang="zh-CN" sz="1200" dirty="0">
                <a:solidFill>
                  <a:prstClr val="black"/>
                </a:solidFill>
                <a:latin typeface="Calibri"/>
                <a:ea typeface="宋体" panose="02010600030101010101" pitchFamily="2" charset="-122"/>
              </a:rPr>
              <a:t>[S1] </a:t>
            </a:r>
            <a:r>
              <a:rPr lang="en-US" altLang="zh-CN" sz="1200" dirty="0" err="1">
                <a:solidFill>
                  <a:prstClr val="black"/>
                </a:solidFill>
                <a:latin typeface="Calibri"/>
                <a:ea typeface="宋体" panose="02010600030101010101" pitchFamily="2" charset="-122"/>
              </a:rPr>
              <a:t>gvrp</a:t>
            </a:r>
            <a:endParaRPr lang="en-US" altLang="zh-CN" sz="1200" dirty="0">
              <a:solidFill>
                <a:prstClr val="black"/>
              </a:solidFill>
              <a:latin typeface="Calibri"/>
              <a:ea typeface="宋体" panose="02010600030101010101" pitchFamily="2" charset="-122"/>
            </a:endParaRPr>
          </a:p>
          <a:p>
            <a:pPr marL="1200150" lvl="2" indent="-285750" defTabSz="457200">
              <a:spcBef>
                <a:spcPct val="20000"/>
              </a:spcBef>
              <a:spcAft>
                <a:spcPts val="600"/>
              </a:spcAft>
              <a:buClr>
                <a:prstClr val="black"/>
              </a:buClr>
              <a:buSzPct val="80000"/>
              <a:buFont typeface="Wingdings" panose="05000000000000000000" pitchFamily="2" charset="2"/>
              <a:buChar char="l"/>
            </a:pPr>
            <a:r>
              <a:rPr lang="en-US" altLang="zh-CN" sz="1200" dirty="0">
                <a:solidFill>
                  <a:prstClr val="black"/>
                </a:solidFill>
                <a:latin typeface="Calibri"/>
                <a:ea typeface="宋体" panose="02010600030101010101" pitchFamily="2" charset="-122"/>
              </a:rPr>
              <a:t>[S2] </a:t>
            </a:r>
            <a:r>
              <a:rPr lang="en-US" altLang="zh-CN" sz="1200" dirty="0" err="1">
                <a:solidFill>
                  <a:prstClr val="black"/>
                </a:solidFill>
                <a:latin typeface="Calibri"/>
                <a:ea typeface="宋体" panose="02010600030101010101" pitchFamily="2" charset="-122"/>
              </a:rPr>
              <a:t>gvrp</a:t>
            </a:r>
            <a:endParaRPr lang="en-US" altLang="zh-CN" sz="1200" dirty="0">
              <a:solidFill>
                <a:prstClr val="black"/>
              </a:solidFill>
              <a:latin typeface="Calibri"/>
              <a:ea typeface="宋体" panose="02010600030101010101" pitchFamily="2" charset="-122"/>
            </a:endParaRPr>
          </a:p>
          <a:p>
            <a:pPr marL="1200150" lvl="2" indent="-285750" defTabSz="457200">
              <a:spcBef>
                <a:spcPct val="20000"/>
              </a:spcBef>
              <a:spcAft>
                <a:spcPts val="600"/>
              </a:spcAft>
              <a:buClr>
                <a:prstClr val="black"/>
              </a:buClr>
              <a:buSzPct val="80000"/>
              <a:buFont typeface="Wingdings" panose="05000000000000000000" pitchFamily="2" charset="2"/>
              <a:buChar char="l"/>
            </a:pPr>
            <a:r>
              <a:rPr lang="en-US" altLang="zh-CN" sz="1200" dirty="0">
                <a:solidFill>
                  <a:prstClr val="black"/>
                </a:solidFill>
                <a:latin typeface="Calibri"/>
                <a:ea typeface="宋体" panose="02010600030101010101" pitchFamily="2" charset="-122"/>
              </a:rPr>
              <a:t>[S3] </a:t>
            </a:r>
            <a:r>
              <a:rPr lang="en-US" altLang="zh-CN" sz="1200" dirty="0" err="1">
                <a:solidFill>
                  <a:prstClr val="black"/>
                </a:solidFill>
                <a:latin typeface="Calibri"/>
                <a:ea typeface="宋体" panose="02010600030101010101" pitchFamily="2" charset="-122"/>
              </a:rPr>
              <a:t>gvrp</a:t>
            </a:r>
            <a:endParaRPr lang="en-US" altLang="zh-CN" sz="1200" dirty="0">
              <a:solidFill>
                <a:prstClr val="black"/>
              </a:solidFill>
              <a:latin typeface="Calibri"/>
              <a:ea typeface="宋体" panose="02010600030101010101" pitchFamily="2" charset="-122"/>
            </a:endParaRPr>
          </a:p>
          <a:p>
            <a:pPr marL="1200150" lvl="2" indent="-285750" defTabSz="457200">
              <a:spcBef>
                <a:spcPct val="20000"/>
              </a:spcBef>
              <a:spcAft>
                <a:spcPts val="600"/>
              </a:spcAft>
              <a:buClr>
                <a:prstClr val="black"/>
              </a:buClr>
              <a:buSzPct val="80000"/>
              <a:buFont typeface="Wingdings" panose="05000000000000000000" pitchFamily="2" charset="2"/>
              <a:buChar char="l"/>
            </a:pPr>
            <a:r>
              <a:rPr lang="en-US" altLang="zh-CN" sz="1200" dirty="0">
                <a:solidFill>
                  <a:prstClr val="black"/>
                </a:solidFill>
                <a:latin typeface="Calibri"/>
                <a:ea typeface="宋体" panose="02010600030101010101" pitchFamily="2" charset="-122"/>
              </a:rPr>
              <a:t>[S4] gvrp0</a:t>
            </a:r>
          </a:p>
          <a:p>
            <a:pPr marL="628650" lvl="1" indent="-171450" defTabSz="457200">
              <a:spcBef>
                <a:spcPct val="20000"/>
              </a:spcBef>
              <a:spcAft>
                <a:spcPts val="600"/>
              </a:spcAft>
              <a:buClr>
                <a:prstClr val="black"/>
              </a:buClr>
              <a:buSzPct val="80000"/>
              <a:buFont typeface="Wingdings" panose="05000000000000000000" pitchFamily="2" charset="2"/>
              <a:buChar char="Ø"/>
            </a:pPr>
            <a:r>
              <a:rPr lang="en-US" altLang="zh-CN" sz="1200" dirty="0">
                <a:solidFill>
                  <a:prstClr val="black"/>
                </a:solidFill>
                <a:latin typeface="Calibri"/>
                <a:ea typeface="宋体" panose="02010600030101010101" pitchFamily="2" charset="-122"/>
              </a:rPr>
              <a:t>	</a:t>
            </a:r>
            <a:r>
              <a:rPr lang="zh-CN" altLang="en-US" sz="1200" dirty="0">
                <a:solidFill>
                  <a:prstClr val="black"/>
                </a:solidFill>
                <a:latin typeface="Calibri"/>
                <a:ea typeface="宋体" panose="02010600030101010101" pitchFamily="2" charset="-122"/>
              </a:rPr>
              <a:t>手工在</a:t>
            </a:r>
            <a:r>
              <a:rPr lang="en-US" altLang="zh-CN" sz="1200" dirty="0">
                <a:solidFill>
                  <a:prstClr val="black"/>
                </a:solidFill>
                <a:latin typeface="Calibri"/>
                <a:ea typeface="宋体" panose="02010600030101010101" pitchFamily="2" charset="-122"/>
              </a:rPr>
              <a:t>S1</a:t>
            </a:r>
            <a:r>
              <a:rPr lang="zh-CN" altLang="en-US" sz="1200" dirty="0">
                <a:solidFill>
                  <a:prstClr val="black"/>
                </a:solidFill>
                <a:latin typeface="Calibri"/>
                <a:ea typeface="宋体" panose="02010600030101010101" pitchFamily="2" charset="-122"/>
              </a:rPr>
              <a:t>上静态创建</a:t>
            </a:r>
            <a:r>
              <a:rPr lang="en-US" altLang="zh-CN" sz="1200" dirty="0">
                <a:solidFill>
                  <a:prstClr val="black"/>
                </a:solidFill>
                <a:latin typeface="Calibri"/>
                <a:ea typeface="宋体" panose="02010600030101010101" pitchFamily="2" charset="-122"/>
              </a:rPr>
              <a:t>VLAN 10, </a:t>
            </a:r>
            <a:r>
              <a:rPr lang="zh-CN" altLang="en-US" sz="1200" dirty="0">
                <a:solidFill>
                  <a:prstClr val="black"/>
                </a:solidFill>
                <a:latin typeface="Calibri"/>
                <a:ea typeface="宋体" panose="02010600030101010101" pitchFamily="2" charset="-122"/>
              </a:rPr>
              <a:t>当</a:t>
            </a:r>
            <a:r>
              <a:rPr lang="en-US" altLang="zh-CN" sz="1200" dirty="0">
                <a:solidFill>
                  <a:prstClr val="black"/>
                </a:solidFill>
                <a:latin typeface="Calibri"/>
                <a:ea typeface="宋体" panose="02010600030101010101" pitchFamily="2" charset="-122"/>
              </a:rPr>
              <a:t>VLAN 10</a:t>
            </a:r>
            <a:r>
              <a:rPr lang="zh-CN" altLang="en-US" sz="1200" dirty="0">
                <a:solidFill>
                  <a:prstClr val="black"/>
                </a:solidFill>
                <a:latin typeface="Calibri"/>
                <a:ea typeface="宋体" panose="02010600030101010101" pitchFamily="2" charset="-122"/>
              </a:rPr>
              <a:t>的</a:t>
            </a:r>
            <a:endParaRPr lang="en-US" altLang="zh-CN" sz="1200" dirty="0">
              <a:solidFill>
                <a:prstClr val="black"/>
              </a:solidFill>
              <a:latin typeface="Calibri"/>
              <a:ea typeface="宋体" panose="02010600030101010101" pitchFamily="2" charset="-122"/>
            </a:endParaRPr>
          </a:p>
          <a:p>
            <a:pPr lvl="1" defTabSz="457200">
              <a:spcBef>
                <a:spcPct val="20000"/>
              </a:spcBef>
              <a:spcAft>
                <a:spcPts val="600"/>
              </a:spcAft>
              <a:buClr>
                <a:prstClr val="black"/>
              </a:buClr>
              <a:buSzPct val="80000"/>
            </a:pPr>
            <a:r>
              <a:rPr lang="zh-CN" altLang="en-US" sz="1200" dirty="0">
                <a:solidFill>
                  <a:prstClr val="black"/>
                </a:solidFill>
                <a:latin typeface="Calibri"/>
                <a:ea typeface="宋体" panose="02010600030101010101" pitchFamily="2" charset="-122"/>
              </a:rPr>
              <a:t>帧通过后，</a:t>
            </a:r>
            <a:endParaRPr lang="en-US" altLang="zh-CN" sz="1200" dirty="0">
              <a:solidFill>
                <a:prstClr val="black"/>
              </a:solidFill>
              <a:latin typeface="Calibri"/>
              <a:ea typeface="宋体" panose="02010600030101010101" pitchFamily="2" charset="-122"/>
            </a:endParaRPr>
          </a:p>
          <a:p>
            <a:pPr marL="1085850" lvl="2" indent="-171450" defTabSz="457200">
              <a:spcBef>
                <a:spcPct val="20000"/>
              </a:spcBef>
              <a:spcAft>
                <a:spcPts val="600"/>
              </a:spcAft>
              <a:buClr>
                <a:prstClr val="black"/>
              </a:buClr>
              <a:buSzPct val="80000"/>
              <a:buFont typeface="Wingdings" panose="05000000000000000000" pitchFamily="2" charset="2"/>
              <a:buChar char="l"/>
            </a:pPr>
            <a:r>
              <a:rPr lang="en-US" altLang="zh-CN" sz="1200" dirty="0">
                <a:solidFill>
                  <a:prstClr val="black"/>
                </a:solidFill>
                <a:latin typeface="Calibri"/>
                <a:ea typeface="宋体" panose="02010600030101010101" pitchFamily="2" charset="-122"/>
              </a:rPr>
              <a:t>S1</a:t>
            </a:r>
            <a:r>
              <a:rPr lang="zh-CN" altLang="en-US" sz="1200" dirty="0">
                <a:solidFill>
                  <a:prstClr val="black"/>
                </a:solidFill>
                <a:latin typeface="Calibri"/>
                <a:ea typeface="宋体" panose="02010600030101010101" pitchFamily="2" charset="-122"/>
              </a:rPr>
              <a:t>的</a:t>
            </a:r>
            <a:r>
              <a:rPr lang="en-US" altLang="zh-CN" sz="1200" dirty="0">
                <a:solidFill>
                  <a:prstClr val="black"/>
                </a:solidFill>
                <a:latin typeface="Calibri"/>
                <a:ea typeface="宋体" panose="02010600030101010101" pitchFamily="2" charset="-122"/>
              </a:rPr>
              <a:t>GE1</a:t>
            </a:r>
            <a:r>
              <a:rPr lang="zh-CN" altLang="en-US" sz="1200" dirty="0">
                <a:solidFill>
                  <a:prstClr val="black"/>
                </a:solidFill>
                <a:latin typeface="Calibri"/>
                <a:ea typeface="宋体" panose="02010600030101010101" pitchFamily="2" charset="-122"/>
              </a:rPr>
              <a:t>会向外发送</a:t>
            </a:r>
            <a:r>
              <a:rPr lang="en-US" altLang="zh-CN" sz="1200" dirty="0">
                <a:solidFill>
                  <a:prstClr val="black"/>
                </a:solidFill>
                <a:latin typeface="Calibri"/>
                <a:ea typeface="宋体" panose="02010600030101010101" pitchFamily="2" charset="-122"/>
              </a:rPr>
              <a:t>VLAN 10</a:t>
            </a:r>
            <a:r>
              <a:rPr lang="zh-CN" altLang="en-US" sz="1200" dirty="0">
                <a:solidFill>
                  <a:prstClr val="black"/>
                </a:solidFill>
                <a:latin typeface="Calibri"/>
                <a:ea typeface="宋体" panose="02010600030101010101" pitchFamily="2" charset="-122"/>
              </a:rPr>
              <a:t>的属性注</a:t>
            </a:r>
            <a:endParaRPr lang="en-US" altLang="zh-CN" sz="1200" dirty="0">
              <a:solidFill>
                <a:prstClr val="black"/>
              </a:solidFill>
              <a:latin typeface="Calibri"/>
              <a:ea typeface="宋体" panose="02010600030101010101" pitchFamily="2" charset="-122"/>
            </a:endParaRPr>
          </a:p>
          <a:p>
            <a:pPr lvl="1" defTabSz="457200">
              <a:spcBef>
                <a:spcPct val="20000"/>
              </a:spcBef>
              <a:spcAft>
                <a:spcPts val="600"/>
              </a:spcAft>
              <a:buClr>
                <a:prstClr val="black"/>
              </a:buClr>
              <a:buSzPct val="80000"/>
            </a:pPr>
            <a:r>
              <a:rPr lang="en-US" altLang="zh-CN" sz="1200" dirty="0">
                <a:solidFill>
                  <a:prstClr val="black"/>
                </a:solidFill>
                <a:latin typeface="Calibri"/>
                <a:ea typeface="宋体" panose="02010600030101010101" pitchFamily="2" charset="-122"/>
              </a:rPr>
              <a:t>	</a:t>
            </a:r>
            <a:r>
              <a:rPr lang="zh-CN" altLang="en-US" sz="1200" dirty="0">
                <a:solidFill>
                  <a:prstClr val="black"/>
                </a:solidFill>
                <a:latin typeface="Calibri"/>
                <a:ea typeface="宋体" panose="02010600030101010101" pitchFamily="2" charset="-122"/>
              </a:rPr>
              <a:t>册报文。</a:t>
            </a:r>
            <a:endParaRPr lang="en-US" altLang="zh-CN" sz="1200" dirty="0">
              <a:solidFill>
                <a:prstClr val="black"/>
              </a:solidFill>
              <a:latin typeface="Calibri"/>
              <a:ea typeface="宋体" panose="02010600030101010101" pitchFamily="2" charset="-122"/>
            </a:endParaRPr>
          </a:p>
          <a:p>
            <a:pPr marL="1085850" lvl="2" indent="-171450" defTabSz="457200">
              <a:spcBef>
                <a:spcPct val="20000"/>
              </a:spcBef>
              <a:spcAft>
                <a:spcPts val="600"/>
              </a:spcAft>
              <a:buClr>
                <a:prstClr val="black"/>
              </a:buClr>
              <a:buSzPct val="80000"/>
              <a:buFont typeface="Wingdings" panose="05000000000000000000" pitchFamily="2" charset="2"/>
              <a:buChar char="l"/>
            </a:pPr>
            <a:r>
              <a:rPr lang="en-US" altLang="zh-CN" sz="1200" dirty="0">
                <a:solidFill>
                  <a:prstClr val="black"/>
                </a:solidFill>
                <a:latin typeface="Calibri"/>
                <a:ea typeface="宋体" panose="02010600030101010101" pitchFamily="2" charset="-122"/>
              </a:rPr>
              <a:t>S2</a:t>
            </a:r>
            <a:r>
              <a:rPr lang="zh-CN" altLang="en-US" sz="1200" dirty="0">
                <a:solidFill>
                  <a:prstClr val="black"/>
                </a:solidFill>
                <a:latin typeface="Calibri"/>
                <a:ea typeface="宋体" panose="02010600030101010101" pitchFamily="2" charset="-122"/>
              </a:rPr>
              <a:t>的</a:t>
            </a:r>
            <a:r>
              <a:rPr lang="en-US" altLang="zh-CN" sz="1200" dirty="0">
                <a:solidFill>
                  <a:prstClr val="black"/>
                </a:solidFill>
                <a:latin typeface="Calibri"/>
                <a:ea typeface="宋体" panose="02010600030101010101" pitchFamily="2" charset="-122"/>
              </a:rPr>
              <a:t>GE1</a:t>
            </a:r>
            <a:r>
              <a:rPr lang="zh-CN" altLang="en-US" sz="1200" dirty="0">
                <a:solidFill>
                  <a:prstClr val="black"/>
                </a:solidFill>
                <a:latin typeface="Calibri"/>
                <a:ea typeface="宋体" panose="02010600030101010101" pitchFamily="2" charset="-122"/>
              </a:rPr>
              <a:t>收到该报文，自动创建</a:t>
            </a:r>
            <a:r>
              <a:rPr lang="en-US" altLang="zh-CN" sz="1200" dirty="0">
                <a:solidFill>
                  <a:prstClr val="black"/>
                </a:solidFill>
                <a:latin typeface="Calibri"/>
                <a:ea typeface="宋体" panose="02010600030101010101" pitchFamily="2" charset="-122"/>
              </a:rPr>
              <a:t>VLAN 10</a:t>
            </a:r>
          </a:p>
          <a:p>
            <a:pPr lvl="2" defTabSz="457200">
              <a:spcBef>
                <a:spcPct val="20000"/>
              </a:spcBef>
              <a:spcAft>
                <a:spcPts val="600"/>
              </a:spcAft>
              <a:buClr>
                <a:prstClr val="black"/>
              </a:buClr>
              <a:buSzPct val="80000"/>
            </a:pPr>
            <a:r>
              <a:rPr lang="zh-CN" altLang="en-US" sz="1200" dirty="0">
                <a:solidFill>
                  <a:prstClr val="black"/>
                </a:solidFill>
                <a:latin typeface="Calibri"/>
                <a:ea typeface="宋体" panose="02010600030101010101" pitchFamily="2" charset="-122"/>
              </a:rPr>
              <a:t>且让</a:t>
            </a:r>
            <a:r>
              <a:rPr lang="en-US" altLang="zh-CN" sz="1200" dirty="0">
                <a:solidFill>
                  <a:prstClr val="black"/>
                </a:solidFill>
                <a:latin typeface="Calibri"/>
                <a:ea typeface="宋体" panose="02010600030101010101" pitchFamily="2" charset="-122"/>
              </a:rPr>
              <a:t>GE1</a:t>
            </a:r>
            <a:r>
              <a:rPr lang="zh-CN" altLang="en-US" sz="1200" dirty="0">
                <a:solidFill>
                  <a:prstClr val="black"/>
                </a:solidFill>
                <a:latin typeface="Calibri"/>
                <a:ea typeface="宋体" panose="02010600030101010101" pitchFamily="2" charset="-122"/>
              </a:rPr>
              <a:t>端口注册到</a:t>
            </a:r>
            <a:r>
              <a:rPr lang="en-US" altLang="zh-CN" sz="1200" dirty="0">
                <a:solidFill>
                  <a:prstClr val="black"/>
                </a:solidFill>
                <a:latin typeface="Calibri"/>
                <a:ea typeface="宋体" panose="02010600030101010101" pitchFamily="2" charset="-122"/>
              </a:rPr>
              <a:t>VLAN 10</a:t>
            </a:r>
            <a:r>
              <a:rPr lang="zh-CN" altLang="en-US" sz="1200" dirty="0">
                <a:solidFill>
                  <a:prstClr val="black"/>
                </a:solidFill>
                <a:latin typeface="Calibri"/>
                <a:ea typeface="宋体" panose="02010600030101010101" pitchFamily="2" charset="-122"/>
              </a:rPr>
              <a:t>上。</a:t>
            </a:r>
            <a:endParaRPr lang="en-US" altLang="zh-CN" sz="1200" dirty="0">
              <a:solidFill>
                <a:prstClr val="black"/>
              </a:solidFill>
              <a:latin typeface="Calibri"/>
              <a:ea typeface="宋体" panose="02010600030101010101" pitchFamily="2" charset="-122"/>
            </a:endParaRPr>
          </a:p>
          <a:p>
            <a:pPr marL="1085850" lvl="2" indent="-171450" defTabSz="457200">
              <a:spcBef>
                <a:spcPct val="20000"/>
              </a:spcBef>
              <a:spcAft>
                <a:spcPts val="600"/>
              </a:spcAft>
              <a:buClr>
                <a:prstClr val="black"/>
              </a:buClr>
              <a:buSzPct val="80000"/>
              <a:buFont typeface="Wingdings" panose="05000000000000000000" pitchFamily="2" charset="2"/>
              <a:buChar char="l"/>
            </a:pPr>
            <a:r>
              <a:rPr lang="en-US" altLang="zh-CN" sz="1200" dirty="0">
                <a:solidFill>
                  <a:prstClr val="black"/>
                </a:solidFill>
                <a:latin typeface="Calibri"/>
                <a:ea typeface="宋体" panose="02010600030101010101" pitchFamily="2" charset="-122"/>
              </a:rPr>
              <a:t>S2</a:t>
            </a:r>
            <a:r>
              <a:rPr lang="zh-CN" altLang="en-US" sz="1200" dirty="0">
                <a:solidFill>
                  <a:prstClr val="black"/>
                </a:solidFill>
                <a:latin typeface="Calibri"/>
                <a:ea typeface="宋体" panose="02010600030101010101" pitchFamily="2" charset="-122"/>
              </a:rPr>
              <a:t>的</a:t>
            </a:r>
            <a:r>
              <a:rPr lang="en-US" altLang="zh-CN" sz="1200" dirty="0">
                <a:solidFill>
                  <a:prstClr val="black"/>
                </a:solidFill>
                <a:latin typeface="Calibri"/>
                <a:ea typeface="宋体" panose="02010600030101010101" pitchFamily="2" charset="-122"/>
              </a:rPr>
              <a:t>GE2</a:t>
            </a:r>
            <a:r>
              <a:rPr lang="zh-CN" altLang="en-US" sz="1200" dirty="0">
                <a:solidFill>
                  <a:prstClr val="black"/>
                </a:solidFill>
                <a:latin typeface="Calibri"/>
                <a:ea typeface="宋体" panose="02010600030101010101" pitchFamily="2" charset="-122"/>
              </a:rPr>
              <a:t>向外发送</a:t>
            </a:r>
            <a:r>
              <a:rPr lang="en-US" altLang="zh-CN" sz="1200" dirty="0">
                <a:solidFill>
                  <a:prstClr val="black"/>
                </a:solidFill>
                <a:latin typeface="Calibri"/>
                <a:ea typeface="宋体" panose="02010600030101010101" pitchFamily="2" charset="-122"/>
              </a:rPr>
              <a:t>VLAN 10 </a:t>
            </a:r>
            <a:r>
              <a:rPr lang="zh-CN" altLang="en-US" sz="1200" dirty="0">
                <a:solidFill>
                  <a:prstClr val="black"/>
                </a:solidFill>
                <a:latin typeface="Calibri"/>
                <a:ea typeface="宋体" panose="02010600030101010101" pitchFamily="2" charset="-122"/>
              </a:rPr>
              <a:t>属性注册报文</a:t>
            </a:r>
            <a:endParaRPr lang="en-US" altLang="zh-CN" sz="1200" dirty="0">
              <a:solidFill>
                <a:prstClr val="black"/>
              </a:solidFill>
              <a:latin typeface="Calibri"/>
              <a:ea typeface="宋体" panose="02010600030101010101" pitchFamily="2" charset="-122"/>
            </a:endParaRPr>
          </a:p>
          <a:p>
            <a:pPr marL="1085850" lvl="2" indent="-171450" defTabSz="457200">
              <a:spcBef>
                <a:spcPct val="20000"/>
              </a:spcBef>
              <a:spcAft>
                <a:spcPts val="600"/>
              </a:spcAft>
              <a:buClr>
                <a:prstClr val="black"/>
              </a:buClr>
              <a:buSzPct val="80000"/>
              <a:buFont typeface="Wingdings" panose="05000000000000000000" pitchFamily="2" charset="2"/>
              <a:buChar char="l"/>
            </a:pPr>
            <a:r>
              <a:rPr lang="zh-CN" altLang="en-US" sz="1200" dirty="0">
                <a:solidFill>
                  <a:prstClr val="black"/>
                </a:solidFill>
                <a:latin typeface="Calibri"/>
                <a:ea typeface="宋体" panose="02010600030101010101" pitchFamily="2" charset="-122"/>
              </a:rPr>
              <a:t>只有接收到</a:t>
            </a:r>
            <a:r>
              <a:rPr lang="en-US" altLang="zh-CN" sz="1200" dirty="0">
                <a:solidFill>
                  <a:prstClr val="black"/>
                </a:solidFill>
                <a:latin typeface="Calibri"/>
                <a:ea typeface="宋体" panose="02010600030101010101" pitchFamily="2" charset="-122"/>
              </a:rPr>
              <a:t>VLAN</a:t>
            </a:r>
            <a:r>
              <a:rPr lang="zh-CN" altLang="en-US" sz="1200" dirty="0">
                <a:solidFill>
                  <a:prstClr val="black"/>
                </a:solidFill>
                <a:latin typeface="Calibri"/>
                <a:ea typeface="宋体" panose="02010600030101010101" pitchFamily="2" charset="-122"/>
              </a:rPr>
              <a:t>属性注册报文的端口才注册到相应的</a:t>
            </a:r>
            <a:r>
              <a:rPr lang="en-US" altLang="zh-CN" sz="1200" dirty="0">
                <a:solidFill>
                  <a:prstClr val="black"/>
                </a:solidFill>
                <a:latin typeface="Calibri"/>
                <a:ea typeface="宋体" panose="02010600030101010101" pitchFamily="2" charset="-122"/>
              </a:rPr>
              <a:t>VLAN</a:t>
            </a:r>
            <a:r>
              <a:rPr lang="zh-CN" altLang="en-US" sz="1200" dirty="0">
                <a:solidFill>
                  <a:prstClr val="black"/>
                </a:solidFill>
                <a:latin typeface="Calibri"/>
                <a:ea typeface="宋体" panose="02010600030101010101" pitchFamily="2" charset="-122"/>
              </a:rPr>
              <a:t>里，故</a:t>
            </a:r>
            <a:r>
              <a:rPr lang="en-US" altLang="zh-CN" sz="1200" dirty="0">
                <a:solidFill>
                  <a:prstClr val="black"/>
                </a:solidFill>
                <a:latin typeface="Calibri"/>
                <a:ea typeface="宋体" panose="02010600030101010101" pitchFamily="2" charset="-122"/>
              </a:rPr>
              <a:t>S2</a:t>
            </a:r>
            <a:r>
              <a:rPr lang="zh-CN" altLang="en-US" sz="1200" dirty="0">
                <a:solidFill>
                  <a:prstClr val="black"/>
                </a:solidFill>
                <a:latin typeface="Calibri"/>
                <a:ea typeface="宋体" panose="02010600030101010101" pitchFamily="2" charset="-122"/>
              </a:rPr>
              <a:t>的</a:t>
            </a:r>
            <a:r>
              <a:rPr lang="en-US" altLang="zh-CN" sz="1200" dirty="0">
                <a:solidFill>
                  <a:prstClr val="black"/>
                </a:solidFill>
                <a:latin typeface="Calibri"/>
                <a:ea typeface="宋体" panose="02010600030101010101" pitchFamily="2" charset="-122"/>
              </a:rPr>
              <a:t>GE2</a:t>
            </a:r>
            <a:r>
              <a:rPr lang="zh-CN" altLang="en-US" sz="1200" dirty="0">
                <a:solidFill>
                  <a:prstClr val="black"/>
                </a:solidFill>
                <a:latin typeface="Calibri"/>
                <a:ea typeface="宋体" panose="02010600030101010101" pitchFamily="2" charset="-122"/>
              </a:rPr>
              <a:t>端口还没有注册。</a:t>
            </a:r>
            <a:endParaRPr lang="en-US" altLang="zh-CN" sz="1200" dirty="0">
              <a:solidFill>
                <a:prstClr val="black"/>
              </a:solidFill>
              <a:latin typeface="Calibri"/>
              <a:ea typeface="宋体" panose="02010600030101010101" pitchFamily="2" charset="-122"/>
            </a:endParaRPr>
          </a:p>
          <a:p>
            <a:pPr marL="1085850" lvl="2" indent="-171450" defTabSz="457200">
              <a:spcBef>
                <a:spcPct val="20000"/>
              </a:spcBef>
              <a:spcAft>
                <a:spcPts val="600"/>
              </a:spcAft>
              <a:buClr>
                <a:prstClr val="black"/>
              </a:buClr>
              <a:buSzPct val="80000"/>
              <a:buFont typeface="Wingdings" panose="05000000000000000000" pitchFamily="2" charset="2"/>
              <a:buChar char="l"/>
            </a:pPr>
            <a:r>
              <a:rPr lang="en-US" altLang="zh-CN" sz="1200" dirty="0">
                <a:solidFill>
                  <a:prstClr val="black"/>
                </a:solidFill>
                <a:latin typeface="Calibri"/>
                <a:ea typeface="宋体" panose="02010600030101010101" pitchFamily="2" charset="-122"/>
              </a:rPr>
              <a:t>S3</a:t>
            </a:r>
            <a:r>
              <a:rPr lang="zh-CN" altLang="en-US" sz="1200" dirty="0">
                <a:solidFill>
                  <a:prstClr val="black"/>
                </a:solidFill>
                <a:latin typeface="Calibri"/>
                <a:ea typeface="宋体" panose="02010600030101010101" pitchFamily="2" charset="-122"/>
              </a:rPr>
              <a:t>，</a:t>
            </a:r>
            <a:r>
              <a:rPr lang="en-US" altLang="zh-CN" sz="1200" dirty="0">
                <a:solidFill>
                  <a:prstClr val="black"/>
                </a:solidFill>
                <a:latin typeface="Calibri"/>
                <a:ea typeface="宋体" panose="02010600030101010101" pitchFamily="2" charset="-122"/>
              </a:rPr>
              <a:t>S4</a:t>
            </a:r>
            <a:r>
              <a:rPr lang="zh-CN" altLang="en-US" sz="1200" dirty="0">
                <a:solidFill>
                  <a:prstClr val="black"/>
                </a:solidFill>
                <a:latin typeface="Calibri"/>
                <a:ea typeface="宋体" panose="02010600030101010101" pitchFamily="2" charset="-122"/>
              </a:rPr>
              <a:t>重复上述过程</a:t>
            </a:r>
            <a:endParaRPr lang="en-US" altLang="zh-CN" sz="1200" dirty="0">
              <a:solidFill>
                <a:prstClr val="black"/>
              </a:solidFill>
              <a:latin typeface="Calibri"/>
              <a:ea typeface="宋体" panose="02010600030101010101" pitchFamily="2" charset="-122"/>
            </a:endParaRPr>
          </a:p>
          <a:p>
            <a:pPr marL="1085850" lvl="2" indent="-171450" defTabSz="457200">
              <a:spcBef>
                <a:spcPct val="20000"/>
              </a:spcBef>
              <a:spcAft>
                <a:spcPts val="600"/>
              </a:spcAft>
              <a:buClr>
                <a:prstClr val="black"/>
              </a:buClr>
              <a:buSzPct val="80000"/>
              <a:buFont typeface="Wingdings" panose="05000000000000000000" pitchFamily="2" charset="2"/>
              <a:buChar char="l"/>
            </a:pPr>
            <a:r>
              <a:rPr lang="zh-CN" altLang="en-US" sz="1200" dirty="0">
                <a:solidFill>
                  <a:prstClr val="black"/>
                </a:solidFill>
                <a:latin typeface="Calibri"/>
                <a:ea typeface="宋体" panose="02010600030101010101" pitchFamily="2" charset="-122"/>
              </a:rPr>
              <a:t>至此</a:t>
            </a:r>
            <a:r>
              <a:rPr lang="en-US" altLang="zh-CN" sz="1200" dirty="0">
                <a:solidFill>
                  <a:prstClr val="black"/>
                </a:solidFill>
                <a:latin typeface="Calibri"/>
                <a:ea typeface="宋体" panose="02010600030101010101" pitchFamily="2" charset="-122"/>
              </a:rPr>
              <a:t> S2, S3, S4</a:t>
            </a:r>
            <a:r>
              <a:rPr lang="zh-CN" altLang="en-US" sz="1200" dirty="0">
                <a:solidFill>
                  <a:prstClr val="black"/>
                </a:solidFill>
                <a:latin typeface="Calibri"/>
                <a:ea typeface="宋体" panose="02010600030101010101" pitchFamily="2" charset="-122"/>
              </a:rPr>
              <a:t>的</a:t>
            </a:r>
            <a:r>
              <a:rPr lang="en-US" altLang="zh-CN" sz="1200" dirty="0">
                <a:solidFill>
                  <a:prstClr val="black"/>
                </a:solidFill>
                <a:latin typeface="Calibri"/>
                <a:ea typeface="宋体" panose="02010600030101010101" pitchFamily="2" charset="-122"/>
              </a:rPr>
              <a:t>GE1</a:t>
            </a:r>
            <a:r>
              <a:rPr lang="zh-CN" altLang="en-US" sz="1200" dirty="0">
                <a:solidFill>
                  <a:prstClr val="black"/>
                </a:solidFill>
                <a:latin typeface="Calibri"/>
                <a:ea typeface="宋体" panose="02010600030101010101" pitchFamily="2" charset="-122"/>
              </a:rPr>
              <a:t>均已自动注册，但</a:t>
            </a:r>
            <a:r>
              <a:rPr lang="en-US" altLang="zh-CN" sz="1200" dirty="0">
                <a:solidFill>
                  <a:prstClr val="black"/>
                </a:solidFill>
                <a:latin typeface="Calibri"/>
                <a:ea typeface="宋体" panose="02010600030101010101" pitchFamily="2" charset="-122"/>
              </a:rPr>
              <a:t>S2, S3</a:t>
            </a:r>
            <a:r>
              <a:rPr lang="zh-CN" altLang="en-US" sz="1200" dirty="0">
                <a:solidFill>
                  <a:prstClr val="black"/>
                </a:solidFill>
                <a:latin typeface="Calibri"/>
                <a:ea typeface="宋体" panose="02010600030101010101" pitchFamily="2" charset="-122"/>
              </a:rPr>
              <a:t>的</a:t>
            </a:r>
            <a:r>
              <a:rPr lang="en-US" altLang="zh-CN" sz="1200" dirty="0">
                <a:solidFill>
                  <a:prstClr val="black"/>
                </a:solidFill>
                <a:latin typeface="Calibri"/>
                <a:ea typeface="宋体" panose="02010600030101010101" pitchFamily="2" charset="-122"/>
              </a:rPr>
              <a:t>GE2</a:t>
            </a:r>
            <a:r>
              <a:rPr lang="zh-CN" altLang="en-US" sz="1200" dirty="0">
                <a:solidFill>
                  <a:prstClr val="black"/>
                </a:solidFill>
                <a:latin typeface="Calibri"/>
                <a:ea typeface="宋体" panose="02010600030101010101" pitchFamily="2" charset="-122"/>
              </a:rPr>
              <a:t>没有，故称此过程为单向注册过程</a:t>
            </a:r>
            <a:endParaRPr lang="en-US" altLang="zh-CN" sz="1200" dirty="0">
              <a:solidFill>
                <a:prstClr val="black"/>
              </a:solidFill>
              <a:latin typeface="Calibri"/>
              <a:ea typeface="宋体" panose="02010600030101010101" pitchFamily="2" charset="-122"/>
            </a:endParaRPr>
          </a:p>
          <a:p>
            <a:pPr marL="1200150" lvl="2" indent="-285750" defTabSz="457200">
              <a:spcBef>
                <a:spcPct val="20000"/>
              </a:spcBef>
              <a:spcAft>
                <a:spcPts val="600"/>
              </a:spcAft>
              <a:buClr>
                <a:prstClr val="black"/>
              </a:buClr>
              <a:buSzPct val="80000"/>
              <a:buFont typeface="Wingdings" panose="05000000000000000000" pitchFamily="2" charset="2"/>
              <a:buChar char="l"/>
            </a:pPr>
            <a:endParaRPr kumimoji="0" lang="en-US" altLang="zh-CN" sz="1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457200" rtl="0" eaLnBrk="1" fontAlgn="auto" latinLnBrk="0" hangingPunct="1">
              <a:lnSpc>
                <a:spcPct val="100000"/>
              </a:lnSpc>
              <a:spcBef>
                <a:spcPct val="20000"/>
              </a:spcBef>
              <a:spcAft>
                <a:spcPts val="600"/>
              </a:spcAft>
              <a:buClr>
                <a:prstClr val="black"/>
              </a:buClr>
              <a:buSzPct val="80000"/>
              <a:buFont typeface="Wingdings 3" panose="05040102010807070707" pitchFamily="18" charset="2"/>
              <a:buNone/>
              <a:tabLst/>
              <a:defRPr/>
            </a:pPr>
            <a:endParaRPr kumimoji="0" lang="en-US" altLang="zh-CN" sz="1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457200" rtl="0" eaLnBrk="1" fontAlgn="auto" latinLnBrk="0" hangingPunct="1">
              <a:lnSpc>
                <a:spcPct val="100000"/>
              </a:lnSpc>
              <a:spcBef>
                <a:spcPct val="20000"/>
              </a:spcBef>
              <a:spcAft>
                <a:spcPts val="600"/>
              </a:spcAft>
              <a:buClr>
                <a:prstClr val="black"/>
              </a:buClr>
              <a:buSzPct val="80000"/>
              <a:buFont typeface="Wingdings 3" panose="05040102010807070707" pitchFamily="18" charset="2"/>
              <a:buNone/>
              <a:tabLst/>
              <a:defRPr/>
            </a:pPr>
            <a:endParaRPr kumimoji="0" lang="zh-CN" altLang="en-US" sz="1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0" name="页脚占位符 4">
            <a:extLst>
              <a:ext uri="{FF2B5EF4-FFF2-40B4-BE49-F238E27FC236}">
                <a16:creationId xmlns:a16="http://schemas.microsoft.com/office/drawing/2014/main" id="{C346B580-4761-46F6-9E74-19CD1290668A}"/>
              </a:ext>
            </a:extLst>
          </p:cNvPr>
          <p:cNvSpPr>
            <a:spLocks noGrp="1"/>
          </p:cNvSpPr>
          <p:nvPr>
            <p:ph type="ftr" sz="quarter" idx="11"/>
          </p:nvPr>
        </p:nvSpPr>
        <p:spPr>
          <a:xfrm>
            <a:off x="0" y="6344476"/>
            <a:ext cx="5044440" cy="365125"/>
          </a:xfrm>
        </p:spPr>
        <p:txBody>
          <a:bodyPr vert="horz" lIns="91440" tIns="45720" rIns="91440" bIns="4572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65000"/>
                    <a:lumOff val="35000"/>
                  </a:prstClr>
                </a:solidFill>
                <a:effectLst/>
                <a:uLnTx/>
                <a:uFillTx/>
                <a:latin typeface="华文行楷" panose="02010800040101010101" pitchFamily="2" charset="-122"/>
                <a:ea typeface="华文行楷" panose="02010800040101010101" pitchFamily="2" charset="-122"/>
                <a:cs typeface="+mn-cs"/>
              </a:rPr>
              <a:t>计算机科学与工程学院    李朝阳</a:t>
            </a:r>
          </a:p>
        </p:txBody>
      </p:sp>
      <p:pic>
        <p:nvPicPr>
          <p:cNvPr id="11" name="图片 10">
            <a:extLst>
              <a:ext uri="{FF2B5EF4-FFF2-40B4-BE49-F238E27FC236}">
                <a16:creationId xmlns:a16="http://schemas.microsoft.com/office/drawing/2014/main" id="{A46E2EBB-F3A1-4FD3-837E-535E5631921B}"/>
              </a:ext>
            </a:extLst>
          </p:cNvPr>
          <p:cNvPicPr>
            <a:picLocks noChangeAspect="1"/>
          </p:cNvPicPr>
          <p:nvPr/>
        </p:nvPicPr>
        <p:blipFill>
          <a:blip r:embed="rId2"/>
          <a:stretch>
            <a:fillRect/>
          </a:stretch>
        </p:blipFill>
        <p:spPr>
          <a:xfrm>
            <a:off x="4084803" y="2805885"/>
            <a:ext cx="2885098" cy="1670100"/>
          </a:xfrm>
          <a:prstGeom prst="rect">
            <a:avLst/>
          </a:prstGeom>
        </p:spPr>
      </p:pic>
    </p:spTree>
    <p:extLst>
      <p:ext uri="{BB962C8B-B14F-4D97-AF65-F5344CB8AC3E}">
        <p14:creationId xmlns:p14="http://schemas.microsoft.com/office/powerpoint/2010/main" val="1829689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1" y="455264"/>
            <a:ext cx="10793685" cy="1077446"/>
          </a:xfrm>
        </p:spPr>
        <p:txBody>
          <a:bodyPr>
            <a:normAutofit fontScale="90000"/>
          </a:bodyPr>
          <a:lstStyle/>
          <a:p>
            <a:pPr algn="ctr"/>
            <a:r>
              <a:rPr lang="en-US" altLang="zh-CN" dirty="0"/>
              <a:t>GVRP</a:t>
            </a:r>
            <a:r>
              <a:rPr lang="zh-CN" altLang="en-US" dirty="0"/>
              <a:t>协议的</a:t>
            </a:r>
            <a:r>
              <a:rPr lang="zh-CN" altLang="en-US" b="1" dirty="0"/>
              <a:t>技术实现练习（续）</a:t>
            </a:r>
            <a:br>
              <a:rPr lang="zh-CN" altLang="en-US" b="1" dirty="0"/>
            </a:br>
            <a:endParaRPr lang="zh-CN" altLang="en-US" dirty="0"/>
          </a:p>
        </p:txBody>
      </p:sp>
      <p:sp>
        <p:nvSpPr>
          <p:cNvPr id="4" name="日期占位符 3"/>
          <p:cNvSpPr>
            <a:spLocks noGrp="1"/>
          </p:cNvSpPr>
          <p:nvPr>
            <p:ph type="dt" sz="half" idx="10"/>
          </p:nvPr>
        </p:nvSpPr>
        <p:spPr>
          <a:xfrm>
            <a:off x="4084803" y="6344476"/>
            <a:ext cx="3000894"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D7D180E-7B63-401A-A9D3-34F6EF6705C0}" type="datetime5">
              <a:rPr kumimoji="0" lang="zh-CN" altLang="en-US" sz="1800" b="0" i="0" u="none" strike="noStrike" kern="1200" cap="none" spc="0" normalizeH="0" baseline="0" noProof="0" smtClean="0">
                <a:ln>
                  <a:noFill/>
                </a:ln>
                <a:solidFill>
                  <a:prstClr val="black">
                    <a:lumMod val="65000"/>
                    <a:lumOff val="35000"/>
                  </a:prstClr>
                </a:solidFill>
                <a:effectLst/>
                <a:uLnTx/>
                <a:uFillTx/>
                <a:latin typeface="华文行楷" panose="02010800040101010101" pitchFamily="2" charset="-122"/>
                <a:ea typeface="华文行楷" panose="0201080004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2021/3/18</a:t>
            </a:fld>
            <a:endParaRPr kumimoji="0" lang="zh-CN" altLang="en-US" sz="1800" b="0" i="0" u="none" strike="noStrike" kern="1200" cap="none" spc="0" normalizeH="0" baseline="0" noProof="0" dirty="0">
              <a:ln>
                <a:noFill/>
              </a:ln>
              <a:solidFill>
                <a:prstClr val="black">
                  <a:lumMod val="65000"/>
                  <a:lumOff val="35000"/>
                </a:prstClr>
              </a:solidFill>
              <a:effectLst/>
              <a:uLnTx/>
              <a:uFillTx/>
              <a:latin typeface="华文行楷" panose="02010800040101010101" pitchFamily="2" charset="-122"/>
              <a:ea typeface="华文行楷" panose="02010800040101010101" pitchFamily="2" charset="-122"/>
              <a:cs typeface="+mn-cs"/>
            </a:endParaRPr>
          </a:p>
        </p:txBody>
      </p:sp>
      <p:sp>
        <p:nvSpPr>
          <p:cNvPr id="6" name="灯片编号占位符 5"/>
          <p:cNvSpPr>
            <a:spLocks noGrp="1"/>
          </p:cNvSpPr>
          <p:nvPr>
            <p:ph type="sldNum" sz="quarter" idx="12"/>
          </p:nvPr>
        </p:nvSpPr>
        <p:spPr>
          <a:xfrm>
            <a:off x="10798629" y="6118406"/>
            <a:ext cx="1142245" cy="6699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032FB1-9441-4477-BC2C-471BE8C7C13C}" type="slidenum">
              <a:rPr kumimoji="0" lang="zh-CN" altLang="en-US" sz="11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100" b="0" i="0" u="none" strike="noStrike" kern="1200" cap="none" spc="0" normalizeH="0" baseline="0" noProof="0" dirty="0">
              <a:ln>
                <a:noFill/>
              </a:ln>
              <a:solidFill>
                <a:prstClr val="black">
                  <a:tint val="75000"/>
                </a:prstClr>
              </a:solidFill>
              <a:effectLst/>
              <a:uLnTx/>
              <a:uFillTx/>
              <a:latin typeface="Calibri"/>
              <a:ea typeface="宋体" panose="02010600030101010101" pitchFamily="2" charset="-122"/>
              <a:cs typeface="+mn-cs"/>
            </a:endParaRPr>
          </a:p>
        </p:txBody>
      </p:sp>
      <p:sp>
        <p:nvSpPr>
          <p:cNvPr id="7" name="矩形 6"/>
          <p:cNvSpPr/>
          <p:nvPr/>
        </p:nvSpPr>
        <p:spPr>
          <a:xfrm>
            <a:off x="251126" y="1239280"/>
            <a:ext cx="6435466" cy="5030290"/>
          </a:xfrm>
          <a:prstGeom prst="rect">
            <a:avLst/>
          </a:prstGeom>
        </p:spPr>
        <p:txBody>
          <a:bodyPr vert="horz" lIns="91440" tIns="45720" rIns="91440" bIns="45720" rtlCol="0" anchor="ctr">
            <a:normAutofit/>
          </a:bodyPr>
          <a:lstStyle/>
          <a:p>
            <a:pPr marL="0" marR="0" lvl="0" indent="0" algn="l" defTabSz="457200" rtl="0" eaLnBrk="1" fontAlgn="auto" latinLnBrk="0" hangingPunct="1">
              <a:lnSpc>
                <a:spcPct val="100000"/>
              </a:lnSpc>
              <a:spcBef>
                <a:spcPct val="20000"/>
              </a:spcBef>
              <a:spcAft>
                <a:spcPts val="600"/>
              </a:spcAft>
              <a:buClr>
                <a:prstClr val="black"/>
              </a:buClr>
              <a:buSzPct val="80000"/>
              <a:buFont typeface="Wingdings 3" panose="05040102010807070707" pitchFamily="18" charset="2"/>
              <a:buNone/>
              <a:tabLst/>
              <a:defRPr/>
            </a:pPr>
            <a:r>
              <a:rPr kumimoji="0" lang="en-US" altLang="zh-CN" sz="1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VLAN</a:t>
            </a:r>
            <a:r>
              <a:rPr kumimoji="0" lang="zh-CN" altLang="en-US" sz="1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的单向注册过程（续）</a:t>
            </a:r>
            <a:endParaRPr kumimoji="0" lang="en-US" altLang="zh-CN" sz="1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171450" indent="-171450" defTabSz="457200">
              <a:spcBef>
                <a:spcPct val="20000"/>
              </a:spcBef>
              <a:spcAft>
                <a:spcPts val="600"/>
              </a:spcAft>
              <a:buClr>
                <a:prstClr val="black"/>
              </a:buClr>
              <a:buSzPct val="80000"/>
              <a:buFont typeface="Wingdings" panose="05000000000000000000" pitchFamily="2" charset="2"/>
              <a:buChar char="l"/>
              <a:defRPr/>
            </a:pPr>
            <a:r>
              <a:rPr kumimoji="0" lang="zh-CN" altLang="en-US"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至此</a:t>
            </a: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S2, S3, S4</a:t>
            </a:r>
            <a:r>
              <a:rPr kumimoji="0" lang="zh-CN" altLang="en-US"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的</a:t>
            </a: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GE1</a:t>
            </a:r>
            <a:r>
              <a:rPr kumimoji="0" lang="zh-CN" altLang="en-US"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均已自动注册，但</a:t>
            </a: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S2, S3</a:t>
            </a:r>
            <a:r>
              <a:rPr kumimoji="0" lang="zh-CN" altLang="en-US"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的</a:t>
            </a: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GE2</a:t>
            </a:r>
            <a:r>
              <a:rPr kumimoji="0" lang="zh-CN" altLang="en-US"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没有，</a:t>
            </a:r>
            <a:endPar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defTabSz="457200">
              <a:spcBef>
                <a:spcPct val="20000"/>
              </a:spcBef>
              <a:spcAft>
                <a:spcPts val="600"/>
              </a:spcAft>
              <a:buClr>
                <a:prstClr val="black"/>
              </a:buClr>
              <a:buSzPct val="80000"/>
              <a:defRPr/>
            </a:pPr>
            <a:r>
              <a:rPr kumimoji="0" lang="zh-CN" altLang="en-US"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故称此过程为单向注册过程</a:t>
            </a:r>
            <a:endPar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171450" indent="-171450" defTabSz="457200">
              <a:spcBef>
                <a:spcPct val="20000"/>
              </a:spcBef>
              <a:spcAft>
                <a:spcPts val="600"/>
              </a:spcAft>
              <a:buClr>
                <a:prstClr val="black"/>
              </a:buClr>
              <a:buSzPct val="80000"/>
              <a:buFont typeface="Wingdings" panose="05000000000000000000" pitchFamily="2" charset="2"/>
              <a:buChar char="l"/>
              <a:defRPr/>
            </a:pPr>
            <a:r>
              <a:rPr lang="zh-CN" altLang="en-US" sz="1100" dirty="0">
                <a:solidFill>
                  <a:prstClr val="black"/>
                </a:solidFill>
                <a:latin typeface="Calibri"/>
                <a:ea typeface="宋体" panose="02010600030101010101" pitchFamily="2" charset="-122"/>
              </a:rPr>
              <a:t>用户手动配置</a:t>
            </a:r>
            <a:r>
              <a:rPr lang="en-US" altLang="zh-CN" sz="1100" dirty="0">
                <a:solidFill>
                  <a:prstClr val="black"/>
                </a:solidFill>
                <a:latin typeface="Calibri"/>
                <a:ea typeface="宋体" panose="02010600030101010101" pitchFamily="2" charset="-122"/>
              </a:rPr>
              <a:t>S4</a:t>
            </a:r>
            <a:r>
              <a:rPr lang="zh-CN" altLang="en-US" sz="1100" dirty="0">
                <a:solidFill>
                  <a:prstClr val="black"/>
                </a:solidFill>
                <a:latin typeface="Calibri"/>
                <a:ea typeface="宋体" panose="02010600030101010101" pitchFamily="2" charset="-122"/>
              </a:rPr>
              <a:t>静态</a:t>
            </a:r>
            <a:r>
              <a:rPr lang="en-US" altLang="zh-CN" sz="1100" dirty="0">
                <a:solidFill>
                  <a:prstClr val="black"/>
                </a:solidFill>
                <a:latin typeface="Calibri"/>
                <a:ea typeface="宋体" panose="02010600030101010101" pitchFamily="2" charset="-122"/>
              </a:rPr>
              <a:t>VLAN 10, </a:t>
            </a:r>
            <a:r>
              <a:rPr lang="zh-CN" altLang="en-US" sz="1100" dirty="0">
                <a:solidFill>
                  <a:prstClr val="black"/>
                </a:solidFill>
                <a:latin typeface="Calibri"/>
                <a:ea typeface="宋体" panose="02010600030101010101" pitchFamily="2" charset="-122"/>
              </a:rPr>
              <a:t>并使</a:t>
            </a:r>
            <a:r>
              <a:rPr lang="en-US" altLang="zh-CN" sz="1100" dirty="0">
                <a:solidFill>
                  <a:prstClr val="black"/>
                </a:solidFill>
                <a:latin typeface="Calibri"/>
                <a:ea typeface="宋体" panose="02010600030101010101" pitchFamily="2" charset="-122"/>
              </a:rPr>
              <a:t>GE1</a:t>
            </a:r>
            <a:r>
              <a:rPr lang="zh-CN" altLang="en-US" sz="1100" dirty="0">
                <a:solidFill>
                  <a:prstClr val="black"/>
                </a:solidFill>
                <a:latin typeface="Calibri"/>
                <a:ea typeface="宋体" panose="02010600030101010101" pitchFamily="2" charset="-122"/>
              </a:rPr>
              <a:t>端口</a:t>
            </a:r>
            <a:r>
              <a:rPr lang="en-US" altLang="zh-CN" sz="1100" dirty="0">
                <a:solidFill>
                  <a:prstClr val="black"/>
                </a:solidFill>
                <a:latin typeface="Calibri"/>
                <a:ea typeface="宋体" panose="02010600030101010101" pitchFamily="2" charset="-122"/>
              </a:rPr>
              <a:t>VLAN 10</a:t>
            </a:r>
            <a:r>
              <a:rPr lang="zh-CN" altLang="en-US" sz="1100" dirty="0">
                <a:solidFill>
                  <a:prstClr val="black"/>
                </a:solidFill>
                <a:latin typeface="Calibri"/>
                <a:ea typeface="宋体" panose="02010600030101010101" pitchFamily="2" charset="-122"/>
              </a:rPr>
              <a:t>的帧</a:t>
            </a:r>
            <a:endParaRPr lang="en-US" altLang="zh-CN" sz="1100" dirty="0">
              <a:solidFill>
                <a:prstClr val="black"/>
              </a:solidFill>
              <a:latin typeface="Calibri"/>
              <a:ea typeface="宋体" panose="02010600030101010101" pitchFamily="2" charset="-122"/>
            </a:endParaRPr>
          </a:p>
          <a:p>
            <a:pPr defTabSz="457200">
              <a:spcBef>
                <a:spcPct val="20000"/>
              </a:spcBef>
              <a:spcAft>
                <a:spcPts val="600"/>
              </a:spcAft>
              <a:buClr>
                <a:prstClr val="black"/>
              </a:buClr>
              <a:buSzPct val="80000"/>
              <a:defRPr/>
            </a:pPr>
            <a:r>
              <a:rPr lang="zh-CN" altLang="en-US" sz="1100" dirty="0">
                <a:solidFill>
                  <a:prstClr val="black"/>
                </a:solidFill>
                <a:latin typeface="Calibri"/>
                <a:ea typeface="宋体" panose="02010600030101010101" pitchFamily="2" charset="-122"/>
              </a:rPr>
              <a:t>能通过。此时静态</a:t>
            </a:r>
            <a:r>
              <a:rPr kumimoji="0" lang="zh-CN" altLang="en-US"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配置会替换动态配置。</a:t>
            </a:r>
            <a:endPar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171450" indent="-171450" defTabSz="457200">
              <a:spcBef>
                <a:spcPct val="20000"/>
              </a:spcBef>
              <a:spcAft>
                <a:spcPts val="600"/>
              </a:spcAft>
              <a:buClr>
                <a:prstClr val="black"/>
              </a:buClr>
              <a:buSzPct val="80000"/>
              <a:buFont typeface="Wingdings" panose="05000000000000000000" pitchFamily="2" charset="2"/>
              <a:buChar char="l"/>
              <a:defRPr/>
            </a:pPr>
            <a:r>
              <a:rPr lang="en-US" altLang="zh-CN" sz="1100" dirty="0">
                <a:solidFill>
                  <a:prstClr val="black"/>
                </a:solidFill>
                <a:latin typeface="Calibri"/>
                <a:ea typeface="宋体" panose="02010600030101010101" pitchFamily="2" charset="-122"/>
              </a:rPr>
              <a:t>S4</a:t>
            </a:r>
            <a:r>
              <a:rPr lang="zh-CN" altLang="en-US" sz="1100" dirty="0">
                <a:solidFill>
                  <a:prstClr val="black"/>
                </a:solidFill>
                <a:latin typeface="Calibri"/>
                <a:ea typeface="宋体" panose="02010600030101010101" pitchFamily="2" charset="-122"/>
              </a:rPr>
              <a:t>的</a:t>
            </a:r>
            <a:r>
              <a:rPr lang="en-US" altLang="zh-CN" sz="1100" dirty="0">
                <a:solidFill>
                  <a:prstClr val="black"/>
                </a:solidFill>
                <a:latin typeface="Calibri"/>
                <a:ea typeface="宋体" panose="02010600030101010101" pitchFamily="2" charset="-122"/>
              </a:rPr>
              <a:t>GE1</a:t>
            </a:r>
            <a:r>
              <a:rPr lang="zh-CN" altLang="en-US" sz="1100" dirty="0">
                <a:solidFill>
                  <a:prstClr val="black"/>
                </a:solidFill>
                <a:latin typeface="Calibri"/>
                <a:ea typeface="宋体" panose="02010600030101010101" pitchFamily="2" charset="-122"/>
              </a:rPr>
              <a:t>向外发送</a:t>
            </a:r>
            <a:r>
              <a:rPr lang="en-US" altLang="zh-CN" sz="1100" dirty="0">
                <a:solidFill>
                  <a:prstClr val="black"/>
                </a:solidFill>
                <a:latin typeface="Calibri"/>
                <a:ea typeface="宋体" panose="02010600030101010101" pitchFamily="2" charset="-122"/>
              </a:rPr>
              <a:t>VLAN </a:t>
            </a:r>
            <a:r>
              <a:rPr lang="zh-CN" altLang="en-US" sz="1100" dirty="0">
                <a:solidFill>
                  <a:prstClr val="black"/>
                </a:solidFill>
                <a:latin typeface="Calibri"/>
                <a:ea typeface="宋体" panose="02010600030101010101" pitchFamily="2" charset="-122"/>
              </a:rPr>
              <a:t>属性注册报文</a:t>
            </a:r>
            <a:endParaRPr lang="en-US" altLang="zh-CN" sz="1100" dirty="0">
              <a:solidFill>
                <a:prstClr val="black"/>
              </a:solidFill>
              <a:latin typeface="Calibri"/>
              <a:ea typeface="宋体" panose="02010600030101010101" pitchFamily="2" charset="-122"/>
            </a:endParaRPr>
          </a:p>
          <a:p>
            <a:pPr marL="171450" indent="-171450" defTabSz="457200">
              <a:spcBef>
                <a:spcPct val="20000"/>
              </a:spcBef>
              <a:spcAft>
                <a:spcPts val="600"/>
              </a:spcAft>
              <a:buClr>
                <a:prstClr val="black"/>
              </a:buClr>
              <a:buSzPct val="80000"/>
              <a:buFont typeface="Wingdings" panose="05000000000000000000" pitchFamily="2" charset="2"/>
              <a:buChar char="l"/>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S3</a:t>
            </a:r>
            <a:r>
              <a:rPr kumimoji="0" lang="zh-CN" altLang="en-US"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接收到该报文，将</a:t>
            </a: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GE2</a:t>
            </a:r>
            <a:r>
              <a:rPr lang="zh-CN" altLang="en-US" sz="1100" dirty="0">
                <a:solidFill>
                  <a:prstClr val="black"/>
                </a:solidFill>
                <a:latin typeface="Calibri"/>
                <a:ea typeface="宋体" panose="02010600030101010101" pitchFamily="2" charset="-122"/>
              </a:rPr>
              <a:t>端口注册到</a:t>
            </a:r>
            <a:r>
              <a:rPr lang="en-US" altLang="zh-CN" sz="1100" dirty="0">
                <a:solidFill>
                  <a:prstClr val="black"/>
                </a:solidFill>
                <a:latin typeface="Calibri"/>
                <a:ea typeface="宋体" panose="02010600030101010101" pitchFamily="2" charset="-122"/>
              </a:rPr>
              <a:t>VLAN 10</a:t>
            </a:r>
            <a:r>
              <a:rPr lang="zh-CN" altLang="en-US" sz="1100" dirty="0">
                <a:solidFill>
                  <a:prstClr val="black"/>
                </a:solidFill>
                <a:latin typeface="Calibri"/>
                <a:ea typeface="宋体" panose="02010600030101010101" pitchFamily="2" charset="-122"/>
              </a:rPr>
              <a:t>中，然后</a:t>
            </a:r>
            <a:r>
              <a:rPr lang="en-US" altLang="zh-CN" sz="1100" dirty="0">
                <a:solidFill>
                  <a:prstClr val="black"/>
                </a:solidFill>
                <a:latin typeface="Calibri"/>
                <a:ea typeface="宋体" panose="02010600030101010101" pitchFamily="2" charset="-122"/>
              </a:rPr>
              <a:t>S3</a:t>
            </a:r>
            <a:r>
              <a:rPr lang="zh-CN" altLang="en-US" sz="1100" dirty="0">
                <a:solidFill>
                  <a:prstClr val="black"/>
                </a:solidFill>
                <a:latin typeface="Calibri"/>
                <a:ea typeface="宋体" panose="02010600030101010101" pitchFamily="2" charset="-122"/>
              </a:rPr>
              <a:t>的</a:t>
            </a:r>
            <a:endParaRPr lang="en-US" altLang="zh-CN" sz="1100" dirty="0">
              <a:solidFill>
                <a:prstClr val="black"/>
              </a:solidFill>
              <a:latin typeface="Calibri"/>
              <a:ea typeface="宋体" panose="02010600030101010101" pitchFamily="2" charset="-122"/>
            </a:endParaRPr>
          </a:p>
          <a:p>
            <a:pPr defTabSz="457200">
              <a:spcBef>
                <a:spcPct val="20000"/>
              </a:spcBef>
              <a:spcAft>
                <a:spcPts val="600"/>
              </a:spcAft>
              <a:buClr>
                <a:prstClr val="black"/>
              </a:buClr>
              <a:buSzPct val="80000"/>
              <a:defRPr/>
            </a:pPr>
            <a:r>
              <a:rPr lang="en-US" altLang="zh-CN" sz="1100" dirty="0">
                <a:solidFill>
                  <a:prstClr val="black"/>
                </a:solidFill>
                <a:latin typeface="Calibri"/>
                <a:ea typeface="宋体" panose="02010600030101010101" pitchFamily="2" charset="-122"/>
              </a:rPr>
              <a:t>GE1</a:t>
            </a:r>
            <a:r>
              <a:rPr lang="zh-CN" altLang="en-US" sz="1100" dirty="0">
                <a:solidFill>
                  <a:prstClr val="black"/>
                </a:solidFill>
                <a:latin typeface="Calibri"/>
                <a:ea typeface="宋体" panose="02010600030101010101" pitchFamily="2" charset="-122"/>
              </a:rPr>
              <a:t>向外发送</a:t>
            </a:r>
            <a:r>
              <a:rPr lang="en-US" altLang="zh-CN" sz="1100" dirty="0">
                <a:solidFill>
                  <a:prstClr val="black"/>
                </a:solidFill>
                <a:latin typeface="Calibri"/>
                <a:ea typeface="宋体" panose="02010600030101010101" pitchFamily="2" charset="-122"/>
              </a:rPr>
              <a:t>VLAN 10</a:t>
            </a:r>
            <a:r>
              <a:rPr lang="zh-CN" altLang="en-US" sz="1100" dirty="0">
                <a:solidFill>
                  <a:prstClr val="black"/>
                </a:solidFill>
                <a:latin typeface="Calibri"/>
                <a:ea typeface="宋体" panose="02010600030101010101" pitchFamily="2" charset="-122"/>
              </a:rPr>
              <a:t>的属性注册报文</a:t>
            </a:r>
            <a:endParaRPr lang="en-US" altLang="zh-CN" sz="1100" dirty="0">
              <a:solidFill>
                <a:prstClr val="black"/>
              </a:solidFill>
              <a:latin typeface="Calibri"/>
              <a:ea typeface="宋体" panose="02010600030101010101" pitchFamily="2" charset="-122"/>
            </a:endParaRPr>
          </a:p>
          <a:p>
            <a:pPr marL="171450" indent="-171450" defTabSz="457200">
              <a:spcBef>
                <a:spcPct val="20000"/>
              </a:spcBef>
              <a:spcAft>
                <a:spcPts val="600"/>
              </a:spcAft>
              <a:buClr>
                <a:prstClr val="black"/>
              </a:buClr>
              <a:buSzPct val="80000"/>
              <a:buFont typeface="Wingdings" panose="05000000000000000000" pitchFamily="2" charset="2"/>
              <a:buChar char="l"/>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S</a:t>
            </a:r>
            <a:r>
              <a:rPr lang="en-US" altLang="zh-CN" sz="1100" dirty="0">
                <a:solidFill>
                  <a:prstClr val="black"/>
                </a:solidFill>
                <a:latin typeface="Calibri"/>
                <a:ea typeface="宋体" panose="02010600030101010101" pitchFamily="2" charset="-122"/>
              </a:rPr>
              <a:t>2</a:t>
            </a:r>
            <a:r>
              <a:rPr lang="zh-CN" altLang="en-US" sz="1100" dirty="0">
                <a:solidFill>
                  <a:prstClr val="black"/>
                </a:solidFill>
                <a:latin typeface="Calibri"/>
                <a:ea typeface="宋体" panose="02010600030101010101" pitchFamily="2" charset="-122"/>
              </a:rPr>
              <a:t>重复上述过程。</a:t>
            </a:r>
            <a:endParaRPr lang="en-US" altLang="zh-CN" sz="1100" dirty="0">
              <a:solidFill>
                <a:prstClr val="black"/>
              </a:solidFill>
              <a:latin typeface="Calibri"/>
              <a:ea typeface="宋体" panose="02010600030101010101" pitchFamily="2" charset="-122"/>
            </a:endParaRPr>
          </a:p>
          <a:p>
            <a:pPr marL="171450" indent="-171450" defTabSz="457200">
              <a:spcBef>
                <a:spcPct val="20000"/>
              </a:spcBef>
              <a:spcAft>
                <a:spcPts val="600"/>
              </a:spcAft>
              <a:buClr>
                <a:prstClr val="black"/>
              </a:buClr>
              <a:buSzPct val="80000"/>
              <a:buFont typeface="Wingdings" panose="05000000000000000000" pitchFamily="2" charset="2"/>
              <a:buChar char="l"/>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S1</a:t>
            </a:r>
            <a:r>
              <a:rPr kumimoji="0" lang="zh-CN" altLang="en-US"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收到报文，但不会动作，因为</a:t>
            </a: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S1</a:t>
            </a:r>
            <a:r>
              <a:rPr kumimoji="0" lang="zh-CN" altLang="en-US"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的</a:t>
            </a: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GE1</a:t>
            </a:r>
            <a:r>
              <a:rPr kumimoji="0" lang="zh-CN" altLang="en-US"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是手动配置的静态</a:t>
            </a:r>
            <a:endPar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defTabSz="457200">
              <a:spcBef>
                <a:spcPct val="20000"/>
              </a:spcBef>
              <a:spcAft>
                <a:spcPts val="600"/>
              </a:spcAft>
              <a:buClr>
                <a:prstClr val="black"/>
              </a:buClr>
              <a:buSzPct val="80000"/>
              <a:defRPr/>
            </a:pPr>
            <a:r>
              <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VLAN 10</a:t>
            </a:r>
            <a:r>
              <a:rPr lang="en-US" altLang="zh-CN" sz="1200" dirty="0">
                <a:solidFill>
                  <a:prstClr val="black"/>
                </a:solidFill>
                <a:latin typeface="Calibri"/>
                <a:ea typeface="宋体" panose="02010600030101010101" pitchFamily="2" charset="-122"/>
              </a:rPr>
              <a:t>,</a:t>
            </a:r>
            <a:r>
              <a:rPr lang="zh-CN" altLang="en-US" sz="1200" dirty="0">
                <a:solidFill>
                  <a:prstClr val="black"/>
                </a:solidFill>
                <a:latin typeface="Calibri"/>
                <a:ea typeface="宋体" panose="02010600030101010101" pitchFamily="2" charset="-122"/>
              </a:rPr>
              <a:t> 优先级高于动态配置。</a:t>
            </a:r>
            <a:endPar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457200" rtl="0" eaLnBrk="1" fontAlgn="auto" latinLnBrk="0" hangingPunct="1">
              <a:lnSpc>
                <a:spcPct val="100000"/>
              </a:lnSpc>
              <a:spcBef>
                <a:spcPct val="20000"/>
              </a:spcBef>
              <a:spcAft>
                <a:spcPts val="600"/>
              </a:spcAft>
              <a:buClr>
                <a:prstClr val="black"/>
              </a:buClr>
              <a:buSzPct val="80000"/>
              <a:buFont typeface="Wingdings 3" panose="05040102010807070707" pitchFamily="18" charset="2"/>
              <a:buNone/>
              <a:tabLst/>
              <a:defRPr/>
            </a:pPr>
            <a:endParaRPr kumimoji="0" lang="en-US" altLang="zh-CN" sz="1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457200" rtl="0" eaLnBrk="1" fontAlgn="auto" latinLnBrk="0" hangingPunct="1">
              <a:lnSpc>
                <a:spcPct val="100000"/>
              </a:lnSpc>
              <a:spcBef>
                <a:spcPct val="20000"/>
              </a:spcBef>
              <a:spcAft>
                <a:spcPts val="600"/>
              </a:spcAft>
              <a:buClr>
                <a:prstClr val="black"/>
              </a:buClr>
              <a:buSzPct val="80000"/>
              <a:buFont typeface="Wingdings 3" panose="05040102010807070707" pitchFamily="18" charset="2"/>
              <a:buNone/>
              <a:tabLst/>
              <a:defRPr/>
            </a:pPr>
            <a:endParaRPr kumimoji="0" lang="zh-CN" altLang="en-US" sz="1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0" name="页脚占位符 4">
            <a:extLst>
              <a:ext uri="{FF2B5EF4-FFF2-40B4-BE49-F238E27FC236}">
                <a16:creationId xmlns:a16="http://schemas.microsoft.com/office/drawing/2014/main" id="{C346B580-4761-46F6-9E74-19CD1290668A}"/>
              </a:ext>
            </a:extLst>
          </p:cNvPr>
          <p:cNvSpPr>
            <a:spLocks noGrp="1"/>
          </p:cNvSpPr>
          <p:nvPr>
            <p:ph type="ftr" sz="quarter" idx="11"/>
          </p:nvPr>
        </p:nvSpPr>
        <p:spPr>
          <a:xfrm>
            <a:off x="0" y="6344476"/>
            <a:ext cx="5044440" cy="365125"/>
          </a:xfrm>
        </p:spPr>
        <p:txBody>
          <a:bodyPr vert="horz" lIns="91440" tIns="45720" rIns="91440" bIns="4572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65000"/>
                    <a:lumOff val="35000"/>
                  </a:prstClr>
                </a:solidFill>
                <a:effectLst/>
                <a:uLnTx/>
                <a:uFillTx/>
                <a:latin typeface="华文行楷" panose="02010800040101010101" pitchFamily="2" charset="-122"/>
                <a:ea typeface="华文行楷" panose="02010800040101010101" pitchFamily="2" charset="-122"/>
                <a:cs typeface="+mn-cs"/>
              </a:rPr>
              <a:t>计算机科学与工程学院    李朝阳</a:t>
            </a:r>
          </a:p>
        </p:txBody>
      </p:sp>
      <p:pic>
        <p:nvPicPr>
          <p:cNvPr id="11" name="图片 10">
            <a:extLst>
              <a:ext uri="{FF2B5EF4-FFF2-40B4-BE49-F238E27FC236}">
                <a16:creationId xmlns:a16="http://schemas.microsoft.com/office/drawing/2014/main" id="{A46E2EBB-F3A1-4FD3-837E-535E5631921B}"/>
              </a:ext>
            </a:extLst>
          </p:cNvPr>
          <p:cNvPicPr>
            <a:picLocks noChangeAspect="1"/>
          </p:cNvPicPr>
          <p:nvPr/>
        </p:nvPicPr>
        <p:blipFill>
          <a:blip r:embed="rId2"/>
          <a:stretch>
            <a:fillRect/>
          </a:stretch>
        </p:blipFill>
        <p:spPr>
          <a:xfrm>
            <a:off x="4084803" y="2805885"/>
            <a:ext cx="2885098" cy="1670100"/>
          </a:xfrm>
          <a:prstGeom prst="rect">
            <a:avLst/>
          </a:prstGeom>
        </p:spPr>
      </p:pic>
    </p:spTree>
    <p:extLst>
      <p:ext uri="{BB962C8B-B14F-4D97-AF65-F5344CB8AC3E}">
        <p14:creationId xmlns:p14="http://schemas.microsoft.com/office/powerpoint/2010/main" val="4108781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1" y="455264"/>
            <a:ext cx="10793685" cy="1077446"/>
          </a:xfrm>
        </p:spPr>
        <p:txBody>
          <a:bodyPr>
            <a:normAutofit fontScale="90000"/>
          </a:bodyPr>
          <a:lstStyle/>
          <a:p>
            <a:pPr algn="ctr"/>
            <a:r>
              <a:rPr lang="zh-CN" altLang="en-US" dirty="0"/>
              <a:t>复习：三层交换网络中</a:t>
            </a:r>
            <a:r>
              <a:rPr lang="en-US" altLang="zh-CN" dirty="0"/>
              <a:t>MAC</a:t>
            </a:r>
            <a:r>
              <a:rPr lang="zh-CN" altLang="en-US" dirty="0"/>
              <a:t>地址表的自学习过程 </a:t>
            </a:r>
            <a:r>
              <a:rPr lang="en-US" altLang="zh-CN" dirty="0"/>
              <a:t>(</a:t>
            </a:r>
            <a:r>
              <a:rPr lang="en-US" altLang="zh-CN" dirty="0" err="1"/>
              <a:t>Cont</a:t>
            </a:r>
            <a:r>
              <a:rPr lang="en-US" altLang="zh-CN" dirty="0"/>
              <a:t>’)</a:t>
            </a:r>
            <a:endParaRPr lang="zh-CN" altLang="en-US" dirty="0"/>
          </a:p>
        </p:txBody>
      </p:sp>
      <p:sp>
        <p:nvSpPr>
          <p:cNvPr id="4" name="日期占位符 3"/>
          <p:cNvSpPr>
            <a:spLocks noGrp="1"/>
          </p:cNvSpPr>
          <p:nvPr>
            <p:ph type="dt" sz="half" idx="10"/>
          </p:nvPr>
        </p:nvSpPr>
        <p:spPr>
          <a:xfrm>
            <a:off x="4084803" y="6344476"/>
            <a:ext cx="3000894"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D7D180E-7B63-401A-A9D3-34F6EF6705C0}" type="datetime5">
              <a:rPr kumimoji="0" lang="zh-CN" altLang="en-US" sz="1800" b="0" i="0" u="none" strike="noStrike" kern="1200" cap="none" spc="0" normalizeH="0" baseline="0" noProof="0" smtClean="0">
                <a:ln>
                  <a:noFill/>
                </a:ln>
                <a:solidFill>
                  <a:prstClr val="black">
                    <a:lumMod val="65000"/>
                    <a:lumOff val="35000"/>
                  </a:prstClr>
                </a:solidFill>
                <a:effectLst/>
                <a:uLnTx/>
                <a:uFillTx/>
                <a:latin typeface="华文行楷" panose="02010800040101010101" pitchFamily="2" charset="-122"/>
                <a:ea typeface="华文行楷" panose="0201080004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2021/3/18</a:t>
            </a:fld>
            <a:endParaRPr kumimoji="0" lang="zh-CN" altLang="en-US" sz="1800" b="0" i="0" u="none" strike="noStrike" kern="1200" cap="none" spc="0" normalizeH="0" baseline="0" noProof="0" dirty="0">
              <a:ln>
                <a:noFill/>
              </a:ln>
              <a:solidFill>
                <a:prstClr val="black">
                  <a:lumMod val="65000"/>
                  <a:lumOff val="35000"/>
                </a:prstClr>
              </a:solidFill>
              <a:effectLst/>
              <a:uLnTx/>
              <a:uFillTx/>
              <a:latin typeface="华文行楷" panose="02010800040101010101" pitchFamily="2" charset="-122"/>
              <a:ea typeface="华文行楷" panose="02010800040101010101" pitchFamily="2" charset="-122"/>
              <a:cs typeface="+mn-cs"/>
            </a:endParaRPr>
          </a:p>
        </p:txBody>
      </p:sp>
      <p:sp>
        <p:nvSpPr>
          <p:cNvPr id="5" name="页脚占位符 4"/>
          <p:cNvSpPr>
            <a:spLocks noGrp="1"/>
          </p:cNvSpPr>
          <p:nvPr>
            <p:ph type="ftr" sz="quarter" idx="11"/>
          </p:nvPr>
        </p:nvSpPr>
        <p:spPr>
          <a:xfrm>
            <a:off x="0" y="6344476"/>
            <a:ext cx="5044440" cy="365125"/>
          </a:xfrm>
        </p:spPr>
        <p:txBody>
          <a:bodyPr vert="horz" lIns="91440" tIns="45720" rIns="91440" bIns="4572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65000"/>
                    <a:lumOff val="35000"/>
                  </a:prstClr>
                </a:solidFill>
                <a:effectLst/>
                <a:uLnTx/>
                <a:uFillTx/>
                <a:latin typeface="华文行楷" panose="02010800040101010101" pitchFamily="2" charset="-122"/>
                <a:ea typeface="华文行楷" panose="02010800040101010101" pitchFamily="2" charset="-122"/>
                <a:cs typeface="+mn-cs"/>
              </a:rPr>
              <a:t>计算机科学与工程学院    李朝阳</a:t>
            </a:r>
          </a:p>
        </p:txBody>
      </p:sp>
      <p:sp>
        <p:nvSpPr>
          <p:cNvPr id="6" name="灯片编号占位符 5"/>
          <p:cNvSpPr>
            <a:spLocks noGrp="1"/>
          </p:cNvSpPr>
          <p:nvPr>
            <p:ph type="sldNum" sz="quarter" idx="12"/>
          </p:nvPr>
        </p:nvSpPr>
        <p:spPr>
          <a:xfrm>
            <a:off x="10798629" y="6118406"/>
            <a:ext cx="1142245" cy="6699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032FB1-9441-4477-BC2C-471BE8C7C13C}" type="slidenum">
              <a:rPr kumimoji="0" lang="zh-CN" altLang="en-US" sz="11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100" b="0" i="0" u="none" strike="noStrike" kern="1200" cap="none" spc="0" normalizeH="0" baseline="0" noProof="0" dirty="0">
              <a:ln>
                <a:noFill/>
              </a:ln>
              <a:solidFill>
                <a:prstClr val="black">
                  <a:tint val="75000"/>
                </a:prstClr>
              </a:solidFill>
              <a:effectLst/>
              <a:uLnTx/>
              <a:uFillTx/>
              <a:latin typeface="Calibri"/>
              <a:ea typeface="宋体" panose="02010600030101010101" pitchFamily="2" charset="-122"/>
              <a:cs typeface="+mn-cs"/>
            </a:endParaRPr>
          </a:p>
        </p:txBody>
      </p:sp>
      <p:graphicFrame>
        <p:nvGraphicFramePr>
          <p:cNvPr id="9" name="表格 9">
            <a:extLst>
              <a:ext uri="{FF2B5EF4-FFF2-40B4-BE49-F238E27FC236}">
                <a16:creationId xmlns:a16="http://schemas.microsoft.com/office/drawing/2014/main" id="{87CEACB8-9385-41E4-9975-D18DEC82C723}"/>
              </a:ext>
            </a:extLst>
          </p:cNvPr>
          <p:cNvGraphicFramePr>
            <a:graphicFrameLocks noGrp="1"/>
          </p:cNvGraphicFramePr>
          <p:nvPr/>
        </p:nvGraphicFramePr>
        <p:xfrm>
          <a:off x="5627077" y="1842867"/>
          <a:ext cx="6621788" cy="3389357"/>
        </p:xfrm>
        <a:graphic>
          <a:graphicData uri="http://schemas.openxmlformats.org/drawingml/2006/table">
            <a:tbl>
              <a:tblPr firstRow="1" bandRow="1">
                <a:tableStyleId>{5C22544A-7EE6-4342-B048-85BDC9FD1C3A}</a:tableStyleId>
              </a:tblPr>
              <a:tblGrid>
                <a:gridCol w="1195754">
                  <a:extLst>
                    <a:ext uri="{9D8B030D-6E8A-4147-A177-3AD203B41FA5}">
                      <a16:colId xmlns:a16="http://schemas.microsoft.com/office/drawing/2014/main" val="3926518255"/>
                    </a:ext>
                  </a:extLst>
                </a:gridCol>
                <a:gridCol w="879231">
                  <a:extLst>
                    <a:ext uri="{9D8B030D-6E8A-4147-A177-3AD203B41FA5}">
                      <a16:colId xmlns:a16="http://schemas.microsoft.com/office/drawing/2014/main" val="2153715452"/>
                    </a:ext>
                  </a:extLst>
                </a:gridCol>
                <a:gridCol w="879230">
                  <a:extLst>
                    <a:ext uri="{9D8B030D-6E8A-4147-A177-3AD203B41FA5}">
                      <a16:colId xmlns:a16="http://schemas.microsoft.com/office/drawing/2014/main" val="2781343007"/>
                    </a:ext>
                  </a:extLst>
                </a:gridCol>
                <a:gridCol w="896816">
                  <a:extLst>
                    <a:ext uri="{9D8B030D-6E8A-4147-A177-3AD203B41FA5}">
                      <a16:colId xmlns:a16="http://schemas.microsoft.com/office/drawing/2014/main" val="1842309432"/>
                    </a:ext>
                  </a:extLst>
                </a:gridCol>
                <a:gridCol w="193431">
                  <a:extLst>
                    <a:ext uri="{9D8B030D-6E8A-4147-A177-3AD203B41FA5}">
                      <a16:colId xmlns:a16="http://schemas.microsoft.com/office/drawing/2014/main" val="3621667072"/>
                    </a:ext>
                  </a:extLst>
                </a:gridCol>
                <a:gridCol w="703385">
                  <a:extLst>
                    <a:ext uri="{9D8B030D-6E8A-4147-A177-3AD203B41FA5}">
                      <a16:colId xmlns:a16="http://schemas.microsoft.com/office/drawing/2014/main" val="116359187"/>
                    </a:ext>
                  </a:extLst>
                </a:gridCol>
                <a:gridCol w="908539">
                  <a:extLst>
                    <a:ext uri="{9D8B030D-6E8A-4147-A177-3AD203B41FA5}">
                      <a16:colId xmlns:a16="http://schemas.microsoft.com/office/drawing/2014/main" val="2601040313"/>
                    </a:ext>
                  </a:extLst>
                </a:gridCol>
                <a:gridCol w="116840">
                  <a:extLst>
                    <a:ext uri="{9D8B030D-6E8A-4147-A177-3AD203B41FA5}">
                      <a16:colId xmlns:a16="http://schemas.microsoft.com/office/drawing/2014/main" val="2663354004"/>
                    </a:ext>
                  </a:extLst>
                </a:gridCol>
                <a:gridCol w="848562">
                  <a:extLst>
                    <a:ext uri="{9D8B030D-6E8A-4147-A177-3AD203B41FA5}">
                      <a16:colId xmlns:a16="http://schemas.microsoft.com/office/drawing/2014/main" val="2732333961"/>
                    </a:ext>
                  </a:extLst>
                </a:gridCol>
              </a:tblGrid>
              <a:tr h="914401">
                <a:tc rowSpan="2">
                  <a:txBody>
                    <a:bodyPr/>
                    <a:lstStyle/>
                    <a:p>
                      <a:r>
                        <a:rPr lang="zh-CN" altLang="en-US" sz="1400" dirty="0"/>
                        <a:t>发送的帧</a:t>
                      </a:r>
                    </a:p>
                  </a:txBody>
                  <a:tcPr/>
                </a:tc>
                <a:tc gridSpan="2">
                  <a:txBody>
                    <a:bodyPr/>
                    <a:lstStyle/>
                    <a:p>
                      <a:r>
                        <a:rPr lang="en-US" altLang="zh-CN" sz="1400" dirty="0"/>
                        <a:t>LSW1</a:t>
                      </a:r>
                      <a:r>
                        <a:rPr lang="zh-CN" altLang="en-US" sz="1400" dirty="0"/>
                        <a:t>的</a:t>
                      </a:r>
                      <a:r>
                        <a:rPr lang="en-US" altLang="zh-CN" sz="1400" dirty="0"/>
                        <a:t>MAC</a:t>
                      </a:r>
                      <a:r>
                        <a:rPr lang="zh-CN" altLang="en-US" sz="1400" dirty="0"/>
                        <a:t>地址表</a:t>
                      </a:r>
                    </a:p>
                  </a:txBody>
                  <a:tcPr/>
                </a:tc>
                <a:tc hMerge="1">
                  <a:txBody>
                    <a:bodyPr/>
                    <a:lstStyle/>
                    <a:p>
                      <a:endParaRPr lang="zh-CN" altLang="en-US" dirty="0"/>
                    </a:p>
                  </a:txBody>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LSW2</a:t>
                      </a:r>
                      <a:r>
                        <a:rPr lang="zh-CN" altLang="en-US" sz="1400" dirty="0"/>
                        <a:t>的</a:t>
                      </a:r>
                      <a:r>
                        <a:rPr lang="en-US" altLang="zh-CN" sz="1400" dirty="0"/>
                        <a:t>MAC</a:t>
                      </a:r>
                      <a:r>
                        <a:rPr lang="zh-CN" altLang="en-US" sz="1400" dirty="0"/>
                        <a:t>地址表</a:t>
                      </a:r>
                    </a:p>
                    <a:p>
                      <a:endParaRPr lang="zh-CN" altLang="en-US" sz="1600" dirty="0"/>
                    </a:p>
                  </a:txBody>
                  <a:tcPr/>
                </a:tc>
                <a:tc hMerge="1">
                  <a:txBody>
                    <a:bodyPr/>
                    <a:lstStyle/>
                    <a:p>
                      <a:endParaRPr lang="zh-CN" altLang="en-US"/>
                    </a:p>
                  </a:txBody>
                  <a:tcPr/>
                </a:tc>
                <a:tc hMerge="1">
                  <a:txBody>
                    <a:bodyPr/>
                    <a:lstStyle/>
                    <a:p>
                      <a:endParaRPr lang="zh-CN" altLang="en-US"/>
                    </a:p>
                  </a:txBody>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LSW3</a:t>
                      </a:r>
                      <a:r>
                        <a:rPr lang="zh-CN" altLang="en-US" sz="1400" dirty="0"/>
                        <a:t>的</a:t>
                      </a:r>
                      <a:r>
                        <a:rPr lang="en-US" altLang="zh-CN" sz="1400" dirty="0"/>
                        <a:t>MAC</a:t>
                      </a:r>
                      <a:r>
                        <a:rPr lang="zh-CN" altLang="en-US" sz="1400" dirty="0"/>
                        <a:t>地址表</a:t>
                      </a:r>
                    </a:p>
                    <a:p>
                      <a:endParaRPr lang="zh-CN" altLang="en-US" dirty="0"/>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27425020"/>
                  </a:ext>
                </a:extLst>
              </a:tr>
              <a:tr h="633046">
                <a:tc vMerge="1">
                  <a:txBody>
                    <a:bodyPr/>
                    <a:lstStyle/>
                    <a:p>
                      <a:endParaRPr lang="zh-CN" altLang="en-US"/>
                    </a:p>
                  </a:txBody>
                  <a:tcPr/>
                </a:tc>
                <a:tc>
                  <a:txBody>
                    <a:bodyPr/>
                    <a:lstStyle/>
                    <a:p>
                      <a:r>
                        <a:rPr lang="en-US" altLang="zh-CN" sz="1400" dirty="0"/>
                        <a:t>MAC</a:t>
                      </a:r>
                      <a:r>
                        <a:rPr lang="zh-CN" altLang="en-US" sz="1400" dirty="0"/>
                        <a:t>地址</a:t>
                      </a:r>
                    </a:p>
                  </a:txBody>
                  <a:tcPr/>
                </a:tc>
                <a:tc>
                  <a:txBody>
                    <a:bodyPr/>
                    <a:lstStyle/>
                    <a:p>
                      <a:r>
                        <a:rPr lang="en-US" altLang="zh-CN" sz="1400" dirty="0"/>
                        <a:t>Port No.</a:t>
                      </a:r>
                      <a:endParaRPr lang="zh-CN" altLang="en-US" sz="1400" dirty="0"/>
                    </a:p>
                  </a:txBody>
                  <a:tcPr/>
                </a:tc>
                <a:tc gridSpan="2">
                  <a:txBody>
                    <a:bodyPr/>
                    <a:lstStyle/>
                    <a:p>
                      <a:r>
                        <a:rPr lang="en-US" altLang="zh-CN" sz="1400" dirty="0"/>
                        <a:t>MAC</a:t>
                      </a:r>
                      <a:r>
                        <a:rPr lang="zh-CN" altLang="en-US" sz="1400" dirty="0"/>
                        <a:t>地址</a:t>
                      </a:r>
                    </a:p>
                  </a:txBody>
                  <a:tcPr/>
                </a:tc>
                <a:tc hMerge="1">
                  <a:txBody>
                    <a:bodyPr/>
                    <a:lstStyle/>
                    <a:p>
                      <a:endParaRPr lang="zh-CN" altLang="en-US"/>
                    </a:p>
                  </a:txBody>
                  <a:tcPr/>
                </a:tc>
                <a:tc>
                  <a:txBody>
                    <a:bodyPr/>
                    <a:lstStyle/>
                    <a:p>
                      <a:r>
                        <a:rPr lang="en-US" altLang="zh-CN" sz="1400" dirty="0"/>
                        <a:t>Port No.</a:t>
                      </a:r>
                      <a:endParaRPr lang="zh-CN" altLang="en-US" sz="1400" dirty="0"/>
                    </a:p>
                  </a:txBody>
                  <a:tcPr/>
                </a:tc>
                <a:tc gridSpan="2">
                  <a:txBody>
                    <a:bodyPr/>
                    <a:lstStyle/>
                    <a:p>
                      <a:r>
                        <a:rPr lang="en-US" altLang="zh-CN" sz="1400"/>
                        <a:t>MAC </a:t>
                      </a:r>
                      <a:r>
                        <a:rPr lang="zh-CN" altLang="en-US" sz="1400"/>
                        <a:t>地址</a:t>
                      </a:r>
                      <a:endParaRPr lang="zh-CN" altLang="en-US"/>
                    </a:p>
                  </a:txBody>
                  <a:tcPr/>
                </a:tc>
                <a:tc hMerge="1">
                  <a:txBody>
                    <a:bodyPr/>
                    <a:lstStyle/>
                    <a:p>
                      <a:endParaRPr lang="zh-CN" altLang="en-US"/>
                    </a:p>
                  </a:txBody>
                  <a:tcPr/>
                </a:tc>
                <a:tc>
                  <a:txBody>
                    <a:bodyPr/>
                    <a:lstStyle/>
                    <a:p>
                      <a:r>
                        <a:rPr lang="en-US" altLang="zh-CN" sz="1400" dirty="0"/>
                        <a:t>Port No.</a:t>
                      </a:r>
                      <a:endParaRPr lang="zh-CN" altLang="en-US" dirty="0"/>
                    </a:p>
                  </a:txBody>
                  <a:tcPr/>
                </a:tc>
                <a:extLst>
                  <a:ext uri="{0D108BD9-81ED-4DB2-BD59-A6C34878D82A}">
                    <a16:rowId xmlns:a16="http://schemas.microsoft.com/office/drawing/2014/main" val="4226808556"/>
                  </a:ext>
                </a:extLst>
              </a:tr>
              <a:tr h="368382">
                <a:tc>
                  <a:txBody>
                    <a:bodyPr/>
                    <a:lstStyle/>
                    <a:p>
                      <a:endParaRPr lang="zh-CN" altLang="en-US" sz="1400" dirty="0"/>
                    </a:p>
                  </a:txBody>
                  <a:tcPr/>
                </a:tc>
                <a:tc>
                  <a:txBody>
                    <a:bodyPr/>
                    <a:lstStyle/>
                    <a:p>
                      <a:endParaRPr lang="zh-CN" altLang="en-US" dirty="0"/>
                    </a:p>
                  </a:txBody>
                  <a:tcPr/>
                </a:tc>
                <a:tc>
                  <a:txBody>
                    <a:bodyPr/>
                    <a:lstStyle/>
                    <a:p>
                      <a:endParaRPr lang="zh-CN" altLang="en-US" dirty="0"/>
                    </a:p>
                  </a:txBody>
                  <a:tcPr/>
                </a:tc>
                <a:tc>
                  <a:txBody>
                    <a:bodyPr/>
                    <a:lstStyle/>
                    <a:p>
                      <a:r>
                        <a:rPr lang="en-US" altLang="zh-CN" dirty="0"/>
                        <a:t>MAC1</a:t>
                      </a:r>
                      <a:endParaRPr lang="zh-CN" altLang="en-US" dirty="0"/>
                    </a:p>
                  </a:txBody>
                  <a:tcPr/>
                </a:tc>
                <a:tc gridSpan="2">
                  <a:txBody>
                    <a:bodyPr/>
                    <a:lstStyle/>
                    <a:p>
                      <a:r>
                        <a:rPr lang="en-US" altLang="zh-CN" dirty="0"/>
                        <a:t>1</a:t>
                      </a:r>
                      <a:endParaRPr lang="zh-CN" altLang="en-US" dirty="0"/>
                    </a:p>
                  </a:txBody>
                  <a:tcPr/>
                </a:tc>
                <a:tc hMerge="1">
                  <a:txBody>
                    <a:bodyPr/>
                    <a:lstStyle/>
                    <a:p>
                      <a:endParaRPr lang="zh-CN" altLang="en-US"/>
                    </a:p>
                  </a:txBody>
                  <a:tcPr/>
                </a:tc>
                <a:tc>
                  <a:txBody>
                    <a:bodyPr/>
                    <a:lstStyle/>
                    <a:p>
                      <a:r>
                        <a:rPr lang="en-US" altLang="zh-CN" dirty="0"/>
                        <a:t>MAC1</a:t>
                      </a:r>
                      <a:endParaRPr lang="zh-CN" altLang="en-US" dirty="0"/>
                    </a:p>
                  </a:txBody>
                  <a:tcPr/>
                </a:tc>
                <a:tc gridSpan="2">
                  <a:txBody>
                    <a:bodyPr/>
                    <a:lstStyle/>
                    <a:p>
                      <a:r>
                        <a:rPr lang="en-US" altLang="zh-CN" dirty="0"/>
                        <a:t>1</a:t>
                      </a:r>
                      <a:endParaRPr lang="zh-CN" altLang="en-US" dirty="0"/>
                    </a:p>
                  </a:txBody>
                  <a:tcPr/>
                </a:tc>
                <a:tc hMerge="1">
                  <a:txBody>
                    <a:bodyPr/>
                    <a:lstStyle/>
                    <a:p>
                      <a:endParaRPr lang="zh-CN" altLang="en-US"/>
                    </a:p>
                  </a:txBody>
                  <a:tcPr/>
                </a:tc>
                <a:extLst>
                  <a:ext uri="{0D108BD9-81ED-4DB2-BD59-A6C34878D82A}">
                    <a16:rowId xmlns:a16="http://schemas.microsoft.com/office/drawing/2014/main" val="3954032610"/>
                  </a:ext>
                </a:extLst>
              </a:tr>
              <a:tr h="368382">
                <a:tc>
                  <a:txBody>
                    <a:bodyPr/>
                    <a:lstStyle/>
                    <a:p>
                      <a:endParaRPr lang="zh-CN" altLang="en-US" sz="1400" dirty="0"/>
                    </a:p>
                  </a:txBody>
                  <a:tcPr/>
                </a:tc>
                <a:tc>
                  <a:txBody>
                    <a:bodyPr/>
                    <a:lstStyle/>
                    <a:p>
                      <a:r>
                        <a:rPr lang="en-US" altLang="zh-CN" dirty="0"/>
                        <a:t>MAC4</a:t>
                      </a:r>
                      <a:endParaRPr lang="zh-CN" altLang="en-US" dirty="0"/>
                    </a:p>
                  </a:txBody>
                  <a:tcPr/>
                </a:tc>
                <a:tc>
                  <a:txBody>
                    <a:bodyPr/>
                    <a:lstStyle/>
                    <a:p>
                      <a:r>
                        <a:rPr lang="en-US" altLang="zh-CN" dirty="0"/>
                        <a:t>3</a:t>
                      </a:r>
                      <a:endParaRPr lang="zh-CN" altLang="en-US" dirty="0"/>
                    </a:p>
                  </a:txBody>
                  <a:tcPr/>
                </a:tc>
                <a:tc>
                  <a:txBody>
                    <a:bodyPr/>
                    <a:lstStyle/>
                    <a:p>
                      <a:r>
                        <a:rPr lang="en-US" altLang="zh-CN" dirty="0"/>
                        <a:t>MAC4</a:t>
                      </a:r>
                      <a:endParaRPr lang="zh-CN" altLang="en-US" dirty="0"/>
                    </a:p>
                  </a:txBody>
                  <a:tcPr/>
                </a:tc>
                <a:tc gridSpan="2">
                  <a:txBody>
                    <a:bodyPr/>
                    <a:lstStyle/>
                    <a:p>
                      <a:r>
                        <a:rPr lang="en-US" altLang="zh-CN" dirty="0"/>
                        <a:t>2</a:t>
                      </a:r>
                      <a:endParaRPr lang="zh-CN" altLang="en-US" dirty="0"/>
                    </a:p>
                  </a:txBody>
                  <a:tcPr/>
                </a:tc>
                <a:tc hMerge="1">
                  <a:txBody>
                    <a:bodyPr/>
                    <a:lstStyle/>
                    <a:p>
                      <a:endParaRPr lang="zh-CN" altLang="en-US"/>
                    </a:p>
                  </a:txBody>
                  <a:tcPr/>
                </a:tc>
                <a:tc>
                  <a:txBody>
                    <a:bodyPr/>
                    <a:lstStyle/>
                    <a:p>
                      <a:r>
                        <a:rPr lang="en-US" altLang="zh-CN" dirty="0"/>
                        <a:t>MAC4</a:t>
                      </a:r>
                      <a:endParaRPr lang="zh-CN" altLang="en-US" dirty="0"/>
                    </a:p>
                  </a:txBody>
                  <a:tcPr/>
                </a:tc>
                <a:tc gridSpan="2">
                  <a:txBody>
                    <a:bodyPr/>
                    <a:lstStyle/>
                    <a:p>
                      <a:r>
                        <a:rPr lang="en-US" altLang="zh-CN" dirty="0"/>
                        <a:t>2</a:t>
                      </a:r>
                      <a:endParaRPr lang="zh-CN" altLang="en-US" dirty="0"/>
                    </a:p>
                  </a:txBody>
                  <a:tcPr/>
                </a:tc>
                <a:tc hMerge="1">
                  <a:txBody>
                    <a:bodyPr/>
                    <a:lstStyle/>
                    <a:p>
                      <a:endParaRPr lang="zh-CN" altLang="en-US"/>
                    </a:p>
                  </a:txBody>
                  <a:tcPr/>
                </a:tc>
                <a:extLst>
                  <a:ext uri="{0D108BD9-81ED-4DB2-BD59-A6C34878D82A}">
                    <a16:rowId xmlns:a16="http://schemas.microsoft.com/office/drawing/2014/main" val="3197465667"/>
                  </a:ext>
                </a:extLst>
              </a:tr>
              <a:tr h="368382">
                <a:tc>
                  <a:txBody>
                    <a:bodyPr/>
                    <a:lstStyle/>
                    <a:p>
                      <a:r>
                        <a:rPr lang="en-US" altLang="zh-CN" sz="1400" dirty="0"/>
                        <a:t>PC2-</a:t>
                      </a:r>
                      <a:r>
                        <a:rPr lang="en-US" altLang="zh-CN" sz="1400" dirty="0">
                          <a:sym typeface="Wingdings" panose="05000000000000000000" pitchFamily="2" charset="2"/>
                        </a:rPr>
                        <a:t>PC1?</a:t>
                      </a:r>
                      <a:endParaRPr lang="zh-CN" altLang="en-US" sz="1400"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gridSpan="2">
                  <a:txBody>
                    <a:bodyPr/>
                    <a:lstStyle/>
                    <a:p>
                      <a:endParaRPr lang="zh-CN" altLang="en-US" dirty="0"/>
                    </a:p>
                  </a:txBody>
                  <a:tcPr/>
                </a:tc>
                <a:tc hMerge="1">
                  <a:txBody>
                    <a:bodyPr/>
                    <a:lstStyle/>
                    <a:p>
                      <a:endParaRPr lang="zh-CN" altLang="en-US"/>
                    </a:p>
                  </a:txBody>
                  <a:tcPr/>
                </a:tc>
                <a:tc>
                  <a:txBody>
                    <a:bodyPr/>
                    <a:lstStyle/>
                    <a:p>
                      <a:endParaRPr lang="zh-CN" altLang="en-US" dirty="0"/>
                    </a:p>
                  </a:txBody>
                  <a:tcPr/>
                </a:tc>
                <a:tc gridSpan="2">
                  <a:txBody>
                    <a:bodyPr/>
                    <a:lstStyle/>
                    <a:p>
                      <a:endParaRPr lang="zh-CN" altLang="en-US" dirty="0"/>
                    </a:p>
                  </a:txBody>
                  <a:tcPr/>
                </a:tc>
                <a:tc hMerge="1">
                  <a:txBody>
                    <a:bodyPr/>
                    <a:lstStyle/>
                    <a:p>
                      <a:endParaRPr lang="zh-CN" altLang="en-US"/>
                    </a:p>
                  </a:txBody>
                  <a:tcPr/>
                </a:tc>
                <a:extLst>
                  <a:ext uri="{0D108BD9-81ED-4DB2-BD59-A6C34878D82A}">
                    <a16:rowId xmlns:a16="http://schemas.microsoft.com/office/drawing/2014/main" val="1925511451"/>
                  </a:ext>
                </a:extLst>
              </a:tr>
              <a:tr h="368382">
                <a:tc>
                  <a:txBody>
                    <a:bodyPr/>
                    <a:lstStyle/>
                    <a:p>
                      <a:endParaRPr lang="zh-CN" altLang="en-US" sz="1400"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gridSpan="2">
                  <a:txBody>
                    <a:bodyPr/>
                    <a:lstStyle/>
                    <a:p>
                      <a:endParaRPr lang="zh-CN" altLang="en-US" dirty="0"/>
                    </a:p>
                  </a:txBody>
                  <a:tcPr/>
                </a:tc>
                <a:tc hMerge="1">
                  <a:txBody>
                    <a:bodyPr/>
                    <a:lstStyle/>
                    <a:p>
                      <a:endParaRPr lang="zh-CN" altLang="en-US"/>
                    </a:p>
                  </a:txBody>
                  <a:tcPr/>
                </a:tc>
                <a:tc>
                  <a:txBody>
                    <a:bodyPr/>
                    <a:lstStyle/>
                    <a:p>
                      <a:endParaRPr lang="zh-CN" altLang="en-US" dirty="0"/>
                    </a:p>
                  </a:txBody>
                  <a:tcPr/>
                </a:tc>
                <a:tc gridSpan="2">
                  <a:txBody>
                    <a:bodyPr/>
                    <a:lstStyle/>
                    <a:p>
                      <a:endParaRPr lang="zh-CN" altLang="en-US" dirty="0"/>
                    </a:p>
                  </a:txBody>
                  <a:tcPr/>
                </a:tc>
                <a:tc hMerge="1">
                  <a:txBody>
                    <a:bodyPr/>
                    <a:lstStyle/>
                    <a:p>
                      <a:endParaRPr lang="zh-CN" altLang="en-US"/>
                    </a:p>
                  </a:txBody>
                  <a:tcPr/>
                </a:tc>
                <a:extLst>
                  <a:ext uri="{0D108BD9-81ED-4DB2-BD59-A6C34878D82A}">
                    <a16:rowId xmlns:a16="http://schemas.microsoft.com/office/drawing/2014/main" val="3194386949"/>
                  </a:ext>
                </a:extLst>
              </a:tr>
              <a:tr h="368382">
                <a:tc>
                  <a:txBody>
                    <a:bodyPr/>
                    <a:lstStyle/>
                    <a:p>
                      <a:endParaRPr lang="zh-CN" altLang="en-US"/>
                    </a:p>
                  </a:txBody>
                  <a:tcPr/>
                </a:tc>
                <a:tc gridSpan="2">
                  <a:txBody>
                    <a:bodyPr/>
                    <a:lstStyle/>
                    <a:p>
                      <a:endParaRPr lang="zh-CN" altLang="en-US" dirty="0"/>
                    </a:p>
                  </a:txBody>
                  <a:tcPr/>
                </a:tc>
                <a:tc hMerge="1">
                  <a:txBody>
                    <a:bodyPr/>
                    <a:lstStyle/>
                    <a:p>
                      <a:endParaRPr lang="zh-CN" altLang="en-US"/>
                    </a:p>
                  </a:txBody>
                  <a:tcPr/>
                </a:tc>
                <a:tc>
                  <a:txBody>
                    <a:bodyPr/>
                    <a:lstStyle/>
                    <a:p>
                      <a:endParaRPr lang="zh-CN" altLang="en-US" dirty="0"/>
                    </a:p>
                  </a:txBody>
                  <a:tcPr/>
                </a:tc>
                <a:tc gridSpan="2">
                  <a:txBody>
                    <a:bodyPr/>
                    <a:lstStyle/>
                    <a:p>
                      <a:endParaRPr lang="zh-CN" altLang="en-US" dirty="0"/>
                    </a:p>
                  </a:txBody>
                  <a:tcPr/>
                </a:tc>
                <a:tc hMerge="1">
                  <a:txBody>
                    <a:bodyPr/>
                    <a:lstStyle/>
                    <a:p>
                      <a:endParaRPr lang="zh-CN" altLang="en-US"/>
                    </a:p>
                  </a:txBody>
                  <a:tcPr/>
                </a:tc>
                <a:tc>
                  <a:txBody>
                    <a:bodyPr/>
                    <a:lstStyle/>
                    <a:p>
                      <a:endParaRPr lang="zh-CN" altLang="en-US" dirty="0"/>
                    </a:p>
                  </a:txBody>
                  <a:tcPr/>
                </a:tc>
                <a:tc gridSpan="2">
                  <a:txBody>
                    <a:bodyPr/>
                    <a:lstStyle/>
                    <a:p>
                      <a:endParaRPr lang="zh-CN" altLang="en-US" dirty="0"/>
                    </a:p>
                  </a:txBody>
                  <a:tcPr/>
                </a:tc>
                <a:tc hMerge="1">
                  <a:txBody>
                    <a:bodyPr/>
                    <a:lstStyle/>
                    <a:p>
                      <a:endParaRPr lang="zh-CN" altLang="en-US"/>
                    </a:p>
                  </a:txBody>
                  <a:tcPr/>
                </a:tc>
                <a:extLst>
                  <a:ext uri="{0D108BD9-81ED-4DB2-BD59-A6C34878D82A}">
                    <a16:rowId xmlns:a16="http://schemas.microsoft.com/office/drawing/2014/main" val="2137506476"/>
                  </a:ext>
                </a:extLst>
              </a:tr>
            </a:tbl>
          </a:graphicData>
        </a:graphic>
      </p:graphicFrame>
      <p:pic>
        <p:nvPicPr>
          <p:cNvPr id="15" name="图片 14">
            <a:extLst>
              <a:ext uri="{FF2B5EF4-FFF2-40B4-BE49-F238E27FC236}">
                <a16:creationId xmlns:a16="http://schemas.microsoft.com/office/drawing/2014/main" id="{9969C622-F2F0-4931-BDD3-FE3984EF0D70}"/>
              </a:ext>
            </a:extLst>
          </p:cNvPr>
          <p:cNvPicPr>
            <a:picLocks noChangeAspect="1"/>
          </p:cNvPicPr>
          <p:nvPr/>
        </p:nvPicPr>
        <p:blipFill>
          <a:blip r:embed="rId2"/>
          <a:stretch>
            <a:fillRect/>
          </a:stretch>
        </p:blipFill>
        <p:spPr>
          <a:xfrm>
            <a:off x="148893" y="1842867"/>
            <a:ext cx="5436357" cy="3593952"/>
          </a:xfrm>
          <a:prstGeom prst="rect">
            <a:avLst/>
          </a:prstGeom>
        </p:spPr>
      </p:pic>
    </p:spTree>
    <p:extLst>
      <p:ext uri="{BB962C8B-B14F-4D97-AF65-F5344CB8AC3E}">
        <p14:creationId xmlns:p14="http://schemas.microsoft.com/office/powerpoint/2010/main" val="573144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1" y="455264"/>
            <a:ext cx="10793685" cy="1077446"/>
          </a:xfrm>
        </p:spPr>
        <p:txBody>
          <a:bodyPr>
            <a:normAutofit fontScale="90000"/>
          </a:bodyPr>
          <a:lstStyle/>
          <a:p>
            <a:pPr algn="ctr"/>
            <a:r>
              <a:rPr lang="en-US" altLang="zh-CN" dirty="0"/>
              <a:t>GVRP</a:t>
            </a:r>
            <a:r>
              <a:rPr lang="zh-CN" altLang="en-US" dirty="0"/>
              <a:t>协议的</a:t>
            </a:r>
            <a:r>
              <a:rPr lang="zh-CN" altLang="en-US" b="1" dirty="0"/>
              <a:t>技术实现练习（续）</a:t>
            </a:r>
            <a:br>
              <a:rPr lang="zh-CN" altLang="en-US" b="1" dirty="0"/>
            </a:br>
            <a:endParaRPr lang="zh-CN" altLang="en-US" dirty="0"/>
          </a:p>
        </p:txBody>
      </p:sp>
      <p:sp>
        <p:nvSpPr>
          <p:cNvPr id="4" name="日期占位符 3"/>
          <p:cNvSpPr>
            <a:spLocks noGrp="1"/>
          </p:cNvSpPr>
          <p:nvPr>
            <p:ph type="dt" sz="half" idx="10"/>
          </p:nvPr>
        </p:nvSpPr>
        <p:spPr>
          <a:xfrm>
            <a:off x="4084803" y="6344476"/>
            <a:ext cx="3000894"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D7D180E-7B63-401A-A9D3-34F6EF6705C0}" type="datetime5">
              <a:rPr kumimoji="0" lang="zh-CN" altLang="en-US" sz="1800" b="0" i="0" u="none" strike="noStrike" kern="1200" cap="none" spc="0" normalizeH="0" baseline="0" noProof="0" smtClean="0">
                <a:ln>
                  <a:noFill/>
                </a:ln>
                <a:solidFill>
                  <a:prstClr val="black">
                    <a:lumMod val="65000"/>
                    <a:lumOff val="35000"/>
                  </a:prstClr>
                </a:solidFill>
                <a:effectLst/>
                <a:uLnTx/>
                <a:uFillTx/>
                <a:latin typeface="华文行楷" panose="02010800040101010101" pitchFamily="2" charset="-122"/>
                <a:ea typeface="华文行楷" panose="0201080004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2021/3/18</a:t>
            </a:fld>
            <a:endParaRPr kumimoji="0" lang="zh-CN" altLang="en-US" sz="1800" b="0" i="0" u="none" strike="noStrike" kern="1200" cap="none" spc="0" normalizeH="0" baseline="0" noProof="0" dirty="0">
              <a:ln>
                <a:noFill/>
              </a:ln>
              <a:solidFill>
                <a:prstClr val="black">
                  <a:lumMod val="65000"/>
                  <a:lumOff val="35000"/>
                </a:prstClr>
              </a:solidFill>
              <a:effectLst/>
              <a:uLnTx/>
              <a:uFillTx/>
              <a:latin typeface="华文行楷" panose="02010800040101010101" pitchFamily="2" charset="-122"/>
              <a:ea typeface="华文行楷" panose="02010800040101010101" pitchFamily="2" charset="-122"/>
              <a:cs typeface="+mn-cs"/>
            </a:endParaRPr>
          </a:p>
        </p:txBody>
      </p:sp>
      <p:sp>
        <p:nvSpPr>
          <p:cNvPr id="6" name="灯片编号占位符 5"/>
          <p:cNvSpPr>
            <a:spLocks noGrp="1"/>
          </p:cNvSpPr>
          <p:nvPr>
            <p:ph type="sldNum" sz="quarter" idx="12"/>
          </p:nvPr>
        </p:nvSpPr>
        <p:spPr>
          <a:xfrm>
            <a:off x="10798629" y="6118406"/>
            <a:ext cx="1142245" cy="6699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032FB1-9441-4477-BC2C-471BE8C7C13C}" type="slidenum">
              <a:rPr kumimoji="0" lang="zh-CN" altLang="en-US" sz="11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100" b="0" i="0" u="none" strike="noStrike" kern="1200" cap="none" spc="0" normalizeH="0" baseline="0" noProof="0" dirty="0">
              <a:ln>
                <a:noFill/>
              </a:ln>
              <a:solidFill>
                <a:prstClr val="black">
                  <a:tint val="75000"/>
                </a:prstClr>
              </a:solidFill>
              <a:effectLst/>
              <a:uLnTx/>
              <a:uFillTx/>
              <a:latin typeface="Calibri"/>
              <a:ea typeface="宋体" panose="02010600030101010101" pitchFamily="2" charset="-122"/>
              <a:cs typeface="+mn-cs"/>
            </a:endParaRPr>
          </a:p>
        </p:txBody>
      </p:sp>
      <p:sp>
        <p:nvSpPr>
          <p:cNvPr id="7" name="矩形 6"/>
          <p:cNvSpPr/>
          <p:nvPr/>
        </p:nvSpPr>
        <p:spPr>
          <a:xfrm>
            <a:off x="251126" y="1239280"/>
            <a:ext cx="6435466" cy="5030290"/>
          </a:xfrm>
          <a:prstGeom prst="rect">
            <a:avLst/>
          </a:prstGeom>
        </p:spPr>
        <p:txBody>
          <a:bodyPr vert="horz" lIns="91440" tIns="45720" rIns="91440" bIns="45720" rtlCol="0" anchor="ctr">
            <a:normAutofit/>
          </a:bodyPr>
          <a:lstStyle/>
          <a:p>
            <a:pPr marL="0" marR="0" lvl="0" indent="0" algn="l" defTabSz="457200" rtl="0" eaLnBrk="1" fontAlgn="auto" latinLnBrk="0" hangingPunct="1">
              <a:lnSpc>
                <a:spcPct val="100000"/>
              </a:lnSpc>
              <a:spcBef>
                <a:spcPct val="20000"/>
              </a:spcBef>
              <a:spcAft>
                <a:spcPts val="600"/>
              </a:spcAft>
              <a:buClr>
                <a:prstClr val="black"/>
              </a:buClr>
              <a:buSzPct val="80000"/>
              <a:buFont typeface="Wingdings 3" panose="05040102010807070707" pitchFamily="18" charset="2"/>
              <a:buNone/>
              <a:tabLst/>
              <a:defRPr/>
            </a:pPr>
            <a:r>
              <a:rPr kumimoji="0" lang="en-US" altLang="zh-CN" sz="1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VLAN</a:t>
            </a:r>
            <a:r>
              <a:rPr kumimoji="0" lang="zh-CN" altLang="en-US" sz="1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的单向注消过程</a:t>
            </a:r>
            <a:endParaRPr kumimoji="0" lang="en-US" altLang="zh-CN" sz="1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171450" marR="0" lvl="0" indent="-171450" algn="l" defTabSz="457200" rtl="0" eaLnBrk="1" fontAlgn="auto" latinLnBrk="0" hangingPunct="1">
              <a:lnSpc>
                <a:spcPct val="100000"/>
              </a:lnSpc>
              <a:spcBef>
                <a:spcPct val="20000"/>
              </a:spcBef>
              <a:spcAft>
                <a:spcPts val="600"/>
              </a:spcAft>
              <a:buClr>
                <a:prstClr val="black"/>
              </a:buClr>
              <a:buSzPct val="80000"/>
              <a:buFont typeface="Wingdings" panose="05000000000000000000" pitchFamily="2" charset="2"/>
              <a:buChar char="l"/>
              <a:tabLst/>
              <a:defRPr/>
            </a:pPr>
            <a:r>
              <a:rPr kumimoji="0" lang="zh-CN" altLang="en-US"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如果</a:t>
            </a: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VLAN</a:t>
            </a:r>
            <a:r>
              <a:rPr kumimoji="0" lang="zh-CN" altLang="en-US"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数量增加，我们要注册</a:t>
            </a: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VLAN</a:t>
            </a:r>
            <a:r>
              <a:rPr kumimoji="0" lang="zh-CN" altLang="en-US"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属性，如果减少</a:t>
            </a:r>
            <a:endPar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R="0" lvl="0" algn="l" defTabSz="457200" rtl="0" eaLnBrk="1" fontAlgn="auto" latinLnBrk="0" hangingPunct="1">
              <a:lnSpc>
                <a:spcPct val="100000"/>
              </a:lnSpc>
              <a:spcBef>
                <a:spcPct val="20000"/>
              </a:spcBef>
              <a:spcAft>
                <a:spcPts val="600"/>
              </a:spcAft>
              <a:buClr>
                <a:prstClr val="black"/>
              </a:buClr>
              <a:buSzPct val="80000"/>
              <a:tabLst/>
              <a:defRPr/>
            </a:pPr>
            <a:r>
              <a:rPr lang="zh-CN" altLang="en-US" sz="1100" dirty="0">
                <a:solidFill>
                  <a:prstClr val="black"/>
                </a:solidFill>
                <a:latin typeface="Calibri"/>
                <a:ea typeface="宋体" panose="02010600030101010101" pitchFamily="2" charset="-122"/>
              </a:rPr>
              <a:t>我们要注销</a:t>
            </a:r>
            <a:r>
              <a:rPr lang="en-US" altLang="zh-CN" sz="1100" dirty="0">
                <a:solidFill>
                  <a:prstClr val="black"/>
                </a:solidFill>
                <a:latin typeface="Calibri"/>
                <a:ea typeface="宋体" panose="02010600030101010101" pitchFamily="2" charset="-122"/>
              </a:rPr>
              <a:t>VLAN.  GVRP</a:t>
            </a:r>
            <a:r>
              <a:rPr lang="zh-CN" altLang="en-US" sz="1100" dirty="0">
                <a:solidFill>
                  <a:prstClr val="black"/>
                </a:solidFill>
                <a:latin typeface="Calibri"/>
                <a:ea typeface="宋体" panose="02010600030101010101" pitchFamily="2" charset="-122"/>
              </a:rPr>
              <a:t>将自动删除和注销</a:t>
            </a:r>
            <a:r>
              <a:rPr lang="en-US" altLang="zh-CN" sz="1100" dirty="0">
                <a:solidFill>
                  <a:prstClr val="black"/>
                </a:solidFill>
                <a:latin typeface="Calibri"/>
                <a:ea typeface="宋体" panose="02010600030101010101" pitchFamily="2" charset="-122"/>
              </a:rPr>
              <a:t>VLAN</a:t>
            </a:r>
            <a:endPar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R="0" lvl="0" algn="l" defTabSz="457200" rtl="0" eaLnBrk="1" fontAlgn="auto" latinLnBrk="0" hangingPunct="1">
              <a:lnSpc>
                <a:spcPct val="100000"/>
              </a:lnSpc>
              <a:spcBef>
                <a:spcPct val="20000"/>
              </a:spcBef>
              <a:spcAft>
                <a:spcPts val="600"/>
              </a:spcAft>
              <a:buClr>
                <a:prstClr val="black"/>
              </a:buClr>
              <a:buSzPct val="80000"/>
              <a:tabLst/>
              <a:defRPr/>
            </a:pPr>
            <a:r>
              <a:rPr kumimoji="0" lang="zh-CN" altLang="en-US"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假设</a:t>
            </a:r>
            <a:r>
              <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PC1, PC2 </a:t>
            </a:r>
            <a:r>
              <a:rPr kumimoji="0" lang="zh-CN" altLang="en-US"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不再在</a:t>
            </a:r>
            <a:r>
              <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VLAN 10 </a:t>
            </a:r>
            <a:r>
              <a:rPr kumimoji="0" lang="zh-CN" altLang="en-US"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上，</a:t>
            </a:r>
            <a:endPar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628650" lvl="1" indent="-171450" defTabSz="457200">
              <a:spcBef>
                <a:spcPct val="20000"/>
              </a:spcBef>
              <a:spcAft>
                <a:spcPts val="600"/>
              </a:spcAft>
              <a:buClr>
                <a:prstClr val="black"/>
              </a:buClr>
              <a:buSzPct val="80000"/>
              <a:buFont typeface="Wingdings" panose="05000000000000000000" pitchFamily="2" charset="2"/>
              <a:buChar char="l"/>
              <a:defRPr/>
            </a:pPr>
            <a:r>
              <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S1</a:t>
            </a:r>
            <a:r>
              <a:rPr kumimoji="0" lang="zh-CN" altLang="en-US"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需要手动删除静态</a:t>
            </a:r>
            <a:r>
              <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VLAN 10, S1</a:t>
            </a:r>
            <a:r>
              <a:rPr kumimoji="0" lang="zh-CN" altLang="en-US"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向外发送</a:t>
            </a:r>
            <a:r>
              <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VLAN </a:t>
            </a:r>
            <a:r>
              <a:rPr kumimoji="0" lang="zh-CN" altLang="en-US"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属性注销报文。</a:t>
            </a:r>
            <a:endPar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628650" lvl="1" indent="-171450" defTabSz="457200">
              <a:spcBef>
                <a:spcPct val="20000"/>
              </a:spcBef>
              <a:spcAft>
                <a:spcPts val="600"/>
              </a:spcAft>
              <a:buClr>
                <a:prstClr val="black"/>
              </a:buClr>
              <a:buSzPct val="80000"/>
              <a:buFont typeface="Wingdings" panose="05000000000000000000" pitchFamily="2" charset="2"/>
              <a:buChar char="l"/>
              <a:defRPr/>
            </a:pPr>
            <a:r>
              <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S2</a:t>
            </a:r>
            <a:r>
              <a:rPr kumimoji="0" lang="zh-CN" altLang="en-US"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的</a:t>
            </a:r>
            <a:r>
              <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GE1</a:t>
            </a:r>
            <a:r>
              <a:rPr kumimoji="0" lang="zh-CN" altLang="en-US"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接收到该报文，删除</a:t>
            </a:r>
            <a:r>
              <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GE1</a:t>
            </a:r>
            <a:r>
              <a:rPr kumimoji="0" lang="zh-CN" altLang="en-US"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端口，也就是从</a:t>
            </a:r>
            <a:endPar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lvl="1" defTabSz="457200">
              <a:spcBef>
                <a:spcPct val="20000"/>
              </a:spcBef>
              <a:spcAft>
                <a:spcPts val="600"/>
              </a:spcAft>
              <a:buClr>
                <a:prstClr val="black"/>
              </a:buClr>
              <a:buSzPct val="80000"/>
              <a:defRPr/>
            </a:pPr>
            <a:r>
              <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VLAN 10</a:t>
            </a:r>
            <a:r>
              <a:rPr kumimoji="0" lang="zh-CN" altLang="en-US"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注销。</a:t>
            </a:r>
            <a:endPar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628650" lvl="1" indent="-171450" defTabSz="457200">
              <a:spcBef>
                <a:spcPct val="20000"/>
              </a:spcBef>
              <a:spcAft>
                <a:spcPts val="600"/>
              </a:spcAft>
              <a:buClr>
                <a:prstClr val="black"/>
              </a:buClr>
              <a:buSzPct val="80000"/>
              <a:buFont typeface="Wingdings" panose="05000000000000000000" pitchFamily="2" charset="2"/>
              <a:buChar char="l"/>
              <a:defRPr/>
            </a:pPr>
            <a:r>
              <a:rPr lang="en-US" altLang="zh-CN" sz="1200" dirty="0">
                <a:solidFill>
                  <a:prstClr val="black"/>
                </a:solidFill>
                <a:latin typeface="Calibri"/>
                <a:ea typeface="宋体" panose="02010600030101010101" pitchFamily="2" charset="-122"/>
              </a:rPr>
              <a:t>S2</a:t>
            </a:r>
            <a:r>
              <a:rPr lang="zh-CN" altLang="en-US" sz="1200" dirty="0">
                <a:solidFill>
                  <a:prstClr val="black"/>
                </a:solidFill>
                <a:latin typeface="Calibri"/>
                <a:ea typeface="宋体" panose="02010600030101010101" pitchFamily="2" charset="-122"/>
              </a:rPr>
              <a:t>的</a:t>
            </a:r>
            <a:r>
              <a:rPr lang="en-US" altLang="zh-CN" sz="1200" dirty="0">
                <a:solidFill>
                  <a:prstClr val="black"/>
                </a:solidFill>
                <a:latin typeface="Calibri"/>
                <a:ea typeface="宋体" panose="02010600030101010101" pitchFamily="2" charset="-122"/>
              </a:rPr>
              <a:t>GE2</a:t>
            </a:r>
            <a:r>
              <a:rPr lang="zh-CN" altLang="en-US" sz="1200" dirty="0">
                <a:solidFill>
                  <a:prstClr val="black"/>
                </a:solidFill>
                <a:latin typeface="Calibri"/>
                <a:ea typeface="宋体" panose="02010600030101010101" pitchFamily="2" charset="-122"/>
              </a:rPr>
              <a:t>向外发送注销报文，自己并不注销，因为只有从链路上</a:t>
            </a:r>
            <a:endParaRPr lang="en-US" altLang="zh-CN" sz="1200" dirty="0">
              <a:solidFill>
                <a:prstClr val="black"/>
              </a:solidFill>
              <a:latin typeface="Calibri"/>
              <a:ea typeface="宋体" panose="02010600030101010101" pitchFamily="2" charset="-122"/>
            </a:endParaRPr>
          </a:p>
          <a:p>
            <a:pPr lvl="1" defTabSz="457200">
              <a:spcBef>
                <a:spcPct val="20000"/>
              </a:spcBef>
              <a:spcAft>
                <a:spcPts val="600"/>
              </a:spcAft>
              <a:buClr>
                <a:prstClr val="black"/>
              </a:buClr>
              <a:buSzPct val="80000"/>
              <a:defRPr/>
            </a:pPr>
            <a:r>
              <a:rPr lang="zh-CN" altLang="en-US" sz="1200" dirty="0">
                <a:solidFill>
                  <a:prstClr val="black"/>
                </a:solidFill>
                <a:latin typeface="Calibri"/>
                <a:ea typeface="宋体" panose="02010600030101010101" pitchFamily="2" charset="-122"/>
              </a:rPr>
              <a:t>接收到注销</a:t>
            </a:r>
            <a:r>
              <a:rPr kumimoji="0" lang="zh-CN" altLang="en-US"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报文的端口才会注销。</a:t>
            </a:r>
            <a:r>
              <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S2</a:t>
            </a:r>
            <a:r>
              <a:rPr kumimoji="0" lang="zh-CN" altLang="en-US"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的动态</a:t>
            </a:r>
            <a:r>
              <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VLAN 10 </a:t>
            </a:r>
            <a:r>
              <a:rPr kumimoji="0" lang="zh-CN" altLang="en-US"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继续存在。</a:t>
            </a:r>
            <a:endPar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628650" lvl="1" indent="-171450" defTabSz="457200">
              <a:spcBef>
                <a:spcPct val="20000"/>
              </a:spcBef>
              <a:spcAft>
                <a:spcPts val="600"/>
              </a:spcAft>
              <a:buClr>
                <a:prstClr val="black"/>
              </a:buClr>
              <a:buSzPct val="80000"/>
              <a:buFont typeface="Wingdings" panose="05000000000000000000" pitchFamily="2" charset="2"/>
              <a:buChar char="l"/>
              <a:defRPr/>
            </a:pPr>
            <a:r>
              <a:rPr lang="en-US" altLang="zh-CN" sz="1200" dirty="0">
                <a:solidFill>
                  <a:prstClr val="black"/>
                </a:solidFill>
                <a:latin typeface="Calibri"/>
                <a:ea typeface="宋体" panose="02010600030101010101" pitchFamily="2" charset="-122"/>
              </a:rPr>
              <a:t>S3</a:t>
            </a:r>
            <a:r>
              <a:rPr lang="zh-CN" altLang="en-US" sz="1200" dirty="0">
                <a:solidFill>
                  <a:prstClr val="black"/>
                </a:solidFill>
                <a:latin typeface="Calibri"/>
                <a:ea typeface="宋体" panose="02010600030101010101" pitchFamily="2" charset="-122"/>
              </a:rPr>
              <a:t>重复上述过程。</a:t>
            </a:r>
            <a:endParaRPr lang="en-US" altLang="zh-CN" sz="1200" dirty="0">
              <a:solidFill>
                <a:prstClr val="black"/>
              </a:solidFill>
              <a:latin typeface="Calibri"/>
              <a:ea typeface="宋体" panose="02010600030101010101" pitchFamily="2" charset="-122"/>
            </a:endParaRPr>
          </a:p>
          <a:p>
            <a:pPr marL="628650" lvl="1" indent="-171450" defTabSz="457200">
              <a:spcBef>
                <a:spcPct val="20000"/>
              </a:spcBef>
              <a:spcAft>
                <a:spcPts val="600"/>
              </a:spcAft>
              <a:buClr>
                <a:prstClr val="black"/>
              </a:buClr>
              <a:buSzPct val="80000"/>
              <a:buFont typeface="Wingdings" panose="05000000000000000000" pitchFamily="2" charset="2"/>
              <a:buChar char="l"/>
              <a:defRPr/>
            </a:pPr>
            <a:r>
              <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S4</a:t>
            </a:r>
            <a:r>
              <a:rPr kumimoji="0" lang="zh-CN" altLang="en-US"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接到注销报文后，不会理睬，因为</a:t>
            </a:r>
            <a:r>
              <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S4</a:t>
            </a:r>
            <a:r>
              <a:rPr kumimoji="0" lang="zh-CN" altLang="en-US"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上的</a:t>
            </a:r>
            <a:r>
              <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VLAN 10</a:t>
            </a:r>
            <a:r>
              <a:rPr kumimoji="0" lang="zh-CN" altLang="en-US"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是静态</a:t>
            </a:r>
            <a:r>
              <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VLAN 10, </a:t>
            </a:r>
            <a:r>
              <a:rPr kumimoji="0" lang="zh-CN" altLang="en-US"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手工创建的。</a:t>
            </a:r>
            <a:endPar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628650" lvl="1" indent="-171450" defTabSz="457200">
              <a:spcBef>
                <a:spcPct val="20000"/>
              </a:spcBef>
              <a:spcAft>
                <a:spcPts val="600"/>
              </a:spcAft>
              <a:buClr>
                <a:prstClr val="black"/>
              </a:buClr>
              <a:buSzPct val="80000"/>
              <a:buFont typeface="Wingdings" panose="05000000000000000000" pitchFamily="2" charset="2"/>
              <a:buChar char="l"/>
              <a:defRPr/>
            </a:pPr>
            <a:r>
              <a:rPr lang="en-US" altLang="zh-CN" sz="1200" dirty="0">
                <a:solidFill>
                  <a:prstClr val="black"/>
                </a:solidFill>
                <a:latin typeface="Calibri"/>
                <a:ea typeface="宋体" panose="02010600030101010101" pitchFamily="2" charset="-122"/>
              </a:rPr>
              <a:t>S2, S3</a:t>
            </a:r>
            <a:r>
              <a:rPr lang="zh-CN" altLang="en-US" sz="1200" dirty="0">
                <a:solidFill>
                  <a:prstClr val="black"/>
                </a:solidFill>
                <a:latin typeface="Calibri"/>
                <a:ea typeface="宋体" panose="02010600030101010101" pitchFamily="2" charset="-122"/>
              </a:rPr>
              <a:t>的</a:t>
            </a:r>
            <a:r>
              <a:rPr lang="en-US" altLang="zh-CN" sz="1200" dirty="0">
                <a:solidFill>
                  <a:prstClr val="black"/>
                </a:solidFill>
                <a:latin typeface="Calibri"/>
                <a:ea typeface="宋体" panose="02010600030101010101" pitchFamily="2" charset="-122"/>
              </a:rPr>
              <a:t>GE1</a:t>
            </a:r>
            <a:r>
              <a:rPr lang="zh-CN" altLang="en-US" sz="1200" dirty="0">
                <a:solidFill>
                  <a:prstClr val="black"/>
                </a:solidFill>
                <a:latin typeface="Calibri"/>
                <a:ea typeface="宋体" panose="02010600030101010101" pitchFamily="2" charset="-122"/>
              </a:rPr>
              <a:t>已经被动态</a:t>
            </a:r>
            <a:r>
              <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zh-CN" altLang="en-US"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注销，但</a:t>
            </a:r>
            <a:r>
              <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S2,S3</a:t>
            </a:r>
            <a:r>
              <a:rPr kumimoji="0" lang="zh-CN" altLang="en-US"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的</a:t>
            </a:r>
            <a:r>
              <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GE2</a:t>
            </a:r>
            <a:r>
              <a:rPr kumimoji="0" lang="zh-CN" altLang="en-US"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没有。于是</a:t>
            </a:r>
            <a:r>
              <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S4</a:t>
            </a:r>
            <a:r>
              <a:rPr kumimoji="0" lang="zh-CN" altLang="en-US"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的</a:t>
            </a:r>
            <a:r>
              <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GE1</a:t>
            </a:r>
            <a:r>
              <a:rPr kumimoji="0" lang="zh-CN" altLang="en-US"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被手动注销。</a:t>
            </a:r>
            <a:endPar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lvl="1" defTabSz="457200">
              <a:spcBef>
                <a:spcPct val="20000"/>
              </a:spcBef>
              <a:spcAft>
                <a:spcPts val="600"/>
              </a:spcAft>
              <a:buClr>
                <a:prstClr val="black"/>
              </a:buClr>
              <a:buSzPct val="80000"/>
              <a:defRPr/>
            </a:pPr>
            <a:r>
              <a:rPr lang="zh-CN" altLang="en-US" sz="1200" dirty="0">
                <a:solidFill>
                  <a:prstClr val="black"/>
                </a:solidFill>
                <a:latin typeface="Calibri"/>
                <a:ea typeface="宋体" panose="02010600030101010101" pitchFamily="2" charset="-122"/>
              </a:rPr>
              <a:t>接下来向左发送注销报文，删除</a:t>
            </a:r>
            <a:r>
              <a:rPr lang="en-US" altLang="zh-CN" sz="1200" dirty="0">
                <a:solidFill>
                  <a:prstClr val="black"/>
                </a:solidFill>
                <a:latin typeface="Calibri"/>
                <a:ea typeface="宋体" panose="02010600030101010101" pitchFamily="2" charset="-122"/>
              </a:rPr>
              <a:t>S2,S3</a:t>
            </a:r>
            <a:r>
              <a:rPr lang="zh-CN" altLang="en-US" sz="1200" dirty="0">
                <a:solidFill>
                  <a:prstClr val="black"/>
                </a:solidFill>
                <a:latin typeface="Calibri"/>
                <a:ea typeface="宋体" panose="02010600030101010101" pitchFamily="2" charset="-122"/>
              </a:rPr>
              <a:t>的</a:t>
            </a:r>
            <a:r>
              <a:rPr lang="en-US" altLang="zh-CN" sz="1200" dirty="0">
                <a:solidFill>
                  <a:prstClr val="black"/>
                </a:solidFill>
                <a:latin typeface="Calibri"/>
                <a:ea typeface="宋体" panose="02010600030101010101" pitchFamily="2" charset="-122"/>
              </a:rPr>
              <a:t>GE2, S2, S3 </a:t>
            </a:r>
            <a:r>
              <a:rPr lang="zh-CN" altLang="en-US" sz="1200" dirty="0">
                <a:solidFill>
                  <a:prstClr val="black"/>
                </a:solidFill>
                <a:latin typeface="Calibri"/>
                <a:ea typeface="宋体" panose="02010600030101010101" pitchFamily="2" charset="-122"/>
              </a:rPr>
              <a:t>的动态</a:t>
            </a:r>
            <a:r>
              <a:rPr lang="en-US" altLang="zh-CN" sz="1200" dirty="0">
                <a:solidFill>
                  <a:prstClr val="black"/>
                </a:solidFill>
                <a:latin typeface="Calibri"/>
                <a:ea typeface="宋体" panose="02010600030101010101" pitchFamily="2" charset="-122"/>
              </a:rPr>
              <a:t>VLAN </a:t>
            </a:r>
            <a:r>
              <a:rPr lang="zh-CN" altLang="en-US" sz="1200" dirty="0">
                <a:solidFill>
                  <a:prstClr val="black"/>
                </a:solidFill>
                <a:latin typeface="Calibri"/>
                <a:ea typeface="宋体" panose="02010600030101010101" pitchFamily="2" charset="-122"/>
              </a:rPr>
              <a:t>不复存在</a:t>
            </a:r>
            <a:endParaRPr lang="en-US" altLang="zh-CN" sz="1200" dirty="0">
              <a:solidFill>
                <a:prstClr val="black"/>
              </a:solidFill>
              <a:latin typeface="Calibri"/>
              <a:ea typeface="宋体" panose="02010600030101010101" pitchFamily="2" charset="-122"/>
            </a:endParaRPr>
          </a:p>
          <a:p>
            <a:pPr marL="628650" lvl="1" indent="-171450" defTabSz="457200">
              <a:spcBef>
                <a:spcPct val="20000"/>
              </a:spcBef>
              <a:spcAft>
                <a:spcPts val="600"/>
              </a:spcAft>
              <a:buClr>
                <a:prstClr val="black"/>
              </a:buClr>
              <a:buSzPct val="80000"/>
              <a:buFont typeface="Wingdings" panose="05000000000000000000" pitchFamily="2" charset="2"/>
              <a:buChar char="l"/>
              <a:defRPr/>
            </a:pPr>
            <a:r>
              <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S1</a:t>
            </a:r>
            <a:r>
              <a:rPr kumimoji="0" lang="zh-CN" altLang="en-US"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接到</a:t>
            </a:r>
            <a:r>
              <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S2</a:t>
            </a:r>
            <a:r>
              <a:rPr kumimoji="0" lang="zh-CN" altLang="en-US"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的</a:t>
            </a:r>
            <a:r>
              <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GE1</a:t>
            </a:r>
            <a:r>
              <a:rPr kumimoji="0" lang="zh-CN" altLang="en-US"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发出的注销报文后，不予理睬，因为它已经没有</a:t>
            </a:r>
            <a:r>
              <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VLAN 10</a:t>
            </a:r>
            <a:r>
              <a:rPr kumimoji="0" lang="zh-CN" altLang="en-US"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了</a:t>
            </a:r>
            <a:endParaRPr kumimoji="0" lang="zh-CN" altLang="en-US" sz="1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0" name="页脚占位符 4">
            <a:extLst>
              <a:ext uri="{FF2B5EF4-FFF2-40B4-BE49-F238E27FC236}">
                <a16:creationId xmlns:a16="http://schemas.microsoft.com/office/drawing/2014/main" id="{C346B580-4761-46F6-9E74-19CD1290668A}"/>
              </a:ext>
            </a:extLst>
          </p:cNvPr>
          <p:cNvSpPr>
            <a:spLocks noGrp="1"/>
          </p:cNvSpPr>
          <p:nvPr>
            <p:ph type="ftr" sz="quarter" idx="11"/>
          </p:nvPr>
        </p:nvSpPr>
        <p:spPr>
          <a:xfrm>
            <a:off x="0" y="6344476"/>
            <a:ext cx="5044440" cy="365125"/>
          </a:xfrm>
        </p:spPr>
        <p:txBody>
          <a:bodyPr vert="horz" lIns="91440" tIns="45720" rIns="91440" bIns="4572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65000"/>
                    <a:lumOff val="35000"/>
                  </a:prstClr>
                </a:solidFill>
                <a:effectLst/>
                <a:uLnTx/>
                <a:uFillTx/>
                <a:latin typeface="华文行楷" panose="02010800040101010101" pitchFamily="2" charset="-122"/>
                <a:ea typeface="华文行楷" panose="02010800040101010101" pitchFamily="2" charset="-122"/>
                <a:cs typeface="+mn-cs"/>
              </a:rPr>
              <a:t>计算机科学与工程学院    李朝阳</a:t>
            </a:r>
          </a:p>
        </p:txBody>
      </p:sp>
      <p:pic>
        <p:nvPicPr>
          <p:cNvPr id="11" name="图片 10">
            <a:extLst>
              <a:ext uri="{FF2B5EF4-FFF2-40B4-BE49-F238E27FC236}">
                <a16:creationId xmlns:a16="http://schemas.microsoft.com/office/drawing/2014/main" id="{A46E2EBB-F3A1-4FD3-837E-535E5631921B}"/>
              </a:ext>
            </a:extLst>
          </p:cNvPr>
          <p:cNvPicPr>
            <a:picLocks noChangeAspect="1"/>
          </p:cNvPicPr>
          <p:nvPr/>
        </p:nvPicPr>
        <p:blipFill>
          <a:blip r:embed="rId2"/>
          <a:stretch>
            <a:fillRect/>
          </a:stretch>
        </p:blipFill>
        <p:spPr>
          <a:xfrm>
            <a:off x="4005428" y="1758900"/>
            <a:ext cx="2885098" cy="1670100"/>
          </a:xfrm>
          <a:prstGeom prst="rect">
            <a:avLst/>
          </a:prstGeom>
        </p:spPr>
      </p:pic>
    </p:spTree>
    <p:extLst>
      <p:ext uri="{BB962C8B-B14F-4D97-AF65-F5344CB8AC3E}">
        <p14:creationId xmlns:p14="http://schemas.microsoft.com/office/powerpoint/2010/main" val="2265583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1" y="455264"/>
            <a:ext cx="10793685" cy="1077446"/>
          </a:xfrm>
        </p:spPr>
        <p:txBody>
          <a:bodyPr>
            <a:normAutofit fontScale="90000"/>
          </a:bodyPr>
          <a:lstStyle/>
          <a:p>
            <a:pPr algn="ctr"/>
            <a:r>
              <a:rPr lang="en-US" altLang="zh-CN" dirty="0"/>
              <a:t>GVRP</a:t>
            </a:r>
            <a:r>
              <a:rPr lang="zh-CN" altLang="en-US" dirty="0"/>
              <a:t>协议的</a:t>
            </a:r>
            <a:r>
              <a:rPr lang="zh-CN" altLang="en-US" b="1" dirty="0"/>
              <a:t>技术实现练习（续）</a:t>
            </a:r>
            <a:br>
              <a:rPr lang="zh-CN" altLang="en-US" b="1" dirty="0"/>
            </a:br>
            <a:endParaRPr lang="zh-CN" altLang="en-US" dirty="0"/>
          </a:p>
        </p:txBody>
      </p:sp>
      <p:sp>
        <p:nvSpPr>
          <p:cNvPr id="4" name="日期占位符 3"/>
          <p:cNvSpPr>
            <a:spLocks noGrp="1"/>
          </p:cNvSpPr>
          <p:nvPr>
            <p:ph type="dt" sz="half" idx="10"/>
          </p:nvPr>
        </p:nvSpPr>
        <p:spPr>
          <a:xfrm>
            <a:off x="4305783" y="6534976"/>
            <a:ext cx="3000894"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D7D180E-7B63-401A-A9D3-34F6EF6705C0}" type="datetime5">
              <a:rPr kumimoji="0" lang="zh-CN" altLang="en-US" sz="1800" b="0" i="0" u="none" strike="noStrike" kern="1200" cap="none" spc="0" normalizeH="0" baseline="0" noProof="0" smtClean="0">
                <a:ln>
                  <a:noFill/>
                </a:ln>
                <a:solidFill>
                  <a:prstClr val="black">
                    <a:lumMod val="65000"/>
                    <a:lumOff val="35000"/>
                  </a:prstClr>
                </a:solidFill>
                <a:effectLst/>
                <a:uLnTx/>
                <a:uFillTx/>
                <a:latin typeface="华文行楷" panose="02010800040101010101" pitchFamily="2" charset="-122"/>
                <a:ea typeface="华文行楷" panose="0201080004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2021/3/18</a:t>
            </a:fld>
            <a:endParaRPr kumimoji="0" lang="zh-CN" altLang="en-US" sz="1800" b="0" i="0" u="none" strike="noStrike" kern="1200" cap="none" spc="0" normalizeH="0" baseline="0" noProof="0" dirty="0">
              <a:ln>
                <a:noFill/>
              </a:ln>
              <a:solidFill>
                <a:prstClr val="black">
                  <a:lumMod val="65000"/>
                  <a:lumOff val="35000"/>
                </a:prstClr>
              </a:solidFill>
              <a:effectLst/>
              <a:uLnTx/>
              <a:uFillTx/>
              <a:latin typeface="华文行楷" panose="02010800040101010101" pitchFamily="2" charset="-122"/>
              <a:ea typeface="华文行楷" panose="02010800040101010101" pitchFamily="2" charset="-122"/>
              <a:cs typeface="+mn-cs"/>
            </a:endParaRPr>
          </a:p>
        </p:txBody>
      </p:sp>
      <p:sp>
        <p:nvSpPr>
          <p:cNvPr id="6" name="灯片编号占位符 5"/>
          <p:cNvSpPr>
            <a:spLocks noGrp="1"/>
          </p:cNvSpPr>
          <p:nvPr>
            <p:ph type="sldNum" sz="quarter" idx="12"/>
          </p:nvPr>
        </p:nvSpPr>
        <p:spPr>
          <a:xfrm>
            <a:off x="10798629" y="6118406"/>
            <a:ext cx="1142245" cy="6699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032FB1-9441-4477-BC2C-471BE8C7C13C}" type="slidenum">
              <a:rPr kumimoji="0" lang="zh-CN" altLang="en-US" sz="11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100" b="0" i="0" u="none" strike="noStrike" kern="1200" cap="none" spc="0" normalizeH="0" baseline="0" noProof="0" dirty="0">
              <a:ln>
                <a:noFill/>
              </a:ln>
              <a:solidFill>
                <a:prstClr val="black">
                  <a:tint val="75000"/>
                </a:prstClr>
              </a:solidFill>
              <a:effectLst/>
              <a:uLnTx/>
              <a:uFillTx/>
              <a:latin typeface="Calibri"/>
              <a:ea typeface="宋体" panose="02010600030101010101" pitchFamily="2" charset="-122"/>
              <a:cs typeface="+mn-cs"/>
            </a:endParaRPr>
          </a:p>
        </p:txBody>
      </p:sp>
      <p:sp>
        <p:nvSpPr>
          <p:cNvPr id="7" name="矩形 6"/>
          <p:cNvSpPr/>
          <p:nvPr/>
        </p:nvSpPr>
        <p:spPr>
          <a:xfrm>
            <a:off x="336550" y="1346200"/>
            <a:ext cx="3543341" cy="2980220"/>
          </a:xfrm>
          <a:prstGeom prst="rect">
            <a:avLst/>
          </a:prstGeom>
        </p:spPr>
        <p:txBody>
          <a:bodyPr vert="horz" lIns="91440" tIns="45720" rIns="91440" bIns="45720" rtlCol="0" anchor="ctr">
            <a:normAutofit/>
          </a:bodyPr>
          <a:lstStyle/>
          <a:p>
            <a:pPr marL="0" marR="0" lvl="0" indent="0" algn="l" defTabSz="457200" rtl="0" eaLnBrk="1" fontAlgn="auto" latinLnBrk="0" hangingPunct="1">
              <a:lnSpc>
                <a:spcPct val="100000"/>
              </a:lnSpc>
              <a:spcBef>
                <a:spcPct val="20000"/>
              </a:spcBef>
              <a:spcAft>
                <a:spcPts val="600"/>
              </a:spcAft>
              <a:buClr>
                <a:prstClr val="black"/>
              </a:buClr>
              <a:buSzPct val="80000"/>
              <a:buFont typeface="Wingdings 3" panose="05040102010807070707" pitchFamily="18" charset="2"/>
              <a:buNone/>
              <a:tabLst/>
              <a:defRPr/>
            </a:pPr>
            <a:endParaRPr kumimoji="0" lang="zh-CN" altLang="en-US" sz="1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0" name="页脚占位符 4">
            <a:extLst>
              <a:ext uri="{FF2B5EF4-FFF2-40B4-BE49-F238E27FC236}">
                <a16:creationId xmlns:a16="http://schemas.microsoft.com/office/drawing/2014/main" id="{C346B580-4761-46F6-9E74-19CD1290668A}"/>
              </a:ext>
            </a:extLst>
          </p:cNvPr>
          <p:cNvSpPr>
            <a:spLocks noGrp="1"/>
          </p:cNvSpPr>
          <p:nvPr>
            <p:ph type="ftr" sz="quarter" idx="11"/>
          </p:nvPr>
        </p:nvSpPr>
        <p:spPr>
          <a:xfrm>
            <a:off x="220980" y="6471460"/>
            <a:ext cx="5044440" cy="365125"/>
          </a:xfrm>
        </p:spPr>
        <p:txBody>
          <a:bodyPr vert="horz" lIns="91440" tIns="45720" rIns="91440" bIns="4572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65000"/>
                    <a:lumOff val="35000"/>
                  </a:prstClr>
                </a:solidFill>
                <a:effectLst/>
                <a:uLnTx/>
                <a:uFillTx/>
                <a:latin typeface="华文行楷" panose="02010800040101010101" pitchFamily="2" charset="-122"/>
                <a:ea typeface="华文行楷" panose="02010800040101010101" pitchFamily="2" charset="-122"/>
                <a:cs typeface="+mn-cs"/>
              </a:rPr>
              <a:t>计算机科学与工程学院    李朝阳</a:t>
            </a:r>
          </a:p>
        </p:txBody>
      </p:sp>
      <p:pic>
        <p:nvPicPr>
          <p:cNvPr id="11" name="图片 10">
            <a:extLst>
              <a:ext uri="{FF2B5EF4-FFF2-40B4-BE49-F238E27FC236}">
                <a16:creationId xmlns:a16="http://schemas.microsoft.com/office/drawing/2014/main" id="{A46E2EBB-F3A1-4FD3-837E-535E5631921B}"/>
              </a:ext>
            </a:extLst>
          </p:cNvPr>
          <p:cNvPicPr>
            <a:picLocks noChangeAspect="1"/>
          </p:cNvPicPr>
          <p:nvPr/>
        </p:nvPicPr>
        <p:blipFill>
          <a:blip r:embed="rId2"/>
          <a:stretch>
            <a:fillRect/>
          </a:stretch>
        </p:blipFill>
        <p:spPr>
          <a:xfrm>
            <a:off x="3482269" y="980837"/>
            <a:ext cx="2885098" cy="1670100"/>
          </a:xfrm>
          <a:prstGeom prst="rect">
            <a:avLst/>
          </a:prstGeom>
        </p:spPr>
      </p:pic>
      <p:sp>
        <p:nvSpPr>
          <p:cNvPr id="3" name="文本框 2">
            <a:extLst>
              <a:ext uri="{FF2B5EF4-FFF2-40B4-BE49-F238E27FC236}">
                <a16:creationId xmlns:a16="http://schemas.microsoft.com/office/drawing/2014/main" id="{E613B36A-3807-4A48-90D2-31C5B6B67385}"/>
              </a:ext>
            </a:extLst>
          </p:cNvPr>
          <p:cNvSpPr txBox="1"/>
          <p:nvPr/>
        </p:nvSpPr>
        <p:spPr>
          <a:xfrm>
            <a:off x="274636" y="1101725"/>
            <a:ext cx="1338828" cy="369332"/>
          </a:xfrm>
          <a:prstGeom prst="rect">
            <a:avLst/>
          </a:prstGeom>
          <a:noFill/>
        </p:spPr>
        <p:txBody>
          <a:bodyPr wrap="none" rtlCol="0">
            <a:spAutoFit/>
          </a:bodyPr>
          <a:lstStyle/>
          <a:p>
            <a:r>
              <a:rPr lang="zh-CN" altLang="en-US" dirty="0"/>
              <a:t>配置命令：</a:t>
            </a:r>
          </a:p>
        </p:txBody>
      </p:sp>
      <p:sp>
        <p:nvSpPr>
          <p:cNvPr id="5" name="文本框 4">
            <a:extLst>
              <a:ext uri="{FF2B5EF4-FFF2-40B4-BE49-F238E27FC236}">
                <a16:creationId xmlns:a16="http://schemas.microsoft.com/office/drawing/2014/main" id="{CB77EF1C-0D4B-43C3-889D-3340565002A7}"/>
              </a:ext>
            </a:extLst>
          </p:cNvPr>
          <p:cNvSpPr txBox="1"/>
          <p:nvPr/>
        </p:nvSpPr>
        <p:spPr>
          <a:xfrm>
            <a:off x="179705" y="1532710"/>
            <a:ext cx="2472665" cy="2862322"/>
          </a:xfrm>
          <a:prstGeom prst="rect">
            <a:avLst/>
          </a:prstGeom>
          <a:noFill/>
        </p:spPr>
        <p:txBody>
          <a:bodyPr wrap="none" rtlCol="0">
            <a:spAutoFit/>
          </a:bodyPr>
          <a:lstStyle/>
          <a:p>
            <a:r>
              <a:rPr lang="zh-CN" altLang="en-US" sz="1200" dirty="0"/>
              <a:t>对</a:t>
            </a:r>
            <a:r>
              <a:rPr lang="en-US" altLang="zh-CN" sz="1200" dirty="0"/>
              <a:t>S1:</a:t>
            </a:r>
          </a:p>
          <a:p>
            <a:pPr marL="342900" indent="-342900">
              <a:buFont typeface="+mj-ea"/>
              <a:buAutoNum type="circleNumDbPlain"/>
            </a:pPr>
            <a:r>
              <a:rPr lang="en-US" altLang="zh-CN" sz="1200" dirty="0"/>
              <a:t>Sys</a:t>
            </a:r>
          </a:p>
          <a:p>
            <a:pPr marL="342900" indent="-342900">
              <a:buFont typeface="+mj-ea"/>
              <a:buAutoNum type="circleNumDbPlain"/>
            </a:pPr>
            <a:r>
              <a:rPr lang="en-US" altLang="zh-CN" sz="1200" dirty="0" err="1"/>
              <a:t>sysname</a:t>
            </a:r>
            <a:r>
              <a:rPr lang="en-US" altLang="zh-CN" sz="1200" dirty="0"/>
              <a:t> s1</a:t>
            </a:r>
          </a:p>
          <a:p>
            <a:pPr marL="342900" indent="-342900">
              <a:buFont typeface="+mj-ea"/>
              <a:buAutoNum type="circleNumDbPlain"/>
            </a:pPr>
            <a:r>
              <a:rPr lang="en-US" altLang="zh-CN" sz="1200" dirty="0" err="1"/>
              <a:t>gvrp</a:t>
            </a:r>
            <a:endParaRPr lang="en-US" altLang="zh-CN" sz="1200" dirty="0"/>
          </a:p>
          <a:p>
            <a:pPr marL="342900" indent="-342900">
              <a:buFont typeface="+mj-ea"/>
              <a:buAutoNum type="circleNumDbPlain"/>
            </a:pPr>
            <a:r>
              <a:rPr lang="en-US" altLang="zh-CN" sz="1200" dirty="0"/>
              <a:t>Interface ethernet 0/0/1</a:t>
            </a:r>
          </a:p>
          <a:p>
            <a:pPr marL="342900" indent="-342900">
              <a:buFont typeface="+mj-ea"/>
              <a:buAutoNum type="circleNumDbPlain"/>
            </a:pPr>
            <a:r>
              <a:rPr lang="en-US" altLang="zh-CN" sz="1200" dirty="0"/>
              <a:t>Port link-type access</a:t>
            </a:r>
          </a:p>
          <a:p>
            <a:pPr marL="342900" indent="-342900">
              <a:buFont typeface="+mj-ea"/>
              <a:buAutoNum type="circleNumDbPlain"/>
            </a:pPr>
            <a:r>
              <a:rPr lang="en-US" altLang="zh-CN" sz="1200" dirty="0"/>
              <a:t>Port default </a:t>
            </a:r>
            <a:r>
              <a:rPr lang="en-US" altLang="zh-CN" sz="1200" dirty="0" err="1"/>
              <a:t>vlan</a:t>
            </a:r>
            <a:r>
              <a:rPr lang="en-US" altLang="zh-CN" sz="1200" dirty="0"/>
              <a:t> 1000</a:t>
            </a:r>
          </a:p>
          <a:p>
            <a:pPr marL="342900" indent="-342900">
              <a:buFont typeface="+mj-ea"/>
              <a:buAutoNum type="circleNumDbPlain"/>
            </a:pPr>
            <a:r>
              <a:rPr lang="en-US" altLang="zh-CN" sz="1200" dirty="0"/>
              <a:t>quit</a:t>
            </a:r>
          </a:p>
          <a:p>
            <a:pPr marL="342900" indent="-342900">
              <a:buFont typeface="+mj-ea"/>
              <a:buAutoNum type="circleNumDbPlain"/>
            </a:pPr>
            <a:r>
              <a:rPr lang="en-US" altLang="zh-CN" sz="1200" dirty="0"/>
              <a:t>Interface </a:t>
            </a:r>
            <a:r>
              <a:rPr lang="en-US" altLang="zh-CN" sz="1200" dirty="0" err="1"/>
              <a:t>gigabitethernet</a:t>
            </a:r>
            <a:r>
              <a:rPr lang="en-US" altLang="zh-CN" sz="1200" dirty="0"/>
              <a:t> 0/0/1</a:t>
            </a:r>
          </a:p>
          <a:p>
            <a:pPr marL="342900" indent="-342900">
              <a:buFont typeface="+mj-ea"/>
              <a:buAutoNum type="circleNumDbPlain"/>
            </a:pPr>
            <a:r>
              <a:rPr lang="en-US" altLang="zh-CN" sz="1200" dirty="0" err="1"/>
              <a:t>Gvrp</a:t>
            </a:r>
            <a:endParaRPr lang="en-US" altLang="zh-CN" sz="1200" dirty="0"/>
          </a:p>
          <a:p>
            <a:pPr marL="342900" indent="-342900">
              <a:buFont typeface="+mj-ea"/>
              <a:buAutoNum type="circleNumDbPlain"/>
            </a:pPr>
            <a:r>
              <a:rPr lang="en-US" altLang="zh-CN" sz="1200" dirty="0"/>
              <a:t>Port link-type trunk</a:t>
            </a:r>
          </a:p>
          <a:p>
            <a:pPr marL="342900" indent="-342900">
              <a:buFont typeface="+mj-ea"/>
              <a:buAutoNum type="circleNumDbPlain"/>
            </a:pPr>
            <a:r>
              <a:rPr lang="en-US" altLang="zh-CN" sz="1200" dirty="0"/>
              <a:t>Port trunk allow-pass </a:t>
            </a:r>
            <a:r>
              <a:rPr lang="en-US" altLang="zh-CN" sz="1200" dirty="0" err="1"/>
              <a:t>vlan</a:t>
            </a:r>
            <a:r>
              <a:rPr lang="en-US" altLang="zh-CN" sz="1200" dirty="0"/>
              <a:t> all</a:t>
            </a:r>
          </a:p>
          <a:p>
            <a:pPr marL="342900" indent="-342900">
              <a:buFont typeface="+mj-ea"/>
              <a:buAutoNum type="circleNumDbPlain"/>
            </a:pPr>
            <a:r>
              <a:rPr lang="en-US" altLang="zh-CN" sz="1200" dirty="0"/>
              <a:t>quit</a:t>
            </a:r>
          </a:p>
          <a:p>
            <a:pPr marL="342900" indent="-342900">
              <a:buFont typeface="+mj-ea"/>
              <a:buAutoNum type="circleNumDbPlain"/>
            </a:pPr>
            <a:endParaRPr lang="en-US" altLang="zh-CN" sz="1200" dirty="0"/>
          </a:p>
          <a:p>
            <a:pPr marL="342900" indent="-342900">
              <a:buFont typeface="+mj-ea"/>
              <a:buAutoNum type="circleNumDbPlain"/>
            </a:pPr>
            <a:endParaRPr lang="zh-CN" altLang="en-US" sz="1200" dirty="0"/>
          </a:p>
        </p:txBody>
      </p:sp>
      <p:sp>
        <p:nvSpPr>
          <p:cNvPr id="12" name="文本框 11">
            <a:extLst>
              <a:ext uri="{FF2B5EF4-FFF2-40B4-BE49-F238E27FC236}">
                <a16:creationId xmlns:a16="http://schemas.microsoft.com/office/drawing/2014/main" id="{954D2932-0A8E-42AA-99F2-C8C34605C94C}"/>
              </a:ext>
            </a:extLst>
          </p:cNvPr>
          <p:cNvSpPr txBox="1"/>
          <p:nvPr/>
        </p:nvSpPr>
        <p:spPr>
          <a:xfrm>
            <a:off x="145096" y="4080639"/>
            <a:ext cx="3436620" cy="3046988"/>
          </a:xfrm>
          <a:prstGeom prst="rect">
            <a:avLst/>
          </a:prstGeom>
          <a:noFill/>
        </p:spPr>
        <p:txBody>
          <a:bodyPr wrap="square">
            <a:spAutoFit/>
          </a:bodyPr>
          <a:lstStyle/>
          <a:p>
            <a:r>
              <a:rPr lang="zh-CN" altLang="en-US" sz="1200" dirty="0"/>
              <a:t>对</a:t>
            </a:r>
            <a:r>
              <a:rPr lang="en-US" altLang="zh-CN" sz="1200" dirty="0"/>
              <a:t>S2:</a:t>
            </a:r>
          </a:p>
          <a:p>
            <a:pPr marL="342900" indent="-342900">
              <a:buFont typeface="+mj-ea"/>
              <a:buAutoNum type="circleNumDbPlain"/>
            </a:pPr>
            <a:r>
              <a:rPr lang="en-US" altLang="zh-CN" sz="1200" dirty="0"/>
              <a:t>Sys</a:t>
            </a:r>
          </a:p>
          <a:p>
            <a:pPr marL="342900" indent="-342900">
              <a:buFont typeface="+mj-ea"/>
              <a:buAutoNum type="circleNumDbPlain"/>
            </a:pPr>
            <a:r>
              <a:rPr lang="en-US" altLang="zh-CN" sz="1200" dirty="0" err="1"/>
              <a:t>sysname</a:t>
            </a:r>
            <a:r>
              <a:rPr lang="en-US" altLang="zh-CN" sz="1200" dirty="0"/>
              <a:t> s2</a:t>
            </a:r>
          </a:p>
          <a:p>
            <a:pPr marL="342900" indent="-342900">
              <a:buFont typeface="+mj-ea"/>
              <a:buAutoNum type="circleNumDbPlain"/>
            </a:pPr>
            <a:r>
              <a:rPr lang="en-US" altLang="zh-CN" sz="1200" dirty="0" err="1"/>
              <a:t>gvrp</a:t>
            </a:r>
            <a:endParaRPr lang="en-US" altLang="zh-CN" sz="1200" dirty="0"/>
          </a:p>
          <a:p>
            <a:pPr marL="342900" indent="-342900">
              <a:buFont typeface="+mj-ea"/>
              <a:buAutoNum type="circleNumDbPlain"/>
            </a:pPr>
            <a:r>
              <a:rPr lang="en-US" altLang="zh-CN" sz="1200" dirty="0"/>
              <a:t>Interface </a:t>
            </a:r>
            <a:r>
              <a:rPr lang="en-US" altLang="zh-CN" sz="1200" dirty="0" err="1"/>
              <a:t>gigabitethernet</a:t>
            </a:r>
            <a:r>
              <a:rPr lang="en-US" altLang="zh-CN" sz="1200" dirty="0"/>
              <a:t> 0/0/1</a:t>
            </a:r>
          </a:p>
          <a:p>
            <a:pPr marL="342900" indent="-342900">
              <a:buFont typeface="+mj-ea"/>
              <a:buAutoNum type="circleNumDbPlain"/>
            </a:pPr>
            <a:r>
              <a:rPr lang="en-US" altLang="zh-CN" sz="1200" dirty="0" err="1"/>
              <a:t>gvrp</a:t>
            </a:r>
            <a:endParaRPr lang="en-US" altLang="zh-CN" sz="1200" dirty="0"/>
          </a:p>
          <a:p>
            <a:pPr marL="342900" indent="-342900">
              <a:buFont typeface="+mj-ea"/>
              <a:buAutoNum type="circleNumDbPlain"/>
            </a:pPr>
            <a:r>
              <a:rPr lang="en-US" altLang="zh-CN" sz="1200" dirty="0"/>
              <a:t>Port link-type trunk</a:t>
            </a:r>
          </a:p>
          <a:p>
            <a:pPr marL="342900" indent="-342900">
              <a:buFont typeface="+mj-ea"/>
              <a:buAutoNum type="circleNumDbPlain"/>
            </a:pPr>
            <a:r>
              <a:rPr lang="en-US" altLang="zh-CN" sz="1200" dirty="0"/>
              <a:t>Port trunk allow-pass </a:t>
            </a:r>
            <a:r>
              <a:rPr lang="en-US" altLang="zh-CN" sz="1200" dirty="0" err="1"/>
              <a:t>vlan</a:t>
            </a:r>
            <a:r>
              <a:rPr lang="en-US" altLang="zh-CN" sz="1200" dirty="0"/>
              <a:t> all</a:t>
            </a:r>
          </a:p>
          <a:p>
            <a:pPr marL="342900" indent="-342900">
              <a:buFont typeface="+mj-ea"/>
              <a:buAutoNum type="circleNumDbPlain"/>
            </a:pPr>
            <a:r>
              <a:rPr lang="en-US" altLang="zh-CN" sz="1200" dirty="0"/>
              <a:t>quit</a:t>
            </a:r>
          </a:p>
          <a:p>
            <a:pPr marL="342900" indent="-342900">
              <a:buFont typeface="+mj-ea"/>
              <a:buAutoNum type="circleNumDbPlain"/>
            </a:pPr>
            <a:r>
              <a:rPr lang="en-US" altLang="zh-CN" sz="1200" dirty="0"/>
              <a:t>Interface </a:t>
            </a:r>
            <a:r>
              <a:rPr lang="en-US" altLang="zh-CN" sz="1200" dirty="0" err="1"/>
              <a:t>gigabitethernet</a:t>
            </a:r>
            <a:r>
              <a:rPr lang="en-US" altLang="zh-CN" sz="1200" dirty="0"/>
              <a:t> 0/0/2</a:t>
            </a:r>
          </a:p>
          <a:p>
            <a:pPr marL="342900" indent="-342900">
              <a:buFont typeface="+mj-ea"/>
              <a:buAutoNum type="circleNumDbPlain"/>
            </a:pPr>
            <a:r>
              <a:rPr lang="en-US" altLang="zh-CN" sz="1200" dirty="0" err="1"/>
              <a:t>Gvrp</a:t>
            </a:r>
            <a:endParaRPr lang="en-US" altLang="zh-CN" sz="1200" dirty="0"/>
          </a:p>
          <a:p>
            <a:pPr marL="342900" indent="-342900">
              <a:buFont typeface="+mj-ea"/>
              <a:buAutoNum type="circleNumDbPlain"/>
            </a:pPr>
            <a:r>
              <a:rPr lang="en-US" altLang="zh-CN" sz="1200" dirty="0"/>
              <a:t>Port link-type trunk</a:t>
            </a:r>
          </a:p>
          <a:p>
            <a:pPr marL="342900" indent="-342900">
              <a:buFont typeface="+mj-ea"/>
              <a:buAutoNum type="circleNumDbPlain"/>
            </a:pPr>
            <a:r>
              <a:rPr lang="en-US" altLang="zh-CN" sz="1200" dirty="0"/>
              <a:t>Port trunk allow-pass </a:t>
            </a:r>
            <a:r>
              <a:rPr lang="en-US" altLang="zh-CN" sz="1200" dirty="0" err="1"/>
              <a:t>vlan</a:t>
            </a:r>
            <a:r>
              <a:rPr lang="en-US" altLang="zh-CN" sz="1200" dirty="0"/>
              <a:t> all</a:t>
            </a:r>
          </a:p>
          <a:p>
            <a:pPr marL="342900" indent="-342900">
              <a:buFont typeface="+mj-ea"/>
              <a:buAutoNum type="circleNumDbPlain"/>
            </a:pPr>
            <a:r>
              <a:rPr lang="en-US" altLang="zh-CN" sz="1200" dirty="0"/>
              <a:t>quit</a:t>
            </a:r>
          </a:p>
          <a:p>
            <a:pPr marL="342900" indent="-342900">
              <a:buFont typeface="+mj-ea"/>
              <a:buAutoNum type="circleNumDbPlain"/>
            </a:pPr>
            <a:endParaRPr lang="en-US" altLang="zh-CN" sz="1200" dirty="0"/>
          </a:p>
          <a:p>
            <a:pPr marL="342900" indent="-342900">
              <a:buFont typeface="+mj-ea"/>
              <a:buAutoNum type="circleNumDbPlain"/>
            </a:pPr>
            <a:endParaRPr lang="en-US" altLang="zh-CN" sz="1200" dirty="0"/>
          </a:p>
        </p:txBody>
      </p:sp>
      <p:sp>
        <p:nvSpPr>
          <p:cNvPr id="13" name="文本框 12">
            <a:extLst>
              <a:ext uri="{FF2B5EF4-FFF2-40B4-BE49-F238E27FC236}">
                <a16:creationId xmlns:a16="http://schemas.microsoft.com/office/drawing/2014/main" id="{C3DAE56D-0A8E-4446-B625-AE789242FFDE}"/>
              </a:ext>
            </a:extLst>
          </p:cNvPr>
          <p:cNvSpPr txBox="1"/>
          <p:nvPr/>
        </p:nvSpPr>
        <p:spPr>
          <a:xfrm>
            <a:off x="3405319" y="2830175"/>
            <a:ext cx="3436620" cy="3046988"/>
          </a:xfrm>
          <a:prstGeom prst="rect">
            <a:avLst/>
          </a:prstGeom>
          <a:noFill/>
        </p:spPr>
        <p:txBody>
          <a:bodyPr wrap="square">
            <a:spAutoFit/>
          </a:bodyPr>
          <a:lstStyle/>
          <a:p>
            <a:r>
              <a:rPr lang="zh-CN" altLang="en-US" sz="1200" dirty="0"/>
              <a:t>对</a:t>
            </a:r>
            <a:r>
              <a:rPr lang="en-US" altLang="zh-CN" sz="1200" dirty="0"/>
              <a:t>S3:</a:t>
            </a:r>
          </a:p>
          <a:p>
            <a:pPr marL="342900" indent="-342900">
              <a:buFont typeface="+mj-ea"/>
              <a:buAutoNum type="circleNumDbPlain"/>
            </a:pPr>
            <a:r>
              <a:rPr lang="en-US" altLang="zh-CN" sz="1200" dirty="0"/>
              <a:t>Sys</a:t>
            </a:r>
          </a:p>
          <a:p>
            <a:pPr marL="342900" indent="-342900">
              <a:buFont typeface="+mj-ea"/>
              <a:buAutoNum type="circleNumDbPlain"/>
            </a:pPr>
            <a:r>
              <a:rPr lang="en-US" altLang="zh-CN" sz="1200" dirty="0" err="1"/>
              <a:t>sysname</a:t>
            </a:r>
            <a:r>
              <a:rPr lang="en-US" altLang="zh-CN" sz="1200" dirty="0"/>
              <a:t> s3</a:t>
            </a:r>
          </a:p>
          <a:p>
            <a:pPr marL="342900" indent="-342900">
              <a:buFont typeface="+mj-ea"/>
              <a:buAutoNum type="circleNumDbPlain"/>
            </a:pPr>
            <a:r>
              <a:rPr lang="en-US" altLang="zh-CN" sz="1200" dirty="0" err="1"/>
              <a:t>gvrp</a:t>
            </a:r>
            <a:endParaRPr lang="en-US" altLang="zh-CN" sz="1200" dirty="0"/>
          </a:p>
          <a:p>
            <a:pPr marL="342900" indent="-342900">
              <a:buFont typeface="+mj-ea"/>
              <a:buAutoNum type="circleNumDbPlain"/>
            </a:pPr>
            <a:r>
              <a:rPr lang="en-US" altLang="zh-CN" sz="1200" dirty="0"/>
              <a:t>Interface </a:t>
            </a:r>
            <a:r>
              <a:rPr lang="en-US" altLang="zh-CN" sz="1200" dirty="0" err="1"/>
              <a:t>gigabitethernet</a:t>
            </a:r>
            <a:r>
              <a:rPr lang="en-US" altLang="zh-CN" sz="1200" dirty="0"/>
              <a:t> 0/0/1</a:t>
            </a:r>
          </a:p>
          <a:p>
            <a:pPr marL="342900" indent="-342900">
              <a:buFont typeface="+mj-ea"/>
              <a:buAutoNum type="circleNumDbPlain"/>
            </a:pPr>
            <a:r>
              <a:rPr lang="en-US" altLang="zh-CN" sz="1200" dirty="0" err="1"/>
              <a:t>gvrp</a:t>
            </a:r>
            <a:endParaRPr lang="en-US" altLang="zh-CN" sz="1200" dirty="0"/>
          </a:p>
          <a:p>
            <a:pPr marL="342900" indent="-342900">
              <a:buFont typeface="+mj-ea"/>
              <a:buAutoNum type="circleNumDbPlain"/>
            </a:pPr>
            <a:r>
              <a:rPr lang="en-US" altLang="zh-CN" sz="1200" dirty="0"/>
              <a:t>Port link-type trunk</a:t>
            </a:r>
          </a:p>
          <a:p>
            <a:pPr marL="342900" indent="-342900">
              <a:buFont typeface="+mj-ea"/>
              <a:buAutoNum type="circleNumDbPlain"/>
            </a:pPr>
            <a:r>
              <a:rPr lang="en-US" altLang="zh-CN" sz="1200" dirty="0"/>
              <a:t>Port trunk allow-pass </a:t>
            </a:r>
            <a:r>
              <a:rPr lang="en-US" altLang="zh-CN" sz="1200" dirty="0" err="1"/>
              <a:t>vlan</a:t>
            </a:r>
            <a:r>
              <a:rPr lang="en-US" altLang="zh-CN" sz="1200" dirty="0"/>
              <a:t> all</a:t>
            </a:r>
          </a:p>
          <a:p>
            <a:pPr marL="342900" indent="-342900">
              <a:buFont typeface="+mj-ea"/>
              <a:buAutoNum type="circleNumDbPlain"/>
            </a:pPr>
            <a:r>
              <a:rPr lang="en-US" altLang="zh-CN" sz="1200" dirty="0"/>
              <a:t>quit</a:t>
            </a:r>
          </a:p>
          <a:p>
            <a:pPr marL="342900" indent="-342900">
              <a:buFont typeface="+mj-ea"/>
              <a:buAutoNum type="circleNumDbPlain"/>
            </a:pPr>
            <a:r>
              <a:rPr lang="en-US" altLang="zh-CN" sz="1200" dirty="0"/>
              <a:t>Interface </a:t>
            </a:r>
            <a:r>
              <a:rPr lang="en-US" altLang="zh-CN" sz="1200" dirty="0" err="1"/>
              <a:t>gigabitethernet</a:t>
            </a:r>
            <a:r>
              <a:rPr lang="en-US" altLang="zh-CN" sz="1200" dirty="0"/>
              <a:t> 0/0/2</a:t>
            </a:r>
          </a:p>
          <a:p>
            <a:pPr marL="342900" indent="-342900">
              <a:buFont typeface="+mj-ea"/>
              <a:buAutoNum type="circleNumDbPlain"/>
            </a:pPr>
            <a:r>
              <a:rPr lang="en-US" altLang="zh-CN" sz="1200" dirty="0" err="1"/>
              <a:t>Gvrp</a:t>
            </a:r>
            <a:endParaRPr lang="en-US" altLang="zh-CN" sz="1200" dirty="0"/>
          </a:p>
          <a:p>
            <a:pPr marL="342900" indent="-342900">
              <a:buFont typeface="+mj-ea"/>
              <a:buAutoNum type="circleNumDbPlain"/>
            </a:pPr>
            <a:r>
              <a:rPr lang="en-US" altLang="zh-CN" sz="1200" dirty="0"/>
              <a:t>Port link-type trunk</a:t>
            </a:r>
          </a:p>
          <a:p>
            <a:pPr marL="342900" indent="-342900">
              <a:buFont typeface="+mj-ea"/>
              <a:buAutoNum type="circleNumDbPlain"/>
            </a:pPr>
            <a:r>
              <a:rPr lang="en-US" altLang="zh-CN" sz="1200" dirty="0"/>
              <a:t>Port trunk allow-pass </a:t>
            </a:r>
            <a:r>
              <a:rPr lang="en-US" altLang="zh-CN" sz="1200" dirty="0" err="1"/>
              <a:t>vlan</a:t>
            </a:r>
            <a:r>
              <a:rPr lang="en-US" altLang="zh-CN" sz="1200" dirty="0"/>
              <a:t> all</a:t>
            </a:r>
          </a:p>
          <a:p>
            <a:pPr marL="342900" indent="-342900">
              <a:buFont typeface="+mj-ea"/>
              <a:buAutoNum type="circleNumDbPlain"/>
            </a:pPr>
            <a:r>
              <a:rPr lang="en-US" altLang="zh-CN" sz="1200" dirty="0"/>
              <a:t>quit</a:t>
            </a:r>
          </a:p>
          <a:p>
            <a:pPr marL="342900" indent="-342900">
              <a:buFont typeface="+mj-ea"/>
              <a:buAutoNum type="circleNumDbPlain"/>
            </a:pPr>
            <a:endParaRPr lang="en-US" altLang="zh-CN" sz="1200" dirty="0"/>
          </a:p>
          <a:p>
            <a:pPr marL="342900" indent="-342900">
              <a:buFont typeface="+mj-ea"/>
              <a:buAutoNum type="circleNumDbPlain"/>
            </a:pPr>
            <a:endParaRPr lang="en-US" altLang="zh-CN" sz="1200" dirty="0"/>
          </a:p>
        </p:txBody>
      </p:sp>
    </p:spTree>
    <p:extLst>
      <p:ext uri="{BB962C8B-B14F-4D97-AF65-F5344CB8AC3E}">
        <p14:creationId xmlns:p14="http://schemas.microsoft.com/office/powerpoint/2010/main" val="1160484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1" y="455264"/>
            <a:ext cx="10793685" cy="1077446"/>
          </a:xfrm>
        </p:spPr>
        <p:txBody>
          <a:bodyPr>
            <a:normAutofit fontScale="90000"/>
          </a:bodyPr>
          <a:lstStyle/>
          <a:p>
            <a:pPr algn="ctr"/>
            <a:r>
              <a:rPr lang="en-US" altLang="zh-CN" dirty="0"/>
              <a:t>GVRP</a:t>
            </a:r>
            <a:r>
              <a:rPr lang="zh-CN" altLang="en-US" dirty="0"/>
              <a:t>协议的</a:t>
            </a:r>
            <a:r>
              <a:rPr lang="zh-CN" altLang="en-US" b="1" dirty="0"/>
              <a:t>技术实现练习（续）</a:t>
            </a:r>
            <a:br>
              <a:rPr lang="zh-CN" altLang="en-US" b="1" dirty="0"/>
            </a:br>
            <a:endParaRPr lang="zh-CN" altLang="en-US" dirty="0"/>
          </a:p>
        </p:txBody>
      </p:sp>
      <p:sp>
        <p:nvSpPr>
          <p:cNvPr id="4" name="日期占位符 3"/>
          <p:cNvSpPr>
            <a:spLocks noGrp="1"/>
          </p:cNvSpPr>
          <p:nvPr>
            <p:ph type="dt" sz="half" idx="10"/>
          </p:nvPr>
        </p:nvSpPr>
        <p:spPr>
          <a:xfrm>
            <a:off x="4305783" y="6534976"/>
            <a:ext cx="3000894"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D7D180E-7B63-401A-A9D3-34F6EF6705C0}" type="datetime5">
              <a:rPr kumimoji="0" lang="zh-CN" altLang="en-US" sz="1800" b="0" i="0" u="none" strike="noStrike" kern="1200" cap="none" spc="0" normalizeH="0" baseline="0" noProof="0" smtClean="0">
                <a:ln>
                  <a:noFill/>
                </a:ln>
                <a:solidFill>
                  <a:prstClr val="black">
                    <a:lumMod val="65000"/>
                    <a:lumOff val="35000"/>
                  </a:prstClr>
                </a:solidFill>
                <a:effectLst/>
                <a:uLnTx/>
                <a:uFillTx/>
                <a:latin typeface="华文行楷" panose="02010800040101010101" pitchFamily="2" charset="-122"/>
                <a:ea typeface="华文行楷" panose="0201080004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2021/3/18</a:t>
            </a:fld>
            <a:endParaRPr kumimoji="0" lang="zh-CN" altLang="en-US" sz="1800" b="0" i="0" u="none" strike="noStrike" kern="1200" cap="none" spc="0" normalizeH="0" baseline="0" noProof="0" dirty="0">
              <a:ln>
                <a:noFill/>
              </a:ln>
              <a:solidFill>
                <a:prstClr val="black">
                  <a:lumMod val="65000"/>
                  <a:lumOff val="35000"/>
                </a:prstClr>
              </a:solidFill>
              <a:effectLst/>
              <a:uLnTx/>
              <a:uFillTx/>
              <a:latin typeface="华文行楷" panose="02010800040101010101" pitchFamily="2" charset="-122"/>
              <a:ea typeface="华文行楷" panose="02010800040101010101" pitchFamily="2" charset="-122"/>
              <a:cs typeface="+mn-cs"/>
            </a:endParaRPr>
          </a:p>
        </p:txBody>
      </p:sp>
      <p:sp>
        <p:nvSpPr>
          <p:cNvPr id="6" name="灯片编号占位符 5"/>
          <p:cNvSpPr>
            <a:spLocks noGrp="1"/>
          </p:cNvSpPr>
          <p:nvPr>
            <p:ph type="sldNum" sz="quarter" idx="12"/>
          </p:nvPr>
        </p:nvSpPr>
        <p:spPr>
          <a:xfrm>
            <a:off x="10798629" y="6118406"/>
            <a:ext cx="1142245" cy="6699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032FB1-9441-4477-BC2C-471BE8C7C13C}" type="slidenum">
              <a:rPr kumimoji="0" lang="zh-CN" altLang="en-US" sz="11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100" b="0" i="0" u="none" strike="noStrike" kern="1200" cap="none" spc="0" normalizeH="0" baseline="0" noProof="0" dirty="0">
              <a:ln>
                <a:noFill/>
              </a:ln>
              <a:solidFill>
                <a:prstClr val="black">
                  <a:tint val="75000"/>
                </a:prstClr>
              </a:solidFill>
              <a:effectLst/>
              <a:uLnTx/>
              <a:uFillTx/>
              <a:latin typeface="Calibri"/>
              <a:ea typeface="宋体" panose="02010600030101010101" pitchFamily="2" charset="-122"/>
              <a:cs typeface="+mn-cs"/>
            </a:endParaRPr>
          </a:p>
        </p:txBody>
      </p:sp>
      <p:sp>
        <p:nvSpPr>
          <p:cNvPr id="7" name="矩形 6"/>
          <p:cNvSpPr/>
          <p:nvPr/>
        </p:nvSpPr>
        <p:spPr>
          <a:xfrm>
            <a:off x="336550" y="1346200"/>
            <a:ext cx="3543341" cy="2980220"/>
          </a:xfrm>
          <a:prstGeom prst="rect">
            <a:avLst/>
          </a:prstGeom>
        </p:spPr>
        <p:txBody>
          <a:bodyPr vert="horz" lIns="91440" tIns="45720" rIns="91440" bIns="45720" rtlCol="0" anchor="ctr">
            <a:normAutofit/>
          </a:bodyPr>
          <a:lstStyle/>
          <a:p>
            <a:pPr marL="0" marR="0" lvl="0" indent="0" algn="l" defTabSz="457200" rtl="0" eaLnBrk="1" fontAlgn="auto" latinLnBrk="0" hangingPunct="1">
              <a:lnSpc>
                <a:spcPct val="100000"/>
              </a:lnSpc>
              <a:spcBef>
                <a:spcPct val="20000"/>
              </a:spcBef>
              <a:spcAft>
                <a:spcPts val="600"/>
              </a:spcAft>
              <a:buClr>
                <a:prstClr val="black"/>
              </a:buClr>
              <a:buSzPct val="80000"/>
              <a:buFont typeface="Wingdings 3" panose="05040102010807070707" pitchFamily="18" charset="2"/>
              <a:buNone/>
              <a:tabLst/>
              <a:defRPr/>
            </a:pPr>
            <a:endParaRPr kumimoji="0" lang="zh-CN" altLang="en-US" sz="1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0" name="页脚占位符 4">
            <a:extLst>
              <a:ext uri="{FF2B5EF4-FFF2-40B4-BE49-F238E27FC236}">
                <a16:creationId xmlns:a16="http://schemas.microsoft.com/office/drawing/2014/main" id="{C346B580-4761-46F6-9E74-19CD1290668A}"/>
              </a:ext>
            </a:extLst>
          </p:cNvPr>
          <p:cNvSpPr>
            <a:spLocks noGrp="1"/>
          </p:cNvSpPr>
          <p:nvPr>
            <p:ph type="ftr" sz="quarter" idx="11"/>
          </p:nvPr>
        </p:nvSpPr>
        <p:spPr>
          <a:xfrm>
            <a:off x="220980" y="6471460"/>
            <a:ext cx="5044440" cy="365125"/>
          </a:xfrm>
        </p:spPr>
        <p:txBody>
          <a:bodyPr vert="horz" lIns="91440" tIns="45720" rIns="91440" bIns="4572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65000"/>
                    <a:lumOff val="35000"/>
                  </a:prstClr>
                </a:solidFill>
                <a:effectLst/>
                <a:uLnTx/>
                <a:uFillTx/>
                <a:latin typeface="华文行楷" panose="02010800040101010101" pitchFamily="2" charset="-122"/>
                <a:ea typeface="华文行楷" panose="02010800040101010101" pitchFamily="2" charset="-122"/>
                <a:cs typeface="+mn-cs"/>
              </a:rPr>
              <a:t>计算机科学与工程学院    李朝阳</a:t>
            </a:r>
          </a:p>
        </p:txBody>
      </p:sp>
      <p:pic>
        <p:nvPicPr>
          <p:cNvPr id="11" name="图片 10">
            <a:extLst>
              <a:ext uri="{FF2B5EF4-FFF2-40B4-BE49-F238E27FC236}">
                <a16:creationId xmlns:a16="http://schemas.microsoft.com/office/drawing/2014/main" id="{A46E2EBB-F3A1-4FD3-837E-535E5631921B}"/>
              </a:ext>
            </a:extLst>
          </p:cNvPr>
          <p:cNvPicPr>
            <a:picLocks noChangeAspect="1"/>
          </p:cNvPicPr>
          <p:nvPr/>
        </p:nvPicPr>
        <p:blipFill>
          <a:blip r:embed="rId2"/>
          <a:stretch>
            <a:fillRect/>
          </a:stretch>
        </p:blipFill>
        <p:spPr>
          <a:xfrm>
            <a:off x="3482269" y="980837"/>
            <a:ext cx="2885098" cy="1670100"/>
          </a:xfrm>
          <a:prstGeom prst="rect">
            <a:avLst/>
          </a:prstGeom>
        </p:spPr>
      </p:pic>
      <p:sp>
        <p:nvSpPr>
          <p:cNvPr id="3" name="文本框 2">
            <a:extLst>
              <a:ext uri="{FF2B5EF4-FFF2-40B4-BE49-F238E27FC236}">
                <a16:creationId xmlns:a16="http://schemas.microsoft.com/office/drawing/2014/main" id="{E613B36A-3807-4A48-90D2-31C5B6B67385}"/>
              </a:ext>
            </a:extLst>
          </p:cNvPr>
          <p:cNvSpPr txBox="1"/>
          <p:nvPr/>
        </p:nvSpPr>
        <p:spPr>
          <a:xfrm>
            <a:off x="274636" y="1101725"/>
            <a:ext cx="13388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配置命令：</a:t>
            </a:r>
          </a:p>
        </p:txBody>
      </p:sp>
      <p:sp>
        <p:nvSpPr>
          <p:cNvPr id="5" name="文本框 4">
            <a:extLst>
              <a:ext uri="{FF2B5EF4-FFF2-40B4-BE49-F238E27FC236}">
                <a16:creationId xmlns:a16="http://schemas.microsoft.com/office/drawing/2014/main" id="{CB77EF1C-0D4B-43C3-889D-3340565002A7}"/>
              </a:ext>
            </a:extLst>
          </p:cNvPr>
          <p:cNvSpPr txBox="1"/>
          <p:nvPr/>
        </p:nvSpPr>
        <p:spPr>
          <a:xfrm>
            <a:off x="179705" y="1532710"/>
            <a:ext cx="2330638" cy="286232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对</a:t>
            </a:r>
            <a:r>
              <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S4:</a:t>
            </a:r>
          </a:p>
          <a:p>
            <a:pPr marL="342900" marR="0" lvl="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Sys</a:t>
            </a:r>
          </a:p>
          <a:p>
            <a:pPr marL="342900" marR="0" lvl="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0" lang="en-US" altLang="zh-CN" sz="12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sysname</a:t>
            </a:r>
            <a:r>
              <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s4</a:t>
            </a:r>
          </a:p>
          <a:p>
            <a:pPr marL="342900" marR="0" lvl="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0" lang="en-US" altLang="zh-CN" sz="12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gvrp</a:t>
            </a:r>
            <a:endPar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Interface ethernet 0/0/1</a:t>
            </a:r>
          </a:p>
          <a:p>
            <a:pPr marL="342900" marR="0" lvl="0" indent="-342900" algn="l" defTabSz="914400" rtl="0" eaLnBrk="1" fontAlgn="auto" latinLnBrk="0" hangingPunct="1">
              <a:lnSpc>
                <a:spcPct val="100000"/>
              </a:lnSpc>
              <a:spcBef>
                <a:spcPts val="0"/>
              </a:spcBef>
              <a:spcAft>
                <a:spcPts val="0"/>
              </a:spcAft>
              <a:buClrTx/>
              <a:buSzTx/>
              <a:buFont typeface="+mj-ea"/>
              <a:buAutoNum type="circleNumDbPlain"/>
              <a:tabLst/>
              <a:defRPr/>
            </a:pPr>
            <a:r>
              <a:rPr lang="en-US" altLang="zh-CN" sz="1200" dirty="0" err="1">
                <a:solidFill>
                  <a:prstClr val="black"/>
                </a:solidFill>
                <a:latin typeface="Calibri"/>
                <a:ea typeface="宋体" panose="02010600030101010101" pitchFamily="2" charset="-122"/>
              </a:rPr>
              <a:t>gvrp</a:t>
            </a:r>
            <a:endPar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Port link-type trunk</a:t>
            </a:r>
          </a:p>
          <a:p>
            <a:pPr marL="342900" indent="-342900">
              <a:buFont typeface="+mj-ea"/>
              <a:buAutoNum type="circleNumDbPlain"/>
            </a:pPr>
            <a:r>
              <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Port trunk allow-pass </a:t>
            </a:r>
            <a:r>
              <a:rPr kumimoji="0" lang="en-US" altLang="zh-CN" sz="12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vlan</a:t>
            </a:r>
            <a:r>
              <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all</a:t>
            </a:r>
          </a:p>
          <a:p>
            <a:pPr marL="342900" marR="0" lvl="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quit</a:t>
            </a:r>
          </a:p>
          <a:p>
            <a:pPr marL="342900" marR="0" lvl="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Interface ethernet 0/0/2</a:t>
            </a:r>
          </a:p>
          <a:p>
            <a:pPr marL="342900" marR="0" lvl="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Port link-type access</a:t>
            </a:r>
          </a:p>
          <a:p>
            <a:pPr marL="342900" marR="0" lvl="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Port default </a:t>
            </a:r>
            <a:r>
              <a:rPr kumimoji="0" lang="en-US" altLang="zh-CN" sz="12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vlan</a:t>
            </a:r>
            <a:r>
              <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1000</a:t>
            </a:r>
          </a:p>
          <a:p>
            <a:pPr marL="342900" marR="0" lvl="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quit</a:t>
            </a:r>
          </a:p>
          <a:p>
            <a:pPr marL="342900" marR="0" lvl="0" indent="-342900" algn="l" defTabSz="914400" rtl="0" eaLnBrk="1" fontAlgn="auto" latinLnBrk="0" hangingPunct="1">
              <a:lnSpc>
                <a:spcPct val="100000"/>
              </a:lnSpc>
              <a:spcBef>
                <a:spcPts val="0"/>
              </a:spcBef>
              <a:spcAft>
                <a:spcPts val="0"/>
              </a:spcAft>
              <a:buClrTx/>
              <a:buSzTx/>
              <a:buFont typeface="+mj-ea"/>
              <a:buAutoNum type="circleNumDbPlain"/>
              <a:tabLst/>
              <a:defRPr/>
            </a:pPr>
            <a:endPar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mj-ea"/>
              <a:buAutoNum type="circleNumDbPlain"/>
              <a:tabLst/>
              <a:defRPr/>
            </a:pPr>
            <a:endParaRPr kumimoji="0" lang="zh-CN" altLang="en-US"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4" name="文本框 13">
            <a:extLst>
              <a:ext uri="{FF2B5EF4-FFF2-40B4-BE49-F238E27FC236}">
                <a16:creationId xmlns:a16="http://schemas.microsoft.com/office/drawing/2014/main" id="{C74BB7E3-4E61-469F-B358-AECBCBDF08D2}"/>
              </a:ext>
            </a:extLst>
          </p:cNvPr>
          <p:cNvSpPr txBox="1"/>
          <p:nvPr/>
        </p:nvSpPr>
        <p:spPr>
          <a:xfrm>
            <a:off x="3353435" y="2927017"/>
            <a:ext cx="1889748" cy="12003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查看</a:t>
            </a:r>
            <a:r>
              <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zh-CN" altLang="en-US"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对</a:t>
            </a:r>
            <a:r>
              <a:rPr lang="en-US" altLang="zh-CN" sz="1200" dirty="0">
                <a:solidFill>
                  <a:prstClr val="black"/>
                </a:solidFill>
                <a:latin typeface="Calibri"/>
                <a:ea typeface="宋体" panose="02010600030101010101" pitchFamily="2" charset="-122"/>
              </a:rPr>
              <a:t>s2</a:t>
            </a:r>
            <a:endPar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Display </a:t>
            </a:r>
            <a:r>
              <a:rPr kumimoji="0" lang="en-US" altLang="zh-CN" sz="12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vlan</a:t>
            </a:r>
            <a:r>
              <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summary</a:t>
            </a:r>
          </a:p>
          <a:p>
            <a:pPr marL="342900" marR="0" lvl="0" indent="-342900" algn="l" defTabSz="914400" rtl="0" eaLnBrk="1" fontAlgn="auto" latinLnBrk="0" hangingPunct="1">
              <a:lnSpc>
                <a:spcPct val="100000"/>
              </a:lnSpc>
              <a:spcBef>
                <a:spcPts val="0"/>
              </a:spcBef>
              <a:spcAft>
                <a:spcPts val="0"/>
              </a:spcAft>
              <a:buClrTx/>
              <a:buSzTx/>
              <a:buFont typeface="+mj-ea"/>
              <a:buAutoNum type="circleNumDbPlain"/>
              <a:tabLst/>
              <a:defRPr/>
            </a:pPr>
            <a:r>
              <a:rPr lang="en-US" altLang="zh-CN" sz="1200" dirty="0">
                <a:solidFill>
                  <a:prstClr val="black"/>
                </a:solidFill>
                <a:latin typeface="Calibri"/>
                <a:ea typeface="宋体" panose="02010600030101010101" pitchFamily="2" charset="-122"/>
              </a:rPr>
              <a:t>Display </a:t>
            </a:r>
            <a:r>
              <a:rPr lang="en-US" altLang="zh-CN" sz="1200" dirty="0" err="1">
                <a:solidFill>
                  <a:prstClr val="black"/>
                </a:solidFill>
                <a:latin typeface="Calibri"/>
                <a:ea typeface="宋体" panose="02010600030101010101" pitchFamily="2" charset="-122"/>
              </a:rPr>
              <a:t>gvrp</a:t>
            </a:r>
            <a:r>
              <a:rPr lang="en-US" altLang="zh-CN" sz="1200" dirty="0">
                <a:solidFill>
                  <a:prstClr val="black"/>
                </a:solidFill>
                <a:latin typeface="Calibri"/>
                <a:ea typeface="宋体" panose="02010600030101010101" pitchFamily="2" charset="-122"/>
              </a:rPr>
              <a:t> status</a:t>
            </a:r>
          </a:p>
          <a:p>
            <a:pPr marL="342900" marR="0" lvl="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Display </a:t>
            </a:r>
            <a:r>
              <a:rPr kumimoji="0" lang="en-US" altLang="zh-CN" sz="12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gvrp</a:t>
            </a:r>
            <a:r>
              <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statistics</a:t>
            </a:r>
          </a:p>
          <a:p>
            <a:pPr marL="342900" marR="0" lvl="0" indent="-342900" algn="l" defTabSz="914400" rtl="0" eaLnBrk="1" fontAlgn="auto" latinLnBrk="0" hangingPunct="1">
              <a:lnSpc>
                <a:spcPct val="100000"/>
              </a:lnSpc>
              <a:spcBef>
                <a:spcPts val="0"/>
              </a:spcBef>
              <a:spcAft>
                <a:spcPts val="0"/>
              </a:spcAft>
              <a:buClrTx/>
              <a:buSzTx/>
              <a:buFont typeface="+mj-ea"/>
              <a:buAutoNum type="circleNumDbPlain"/>
              <a:tabLst/>
              <a:defRPr/>
            </a:pPr>
            <a:endParaRPr kumimoji="0" lang="en-US" altLang="zh-CN"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mj-ea"/>
              <a:buAutoNum type="circleNumDbPlain"/>
              <a:tabLst/>
              <a:defRPr/>
            </a:pPr>
            <a:endParaRPr kumimoji="0" lang="zh-CN" altLang="en-US"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03141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1" y="455264"/>
            <a:ext cx="10793685" cy="1077446"/>
          </a:xfrm>
        </p:spPr>
        <p:txBody>
          <a:bodyPr>
            <a:normAutofit/>
          </a:bodyPr>
          <a:lstStyle/>
          <a:p>
            <a:pPr algn="ctr"/>
            <a:r>
              <a:rPr lang="zh-CN" altLang="en-US" b="1" dirty="0"/>
              <a:t>展望</a:t>
            </a:r>
            <a:endParaRPr lang="zh-CN" altLang="en-US" dirty="0"/>
          </a:p>
        </p:txBody>
      </p:sp>
      <p:sp>
        <p:nvSpPr>
          <p:cNvPr id="3" name="内容占位符 2"/>
          <p:cNvSpPr>
            <a:spLocks noGrp="1"/>
          </p:cNvSpPr>
          <p:nvPr>
            <p:ph idx="1"/>
          </p:nvPr>
        </p:nvSpPr>
        <p:spPr>
          <a:xfrm>
            <a:off x="1978261" y="1543594"/>
            <a:ext cx="8173616" cy="4800882"/>
          </a:xfrm>
        </p:spPr>
        <p:txBody>
          <a:bodyPr>
            <a:normAutofit/>
          </a:bodyPr>
          <a:lstStyle/>
          <a:p>
            <a:r>
              <a:rPr lang="en-US" altLang="zh-CN" sz="2800" dirty="0">
                <a:solidFill>
                  <a:schemeClr val="tx1"/>
                </a:solidFill>
              </a:rPr>
              <a:t>GVRP</a:t>
            </a:r>
            <a:r>
              <a:rPr lang="zh-CN" altLang="en-US" sz="2800" dirty="0">
                <a:solidFill>
                  <a:schemeClr val="tx1"/>
                </a:solidFill>
              </a:rPr>
              <a:t>是一种</a:t>
            </a:r>
            <a:r>
              <a:rPr lang="en-US" altLang="zh-CN" sz="2800" dirty="0">
                <a:solidFill>
                  <a:schemeClr val="tx1"/>
                </a:solidFill>
              </a:rPr>
              <a:t>VLAN</a:t>
            </a:r>
            <a:r>
              <a:rPr lang="zh-CN" altLang="en-US" sz="2800" dirty="0">
                <a:solidFill>
                  <a:schemeClr val="tx1"/>
                </a:solidFill>
              </a:rPr>
              <a:t>的动态配置技术，在复杂的组网环境中应用</a:t>
            </a:r>
            <a:r>
              <a:rPr lang="en-US" altLang="zh-CN" sz="2800" dirty="0">
                <a:solidFill>
                  <a:schemeClr val="tx1"/>
                </a:solidFill>
              </a:rPr>
              <a:t>GVRP</a:t>
            </a:r>
            <a:r>
              <a:rPr lang="zh-CN" altLang="en-US" sz="2800" dirty="0">
                <a:solidFill>
                  <a:schemeClr val="tx1"/>
                </a:solidFill>
              </a:rPr>
              <a:t>，能够简化</a:t>
            </a:r>
            <a:r>
              <a:rPr lang="en-US" altLang="zh-CN" sz="2800" dirty="0">
                <a:solidFill>
                  <a:schemeClr val="tx1"/>
                </a:solidFill>
              </a:rPr>
              <a:t>VLAN</a:t>
            </a:r>
            <a:r>
              <a:rPr lang="zh-CN" altLang="en-US" sz="2800" dirty="0">
                <a:solidFill>
                  <a:schemeClr val="tx1"/>
                </a:solidFill>
              </a:rPr>
              <a:t>配置管理，减少因为配置不一致而导致的网络互通问题。</a:t>
            </a:r>
            <a:endParaRPr lang="en-US" altLang="zh-CN" sz="2800" dirty="0">
              <a:solidFill>
                <a:schemeClr val="tx1"/>
              </a:solidFill>
            </a:endParaRPr>
          </a:p>
          <a:p>
            <a:r>
              <a:rPr lang="zh-CN" altLang="en-US" sz="2800" dirty="0">
                <a:solidFill>
                  <a:schemeClr val="tx1"/>
                </a:solidFill>
              </a:rPr>
              <a:t>此外，没有收到</a:t>
            </a:r>
            <a:r>
              <a:rPr lang="en-US" altLang="zh-CN" sz="2800" dirty="0">
                <a:solidFill>
                  <a:schemeClr val="tx1"/>
                </a:solidFill>
              </a:rPr>
              <a:t>VLAN</a:t>
            </a:r>
            <a:r>
              <a:rPr lang="zh-CN" altLang="en-US" sz="2800" dirty="0">
                <a:solidFill>
                  <a:schemeClr val="tx1"/>
                </a:solidFill>
              </a:rPr>
              <a:t>注册消息的端口不会加入动态</a:t>
            </a:r>
            <a:r>
              <a:rPr lang="en-US" altLang="zh-CN" sz="2800" dirty="0">
                <a:solidFill>
                  <a:schemeClr val="tx1"/>
                </a:solidFill>
              </a:rPr>
              <a:t>VLAN</a:t>
            </a:r>
            <a:r>
              <a:rPr lang="zh-CN" altLang="en-US" sz="2800" dirty="0">
                <a:solidFill>
                  <a:schemeClr val="tx1"/>
                </a:solidFill>
              </a:rPr>
              <a:t>，从而实现了</a:t>
            </a:r>
            <a:r>
              <a:rPr lang="en-US" altLang="zh-CN" sz="2800" dirty="0">
                <a:solidFill>
                  <a:schemeClr val="tx1"/>
                </a:solidFill>
              </a:rPr>
              <a:t>VLAN</a:t>
            </a:r>
            <a:r>
              <a:rPr lang="zh-CN" altLang="en-US" sz="2800" dirty="0">
                <a:solidFill>
                  <a:schemeClr val="tx1"/>
                </a:solidFill>
              </a:rPr>
              <a:t>的裁减，抑制了不必要的流量。</a:t>
            </a:r>
            <a:endParaRPr lang="en-US" altLang="zh-CN" sz="2800" dirty="0">
              <a:solidFill>
                <a:schemeClr val="tx1"/>
              </a:solidFill>
            </a:endParaRPr>
          </a:p>
          <a:p>
            <a:r>
              <a:rPr lang="zh-CN" altLang="en-US" sz="2800" dirty="0">
                <a:solidFill>
                  <a:schemeClr val="tx1"/>
                </a:solidFill>
              </a:rPr>
              <a:t>随着</a:t>
            </a:r>
            <a:r>
              <a:rPr lang="en-US" altLang="zh-CN" sz="2800" dirty="0">
                <a:solidFill>
                  <a:schemeClr val="tx1"/>
                </a:solidFill>
              </a:rPr>
              <a:t>GVRP</a:t>
            </a:r>
            <a:r>
              <a:rPr lang="zh-CN" altLang="en-US" sz="2800" dirty="0">
                <a:solidFill>
                  <a:schemeClr val="tx1"/>
                </a:solidFill>
              </a:rPr>
              <a:t>支持</a:t>
            </a:r>
            <a:r>
              <a:rPr lang="en-US" altLang="zh-CN" sz="2800" dirty="0">
                <a:solidFill>
                  <a:schemeClr val="tx1"/>
                </a:solidFill>
              </a:rPr>
              <a:t>MSTP</a:t>
            </a:r>
            <a:r>
              <a:rPr lang="zh-CN" altLang="en-US" sz="2800" dirty="0">
                <a:solidFill>
                  <a:schemeClr val="tx1"/>
                </a:solidFill>
              </a:rPr>
              <a:t>多实例，在未来的组网应用中，</a:t>
            </a:r>
            <a:r>
              <a:rPr lang="en-US" altLang="zh-CN" sz="2800" dirty="0">
                <a:solidFill>
                  <a:schemeClr val="tx1"/>
                </a:solidFill>
              </a:rPr>
              <a:t>GVRP</a:t>
            </a:r>
            <a:r>
              <a:rPr lang="zh-CN" altLang="en-US" sz="2800" dirty="0">
                <a:solidFill>
                  <a:schemeClr val="tx1"/>
                </a:solidFill>
              </a:rPr>
              <a:t>将会得到更广泛的应用。</a:t>
            </a:r>
          </a:p>
        </p:txBody>
      </p:sp>
      <p:sp>
        <p:nvSpPr>
          <p:cNvPr id="4" name="日期占位符 3"/>
          <p:cNvSpPr>
            <a:spLocks noGrp="1"/>
          </p:cNvSpPr>
          <p:nvPr>
            <p:ph type="dt" sz="half" idx="10"/>
          </p:nvPr>
        </p:nvSpPr>
        <p:spPr>
          <a:xfrm>
            <a:off x="4084803" y="6344476"/>
            <a:ext cx="3000894" cy="365125"/>
          </a:xfrm>
        </p:spPr>
        <p:txBody>
          <a:bodyPr/>
          <a:lstStyle/>
          <a:p>
            <a:fld id="{DD7D180E-7B63-401A-A9D3-34F6EF6705C0}" type="datetime5">
              <a:rPr lang="zh-CN" altLang="en-US" sz="1800" smtClean="0">
                <a:latin typeface="华文行楷" panose="02010800040101010101" pitchFamily="2" charset="-122"/>
                <a:ea typeface="华文行楷" panose="02010800040101010101" pitchFamily="2" charset="-122"/>
              </a:rPr>
              <a:t>2021/3/18</a:t>
            </a:fld>
            <a:endParaRPr lang="zh-CN" altLang="en-US" sz="1800" dirty="0">
              <a:latin typeface="华文行楷" panose="02010800040101010101" pitchFamily="2" charset="-122"/>
              <a:ea typeface="华文行楷" panose="02010800040101010101" pitchFamily="2" charset="-122"/>
            </a:endParaRPr>
          </a:p>
        </p:txBody>
      </p:sp>
      <p:sp>
        <p:nvSpPr>
          <p:cNvPr id="6" name="灯片编号占位符 5"/>
          <p:cNvSpPr>
            <a:spLocks noGrp="1"/>
          </p:cNvSpPr>
          <p:nvPr>
            <p:ph type="sldNum" sz="quarter" idx="12"/>
          </p:nvPr>
        </p:nvSpPr>
        <p:spPr>
          <a:xfrm>
            <a:off x="10798629" y="6118406"/>
            <a:ext cx="1142245" cy="669925"/>
          </a:xfrm>
        </p:spPr>
        <p:txBody>
          <a:bodyPr/>
          <a:lstStyle/>
          <a:p>
            <a:fld id="{02032FB1-9441-4477-BC2C-471BE8C7C13C}" type="slidenum">
              <a:rPr lang="zh-CN" altLang="en-US" smtClean="0"/>
              <a:t>23</a:t>
            </a:fld>
            <a:endParaRPr lang="zh-CN" altLang="en-US" dirty="0"/>
          </a:p>
        </p:txBody>
      </p:sp>
      <p:sp>
        <p:nvSpPr>
          <p:cNvPr id="7" name="页脚占位符 4">
            <a:extLst>
              <a:ext uri="{FF2B5EF4-FFF2-40B4-BE49-F238E27FC236}">
                <a16:creationId xmlns:a16="http://schemas.microsoft.com/office/drawing/2014/main" id="{0EFE4FB4-8F05-4E4D-98A9-82958C5AF619}"/>
              </a:ext>
            </a:extLst>
          </p:cNvPr>
          <p:cNvSpPr>
            <a:spLocks noGrp="1"/>
          </p:cNvSpPr>
          <p:nvPr>
            <p:ph type="ftr" sz="quarter" idx="11"/>
          </p:nvPr>
        </p:nvSpPr>
        <p:spPr>
          <a:xfrm>
            <a:off x="0" y="6344476"/>
            <a:ext cx="5044440" cy="365125"/>
          </a:xfrm>
        </p:spPr>
        <p:txBody>
          <a:bodyPr vert="horz" lIns="91440" tIns="45720" rIns="91440" bIns="45720" rtlCol="0" anchor="t"/>
          <a:lstStyle/>
          <a:p>
            <a:r>
              <a:rPr lang="zh-CN" altLang="en-US" sz="1800" dirty="0">
                <a:latin typeface="华文行楷" panose="02010800040101010101" pitchFamily="2" charset="-122"/>
                <a:ea typeface="华文行楷" panose="02010800040101010101" pitchFamily="2" charset="-122"/>
              </a:rPr>
              <a:t>计算机科学与工程学院    李朝阳</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1" y="455264"/>
            <a:ext cx="10793685" cy="1077446"/>
          </a:xfrm>
        </p:spPr>
        <p:txBody>
          <a:bodyPr/>
          <a:lstStyle/>
          <a:p>
            <a:pPr algn="ctr"/>
            <a:r>
              <a:rPr lang="en-US" altLang="zh-CN" dirty="0"/>
              <a:t>VLAN</a:t>
            </a:r>
            <a:r>
              <a:rPr lang="zh-CN" altLang="en-US" dirty="0"/>
              <a:t>实施</a:t>
            </a:r>
          </a:p>
        </p:txBody>
      </p:sp>
      <p:sp>
        <p:nvSpPr>
          <p:cNvPr id="3" name="内容占位符 2"/>
          <p:cNvSpPr>
            <a:spLocks noGrp="1"/>
          </p:cNvSpPr>
          <p:nvPr>
            <p:ph idx="1"/>
          </p:nvPr>
        </p:nvSpPr>
        <p:spPr>
          <a:xfrm>
            <a:off x="1782146" y="1543594"/>
            <a:ext cx="8537511" cy="4800882"/>
          </a:xfrm>
        </p:spPr>
        <p:txBody>
          <a:bodyPr>
            <a:normAutofit/>
          </a:bodyPr>
          <a:lstStyle/>
          <a:p>
            <a:r>
              <a:rPr lang="zh-CN" altLang="en-US" sz="2800" dirty="0">
                <a:solidFill>
                  <a:schemeClr val="tx1"/>
                </a:solidFill>
              </a:rPr>
              <a:t>即使</a:t>
            </a:r>
            <a:r>
              <a:rPr lang="en-US" altLang="zh-CN" sz="2800" dirty="0">
                <a:solidFill>
                  <a:schemeClr val="tx1"/>
                </a:solidFill>
              </a:rPr>
              <a:t>GVRP</a:t>
            </a:r>
            <a:r>
              <a:rPr lang="zh-CN" altLang="en-US" sz="2800" dirty="0">
                <a:solidFill>
                  <a:schemeClr val="tx1"/>
                </a:solidFill>
              </a:rPr>
              <a:t>协议能够帮助管理员动态传播</a:t>
            </a:r>
            <a:r>
              <a:rPr lang="en-US" altLang="zh-CN" sz="2800" dirty="0">
                <a:solidFill>
                  <a:schemeClr val="tx1"/>
                </a:solidFill>
              </a:rPr>
              <a:t>VLAN</a:t>
            </a:r>
            <a:r>
              <a:rPr lang="zh-CN" altLang="en-US" sz="2800" dirty="0">
                <a:solidFill>
                  <a:schemeClr val="tx1"/>
                </a:solidFill>
              </a:rPr>
              <a:t>配置信息，实现全局</a:t>
            </a:r>
            <a:r>
              <a:rPr lang="en-US" altLang="zh-CN" sz="2800" dirty="0">
                <a:solidFill>
                  <a:schemeClr val="tx1"/>
                </a:solidFill>
              </a:rPr>
              <a:t>VLAN</a:t>
            </a:r>
            <a:r>
              <a:rPr lang="zh-CN" altLang="en-US" sz="2800" dirty="0">
                <a:solidFill>
                  <a:schemeClr val="tx1"/>
                </a:solidFill>
              </a:rPr>
              <a:t>配置的同步，管理员还是必须手动完成一些基本的</a:t>
            </a:r>
            <a:r>
              <a:rPr lang="en-US" altLang="zh-CN" sz="2800" dirty="0">
                <a:solidFill>
                  <a:schemeClr val="tx1"/>
                </a:solidFill>
              </a:rPr>
              <a:t>VLAN </a:t>
            </a:r>
            <a:r>
              <a:rPr lang="zh-CN" altLang="en-US" sz="2800" dirty="0">
                <a:solidFill>
                  <a:schemeClr val="tx1"/>
                </a:solidFill>
              </a:rPr>
              <a:t>配置。</a:t>
            </a:r>
            <a:endParaRPr lang="en-US" altLang="zh-CN" sz="2800" dirty="0">
              <a:solidFill>
                <a:schemeClr val="tx1"/>
              </a:solidFill>
            </a:endParaRPr>
          </a:p>
          <a:p>
            <a:pPr lvl="1"/>
            <a:r>
              <a:rPr lang="en-US" altLang="zh-CN" sz="2600" dirty="0">
                <a:solidFill>
                  <a:schemeClr val="tx1"/>
                </a:solidFill>
              </a:rPr>
              <a:t>VLAN</a:t>
            </a:r>
            <a:r>
              <a:rPr lang="zh-CN" altLang="en-US" sz="2600" dirty="0">
                <a:solidFill>
                  <a:schemeClr val="tx1"/>
                </a:solidFill>
              </a:rPr>
              <a:t>添加</a:t>
            </a:r>
            <a:endParaRPr lang="en-US" altLang="zh-CN" sz="2600" dirty="0">
              <a:solidFill>
                <a:schemeClr val="tx1"/>
              </a:solidFill>
            </a:endParaRPr>
          </a:p>
          <a:p>
            <a:pPr lvl="1"/>
            <a:r>
              <a:rPr lang="zh-CN" altLang="en-US" sz="2600" dirty="0">
                <a:solidFill>
                  <a:schemeClr val="tx1"/>
                </a:solidFill>
              </a:rPr>
              <a:t>查看</a:t>
            </a:r>
            <a:r>
              <a:rPr lang="en-US" altLang="zh-CN" sz="2600" dirty="0">
                <a:solidFill>
                  <a:schemeClr val="tx1"/>
                </a:solidFill>
              </a:rPr>
              <a:t>VLAN</a:t>
            </a:r>
          </a:p>
          <a:p>
            <a:pPr lvl="1"/>
            <a:r>
              <a:rPr lang="zh-CN" altLang="en-US" sz="2600" dirty="0">
                <a:solidFill>
                  <a:schemeClr val="tx1"/>
                </a:solidFill>
              </a:rPr>
              <a:t>删除</a:t>
            </a:r>
            <a:r>
              <a:rPr lang="en-US" altLang="zh-CN" sz="2600" dirty="0">
                <a:solidFill>
                  <a:schemeClr val="tx1"/>
                </a:solidFill>
              </a:rPr>
              <a:t>VLAN</a:t>
            </a:r>
          </a:p>
          <a:p>
            <a:pPr lvl="1"/>
            <a:r>
              <a:rPr lang="en-US" altLang="zh-CN" sz="2600" dirty="0">
                <a:solidFill>
                  <a:schemeClr val="tx1"/>
                </a:solidFill>
              </a:rPr>
              <a:t>ACCESS</a:t>
            </a:r>
            <a:r>
              <a:rPr lang="zh-CN" altLang="en-US" sz="2600" dirty="0">
                <a:solidFill>
                  <a:schemeClr val="tx1"/>
                </a:solidFill>
              </a:rPr>
              <a:t>接口与</a:t>
            </a:r>
            <a:r>
              <a:rPr lang="en-US" altLang="zh-CN" sz="2600" dirty="0">
                <a:solidFill>
                  <a:schemeClr val="tx1"/>
                </a:solidFill>
              </a:rPr>
              <a:t>TRUNK</a:t>
            </a:r>
            <a:r>
              <a:rPr lang="zh-CN" altLang="en-US" sz="2600" dirty="0">
                <a:solidFill>
                  <a:schemeClr val="tx1"/>
                </a:solidFill>
              </a:rPr>
              <a:t>接口的配置</a:t>
            </a:r>
          </a:p>
        </p:txBody>
      </p:sp>
      <p:sp>
        <p:nvSpPr>
          <p:cNvPr id="4" name="日期占位符 3"/>
          <p:cNvSpPr>
            <a:spLocks noGrp="1"/>
          </p:cNvSpPr>
          <p:nvPr>
            <p:ph type="dt" sz="half" idx="10"/>
          </p:nvPr>
        </p:nvSpPr>
        <p:spPr>
          <a:xfrm>
            <a:off x="4084803" y="6344476"/>
            <a:ext cx="3000894" cy="365125"/>
          </a:xfrm>
        </p:spPr>
        <p:txBody>
          <a:bodyPr/>
          <a:lstStyle/>
          <a:p>
            <a:fld id="{DD7D180E-7B63-401A-A9D3-34F6EF6705C0}" type="datetime5">
              <a:rPr lang="zh-CN" altLang="en-US" sz="1800" smtClean="0">
                <a:latin typeface="华文行楷" panose="02010800040101010101" pitchFamily="2" charset="-122"/>
                <a:ea typeface="华文行楷" panose="02010800040101010101" pitchFamily="2" charset="-122"/>
              </a:rPr>
              <a:t>2021/3/18</a:t>
            </a:fld>
            <a:endParaRPr lang="zh-CN" altLang="en-US" sz="1800" dirty="0">
              <a:latin typeface="华文行楷" panose="02010800040101010101" pitchFamily="2" charset="-122"/>
              <a:ea typeface="华文行楷" panose="02010800040101010101" pitchFamily="2" charset="-122"/>
            </a:endParaRPr>
          </a:p>
        </p:txBody>
      </p:sp>
      <p:sp>
        <p:nvSpPr>
          <p:cNvPr id="6" name="灯片编号占位符 5"/>
          <p:cNvSpPr>
            <a:spLocks noGrp="1"/>
          </p:cNvSpPr>
          <p:nvPr>
            <p:ph type="sldNum" sz="quarter" idx="12"/>
          </p:nvPr>
        </p:nvSpPr>
        <p:spPr>
          <a:xfrm>
            <a:off x="10798629" y="6118406"/>
            <a:ext cx="1142245" cy="669925"/>
          </a:xfrm>
        </p:spPr>
        <p:txBody>
          <a:bodyPr/>
          <a:lstStyle/>
          <a:p>
            <a:fld id="{02032FB1-9441-4477-BC2C-471BE8C7C13C}" type="slidenum">
              <a:rPr lang="zh-CN" altLang="en-US" smtClean="0"/>
              <a:t>24</a:t>
            </a:fld>
            <a:endParaRPr lang="zh-CN" altLang="en-US" dirty="0"/>
          </a:p>
        </p:txBody>
      </p:sp>
      <p:sp>
        <p:nvSpPr>
          <p:cNvPr id="7" name="页脚占位符 4">
            <a:extLst>
              <a:ext uri="{FF2B5EF4-FFF2-40B4-BE49-F238E27FC236}">
                <a16:creationId xmlns:a16="http://schemas.microsoft.com/office/drawing/2014/main" id="{F8685146-ECFD-4ACE-A1E2-EF16DECA64B5}"/>
              </a:ext>
            </a:extLst>
          </p:cNvPr>
          <p:cNvSpPr>
            <a:spLocks noGrp="1"/>
          </p:cNvSpPr>
          <p:nvPr>
            <p:ph type="ftr" sz="quarter" idx="11"/>
          </p:nvPr>
        </p:nvSpPr>
        <p:spPr>
          <a:xfrm>
            <a:off x="0" y="6344476"/>
            <a:ext cx="5044440" cy="365125"/>
          </a:xfrm>
        </p:spPr>
        <p:txBody>
          <a:bodyPr vert="horz" lIns="91440" tIns="45720" rIns="91440" bIns="45720" rtlCol="0" anchor="t"/>
          <a:lstStyle/>
          <a:p>
            <a:r>
              <a:rPr lang="zh-CN" altLang="en-US" sz="1800" dirty="0">
                <a:latin typeface="华文行楷" panose="02010800040101010101" pitchFamily="2" charset="-122"/>
                <a:ea typeface="华文行楷" panose="02010800040101010101" pitchFamily="2" charset="-122"/>
              </a:rPr>
              <a:t>计算机科学与工程学院    李朝阳</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1" y="455264"/>
            <a:ext cx="10793685" cy="1077446"/>
          </a:xfrm>
        </p:spPr>
        <p:txBody>
          <a:bodyPr>
            <a:normAutofit fontScale="90000"/>
          </a:bodyPr>
          <a:lstStyle/>
          <a:p>
            <a:pPr algn="ctr"/>
            <a:r>
              <a:rPr lang="zh-CN" altLang="en-US" dirty="0"/>
              <a:t>复习：三层交换网络中</a:t>
            </a:r>
            <a:r>
              <a:rPr lang="en-US" altLang="zh-CN" dirty="0"/>
              <a:t>MAC</a:t>
            </a:r>
            <a:r>
              <a:rPr lang="zh-CN" altLang="en-US" dirty="0"/>
              <a:t>地址表的自学习过程 </a:t>
            </a:r>
            <a:r>
              <a:rPr lang="en-US" altLang="zh-CN" dirty="0"/>
              <a:t>(</a:t>
            </a:r>
            <a:r>
              <a:rPr lang="en-US" altLang="zh-CN" dirty="0" err="1"/>
              <a:t>Cont</a:t>
            </a:r>
            <a:r>
              <a:rPr lang="en-US" altLang="zh-CN" dirty="0"/>
              <a:t>’)</a:t>
            </a:r>
            <a:endParaRPr lang="zh-CN" altLang="en-US" dirty="0"/>
          </a:p>
        </p:txBody>
      </p:sp>
      <p:sp>
        <p:nvSpPr>
          <p:cNvPr id="4" name="日期占位符 3"/>
          <p:cNvSpPr>
            <a:spLocks noGrp="1"/>
          </p:cNvSpPr>
          <p:nvPr>
            <p:ph type="dt" sz="half" idx="10"/>
          </p:nvPr>
        </p:nvSpPr>
        <p:spPr>
          <a:xfrm>
            <a:off x="4084803" y="6344476"/>
            <a:ext cx="3000894"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D7D180E-7B63-401A-A9D3-34F6EF6705C0}" type="datetime5">
              <a:rPr kumimoji="0" lang="zh-CN" altLang="en-US" sz="1800" b="0" i="0" u="none" strike="noStrike" kern="1200" cap="none" spc="0" normalizeH="0" baseline="0" noProof="0" smtClean="0">
                <a:ln>
                  <a:noFill/>
                </a:ln>
                <a:solidFill>
                  <a:prstClr val="black">
                    <a:lumMod val="65000"/>
                    <a:lumOff val="35000"/>
                  </a:prstClr>
                </a:solidFill>
                <a:effectLst/>
                <a:uLnTx/>
                <a:uFillTx/>
                <a:latin typeface="华文行楷" panose="02010800040101010101" pitchFamily="2" charset="-122"/>
                <a:ea typeface="华文行楷" panose="0201080004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2021/3/18</a:t>
            </a:fld>
            <a:endParaRPr kumimoji="0" lang="zh-CN" altLang="en-US" sz="1800" b="0" i="0" u="none" strike="noStrike" kern="1200" cap="none" spc="0" normalizeH="0" baseline="0" noProof="0" dirty="0">
              <a:ln>
                <a:noFill/>
              </a:ln>
              <a:solidFill>
                <a:prstClr val="black">
                  <a:lumMod val="65000"/>
                  <a:lumOff val="35000"/>
                </a:prstClr>
              </a:solidFill>
              <a:effectLst/>
              <a:uLnTx/>
              <a:uFillTx/>
              <a:latin typeface="华文行楷" panose="02010800040101010101" pitchFamily="2" charset="-122"/>
              <a:ea typeface="华文行楷" panose="02010800040101010101" pitchFamily="2" charset="-122"/>
              <a:cs typeface="+mn-cs"/>
            </a:endParaRPr>
          </a:p>
        </p:txBody>
      </p:sp>
      <p:sp>
        <p:nvSpPr>
          <p:cNvPr id="5" name="页脚占位符 4"/>
          <p:cNvSpPr>
            <a:spLocks noGrp="1"/>
          </p:cNvSpPr>
          <p:nvPr>
            <p:ph type="ftr" sz="quarter" idx="11"/>
          </p:nvPr>
        </p:nvSpPr>
        <p:spPr>
          <a:xfrm>
            <a:off x="0" y="6344476"/>
            <a:ext cx="5044440" cy="365125"/>
          </a:xfrm>
        </p:spPr>
        <p:txBody>
          <a:bodyPr vert="horz" lIns="91440" tIns="45720" rIns="91440" bIns="4572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65000"/>
                    <a:lumOff val="35000"/>
                  </a:prstClr>
                </a:solidFill>
                <a:effectLst/>
                <a:uLnTx/>
                <a:uFillTx/>
                <a:latin typeface="华文行楷" panose="02010800040101010101" pitchFamily="2" charset="-122"/>
                <a:ea typeface="华文行楷" panose="02010800040101010101" pitchFamily="2" charset="-122"/>
                <a:cs typeface="+mn-cs"/>
              </a:rPr>
              <a:t>计算机科学与工程学院    李朝阳</a:t>
            </a:r>
          </a:p>
        </p:txBody>
      </p:sp>
      <p:sp>
        <p:nvSpPr>
          <p:cNvPr id="6" name="灯片编号占位符 5"/>
          <p:cNvSpPr>
            <a:spLocks noGrp="1"/>
          </p:cNvSpPr>
          <p:nvPr>
            <p:ph type="sldNum" sz="quarter" idx="12"/>
          </p:nvPr>
        </p:nvSpPr>
        <p:spPr>
          <a:xfrm>
            <a:off x="10798629" y="6118406"/>
            <a:ext cx="1142245" cy="6699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032FB1-9441-4477-BC2C-471BE8C7C13C}" type="slidenum">
              <a:rPr kumimoji="0" lang="zh-CN" altLang="en-US" sz="11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100" b="0" i="0" u="none" strike="noStrike" kern="1200" cap="none" spc="0" normalizeH="0" baseline="0" noProof="0" dirty="0">
              <a:ln>
                <a:noFill/>
              </a:ln>
              <a:solidFill>
                <a:prstClr val="black">
                  <a:tint val="75000"/>
                </a:prstClr>
              </a:solidFill>
              <a:effectLst/>
              <a:uLnTx/>
              <a:uFillTx/>
              <a:latin typeface="Calibri"/>
              <a:ea typeface="宋体" panose="02010600030101010101" pitchFamily="2" charset="-122"/>
              <a:cs typeface="+mn-cs"/>
            </a:endParaRPr>
          </a:p>
        </p:txBody>
      </p:sp>
      <p:graphicFrame>
        <p:nvGraphicFramePr>
          <p:cNvPr id="9" name="表格 9">
            <a:extLst>
              <a:ext uri="{FF2B5EF4-FFF2-40B4-BE49-F238E27FC236}">
                <a16:creationId xmlns:a16="http://schemas.microsoft.com/office/drawing/2014/main" id="{87CEACB8-9385-41E4-9975-D18DEC82C723}"/>
              </a:ext>
            </a:extLst>
          </p:cNvPr>
          <p:cNvGraphicFramePr>
            <a:graphicFrameLocks noGrp="1"/>
          </p:cNvGraphicFramePr>
          <p:nvPr/>
        </p:nvGraphicFramePr>
        <p:xfrm>
          <a:off x="5627077" y="1842867"/>
          <a:ext cx="6621788" cy="3539135"/>
        </p:xfrm>
        <a:graphic>
          <a:graphicData uri="http://schemas.openxmlformats.org/drawingml/2006/table">
            <a:tbl>
              <a:tblPr firstRow="1" bandRow="1">
                <a:tableStyleId>{5C22544A-7EE6-4342-B048-85BDC9FD1C3A}</a:tableStyleId>
              </a:tblPr>
              <a:tblGrid>
                <a:gridCol w="1195754">
                  <a:extLst>
                    <a:ext uri="{9D8B030D-6E8A-4147-A177-3AD203B41FA5}">
                      <a16:colId xmlns:a16="http://schemas.microsoft.com/office/drawing/2014/main" val="3926518255"/>
                    </a:ext>
                  </a:extLst>
                </a:gridCol>
                <a:gridCol w="879231">
                  <a:extLst>
                    <a:ext uri="{9D8B030D-6E8A-4147-A177-3AD203B41FA5}">
                      <a16:colId xmlns:a16="http://schemas.microsoft.com/office/drawing/2014/main" val="2153715452"/>
                    </a:ext>
                  </a:extLst>
                </a:gridCol>
                <a:gridCol w="879230">
                  <a:extLst>
                    <a:ext uri="{9D8B030D-6E8A-4147-A177-3AD203B41FA5}">
                      <a16:colId xmlns:a16="http://schemas.microsoft.com/office/drawing/2014/main" val="2781343007"/>
                    </a:ext>
                  </a:extLst>
                </a:gridCol>
                <a:gridCol w="896816">
                  <a:extLst>
                    <a:ext uri="{9D8B030D-6E8A-4147-A177-3AD203B41FA5}">
                      <a16:colId xmlns:a16="http://schemas.microsoft.com/office/drawing/2014/main" val="1842309432"/>
                    </a:ext>
                  </a:extLst>
                </a:gridCol>
                <a:gridCol w="193431">
                  <a:extLst>
                    <a:ext uri="{9D8B030D-6E8A-4147-A177-3AD203B41FA5}">
                      <a16:colId xmlns:a16="http://schemas.microsoft.com/office/drawing/2014/main" val="3621667072"/>
                    </a:ext>
                  </a:extLst>
                </a:gridCol>
                <a:gridCol w="703385">
                  <a:extLst>
                    <a:ext uri="{9D8B030D-6E8A-4147-A177-3AD203B41FA5}">
                      <a16:colId xmlns:a16="http://schemas.microsoft.com/office/drawing/2014/main" val="116359187"/>
                    </a:ext>
                  </a:extLst>
                </a:gridCol>
                <a:gridCol w="908539">
                  <a:extLst>
                    <a:ext uri="{9D8B030D-6E8A-4147-A177-3AD203B41FA5}">
                      <a16:colId xmlns:a16="http://schemas.microsoft.com/office/drawing/2014/main" val="2601040313"/>
                    </a:ext>
                  </a:extLst>
                </a:gridCol>
                <a:gridCol w="116840">
                  <a:extLst>
                    <a:ext uri="{9D8B030D-6E8A-4147-A177-3AD203B41FA5}">
                      <a16:colId xmlns:a16="http://schemas.microsoft.com/office/drawing/2014/main" val="2663354004"/>
                    </a:ext>
                  </a:extLst>
                </a:gridCol>
                <a:gridCol w="848562">
                  <a:extLst>
                    <a:ext uri="{9D8B030D-6E8A-4147-A177-3AD203B41FA5}">
                      <a16:colId xmlns:a16="http://schemas.microsoft.com/office/drawing/2014/main" val="2732333961"/>
                    </a:ext>
                  </a:extLst>
                </a:gridCol>
              </a:tblGrid>
              <a:tr h="914401">
                <a:tc rowSpan="2">
                  <a:txBody>
                    <a:bodyPr/>
                    <a:lstStyle/>
                    <a:p>
                      <a:r>
                        <a:rPr lang="zh-CN" altLang="en-US" sz="1400" dirty="0"/>
                        <a:t>发送的帧</a:t>
                      </a:r>
                    </a:p>
                  </a:txBody>
                  <a:tcPr/>
                </a:tc>
                <a:tc gridSpan="2">
                  <a:txBody>
                    <a:bodyPr/>
                    <a:lstStyle/>
                    <a:p>
                      <a:r>
                        <a:rPr lang="en-US" altLang="zh-CN" sz="1400" dirty="0"/>
                        <a:t>LSW1</a:t>
                      </a:r>
                      <a:r>
                        <a:rPr lang="zh-CN" altLang="en-US" sz="1400" dirty="0"/>
                        <a:t>的</a:t>
                      </a:r>
                      <a:r>
                        <a:rPr lang="en-US" altLang="zh-CN" sz="1400" dirty="0"/>
                        <a:t>MAC</a:t>
                      </a:r>
                      <a:r>
                        <a:rPr lang="zh-CN" altLang="en-US" sz="1400" dirty="0"/>
                        <a:t>地址表</a:t>
                      </a:r>
                    </a:p>
                  </a:txBody>
                  <a:tcPr/>
                </a:tc>
                <a:tc hMerge="1">
                  <a:txBody>
                    <a:bodyPr/>
                    <a:lstStyle/>
                    <a:p>
                      <a:endParaRPr lang="zh-CN" altLang="en-US" dirty="0"/>
                    </a:p>
                  </a:txBody>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LSW2</a:t>
                      </a:r>
                      <a:r>
                        <a:rPr lang="zh-CN" altLang="en-US" sz="1400" dirty="0"/>
                        <a:t>的</a:t>
                      </a:r>
                      <a:r>
                        <a:rPr lang="en-US" altLang="zh-CN" sz="1400" dirty="0"/>
                        <a:t>MAC</a:t>
                      </a:r>
                      <a:r>
                        <a:rPr lang="zh-CN" altLang="en-US" sz="1400" dirty="0"/>
                        <a:t>地址表</a:t>
                      </a:r>
                    </a:p>
                    <a:p>
                      <a:endParaRPr lang="zh-CN" altLang="en-US" sz="1600" dirty="0"/>
                    </a:p>
                  </a:txBody>
                  <a:tcPr/>
                </a:tc>
                <a:tc hMerge="1">
                  <a:txBody>
                    <a:bodyPr/>
                    <a:lstStyle/>
                    <a:p>
                      <a:endParaRPr lang="zh-CN" altLang="en-US"/>
                    </a:p>
                  </a:txBody>
                  <a:tcPr/>
                </a:tc>
                <a:tc hMerge="1">
                  <a:txBody>
                    <a:bodyPr/>
                    <a:lstStyle/>
                    <a:p>
                      <a:endParaRPr lang="zh-CN" altLang="en-US"/>
                    </a:p>
                  </a:txBody>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LSW3</a:t>
                      </a:r>
                      <a:r>
                        <a:rPr lang="zh-CN" altLang="en-US" sz="1400" dirty="0"/>
                        <a:t>的</a:t>
                      </a:r>
                      <a:r>
                        <a:rPr lang="en-US" altLang="zh-CN" sz="1400" dirty="0"/>
                        <a:t>MAC</a:t>
                      </a:r>
                      <a:r>
                        <a:rPr lang="zh-CN" altLang="en-US" sz="1400" dirty="0"/>
                        <a:t>地址表</a:t>
                      </a:r>
                    </a:p>
                    <a:p>
                      <a:endParaRPr lang="zh-CN" altLang="en-US" dirty="0"/>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27425020"/>
                  </a:ext>
                </a:extLst>
              </a:tr>
              <a:tr h="633046">
                <a:tc vMerge="1">
                  <a:txBody>
                    <a:bodyPr/>
                    <a:lstStyle/>
                    <a:p>
                      <a:endParaRPr lang="zh-CN" altLang="en-US"/>
                    </a:p>
                  </a:txBody>
                  <a:tcPr/>
                </a:tc>
                <a:tc>
                  <a:txBody>
                    <a:bodyPr/>
                    <a:lstStyle/>
                    <a:p>
                      <a:r>
                        <a:rPr lang="en-US" altLang="zh-CN" sz="1400" dirty="0"/>
                        <a:t>MAC</a:t>
                      </a:r>
                      <a:r>
                        <a:rPr lang="zh-CN" altLang="en-US" sz="1400" dirty="0"/>
                        <a:t>地址</a:t>
                      </a:r>
                    </a:p>
                  </a:txBody>
                  <a:tcPr/>
                </a:tc>
                <a:tc>
                  <a:txBody>
                    <a:bodyPr/>
                    <a:lstStyle/>
                    <a:p>
                      <a:r>
                        <a:rPr lang="en-US" altLang="zh-CN" sz="1400" dirty="0"/>
                        <a:t>Port No.</a:t>
                      </a:r>
                      <a:endParaRPr lang="zh-CN" altLang="en-US" sz="1400" dirty="0"/>
                    </a:p>
                  </a:txBody>
                  <a:tcPr/>
                </a:tc>
                <a:tc gridSpan="2">
                  <a:txBody>
                    <a:bodyPr/>
                    <a:lstStyle/>
                    <a:p>
                      <a:r>
                        <a:rPr lang="en-US" altLang="zh-CN" sz="1400" dirty="0"/>
                        <a:t>MAC</a:t>
                      </a:r>
                      <a:r>
                        <a:rPr lang="zh-CN" altLang="en-US" sz="1400" dirty="0"/>
                        <a:t>地址</a:t>
                      </a:r>
                    </a:p>
                  </a:txBody>
                  <a:tcPr/>
                </a:tc>
                <a:tc hMerge="1">
                  <a:txBody>
                    <a:bodyPr/>
                    <a:lstStyle/>
                    <a:p>
                      <a:endParaRPr lang="zh-CN" altLang="en-US"/>
                    </a:p>
                  </a:txBody>
                  <a:tcPr/>
                </a:tc>
                <a:tc>
                  <a:txBody>
                    <a:bodyPr/>
                    <a:lstStyle/>
                    <a:p>
                      <a:r>
                        <a:rPr lang="en-US" altLang="zh-CN" sz="1400" dirty="0"/>
                        <a:t>Port No.</a:t>
                      </a:r>
                      <a:endParaRPr lang="zh-CN" altLang="en-US" sz="1400" dirty="0"/>
                    </a:p>
                  </a:txBody>
                  <a:tcPr/>
                </a:tc>
                <a:tc gridSpan="2">
                  <a:txBody>
                    <a:bodyPr/>
                    <a:lstStyle/>
                    <a:p>
                      <a:r>
                        <a:rPr lang="en-US" altLang="zh-CN" sz="1400"/>
                        <a:t>MAC </a:t>
                      </a:r>
                      <a:r>
                        <a:rPr lang="zh-CN" altLang="en-US" sz="1400"/>
                        <a:t>地址</a:t>
                      </a:r>
                      <a:endParaRPr lang="zh-CN" altLang="en-US"/>
                    </a:p>
                  </a:txBody>
                  <a:tcPr/>
                </a:tc>
                <a:tc hMerge="1">
                  <a:txBody>
                    <a:bodyPr/>
                    <a:lstStyle/>
                    <a:p>
                      <a:endParaRPr lang="zh-CN" altLang="en-US"/>
                    </a:p>
                  </a:txBody>
                  <a:tcPr/>
                </a:tc>
                <a:tc>
                  <a:txBody>
                    <a:bodyPr/>
                    <a:lstStyle/>
                    <a:p>
                      <a:r>
                        <a:rPr lang="en-US" altLang="zh-CN" sz="1400" dirty="0"/>
                        <a:t>Port No.</a:t>
                      </a:r>
                      <a:endParaRPr lang="zh-CN" altLang="en-US" dirty="0"/>
                    </a:p>
                  </a:txBody>
                  <a:tcPr/>
                </a:tc>
                <a:extLst>
                  <a:ext uri="{0D108BD9-81ED-4DB2-BD59-A6C34878D82A}">
                    <a16:rowId xmlns:a16="http://schemas.microsoft.com/office/drawing/2014/main" val="4226808556"/>
                  </a:ext>
                </a:extLst>
              </a:tr>
              <a:tr h="368382">
                <a:tc>
                  <a:txBody>
                    <a:bodyPr/>
                    <a:lstStyle/>
                    <a:p>
                      <a:endParaRPr lang="zh-CN" altLang="en-US" sz="1400" dirty="0"/>
                    </a:p>
                  </a:txBody>
                  <a:tcPr/>
                </a:tc>
                <a:tc>
                  <a:txBody>
                    <a:bodyPr/>
                    <a:lstStyle/>
                    <a:p>
                      <a:endParaRPr lang="zh-CN" altLang="en-US" dirty="0"/>
                    </a:p>
                  </a:txBody>
                  <a:tcPr/>
                </a:tc>
                <a:tc>
                  <a:txBody>
                    <a:bodyPr/>
                    <a:lstStyle/>
                    <a:p>
                      <a:endParaRPr lang="zh-CN" altLang="en-US" dirty="0"/>
                    </a:p>
                  </a:txBody>
                  <a:tcPr/>
                </a:tc>
                <a:tc>
                  <a:txBody>
                    <a:bodyPr/>
                    <a:lstStyle/>
                    <a:p>
                      <a:r>
                        <a:rPr lang="en-US" altLang="zh-CN" dirty="0"/>
                        <a:t>MAC1</a:t>
                      </a:r>
                      <a:endParaRPr lang="zh-CN" altLang="en-US" dirty="0"/>
                    </a:p>
                  </a:txBody>
                  <a:tcPr/>
                </a:tc>
                <a:tc gridSpan="2">
                  <a:txBody>
                    <a:bodyPr/>
                    <a:lstStyle/>
                    <a:p>
                      <a:r>
                        <a:rPr lang="en-US" altLang="zh-CN" dirty="0"/>
                        <a:t>1</a:t>
                      </a:r>
                      <a:endParaRPr lang="zh-CN" altLang="en-US" dirty="0"/>
                    </a:p>
                  </a:txBody>
                  <a:tcPr/>
                </a:tc>
                <a:tc hMerge="1">
                  <a:txBody>
                    <a:bodyPr/>
                    <a:lstStyle/>
                    <a:p>
                      <a:endParaRPr lang="zh-CN" altLang="en-US"/>
                    </a:p>
                  </a:txBody>
                  <a:tcPr/>
                </a:tc>
                <a:tc>
                  <a:txBody>
                    <a:bodyPr/>
                    <a:lstStyle/>
                    <a:p>
                      <a:r>
                        <a:rPr lang="en-US" altLang="zh-CN" dirty="0"/>
                        <a:t>MAC1</a:t>
                      </a:r>
                      <a:endParaRPr lang="zh-CN" altLang="en-US" dirty="0"/>
                    </a:p>
                  </a:txBody>
                  <a:tcPr/>
                </a:tc>
                <a:tc gridSpan="2">
                  <a:txBody>
                    <a:bodyPr/>
                    <a:lstStyle/>
                    <a:p>
                      <a:r>
                        <a:rPr lang="en-US" altLang="zh-CN" dirty="0"/>
                        <a:t>1</a:t>
                      </a:r>
                      <a:endParaRPr lang="zh-CN" altLang="en-US" dirty="0"/>
                    </a:p>
                  </a:txBody>
                  <a:tcPr/>
                </a:tc>
                <a:tc hMerge="1">
                  <a:txBody>
                    <a:bodyPr/>
                    <a:lstStyle/>
                    <a:p>
                      <a:endParaRPr lang="zh-CN" altLang="en-US"/>
                    </a:p>
                  </a:txBody>
                  <a:tcPr/>
                </a:tc>
                <a:extLst>
                  <a:ext uri="{0D108BD9-81ED-4DB2-BD59-A6C34878D82A}">
                    <a16:rowId xmlns:a16="http://schemas.microsoft.com/office/drawing/2014/main" val="3954032610"/>
                  </a:ext>
                </a:extLst>
              </a:tr>
              <a:tr h="368382">
                <a:tc>
                  <a:txBody>
                    <a:bodyPr/>
                    <a:lstStyle/>
                    <a:p>
                      <a:endParaRPr lang="zh-CN" altLang="en-US" sz="1400" dirty="0"/>
                    </a:p>
                  </a:txBody>
                  <a:tcPr/>
                </a:tc>
                <a:tc>
                  <a:txBody>
                    <a:bodyPr/>
                    <a:lstStyle/>
                    <a:p>
                      <a:r>
                        <a:rPr lang="en-US" altLang="zh-CN" dirty="0"/>
                        <a:t>MAC4</a:t>
                      </a:r>
                      <a:endParaRPr lang="zh-CN" altLang="en-US" dirty="0"/>
                    </a:p>
                  </a:txBody>
                  <a:tcPr/>
                </a:tc>
                <a:tc>
                  <a:txBody>
                    <a:bodyPr/>
                    <a:lstStyle/>
                    <a:p>
                      <a:r>
                        <a:rPr lang="en-US" altLang="zh-CN" dirty="0"/>
                        <a:t>3</a:t>
                      </a:r>
                      <a:endParaRPr lang="zh-CN" altLang="en-US" dirty="0"/>
                    </a:p>
                  </a:txBody>
                  <a:tcPr/>
                </a:tc>
                <a:tc>
                  <a:txBody>
                    <a:bodyPr/>
                    <a:lstStyle/>
                    <a:p>
                      <a:r>
                        <a:rPr lang="en-US" altLang="zh-CN" dirty="0"/>
                        <a:t>MAC4</a:t>
                      </a:r>
                      <a:endParaRPr lang="zh-CN" altLang="en-US" dirty="0"/>
                    </a:p>
                  </a:txBody>
                  <a:tcPr/>
                </a:tc>
                <a:tc gridSpan="2">
                  <a:txBody>
                    <a:bodyPr/>
                    <a:lstStyle/>
                    <a:p>
                      <a:r>
                        <a:rPr lang="en-US" altLang="zh-CN" dirty="0"/>
                        <a:t>2</a:t>
                      </a:r>
                      <a:endParaRPr lang="zh-CN" altLang="en-US" dirty="0"/>
                    </a:p>
                  </a:txBody>
                  <a:tcPr/>
                </a:tc>
                <a:tc hMerge="1">
                  <a:txBody>
                    <a:bodyPr/>
                    <a:lstStyle/>
                    <a:p>
                      <a:endParaRPr lang="zh-CN" altLang="en-US"/>
                    </a:p>
                  </a:txBody>
                  <a:tcPr/>
                </a:tc>
                <a:tc>
                  <a:txBody>
                    <a:bodyPr/>
                    <a:lstStyle/>
                    <a:p>
                      <a:r>
                        <a:rPr lang="en-US" altLang="zh-CN" dirty="0"/>
                        <a:t>MAC4</a:t>
                      </a:r>
                      <a:endParaRPr lang="zh-CN" altLang="en-US" dirty="0"/>
                    </a:p>
                  </a:txBody>
                  <a:tcPr/>
                </a:tc>
                <a:tc gridSpan="2">
                  <a:txBody>
                    <a:bodyPr/>
                    <a:lstStyle/>
                    <a:p>
                      <a:r>
                        <a:rPr lang="en-US" altLang="zh-CN" dirty="0"/>
                        <a:t>2</a:t>
                      </a:r>
                      <a:endParaRPr lang="zh-CN" altLang="en-US" dirty="0"/>
                    </a:p>
                  </a:txBody>
                  <a:tcPr/>
                </a:tc>
                <a:tc hMerge="1">
                  <a:txBody>
                    <a:bodyPr/>
                    <a:lstStyle/>
                    <a:p>
                      <a:endParaRPr lang="zh-CN" altLang="en-US"/>
                    </a:p>
                  </a:txBody>
                  <a:tcPr/>
                </a:tc>
                <a:extLst>
                  <a:ext uri="{0D108BD9-81ED-4DB2-BD59-A6C34878D82A}">
                    <a16:rowId xmlns:a16="http://schemas.microsoft.com/office/drawing/2014/main" val="3197465667"/>
                  </a:ext>
                </a:extLst>
              </a:tr>
              <a:tr h="368382">
                <a:tc>
                  <a:txBody>
                    <a:bodyPr/>
                    <a:lstStyle/>
                    <a:p>
                      <a:endParaRPr lang="zh-CN" altLang="en-US" sz="1400" dirty="0"/>
                    </a:p>
                  </a:txBody>
                  <a:tcPr/>
                </a:tc>
                <a:tc>
                  <a:txBody>
                    <a:bodyPr/>
                    <a:lstStyle/>
                    <a:p>
                      <a:r>
                        <a:rPr lang="en-US" altLang="zh-CN" dirty="0"/>
                        <a:t>MAC2</a:t>
                      </a:r>
                      <a:endParaRPr lang="zh-CN" altLang="en-US" dirty="0"/>
                    </a:p>
                  </a:txBody>
                  <a:tcPr/>
                </a:tc>
                <a:tc>
                  <a:txBody>
                    <a:bodyPr/>
                    <a:lstStyle/>
                    <a:p>
                      <a:r>
                        <a:rPr lang="en-US" altLang="zh-CN" dirty="0"/>
                        <a:t>2</a:t>
                      </a:r>
                      <a:endParaRPr lang="zh-CN" altLang="en-US" dirty="0"/>
                    </a:p>
                  </a:txBody>
                  <a:tcPr/>
                </a:tc>
                <a:tc>
                  <a:txBody>
                    <a:bodyPr/>
                    <a:lstStyle/>
                    <a:p>
                      <a:r>
                        <a:rPr lang="en-US" altLang="zh-CN" dirty="0"/>
                        <a:t>MAC2</a:t>
                      </a:r>
                      <a:endParaRPr lang="zh-CN" altLang="en-US" dirty="0"/>
                    </a:p>
                  </a:txBody>
                  <a:tcPr/>
                </a:tc>
                <a:tc gridSpan="2">
                  <a:txBody>
                    <a:bodyPr/>
                    <a:lstStyle/>
                    <a:p>
                      <a:r>
                        <a:rPr lang="en-US" altLang="zh-CN" dirty="0"/>
                        <a:t>1</a:t>
                      </a:r>
                      <a:endParaRPr lang="zh-CN" altLang="en-US" dirty="0"/>
                    </a:p>
                  </a:txBody>
                  <a:tcPr/>
                </a:tc>
                <a:tc hMerge="1">
                  <a:txBody>
                    <a:bodyPr/>
                    <a:lstStyle/>
                    <a:p>
                      <a:endParaRPr lang="zh-CN" altLang="en-US"/>
                    </a:p>
                  </a:txBody>
                  <a:tcPr/>
                </a:tc>
                <a:tc>
                  <a:txBody>
                    <a:bodyPr/>
                    <a:lstStyle/>
                    <a:p>
                      <a:endParaRPr lang="zh-CN" altLang="en-US" dirty="0"/>
                    </a:p>
                  </a:txBody>
                  <a:tcPr/>
                </a:tc>
                <a:tc gridSpan="2">
                  <a:txBody>
                    <a:bodyPr/>
                    <a:lstStyle/>
                    <a:p>
                      <a:endParaRPr lang="zh-CN" altLang="en-US" dirty="0"/>
                    </a:p>
                  </a:txBody>
                  <a:tcPr/>
                </a:tc>
                <a:tc hMerge="1">
                  <a:txBody>
                    <a:bodyPr/>
                    <a:lstStyle/>
                    <a:p>
                      <a:endParaRPr lang="zh-CN" altLang="en-US"/>
                    </a:p>
                  </a:txBody>
                  <a:tcPr/>
                </a:tc>
                <a:extLst>
                  <a:ext uri="{0D108BD9-81ED-4DB2-BD59-A6C34878D82A}">
                    <a16:rowId xmlns:a16="http://schemas.microsoft.com/office/drawing/2014/main" val="1925511451"/>
                  </a:ext>
                </a:extLst>
              </a:tr>
              <a:tr h="368382">
                <a:tc>
                  <a:txBody>
                    <a:bodyPr/>
                    <a:lstStyle/>
                    <a:p>
                      <a:r>
                        <a:rPr lang="en-US" altLang="zh-CN" sz="1400" dirty="0"/>
                        <a:t>PC3</a:t>
                      </a:r>
                      <a:r>
                        <a:rPr lang="zh-CN" altLang="en-US" sz="1400" dirty="0"/>
                        <a:t>发送广播帧</a:t>
                      </a:r>
                      <a:r>
                        <a:rPr lang="en-US" altLang="zh-CN" sz="1400" dirty="0"/>
                        <a:t>?</a:t>
                      </a:r>
                      <a:endParaRPr lang="zh-CN" altLang="en-US" sz="1400"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gridSpan="2">
                  <a:txBody>
                    <a:bodyPr/>
                    <a:lstStyle/>
                    <a:p>
                      <a:endParaRPr lang="zh-CN" altLang="en-US" dirty="0"/>
                    </a:p>
                  </a:txBody>
                  <a:tcPr/>
                </a:tc>
                <a:tc hMerge="1">
                  <a:txBody>
                    <a:bodyPr/>
                    <a:lstStyle/>
                    <a:p>
                      <a:endParaRPr lang="zh-CN" altLang="en-US"/>
                    </a:p>
                  </a:txBody>
                  <a:tcPr/>
                </a:tc>
                <a:tc>
                  <a:txBody>
                    <a:bodyPr/>
                    <a:lstStyle/>
                    <a:p>
                      <a:endParaRPr lang="zh-CN" altLang="en-US" dirty="0"/>
                    </a:p>
                  </a:txBody>
                  <a:tcPr/>
                </a:tc>
                <a:tc gridSpan="2">
                  <a:txBody>
                    <a:bodyPr/>
                    <a:lstStyle/>
                    <a:p>
                      <a:endParaRPr lang="zh-CN" altLang="en-US" dirty="0"/>
                    </a:p>
                  </a:txBody>
                  <a:tcPr/>
                </a:tc>
                <a:tc hMerge="1">
                  <a:txBody>
                    <a:bodyPr/>
                    <a:lstStyle/>
                    <a:p>
                      <a:endParaRPr lang="zh-CN" altLang="en-US"/>
                    </a:p>
                  </a:txBody>
                  <a:tcPr/>
                </a:tc>
                <a:extLst>
                  <a:ext uri="{0D108BD9-81ED-4DB2-BD59-A6C34878D82A}">
                    <a16:rowId xmlns:a16="http://schemas.microsoft.com/office/drawing/2014/main" val="3194386949"/>
                  </a:ext>
                </a:extLst>
              </a:tr>
              <a:tr h="368382">
                <a:tc>
                  <a:txBody>
                    <a:bodyPr/>
                    <a:lstStyle/>
                    <a:p>
                      <a:endParaRPr lang="zh-CN" altLang="en-US"/>
                    </a:p>
                  </a:txBody>
                  <a:tcPr/>
                </a:tc>
                <a:tc gridSpan="2">
                  <a:txBody>
                    <a:bodyPr/>
                    <a:lstStyle/>
                    <a:p>
                      <a:endParaRPr lang="zh-CN" altLang="en-US" dirty="0"/>
                    </a:p>
                  </a:txBody>
                  <a:tcPr/>
                </a:tc>
                <a:tc hMerge="1">
                  <a:txBody>
                    <a:bodyPr/>
                    <a:lstStyle/>
                    <a:p>
                      <a:endParaRPr lang="zh-CN" altLang="en-US"/>
                    </a:p>
                  </a:txBody>
                  <a:tcPr/>
                </a:tc>
                <a:tc>
                  <a:txBody>
                    <a:bodyPr/>
                    <a:lstStyle/>
                    <a:p>
                      <a:endParaRPr lang="zh-CN" altLang="en-US" dirty="0"/>
                    </a:p>
                  </a:txBody>
                  <a:tcPr/>
                </a:tc>
                <a:tc gridSpan="2">
                  <a:txBody>
                    <a:bodyPr/>
                    <a:lstStyle/>
                    <a:p>
                      <a:endParaRPr lang="zh-CN" altLang="en-US" dirty="0"/>
                    </a:p>
                  </a:txBody>
                  <a:tcPr/>
                </a:tc>
                <a:tc hMerge="1">
                  <a:txBody>
                    <a:bodyPr/>
                    <a:lstStyle/>
                    <a:p>
                      <a:endParaRPr lang="zh-CN" altLang="en-US"/>
                    </a:p>
                  </a:txBody>
                  <a:tcPr/>
                </a:tc>
                <a:tc>
                  <a:txBody>
                    <a:bodyPr/>
                    <a:lstStyle/>
                    <a:p>
                      <a:endParaRPr lang="zh-CN" altLang="en-US" dirty="0"/>
                    </a:p>
                  </a:txBody>
                  <a:tcPr/>
                </a:tc>
                <a:tc gridSpan="2">
                  <a:txBody>
                    <a:bodyPr/>
                    <a:lstStyle/>
                    <a:p>
                      <a:endParaRPr lang="zh-CN" altLang="en-US" dirty="0"/>
                    </a:p>
                  </a:txBody>
                  <a:tcPr/>
                </a:tc>
                <a:tc hMerge="1">
                  <a:txBody>
                    <a:bodyPr/>
                    <a:lstStyle/>
                    <a:p>
                      <a:endParaRPr lang="zh-CN" altLang="en-US"/>
                    </a:p>
                  </a:txBody>
                  <a:tcPr/>
                </a:tc>
                <a:extLst>
                  <a:ext uri="{0D108BD9-81ED-4DB2-BD59-A6C34878D82A}">
                    <a16:rowId xmlns:a16="http://schemas.microsoft.com/office/drawing/2014/main" val="2137506476"/>
                  </a:ext>
                </a:extLst>
              </a:tr>
            </a:tbl>
          </a:graphicData>
        </a:graphic>
      </p:graphicFrame>
      <p:pic>
        <p:nvPicPr>
          <p:cNvPr id="15" name="图片 14">
            <a:extLst>
              <a:ext uri="{FF2B5EF4-FFF2-40B4-BE49-F238E27FC236}">
                <a16:creationId xmlns:a16="http://schemas.microsoft.com/office/drawing/2014/main" id="{9969C622-F2F0-4931-BDD3-FE3984EF0D70}"/>
              </a:ext>
            </a:extLst>
          </p:cNvPr>
          <p:cNvPicPr>
            <a:picLocks noChangeAspect="1"/>
          </p:cNvPicPr>
          <p:nvPr/>
        </p:nvPicPr>
        <p:blipFill>
          <a:blip r:embed="rId2"/>
          <a:stretch>
            <a:fillRect/>
          </a:stretch>
        </p:blipFill>
        <p:spPr>
          <a:xfrm>
            <a:off x="148893" y="1842867"/>
            <a:ext cx="5436357" cy="3593952"/>
          </a:xfrm>
          <a:prstGeom prst="rect">
            <a:avLst/>
          </a:prstGeom>
        </p:spPr>
      </p:pic>
    </p:spTree>
    <p:extLst>
      <p:ext uri="{BB962C8B-B14F-4D97-AF65-F5344CB8AC3E}">
        <p14:creationId xmlns:p14="http://schemas.microsoft.com/office/powerpoint/2010/main" val="11210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4530"/>
            <a:ext cx="9144000" cy="2387600"/>
          </a:xfrm>
        </p:spPr>
        <p:txBody>
          <a:bodyPr>
            <a:normAutofit fontScale="90000"/>
          </a:bodyPr>
          <a:lstStyle/>
          <a:p>
            <a:r>
              <a:rPr lang="zh-CN" altLang="en-US" dirty="0"/>
              <a:t>第二讲  虚拟局域网技术</a:t>
            </a:r>
            <a:br>
              <a:rPr lang="en-US" altLang="zh-CN" dirty="0"/>
            </a:br>
            <a:r>
              <a:rPr lang="en-US" altLang="zh-CN" dirty="0"/>
              <a:t>				《</a:t>
            </a:r>
            <a:r>
              <a:rPr lang="zh-CN" altLang="en-US" dirty="0"/>
              <a:t>路由与交换技术</a:t>
            </a:r>
            <a:r>
              <a:rPr lang="en-US" altLang="zh-CN" dirty="0"/>
              <a:t>》</a:t>
            </a:r>
            <a:endParaRPr lang="zh-CN" altLang="en-US" dirty="0"/>
          </a:p>
        </p:txBody>
      </p:sp>
      <p:sp>
        <p:nvSpPr>
          <p:cNvPr id="7" name="副标题 6">
            <a:extLst>
              <a:ext uri="{FF2B5EF4-FFF2-40B4-BE49-F238E27FC236}">
                <a16:creationId xmlns:a16="http://schemas.microsoft.com/office/drawing/2014/main" id="{6E375F67-0662-4551-AC3B-E3A17046043A}"/>
              </a:ext>
            </a:extLst>
          </p:cNvPr>
          <p:cNvSpPr>
            <a:spLocks noGrp="1"/>
          </p:cNvSpPr>
          <p:nvPr>
            <p:ph type="subTitle" idx="1"/>
          </p:nvPr>
        </p:nvSpPr>
        <p:spPr>
          <a:xfrm>
            <a:off x="3964744" y="3623139"/>
            <a:ext cx="7148732" cy="2545544"/>
          </a:xfrm>
        </p:spPr>
        <p:txBody>
          <a:bodyPr>
            <a:normAutofit/>
          </a:bodyPr>
          <a:lstStyle/>
          <a:p>
            <a:pPr marL="342900" indent="-342900" algn="l">
              <a:buFont typeface="Wingdings" panose="05000000000000000000" pitchFamily="2" charset="2"/>
              <a:buChar char="Ø"/>
            </a:pPr>
            <a:r>
              <a:rPr lang="zh-CN" altLang="en-US" dirty="0"/>
              <a:t>熟悉</a:t>
            </a:r>
            <a:r>
              <a:rPr lang="en-US" altLang="zh-CN" dirty="0"/>
              <a:t>VLAN</a:t>
            </a:r>
            <a:r>
              <a:rPr lang="zh-CN" altLang="en-US" dirty="0"/>
              <a:t>的工作原理</a:t>
            </a:r>
            <a:endParaRPr lang="en-US" altLang="zh-CN" dirty="0"/>
          </a:p>
          <a:p>
            <a:pPr marL="342900" indent="-342900" algn="l">
              <a:buFont typeface="Wingdings" panose="05000000000000000000" pitchFamily="2" charset="2"/>
              <a:buChar char="Ø"/>
            </a:pPr>
            <a:r>
              <a:rPr lang="zh-CN" altLang="en-US" dirty="0"/>
              <a:t>熟悉</a:t>
            </a:r>
            <a:r>
              <a:rPr lang="en-US" altLang="zh-CN" dirty="0"/>
              <a:t>IEEE.802.1Q</a:t>
            </a:r>
            <a:r>
              <a:rPr lang="zh-CN" altLang="en-US" dirty="0"/>
              <a:t>帧的格式</a:t>
            </a:r>
            <a:endParaRPr lang="en-US" altLang="zh-CN" dirty="0"/>
          </a:p>
          <a:p>
            <a:pPr marL="342900" indent="-342900" algn="l">
              <a:buFont typeface="Wingdings" panose="05000000000000000000" pitchFamily="2" charset="2"/>
              <a:buChar char="Ø"/>
            </a:pPr>
            <a:r>
              <a:rPr lang="zh-CN" altLang="en-US" dirty="0"/>
              <a:t>了解常见的几种</a:t>
            </a:r>
            <a:r>
              <a:rPr lang="en-US" altLang="zh-CN" dirty="0"/>
              <a:t>VLAN</a:t>
            </a:r>
            <a:r>
              <a:rPr lang="zh-CN" altLang="en-US" dirty="0"/>
              <a:t>类型</a:t>
            </a:r>
            <a:endParaRPr lang="en-US" altLang="zh-CN" dirty="0"/>
          </a:p>
          <a:p>
            <a:pPr marL="342900" indent="-342900" algn="l">
              <a:buFont typeface="Wingdings" panose="05000000000000000000" pitchFamily="2" charset="2"/>
              <a:buChar char="Ø"/>
            </a:pPr>
            <a:r>
              <a:rPr lang="zh-CN" altLang="en-US" dirty="0"/>
              <a:t>理解</a:t>
            </a:r>
            <a:r>
              <a:rPr lang="en-US" altLang="zh-CN" dirty="0"/>
              <a:t>Access </a:t>
            </a:r>
            <a:r>
              <a:rPr lang="zh-CN" altLang="en-US" dirty="0"/>
              <a:t>端口和</a:t>
            </a:r>
            <a:r>
              <a:rPr lang="en-US" altLang="zh-CN" dirty="0"/>
              <a:t>Trunk</a:t>
            </a:r>
            <a:r>
              <a:rPr lang="zh-CN" altLang="en-US" dirty="0"/>
              <a:t>端口的工作原理</a:t>
            </a:r>
            <a:endParaRPr lang="en-US" altLang="zh-CN" dirty="0"/>
          </a:p>
          <a:p>
            <a:pPr marL="342900" indent="-342900" algn="l">
              <a:buFont typeface="Wingdings" panose="05000000000000000000" pitchFamily="2" charset="2"/>
              <a:buChar char="Ø"/>
            </a:pPr>
            <a:r>
              <a:rPr lang="zh-CN" altLang="en-US" dirty="0"/>
              <a:t>了解</a:t>
            </a:r>
            <a:r>
              <a:rPr lang="en-US" altLang="zh-CN" dirty="0"/>
              <a:t>GVRP</a:t>
            </a:r>
            <a:r>
              <a:rPr lang="zh-CN" altLang="en-US" dirty="0"/>
              <a:t>的基本作用</a:t>
            </a:r>
            <a:endParaRPr lang="en-US" altLang="zh-CN" dirty="0"/>
          </a:p>
          <a:p>
            <a:pPr marL="342900" indent="-342900">
              <a:buFont typeface="Wingdings" panose="05000000000000000000" pitchFamily="2" charset="2"/>
              <a:buChar char="Ø"/>
            </a:pPr>
            <a:endParaRPr lang="en-US" altLang="zh-CN" dirty="0"/>
          </a:p>
          <a:p>
            <a:pPr marL="342900" indent="-342900">
              <a:buFont typeface="Wingdings" panose="05000000000000000000" pitchFamily="2" charset="2"/>
              <a:buChar char="Ø"/>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1D86B1-96A5-4D02-8977-8EA5373FBD60}"/>
              </a:ext>
            </a:extLst>
          </p:cNvPr>
          <p:cNvSpPr>
            <a:spLocks noGrp="1"/>
          </p:cNvSpPr>
          <p:nvPr>
            <p:ph type="title"/>
          </p:nvPr>
        </p:nvSpPr>
        <p:spPr/>
        <p:txBody>
          <a:bodyPr/>
          <a:lstStyle/>
          <a:p>
            <a:r>
              <a:rPr lang="en-US" altLang="zh-CN" dirty="0"/>
              <a:t>Hybrid </a:t>
            </a:r>
            <a:r>
              <a:rPr lang="zh-CN" altLang="en-US" dirty="0"/>
              <a:t>端口配置</a:t>
            </a:r>
          </a:p>
        </p:txBody>
      </p:sp>
      <p:pic>
        <p:nvPicPr>
          <p:cNvPr id="8" name="内容占位符 7">
            <a:extLst>
              <a:ext uri="{FF2B5EF4-FFF2-40B4-BE49-F238E27FC236}">
                <a16:creationId xmlns:a16="http://schemas.microsoft.com/office/drawing/2014/main" id="{8DF3F44E-4D1D-4E25-9BD0-A1A2FBF9E621}"/>
              </a:ext>
            </a:extLst>
          </p:cNvPr>
          <p:cNvPicPr>
            <a:picLocks noGrp="1" noChangeAspect="1"/>
          </p:cNvPicPr>
          <p:nvPr>
            <p:ph idx="1"/>
          </p:nvPr>
        </p:nvPicPr>
        <p:blipFill>
          <a:blip r:embed="rId2"/>
          <a:stretch>
            <a:fillRect/>
          </a:stretch>
        </p:blipFill>
        <p:spPr>
          <a:xfrm>
            <a:off x="200349" y="1439652"/>
            <a:ext cx="6107760" cy="4351338"/>
          </a:xfrm>
        </p:spPr>
      </p:pic>
      <p:sp>
        <p:nvSpPr>
          <p:cNvPr id="4" name="日期占位符 3">
            <a:extLst>
              <a:ext uri="{FF2B5EF4-FFF2-40B4-BE49-F238E27FC236}">
                <a16:creationId xmlns:a16="http://schemas.microsoft.com/office/drawing/2014/main" id="{5737BD03-7B8C-4B8D-9C5D-351CE9A22717}"/>
              </a:ext>
            </a:extLst>
          </p:cNvPr>
          <p:cNvSpPr>
            <a:spLocks noGrp="1"/>
          </p:cNvSpPr>
          <p:nvPr>
            <p:ph type="dt" sz="half" idx="10"/>
          </p:nvPr>
        </p:nvSpPr>
        <p:spPr/>
        <p:txBody>
          <a:bodyPr/>
          <a:lstStyle/>
          <a:p>
            <a:fld id="{56761C7C-271B-430F-9550-1B63DBC8EF14}" type="datetime5">
              <a:rPr lang="zh-CN" altLang="en-US" smtClean="0"/>
              <a:t>2021/3/18</a:t>
            </a:fld>
            <a:endParaRPr lang="zh-CN" altLang="en-US"/>
          </a:p>
        </p:txBody>
      </p:sp>
      <p:sp>
        <p:nvSpPr>
          <p:cNvPr id="5" name="页脚占位符 4">
            <a:extLst>
              <a:ext uri="{FF2B5EF4-FFF2-40B4-BE49-F238E27FC236}">
                <a16:creationId xmlns:a16="http://schemas.microsoft.com/office/drawing/2014/main" id="{45D104CF-E32B-462E-AAF9-E51D2D4DFEF6}"/>
              </a:ext>
            </a:extLst>
          </p:cNvPr>
          <p:cNvSpPr>
            <a:spLocks noGrp="1"/>
          </p:cNvSpPr>
          <p:nvPr>
            <p:ph type="ftr" sz="quarter" idx="11"/>
          </p:nvPr>
        </p:nvSpPr>
        <p:spPr/>
        <p:txBody>
          <a:bodyPr/>
          <a:lstStyle/>
          <a:p>
            <a:r>
              <a:rPr lang="zh-CN" altLang="en-US"/>
              <a:t>计算机科学与工程学院    陈朝华</a:t>
            </a:r>
            <a:endParaRPr lang="zh-CN" altLang="en-US" dirty="0"/>
          </a:p>
        </p:txBody>
      </p:sp>
      <p:sp>
        <p:nvSpPr>
          <p:cNvPr id="6" name="灯片编号占位符 5">
            <a:extLst>
              <a:ext uri="{FF2B5EF4-FFF2-40B4-BE49-F238E27FC236}">
                <a16:creationId xmlns:a16="http://schemas.microsoft.com/office/drawing/2014/main" id="{8F4B23E2-E941-4CA6-8CB8-89525525AE3B}"/>
              </a:ext>
            </a:extLst>
          </p:cNvPr>
          <p:cNvSpPr>
            <a:spLocks noGrp="1"/>
          </p:cNvSpPr>
          <p:nvPr>
            <p:ph type="sldNum" sz="quarter" idx="12"/>
          </p:nvPr>
        </p:nvSpPr>
        <p:spPr/>
        <p:txBody>
          <a:bodyPr/>
          <a:lstStyle/>
          <a:p>
            <a:fld id="{02032FB1-9441-4477-BC2C-471BE8C7C13C}" type="slidenum">
              <a:rPr lang="zh-CN" altLang="en-US" smtClean="0"/>
              <a:t>5</a:t>
            </a:fld>
            <a:endParaRPr lang="zh-CN" altLang="en-US"/>
          </a:p>
        </p:txBody>
      </p:sp>
      <p:sp>
        <p:nvSpPr>
          <p:cNvPr id="9" name="文本框 8">
            <a:extLst>
              <a:ext uri="{FF2B5EF4-FFF2-40B4-BE49-F238E27FC236}">
                <a16:creationId xmlns:a16="http://schemas.microsoft.com/office/drawing/2014/main" id="{93C3404C-A14E-484F-AA2D-8D17B17DB351}"/>
              </a:ext>
            </a:extLst>
          </p:cNvPr>
          <p:cNvSpPr txBox="1"/>
          <p:nvPr/>
        </p:nvSpPr>
        <p:spPr>
          <a:xfrm>
            <a:off x="6408489" y="755379"/>
            <a:ext cx="3489821" cy="3485570"/>
          </a:xfrm>
          <a:prstGeom prst="rect">
            <a:avLst/>
          </a:prstGeom>
          <a:noFill/>
        </p:spPr>
        <p:txBody>
          <a:bodyPr wrap="square" rtlCol="0">
            <a:spAutoFit/>
          </a:bodyPr>
          <a:lstStyle/>
          <a:p>
            <a:pPr algn="just"/>
            <a:r>
              <a:rPr lang="zh-CN" altLang="zh-CN" sz="1050" kern="100" dirty="0">
                <a:effectLst/>
                <a:latin typeface="Times New Roman" panose="02020603050405020304" pitchFamily="18" charset="0"/>
                <a:ea typeface="宋体" panose="02010600030101010101" pitchFamily="2" charset="-122"/>
              </a:rPr>
              <a:t>步骤：</a:t>
            </a:r>
          </a:p>
          <a:p>
            <a:pPr marL="342900" lvl="0" indent="-342900" algn="just">
              <a:buFont typeface="Wingdings" panose="05000000000000000000" pitchFamily="2" charset="2"/>
              <a:buChar char=""/>
            </a:pPr>
            <a:r>
              <a:rPr lang="zh-CN" altLang="zh-CN" sz="1050" kern="100" dirty="0">
                <a:effectLst/>
                <a:latin typeface="Times New Roman" panose="02020603050405020304" pitchFamily="18" charset="0"/>
                <a:ea typeface="宋体" panose="02010600030101010101" pitchFamily="2" charset="-122"/>
              </a:rPr>
              <a:t>对</a:t>
            </a:r>
            <a:r>
              <a:rPr lang="en-US" altLang="zh-CN" sz="1050" kern="100" dirty="0">
                <a:effectLst/>
                <a:latin typeface="Times New Roman" panose="02020603050405020304" pitchFamily="18" charset="0"/>
                <a:ea typeface="宋体" panose="02010600030101010101" pitchFamily="2" charset="-122"/>
              </a:rPr>
              <a:t>s1</a:t>
            </a:r>
            <a:endParaRPr lang="zh-CN" altLang="zh-CN" sz="105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arenR"/>
            </a:pPr>
            <a:r>
              <a:rPr lang="en-US" altLang="zh-CN" sz="1050" kern="100" dirty="0">
                <a:effectLst/>
                <a:latin typeface="宋体" panose="02010600030101010101" pitchFamily="2" charset="-122"/>
                <a:ea typeface="宋体" panose="02010600030101010101" pitchFamily="2" charset="-122"/>
              </a:rPr>
              <a:t>sys</a:t>
            </a:r>
            <a:endParaRPr lang="zh-CN" altLang="zh-CN" sz="105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arenR"/>
            </a:pPr>
            <a:r>
              <a:rPr lang="en-US" altLang="zh-CN" sz="1050" kern="100" dirty="0" err="1">
                <a:effectLst/>
                <a:latin typeface="宋体" panose="02010600030101010101" pitchFamily="2" charset="-122"/>
                <a:ea typeface="宋体" panose="02010600030101010101" pitchFamily="2" charset="-122"/>
              </a:rPr>
              <a:t>sysname</a:t>
            </a:r>
            <a:r>
              <a:rPr lang="en-US" altLang="zh-CN" sz="1050" kern="100" dirty="0">
                <a:effectLst/>
                <a:latin typeface="宋体" panose="02010600030101010101" pitchFamily="2" charset="-122"/>
                <a:ea typeface="宋体" panose="02010600030101010101" pitchFamily="2" charset="-122"/>
              </a:rPr>
              <a:t> s1</a:t>
            </a:r>
            <a:endParaRPr lang="zh-CN" altLang="zh-CN" sz="105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arenR"/>
            </a:pPr>
            <a:r>
              <a:rPr lang="en-US" altLang="zh-CN" sz="1050" kern="100" dirty="0" err="1">
                <a:effectLst/>
                <a:latin typeface="宋体" panose="02010600030101010101" pitchFamily="2" charset="-122"/>
                <a:ea typeface="宋体" panose="02010600030101010101" pitchFamily="2" charset="-122"/>
              </a:rPr>
              <a:t>vlan</a:t>
            </a:r>
            <a:r>
              <a:rPr lang="en-US" altLang="zh-CN" sz="1050" kern="100" dirty="0">
                <a:effectLst/>
                <a:latin typeface="宋体" panose="02010600030101010101" pitchFamily="2" charset="-122"/>
                <a:ea typeface="宋体" panose="02010600030101010101" pitchFamily="2" charset="-122"/>
              </a:rPr>
              <a:t> 10</a:t>
            </a:r>
            <a:endParaRPr lang="zh-CN" altLang="zh-CN" sz="105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arenR"/>
            </a:pPr>
            <a:r>
              <a:rPr lang="en-US" altLang="zh-CN" sz="1050" kern="100" dirty="0" err="1">
                <a:effectLst/>
                <a:latin typeface="宋体" panose="02010600030101010101" pitchFamily="2" charset="-122"/>
                <a:ea typeface="宋体" panose="02010600030101010101" pitchFamily="2" charset="-122"/>
              </a:rPr>
              <a:t>vlan</a:t>
            </a:r>
            <a:r>
              <a:rPr lang="en-US" altLang="zh-CN" sz="1050" kern="100" dirty="0">
                <a:effectLst/>
                <a:latin typeface="宋体" panose="02010600030101010101" pitchFamily="2" charset="-122"/>
                <a:ea typeface="宋体" panose="02010600030101010101" pitchFamily="2" charset="-122"/>
              </a:rPr>
              <a:t> 20</a:t>
            </a:r>
            <a:endParaRPr lang="zh-CN" altLang="zh-CN" sz="105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arenR"/>
            </a:pPr>
            <a:r>
              <a:rPr lang="zh-CN" altLang="zh-CN" sz="1050" kern="100" dirty="0">
                <a:effectLst/>
                <a:latin typeface="Times New Roman" panose="02020603050405020304" pitchFamily="18" charset="0"/>
                <a:ea typeface="宋体" panose="02010600030101010101" pitchFamily="2" charset="-122"/>
              </a:rPr>
              <a:t>对端口</a:t>
            </a:r>
            <a:r>
              <a:rPr lang="en-US" altLang="zh-CN" sz="1050" kern="100" dirty="0">
                <a:effectLst/>
                <a:latin typeface="Times New Roman" panose="02020603050405020304" pitchFamily="18" charset="0"/>
                <a:ea typeface="宋体" panose="02010600030101010101" pitchFamily="2" charset="-122"/>
              </a:rPr>
              <a:t>0/0/1</a:t>
            </a:r>
            <a:endParaRPr lang="zh-CN" altLang="zh-CN" sz="1050" kern="100" dirty="0">
              <a:effectLst/>
              <a:latin typeface="Times New Roman" panose="02020603050405020304" pitchFamily="18" charset="0"/>
              <a:ea typeface="宋体" panose="02010600030101010101" pitchFamily="2" charset="-122"/>
            </a:endParaRPr>
          </a:p>
          <a:p>
            <a:pPr marL="742950" lvl="1" indent="-285750" algn="just">
              <a:buFont typeface="+mj-lt"/>
              <a:buAutoNum type="alphaLcParenR"/>
            </a:pPr>
            <a:r>
              <a:rPr lang="en-US" altLang="zh-CN" sz="1050" kern="100" dirty="0">
                <a:effectLst/>
                <a:latin typeface="宋体" panose="02010600030101010101" pitchFamily="2" charset="-122"/>
                <a:ea typeface="宋体" panose="02010600030101010101" pitchFamily="2" charset="-122"/>
              </a:rPr>
              <a:t>interface ethernet 0/0/1</a:t>
            </a:r>
            <a:endParaRPr lang="zh-CN" altLang="zh-CN" sz="1050" kern="100" dirty="0">
              <a:effectLst/>
              <a:latin typeface="Times New Roman" panose="02020603050405020304" pitchFamily="18" charset="0"/>
              <a:ea typeface="宋体" panose="02010600030101010101" pitchFamily="2" charset="-122"/>
            </a:endParaRPr>
          </a:p>
          <a:p>
            <a:pPr marL="742950" lvl="1" indent="-285750" algn="just">
              <a:buFont typeface="+mj-lt"/>
              <a:buAutoNum type="alphaLcParenR"/>
            </a:pPr>
            <a:r>
              <a:rPr lang="en-US" altLang="zh-CN" sz="1050" kern="100" dirty="0">
                <a:effectLst/>
                <a:latin typeface="宋体" panose="02010600030101010101" pitchFamily="2" charset="-122"/>
                <a:ea typeface="宋体" panose="02010600030101010101" pitchFamily="2" charset="-122"/>
              </a:rPr>
              <a:t>port link-type hybrid</a:t>
            </a:r>
            <a:endParaRPr lang="zh-CN" altLang="zh-CN" sz="1050" kern="100" dirty="0">
              <a:effectLst/>
              <a:latin typeface="Times New Roman" panose="02020603050405020304" pitchFamily="18" charset="0"/>
              <a:ea typeface="宋体" panose="02010600030101010101" pitchFamily="2" charset="-122"/>
            </a:endParaRPr>
          </a:p>
          <a:p>
            <a:pPr marL="742950" lvl="1" indent="-285750" algn="just">
              <a:buFont typeface="+mj-lt"/>
              <a:buAutoNum type="alphaLcParenR"/>
            </a:pPr>
            <a:r>
              <a:rPr lang="en-US" altLang="zh-CN" sz="1050" kern="100" dirty="0">
                <a:effectLst/>
                <a:latin typeface="宋体" panose="02010600030101010101" pitchFamily="2" charset="-122"/>
                <a:ea typeface="宋体" panose="02010600030101010101" pitchFamily="2" charset="-122"/>
              </a:rPr>
              <a:t>port hybrid tagged </a:t>
            </a:r>
            <a:r>
              <a:rPr lang="en-US" altLang="zh-CN" sz="1050" kern="100" dirty="0" err="1">
                <a:effectLst/>
                <a:latin typeface="宋体" panose="02010600030101010101" pitchFamily="2" charset="-122"/>
                <a:ea typeface="宋体" panose="02010600030101010101" pitchFamily="2" charset="-122"/>
              </a:rPr>
              <a:t>vlan</a:t>
            </a:r>
            <a:r>
              <a:rPr lang="en-US" altLang="zh-CN" sz="1050" kern="100" dirty="0">
                <a:effectLst/>
                <a:latin typeface="宋体" panose="02010600030101010101" pitchFamily="2" charset="-122"/>
                <a:ea typeface="宋体" panose="02010600030101010101" pitchFamily="2" charset="-122"/>
              </a:rPr>
              <a:t> 10 20</a:t>
            </a:r>
          </a:p>
          <a:p>
            <a:pPr marL="342900" lvl="0" indent="-342900" algn="just">
              <a:buFont typeface="+mj-lt"/>
              <a:buAutoNum type="arabicParenR"/>
            </a:pPr>
            <a:r>
              <a:rPr lang="zh-CN" altLang="zh-CN" sz="1050" kern="100" dirty="0">
                <a:effectLst/>
                <a:latin typeface="Times New Roman" panose="02020603050405020304" pitchFamily="18" charset="0"/>
                <a:ea typeface="宋体" panose="02010600030101010101" pitchFamily="2" charset="-122"/>
              </a:rPr>
              <a:t>对端口</a:t>
            </a:r>
            <a:r>
              <a:rPr lang="en-US" altLang="zh-CN" sz="1050" kern="100" dirty="0">
                <a:effectLst/>
                <a:latin typeface="Times New Roman" panose="02020603050405020304" pitchFamily="18" charset="0"/>
                <a:ea typeface="宋体" panose="02010600030101010101" pitchFamily="2" charset="-122"/>
              </a:rPr>
              <a:t>0/0/2</a:t>
            </a:r>
            <a:endParaRPr lang="zh-CN" altLang="zh-CN" sz="1050" kern="100" dirty="0">
              <a:effectLst/>
              <a:latin typeface="Times New Roman" panose="02020603050405020304" pitchFamily="18" charset="0"/>
              <a:ea typeface="宋体" panose="02010600030101010101" pitchFamily="2" charset="-122"/>
            </a:endParaRPr>
          </a:p>
          <a:p>
            <a:pPr marL="742950" lvl="1" indent="-285750" algn="just">
              <a:buFont typeface="+mj-lt"/>
              <a:buAutoNum type="alphaLcParenR"/>
            </a:pPr>
            <a:r>
              <a:rPr lang="en-US" altLang="zh-CN" sz="1050" kern="100" dirty="0">
                <a:effectLst/>
                <a:latin typeface="宋体" panose="02010600030101010101" pitchFamily="2" charset="-122"/>
                <a:ea typeface="宋体" panose="02010600030101010101" pitchFamily="2" charset="-122"/>
              </a:rPr>
              <a:t>interface ethernet 0/0/2</a:t>
            </a:r>
            <a:endParaRPr lang="zh-CN" altLang="zh-CN" sz="1050" kern="100" dirty="0">
              <a:effectLst/>
              <a:latin typeface="Times New Roman" panose="02020603050405020304" pitchFamily="18" charset="0"/>
              <a:ea typeface="宋体" panose="02010600030101010101" pitchFamily="2" charset="-122"/>
            </a:endParaRPr>
          </a:p>
          <a:p>
            <a:pPr marL="742950" lvl="1" indent="-285750" algn="just">
              <a:buFont typeface="+mj-lt"/>
              <a:buAutoNum type="alphaLcParenR"/>
            </a:pPr>
            <a:r>
              <a:rPr lang="en-US" altLang="zh-CN" sz="1050" kern="100" dirty="0">
                <a:effectLst/>
                <a:latin typeface="宋体" panose="02010600030101010101" pitchFamily="2" charset="-122"/>
                <a:ea typeface="宋体" panose="02010600030101010101" pitchFamily="2" charset="-122"/>
              </a:rPr>
              <a:t>port link-type hybrid</a:t>
            </a:r>
            <a:endParaRPr lang="zh-CN" altLang="zh-CN" sz="1050" kern="100" dirty="0">
              <a:effectLst/>
              <a:latin typeface="Times New Roman" panose="02020603050405020304" pitchFamily="18" charset="0"/>
              <a:ea typeface="宋体" panose="02010600030101010101" pitchFamily="2" charset="-122"/>
            </a:endParaRPr>
          </a:p>
          <a:p>
            <a:pPr marL="742950" lvl="1" indent="-285750" algn="just">
              <a:buFont typeface="+mj-lt"/>
              <a:buAutoNum type="alphaLcParenR"/>
            </a:pPr>
            <a:r>
              <a:rPr lang="en-US" altLang="zh-CN" sz="1050" kern="100" dirty="0">
                <a:effectLst/>
                <a:latin typeface="宋体" panose="02010600030101010101" pitchFamily="2" charset="-122"/>
                <a:ea typeface="宋体" panose="02010600030101010101" pitchFamily="2" charset="-122"/>
              </a:rPr>
              <a:t>port hybrid </a:t>
            </a:r>
            <a:r>
              <a:rPr lang="en-US" altLang="zh-CN" sz="1050" kern="100" dirty="0" err="1">
                <a:effectLst/>
                <a:latin typeface="宋体" panose="02010600030101010101" pitchFamily="2" charset="-122"/>
                <a:ea typeface="宋体" panose="02010600030101010101" pitchFamily="2" charset="-122"/>
              </a:rPr>
              <a:t>pvid</a:t>
            </a:r>
            <a:r>
              <a:rPr lang="en-US" altLang="zh-CN" sz="1050" kern="100" dirty="0">
                <a:effectLst/>
                <a:latin typeface="宋体" panose="02010600030101010101" pitchFamily="2" charset="-122"/>
                <a:ea typeface="宋体" panose="02010600030101010101" pitchFamily="2" charset="-122"/>
              </a:rPr>
              <a:t> </a:t>
            </a:r>
            <a:r>
              <a:rPr lang="en-US" altLang="zh-CN" sz="1050" kern="100" dirty="0" err="1">
                <a:effectLst/>
                <a:latin typeface="宋体" panose="02010600030101010101" pitchFamily="2" charset="-122"/>
                <a:ea typeface="宋体" panose="02010600030101010101" pitchFamily="2" charset="-122"/>
              </a:rPr>
              <a:t>vlan</a:t>
            </a:r>
            <a:r>
              <a:rPr lang="en-US" altLang="zh-CN" sz="1050" kern="100" dirty="0">
                <a:effectLst/>
                <a:latin typeface="宋体" panose="02010600030101010101" pitchFamily="2" charset="-122"/>
                <a:ea typeface="宋体" panose="02010600030101010101" pitchFamily="2" charset="-122"/>
              </a:rPr>
              <a:t> 10</a:t>
            </a:r>
          </a:p>
          <a:p>
            <a:pPr marL="742950" lvl="1" indent="-285750" algn="just">
              <a:buFont typeface="+mj-lt"/>
              <a:buAutoNum type="alphaLcParenR"/>
            </a:pPr>
            <a:r>
              <a:rPr lang="en-US" altLang="zh-CN" sz="1050" kern="100" dirty="0">
                <a:latin typeface="宋体" panose="02010600030101010101" pitchFamily="2" charset="-122"/>
                <a:ea typeface="宋体" panose="02010600030101010101" pitchFamily="2" charset="-122"/>
              </a:rPr>
              <a:t>Port hybrid untagged </a:t>
            </a:r>
            <a:r>
              <a:rPr lang="en-US" altLang="zh-CN" sz="1050" kern="100" dirty="0" err="1">
                <a:latin typeface="宋体" panose="02010600030101010101" pitchFamily="2" charset="-122"/>
                <a:ea typeface="宋体" panose="02010600030101010101" pitchFamily="2" charset="-122"/>
              </a:rPr>
              <a:t>vlan</a:t>
            </a:r>
            <a:r>
              <a:rPr lang="en-US" altLang="zh-CN" sz="1050" kern="100" dirty="0">
                <a:latin typeface="宋体" panose="02010600030101010101" pitchFamily="2" charset="-122"/>
                <a:ea typeface="宋体" panose="02010600030101010101" pitchFamily="2" charset="-122"/>
              </a:rPr>
              <a:t> 10</a:t>
            </a:r>
          </a:p>
          <a:p>
            <a:pPr marL="342900" lvl="0" indent="-342900" algn="just">
              <a:buFont typeface="+mj-lt"/>
              <a:buAutoNum type="arabicParenR"/>
            </a:pPr>
            <a:r>
              <a:rPr lang="zh-CN" altLang="zh-CN" sz="1050" kern="100" dirty="0">
                <a:effectLst/>
                <a:latin typeface="Times New Roman" panose="02020603050405020304" pitchFamily="18" charset="0"/>
                <a:ea typeface="宋体" panose="02010600030101010101" pitchFamily="2" charset="-122"/>
              </a:rPr>
              <a:t>对端口</a:t>
            </a:r>
            <a:r>
              <a:rPr lang="en-US" altLang="zh-CN" sz="1050" kern="100" dirty="0">
                <a:effectLst/>
                <a:latin typeface="Times New Roman" panose="02020603050405020304" pitchFamily="18" charset="0"/>
                <a:ea typeface="宋体" panose="02010600030101010101" pitchFamily="2" charset="-122"/>
              </a:rPr>
              <a:t>0/0/3</a:t>
            </a:r>
            <a:endParaRPr lang="zh-CN" altLang="zh-CN" sz="1050" kern="100" dirty="0">
              <a:effectLst/>
              <a:latin typeface="Times New Roman" panose="02020603050405020304" pitchFamily="18" charset="0"/>
              <a:ea typeface="宋体" panose="02010600030101010101" pitchFamily="2" charset="-122"/>
            </a:endParaRPr>
          </a:p>
          <a:p>
            <a:pPr marL="742950" lvl="1" indent="-285750" algn="just">
              <a:buFont typeface="+mj-lt"/>
              <a:buAutoNum type="alphaLcParenR"/>
            </a:pPr>
            <a:r>
              <a:rPr lang="en-US" altLang="zh-CN" sz="1050" kern="100" dirty="0">
                <a:effectLst/>
                <a:latin typeface="宋体" panose="02010600030101010101" pitchFamily="2" charset="-122"/>
                <a:ea typeface="宋体" panose="02010600030101010101" pitchFamily="2" charset="-122"/>
              </a:rPr>
              <a:t>interface ethernet 0/0/3</a:t>
            </a:r>
            <a:endParaRPr lang="zh-CN" altLang="zh-CN" sz="1050" kern="100" dirty="0">
              <a:effectLst/>
              <a:latin typeface="Times New Roman" panose="02020603050405020304" pitchFamily="18" charset="0"/>
              <a:ea typeface="宋体" panose="02010600030101010101" pitchFamily="2" charset="-122"/>
            </a:endParaRPr>
          </a:p>
          <a:p>
            <a:pPr marL="742950" lvl="1" indent="-285750" algn="just">
              <a:buFont typeface="+mj-lt"/>
              <a:buAutoNum type="alphaLcParenR"/>
            </a:pPr>
            <a:r>
              <a:rPr lang="en-US" altLang="zh-CN" sz="1050" kern="100" dirty="0">
                <a:effectLst/>
                <a:latin typeface="宋体" panose="02010600030101010101" pitchFamily="2" charset="-122"/>
                <a:ea typeface="宋体" panose="02010600030101010101" pitchFamily="2" charset="-122"/>
              </a:rPr>
              <a:t>port link-type hybrid</a:t>
            </a:r>
            <a:endParaRPr lang="zh-CN" altLang="zh-CN" sz="1050" kern="100" dirty="0">
              <a:effectLst/>
              <a:latin typeface="Times New Roman" panose="02020603050405020304" pitchFamily="18" charset="0"/>
              <a:ea typeface="宋体" panose="02010600030101010101" pitchFamily="2" charset="-122"/>
            </a:endParaRPr>
          </a:p>
          <a:p>
            <a:pPr marL="742950" lvl="1" indent="-285750" algn="just">
              <a:buFont typeface="+mj-lt"/>
              <a:buAutoNum type="alphaLcParenR"/>
            </a:pPr>
            <a:r>
              <a:rPr lang="en-US" altLang="zh-CN" sz="1050" kern="100" dirty="0">
                <a:effectLst/>
                <a:latin typeface="宋体" panose="02010600030101010101" pitchFamily="2" charset="-122"/>
                <a:ea typeface="宋体" panose="02010600030101010101" pitchFamily="2" charset="-122"/>
              </a:rPr>
              <a:t>port hybrid untagged </a:t>
            </a:r>
            <a:r>
              <a:rPr lang="en-US" altLang="zh-CN" sz="1050" kern="100" dirty="0" err="1">
                <a:effectLst/>
                <a:latin typeface="宋体" panose="02010600030101010101" pitchFamily="2" charset="-122"/>
                <a:ea typeface="宋体" panose="02010600030101010101" pitchFamily="2" charset="-122"/>
              </a:rPr>
              <a:t>vlan</a:t>
            </a:r>
            <a:r>
              <a:rPr lang="en-US" altLang="zh-CN" sz="1050" kern="100" dirty="0">
                <a:effectLst/>
                <a:latin typeface="宋体" panose="02010600030101010101" pitchFamily="2" charset="-122"/>
                <a:ea typeface="宋体" panose="02010600030101010101" pitchFamily="2" charset="-122"/>
              </a:rPr>
              <a:t> 20</a:t>
            </a:r>
            <a:endParaRPr lang="zh-CN" altLang="zh-CN" sz="1050" kern="100" dirty="0">
              <a:effectLst/>
              <a:latin typeface="Times New Roman" panose="02020603050405020304" pitchFamily="18" charset="0"/>
              <a:ea typeface="宋体" panose="02010600030101010101" pitchFamily="2" charset="-122"/>
            </a:endParaRPr>
          </a:p>
          <a:p>
            <a:pPr marL="742950" lvl="1" indent="-285750" algn="just">
              <a:buFont typeface="+mj-lt"/>
              <a:buAutoNum type="alphaLcParenR"/>
            </a:pPr>
            <a:r>
              <a:rPr lang="en-US" altLang="zh-CN" sz="1050" kern="100" dirty="0">
                <a:effectLst/>
                <a:latin typeface="宋体" panose="02010600030101010101" pitchFamily="2" charset="-122"/>
                <a:ea typeface="宋体" panose="02010600030101010101" pitchFamily="2" charset="-122"/>
              </a:rPr>
              <a:t>port hybrid </a:t>
            </a:r>
            <a:r>
              <a:rPr lang="en-US" altLang="zh-CN" sz="1050" kern="100" dirty="0" err="1">
                <a:effectLst/>
                <a:latin typeface="宋体" panose="02010600030101010101" pitchFamily="2" charset="-122"/>
                <a:ea typeface="宋体" panose="02010600030101010101" pitchFamily="2" charset="-122"/>
              </a:rPr>
              <a:t>pvid</a:t>
            </a:r>
            <a:r>
              <a:rPr lang="en-US" altLang="zh-CN" sz="1050" kern="100" dirty="0">
                <a:effectLst/>
                <a:latin typeface="宋体" panose="02010600030101010101" pitchFamily="2" charset="-122"/>
                <a:ea typeface="宋体" panose="02010600030101010101" pitchFamily="2" charset="-122"/>
              </a:rPr>
              <a:t> </a:t>
            </a:r>
            <a:r>
              <a:rPr lang="en-US" altLang="zh-CN" sz="1050" kern="100" dirty="0" err="1">
                <a:effectLst/>
                <a:latin typeface="宋体" panose="02010600030101010101" pitchFamily="2" charset="-122"/>
                <a:ea typeface="宋体" panose="02010600030101010101" pitchFamily="2" charset="-122"/>
              </a:rPr>
              <a:t>vlan</a:t>
            </a:r>
            <a:r>
              <a:rPr lang="en-US" altLang="zh-CN" sz="1050" kern="100" dirty="0">
                <a:effectLst/>
                <a:latin typeface="宋体" panose="02010600030101010101" pitchFamily="2" charset="-122"/>
                <a:ea typeface="宋体" panose="02010600030101010101" pitchFamily="2" charset="-122"/>
              </a:rPr>
              <a:t> 20</a:t>
            </a:r>
          </a:p>
          <a:p>
            <a:pPr marL="285750" indent="-285750" algn="just">
              <a:buFont typeface="Wingdings" panose="05000000000000000000" pitchFamily="2" charset="2"/>
              <a:buChar char="l"/>
            </a:pPr>
            <a:endParaRPr lang="zh-CN" altLang="zh-CN" sz="1050" kern="100" dirty="0">
              <a:effectLst/>
              <a:latin typeface="Times New Roman" panose="02020603050405020304" pitchFamily="18" charset="0"/>
              <a:ea typeface="宋体" panose="02010600030101010101" pitchFamily="2" charset="-122"/>
            </a:endParaRPr>
          </a:p>
        </p:txBody>
      </p:sp>
      <p:sp>
        <p:nvSpPr>
          <p:cNvPr id="11" name="文本框 10">
            <a:extLst>
              <a:ext uri="{FF2B5EF4-FFF2-40B4-BE49-F238E27FC236}">
                <a16:creationId xmlns:a16="http://schemas.microsoft.com/office/drawing/2014/main" id="{4AED4824-B261-4158-852D-ED54285AC4AC}"/>
              </a:ext>
            </a:extLst>
          </p:cNvPr>
          <p:cNvSpPr txBox="1"/>
          <p:nvPr/>
        </p:nvSpPr>
        <p:spPr>
          <a:xfrm>
            <a:off x="6408489" y="4137827"/>
            <a:ext cx="2887329" cy="2469907"/>
          </a:xfrm>
          <a:prstGeom prst="rect">
            <a:avLst/>
          </a:prstGeom>
          <a:noFill/>
        </p:spPr>
        <p:txBody>
          <a:bodyPr wrap="none" rtlCol="0">
            <a:spAutoFit/>
          </a:bodyPr>
          <a:lstStyle/>
          <a:p>
            <a:pPr marL="342900" lvl="0" indent="-342900" algn="just">
              <a:buFont typeface="Wingdings" panose="05000000000000000000" pitchFamily="2" charset="2"/>
              <a:buChar char=""/>
            </a:pPr>
            <a:r>
              <a:rPr lang="zh-CN" altLang="zh-CN" sz="1050" kern="100" dirty="0">
                <a:effectLst/>
                <a:latin typeface="Times New Roman" panose="02020603050405020304" pitchFamily="18" charset="0"/>
                <a:ea typeface="宋体" panose="02010600030101010101" pitchFamily="2" charset="-122"/>
              </a:rPr>
              <a:t>对</a:t>
            </a:r>
            <a:r>
              <a:rPr lang="en-US" altLang="zh-CN" sz="1050" kern="100" dirty="0">
                <a:effectLst/>
                <a:latin typeface="Times New Roman" panose="02020603050405020304" pitchFamily="18" charset="0"/>
                <a:ea typeface="宋体" panose="02010600030101010101" pitchFamily="2" charset="-122"/>
              </a:rPr>
              <a:t>s3</a:t>
            </a:r>
            <a:endParaRPr lang="zh-CN" altLang="zh-CN" sz="105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arenR"/>
            </a:pPr>
            <a:r>
              <a:rPr lang="en-US" altLang="zh-CN" sz="1050" kern="100" dirty="0">
                <a:effectLst/>
                <a:latin typeface="宋体" panose="02010600030101010101" pitchFamily="2" charset="-122"/>
                <a:ea typeface="宋体" panose="02010600030101010101" pitchFamily="2" charset="-122"/>
              </a:rPr>
              <a:t>sys</a:t>
            </a:r>
            <a:endParaRPr lang="zh-CN" altLang="zh-CN" sz="105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arenR"/>
            </a:pPr>
            <a:r>
              <a:rPr lang="en-US" altLang="zh-CN" sz="1050" kern="100" dirty="0" err="1">
                <a:effectLst/>
                <a:latin typeface="宋体" panose="02010600030101010101" pitchFamily="2" charset="-122"/>
                <a:ea typeface="宋体" panose="02010600030101010101" pitchFamily="2" charset="-122"/>
              </a:rPr>
              <a:t>sysname</a:t>
            </a:r>
            <a:r>
              <a:rPr lang="en-US" altLang="zh-CN" sz="1050" kern="100" dirty="0">
                <a:effectLst/>
                <a:latin typeface="宋体" panose="02010600030101010101" pitchFamily="2" charset="-122"/>
                <a:ea typeface="宋体" panose="02010600030101010101" pitchFamily="2" charset="-122"/>
              </a:rPr>
              <a:t> s3</a:t>
            </a:r>
            <a:endParaRPr lang="zh-CN" altLang="zh-CN" sz="105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arenR"/>
            </a:pPr>
            <a:r>
              <a:rPr lang="en-US" altLang="zh-CN" sz="1050" kern="100" dirty="0" err="1">
                <a:effectLst/>
                <a:latin typeface="宋体" panose="02010600030101010101" pitchFamily="2" charset="-122"/>
                <a:ea typeface="宋体" panose="02010600030101010101" pitchFamily="2" charset="-122"/>
              </a:rPr>
              <a:t>vlan</a:t>
            </a:r>
            <a:r>
              <a:rPr lang="en-US" altLang="zh-CN" sz="1050" kern="100" dirty="0">
                <a:effectLst/>
                <a:latin typeface="宋体" panose="02010600030101010101" pitchFamily="2" charset="-122"/>
                <a:ea typeface="宋体" panose="02010600030101010101" pitchFamily="2" charset="-122"/>
              </a:rPr>
              <a:t> 10</a:t>
            </a:r>
            <a:endParaRPr lang="zh-CN" altLang="zh-CN" sz="105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arenR"/>
            </a:pPr>
            <a:r>
              <a:rPr lang="en-US" altLang="zh-CN" sz="1050" kern="100" dirty="0" err="1">
                <a:effectLst/>
                <a:latin typeface="宋体" panose="02010600030101010101" pitchFamily="2" charset="-122"/>
                <a:ea typeface="宋体" panose="02010600030101010101" pitchFamily="2" charset="-122"/>
              </a:rPr>
              <a:t>vlan</a:t>
            </a:r>
            <a:r>
              <a:rPr lang="en-US" altLang="zh-CN" sz="1050" kern="100" dirty="0">
                <a:effectLst/>
                <a:latin typeface="宋体" panose="02010600030101010101" pitchFamily="2" charset="-122"/>
                <a:ea typeface="宋体" panose="02010600030101010101" pitchFamily="2" charset="-122"/>
              </a:rPr>
              <a:t> 20</a:t>
            </a:r>
            <a:endParaRPr lang="zh-CN" altLang="zh-CN" sz="105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arenR"/>
            </a:pPr>
            <a:r>
              <a:rPr lang="zh-CN" altLang="zh-CN" sz="1050" kern="100" dirty="0">
                <a:effectLst/>
                <a:latin typeface="Times New Roman" panose="02020603050405020304" pitchFamily="18" charset="0"/>
                <a:ea typeface="宋体" panose="02010600030101010101" pitchFamily="2" charset="-122"/>
              </a:rPr>
              <a:t>对端口</a:t>
            </a:r>
            <a:r>
              <a:rPr lang="en-US" altLang="zh-CN" sz="1050" kern="100" dirty="0">
                <a:effectLst/>
                <a:latin typeface="Times New Roman" panose="02020603050405020304" pitchFamily="18" charset="0"/>
                <a:ea typeface="宋体" panose="02010600030101010101" pitchFamily="2" charset="-122"/>
              </a:rPr>
              <a:t>0/0/1</a:t>
            </a:r>
            <a:endParaRPr lang="zh-CN" altLang="zh-CN" sz="1050" kern="100" dirty="0">
              <a:effectLst/>
              <a:latin typeface="Times New Roman" panose="02020603050405020304" pitchFamily="18" charset="0"/>
              <a:ea typeface="宋体" panose="02010600030101010101" pitchFamily="2" charset="-122"/>
            </a:endParaRPr>
          </a:p>
          <a:p>
            <a:pPr marL="742950" lvl="1" indent="-285750" algn="just">
              <a:buFont typeface="+mj-lt"/>
              <a:buAutoNum type="alphaLcParenR"/>
            </a:pPr>
            <a:r>
              <a:rPr lang="en-US" altLang="zh-CN" sz="1050" kern="100" dirty="0">
                <a:effectLst/>
                <a:latin typeface="宋体" panose="02010600030101010101" pitchFamily="2" charset="-122"/>
                <a:ea typeface="宋体" panose="02010600030101010101" pitchFamily="2" charset="-122"/>
              </a:rPr>
              <a:t>interface </a:t>
            </a:r>
            <a:r>
              <a:rPr lang="en-US" altLang="zh-CN" sz="1050" kern="100" dirty="0" err="1">
                <a:effectLst/>
                <a:latin typeface="宋体" panose="02010600030101010101" pitchFamily="2" charset="-122"/>
                <a:ea typeface="宋体" panose="02010600030101010101" pitchFamily="2" charset="-122"/>
              </a:rPr>
              <a:t>gigaethernet</a:t>
            </a:r>
            <a:r>
              <a:rPr lang="en-US" altLang="zh-CN" sz="1050" kern="100" dirty="0">
                <a:effectLst/>
                <a:latin typeface="宋体" panose="02010600030101010101" pitchFamily="2" charset="-122"/>
                <a:ea typeface="宋体" panose="02010600030101010101" pitchFamily="2" charset="-122"/>
              </a:rPr>
              <a:t> 0/0/1</a:t>
            </a:r>
            <a:endParaRPr lang="zh-CN" altLang="zh-CN" sz="1050" kern="100" dirty="0">
              <a:effectLst/>
              <a:latin typeface="Times New Roman" panose="02020603050405020304" pitchFamily="18" charset="0"/>
              <a:ea typeface="宋体" panose="02010600030101010101" pitchFamily="2" charset="-122"/>
            </a:endParaRPr>
          </a:p>
          <a:p>
            <a:pPr marL="742950" lvl="1" indent="-285750" algn="just">
              <a:buFont typeface="+mj-lt"/>
              <a:buAutoNum type="alphaLcParenR"/>
            </a:pPr>
            <a:r>
              <a:rPr lang="en-US" altLang="zh-CN" sz="1050" kern="100" dirty="0">
                <a:effectLst/>
                <a:latin typeface="宋体" panose="02010600030101010101" pitchFamily="2" charset="-122"/>
                <a:ea typeface="宋体" panose="02010600030101010101" pitchFamily="2" charset="-122"/>
              </a:rPr>
              <a:t>port link-type hybrid</a:t>
            </a:r>
            <a:endParaRPr lang="zh-CN" altLang="zh-CN" sz="1050" kern="100" dirty="0">
              <a:effectLst/>
              <a:latin typeface="Times New Roman" panose="02020603050405020304" pitchFamily="18" charset="0"/>
              <a:ea typeface="宋体" panose="02010600030101010101" pitchFamily="2" charset="-122"/>
            </a:endParaRPr>
          </a:p>
          <a:p>
            <a:pPr marL="742950" lvl="1" indent="-285750" algn="just">
              <a:buFont typeface="+mj-lt"/>
              <a:buAutoNum type="alphaLcParenR"/>
            </a:pPr>
            <a:r>
              <a:rPr lang="en-US" altLang="zh-CN" sz="1050" kern="100" dirty="0">
                <a:effectLst/>
                <a:latin typeface="宋体" panose="02010600030101010101" pitchFamily="2" charset="-122"/>
                <a:ea typeface="宋体" panose="02010600030101010101" pitchFamily="2" charset="-122"/>
              </a:rPr>
              <a:t>port hybrid tagged </a:t>
            </a:r>
            <a:r>
              <a:rPr lang="en-US" altLang="zh-CN" sz="1050" kern="100" dirty="0" err="1">
                <a:effectLst/>
                <a:latin typeface="宋体" panose="02010600030101010101" pitchFamily="2" charset="-122"/>
                <a:ea typeface="宋体" panose="02010600030101010101" pitchFamily="2" charset="-122"/>
              </a:rPr>
              <a:t>vlan</a:t>
            </a:r>
            <a:r>
              <a:rPr lang="en-US" altLang="zh-CN" sz="1050" kern="100" dirty="0">
                <a:effectLst/>
                <a:latin typeface="宋体" panose="02010600030101010101" pitchFamily="2" charset="-122"/>
                <a:ea typeface="宋体" panose="02010600030101010101" pitchFamily="2" charset="-122"/>
              </a:rPr>
              <a:t> 10 20</a:t>
            </a:r>
          </a:p>
          <a:p>
            <a:pPr marL="342900" lvl="0" indent="-342900" algn="just">
              <a:buFont typeface="+mj-lt"/>
              <a:buAutoNum type="arabicParenR"/>
            </a:pPr>
            <a:r>
              <a:rPr lang="zh-CN" altLang="zh-CN" sz="1050" kern="100" dirty="0">
                <a:effectLst/>
                <a:latin typeface="Times New Roman" panose="02020603050405020304" pitchFamily="18" charset="0"/>
                <a:ea typeface="宋体" panose="02010600030101010101" pitchFamily="2" charset="-122"/>
              </a:rPr>
              <a:t>对端口</a:t>
            </a:r>
            <a:r>
              <a:rPr lang="en-US" altLang="zh-CN" sz="1050" kern="100" dirty="0">
                <a:effectLst/>
                <a:latin typeface="Times New Roman" panose="02020603050405020304" pitchFamily="18" charset="0"/>
                <a:ea typeface="宋体" panose="02010600030101010101" pitchFamily="2" charset="-122"/>
              </a:rPr>
              <a:t>0/0/2</a:t>
            </a:r>
            <a:endParaRPr lang="zh-CN" altLang="zh-CN" sz="1050" kern="100" dirty="0">
              <a:effectLst/>
              <a:latin typeface="Times New Roman" panose="02020603050405020304" pitchFamily="18" charset="0"/>
              <a:ea typeface="宋体" panose="02010600030101010101" pitchFamily="2" charset="-122"/>
            </a:endParaRPr>
          </a:p>
          <a:p>
            <a:pPr marL="742950" lvl="1" indent="-285750" algn="just">
              <a:buFont typeface="+mj-lt"/>
              <a:buAutoNum type="alphaLcParenR"/>
            </a:pPr>
            <a:r>
              <a:rPr lang="en-US" altLang="zh-CN" sz="1050" kern="100" dirty="0">
                <a:effectLst/>
                <a:latin typeface="宋体" panose="02010600030101010101" pitchFamily="2" charset="-122"/>
                <a:ea typeface="宋体" panose="02010600030101010101" pitchFamily="2" charset="-122"/>
              </a:rPr>
              <a:t>interface </a:t>
            </a:r>
            <a:r>
              <a:rPr lang="en-US" altLang="zh-CN" sz="1050" kern="100">
                <a:effectLst/>
                <a:latin typeface="宋体" panose="02010600030101010101" pitchFamily="2" charset="-122"/>
                <a:ea typeface="宋体" panose="02010600030101010101" pitchFamily="2" charset="-122"/>
              </a:rPr>
              <a:t>gigaaethernet</a:t>
            </a:r>
            <a:r>
              <a:rPr lang="en-US" altLang="zh-CN" sz="1050" kern="100" dirty="0">
                <a:effectLst/>
                <a:latin typeface="宋体" panose="02010600030101010101" pitchFamily="2" charset="-122"/>
                <a:ea typeface="宋体" panose="02010600030101010101" pitchFamily="2" charset="-122"/>
              </a:rPr>
              <a:t> 0/0/2</a:t>
            </a:r>
            <a:endParaRPr lang="zh-CN" altLang="zh-CN" sz="1050" kern="100" dirty="0">
              <a:effectLst/>
              <a:latin typeface="Times New Roman" panose="02020603050405020304" pitchFamily="18" charset="0"/>
              <a:ea typeface="宋体" panose="02010600030101010101" pitchFamily="2" charset="-122"/>
            </a:endParaRPr>
          </a:p>
          <a:p>
            <a:pPr marL="742950" lvl="1" indent="-285750" algn="just">
              <a:buFont typeface="+mj-lt"/>
              <a:buAutoNum type="alphaLcParenR"/>
            </a:pPr>
            <a:r>
              <a:rPr lang="en-US" altLang="zh-CN" sz="1050" kern="100" dirty="0">
                <a:effectLst/>
                <a:latin typeface="宋体" panose="02010600030101010101" pitchFamily="2" charset="-122"/>
                <a:ea typeface="宋体" panose="02010600030101010101" pitchFamily="2" charset="-122"/>
              </a:rPr>
              <a:t>port link-type hybrid</a:t>
            </a:r>
            <a:endParaRPr lang="zh-CN" altLang="zh-CN" sz="1050" kern="100" dirty="0">
              <a:effectLst/>
              <a:latin typeface="Times New Roman" panose="02020603050405020304" pitchFamily="18" charset="0"/>
              <a:ea typeface="宋体" panose="02010600030101010101" pitchFamily="2" charset="-122"/>
            </a:endParaRPr>
          </a:p>
          <a:p>
            <a:pPr marL="742950" lvl="1" indent="-285750" algn="just">
              <a:buFont typeface="+mj-lt"/>
              <a:buAutoNum type="alphaLcParenR"/>
            </a:pPr>
            <a:r>
              <a:rPr lang="en-US" altLang="zh-CN" sz="1050" kern="100" dirty="0">
                <a:effectLst/>
                <a:latin typeface="宋体" panose="02010600030101010101" pitchFamily="2" charset="-122"/>
                <a:ea typeface="宋体" panose="02010600030101010101" pitchFamily="2" charset="-122"/>
              </a:rPr>
              <a:t>port hybrid tagged </a:t>
            </a:r>
            <a:r>
              <a:rPr lang="en-US" altLang="zh-CN" sz="1050" kern="100" dirty="0" err="1">
                <a:effectLst/>
                <a:latin typeface="宋体" panose="02010600030101010101" pitchFamily="2" charset="-122"/>
                <a:ea typeface="宋体" panose="02010600030101010101" pitchFamily="2" charset="-122"/>
              </a:rPr>
              <a:t>vlan</a:t>
            </a:r>
            <a:r>
              <a:rPr lang="en-US" altLang="zh-CN" sz="1050" kern="100" dirty="0">
                <a:effectLst/>
                <a:latin typeface="宋体" panose="02010600030101010101" pitchFamily="2" charset="-122"/>
                <a:ea typeface="宋体" panose="02010600030101010101" pitchFamily="2" charset="-122"/>
              </a:rPr>
              <a:t> 10 20</a:t>
            </a:r>
            <a:endParaRPr lang="zh-CN" altLang="zh-CN" sz="1050" kern="100" dirty="0">
              <a:effectLst/>
              <a:latin typeface="Times New Roman" panose="02020603050405020304" pitchFamily="18" charset="0"/>
              <a:ea typeface="宋体" panose="02010600030101010101" pitchFamily="2" charset="-122"/>
            </a:endParaRPr>
          </a:p>
          <a:p>
            <a:endParaRPr lang="zh-CN" altLang="en-US" dirty="0"/>
          </a:p>
        </p:txBody>
      </p:sp>
      <p:sp>
        <p:nvSpPr>
          <p:cNvPr id="12" name="文本框 11">
            <a:extLst>
              <a:ext uri="{FF2B5EF4-FFF2-40B4-BE49-F238E27FC236}">
                <a16:creationId xmlns:a16="http://schemas.microsoft.com/office/drawing/2014/main" id="{D384F397-EB8B-4DB3-A907-F41ECA61E289}"/>
              </a:ext>
            </a:extLst>
          </p:cNvPr>
          <p:cNvSpPr txBox="1"/>
          <p:nvPr/>
        </p:nvSpPr>
        <p:spPr>
          <a:xfrm>
            <a:off x="9396198" y="757071"/>
            <a:ext cx="3489821" cy="3485570"/>
          </a:xfrm>
          <a:prstGeom prst="rect">
            <a:avLst/>
          </a:prstGeom>
          <a:noFill/>
        </p:spPr>
        <p:txBody>
          <a:bodyPr wrap="square" rtlCol="0">
            <a:spAutoFit/>
          </a:bodyPr>
          <a:lstStyle/>
          <a:p>
            <a:pPr algn="just"/>
            <a:r>
              <a:rPr lang="zh-CN" altLang="zh-CN" sz="1050" kern="100" dirty="0">
                <a:effectLst/>
                <a:latin typeface="Times New Roman" panose="02020603050405020304" pitchFamily="18" charset="0"/>
                <a:ea typeface="宋体" panose="02010600030101010101" pitchFamily="2" charset="-122"/>
              </a:rPr>
              <a:t>步骤：</a:t>
            </a:r>
          </a:p>
          <a:p>
            <a:pPr marL="342900" lvl="0" indent="-342900" algn="just">
              <a:buFont typeface="Wingdings" panose="05000000000000000000" pitchFamily="2" charset="2"/>
              <a:buChar char=""/>
            </a:pPr>
            <a:r>
              <a:rPr lang="zh-CN" altLang="zh-CN" sz="1050" kern="100" dirty="0">
                <a:effectLst/>
                <a:latin typeface="Times New Roman" panose="02020603050405020304" pitchFamily="18" charset="0"/>
                <a:ea typeface="宋体" panose="02010600030101010101" pitchFamily="2" charset="-122"/>
              </a:rPr>
              <a:t>对</a:t>
            </a:r>
            <a:r>
              <a:rPr lang="en-US" altLang="zh-CN" sz="1050" kern="100" dirty="0">
                <a:effectLst/>
                <a:latin typeface="Times New Roman" panose="02020603050405020304" pitchFamily="18" charset="0"/>
                <a:ea typeface="宋体" panose="02010600030101010101" pitchFamily="2" charset="-122"/>
              </a:rPr>
              <a:t>s2</a:t>
            </a:r>
            <a:endParaRPr lang="zh-CN" altLang="zh-CN" sz="105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arenR"/>
            </a:pPr>
            <a:r>
              <a:rPr lang="en-US" altLang="zh-CN" sz="1050" kern="100" dirty="0">
                <a:effectLst/>
                <a:latin typeface="宋体" panose="02010600030101010101" pitchFamily="2" charset="-122"/>
                <a:ea typeface="宋体" panose="02010600030101010101" pitchFamily="2" charset="-122"/>
              </a:rPr>
              <a:t>sys</a:t>
            </a:r>
            <a:endParaRPr lang="zh-CN" altLang="zh-CN" sz="105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arenR"/>
            </a:pPr>
            <a:r>
              <a:rPr lang="en-US" altLang="zh-CN" sz="1050" kern="100" dirty="0" err="1">
                <a:effectLst/>
                <a:latin typeface="宋体" panose="02010600030101010101" pitchFamily="2" charset="-122"/>
                <a:ea typeface="宋体" panose="02010600030101010101" pitchFamily="2" charset="-122"/>
              </a:rPr>
              <a:t>sysname</a:t>
            </a:r>
            <a:r>
              <a:rPr lang="en-US" altLang="zh-CN" sz="1050" kern="100" dirty="0">
                <a:effectLst/>
                <a:latin typeface="宋体" panose="02010600030101010101" pitchFamily="2" charset="-122"/>
                <a:ea typeface="宋体" panose="02010600030101010101" pitchFamily="2" charset="-122"/>
              </a:rPr>
              <a:t> s2</a:t>
            </a:r>
            <a:endParaRPr lang="zh-CN" altLang="zh-CN" sz="105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arenR"/>
            </a:pPr>
            <a:r>
              <a:rPr lang="en-US" altLang="zh-CN" sz="1050" kern="100" dirty="0" err="1">
                <a:effectLst/>
                <a:latin typeface="宋体" panose="02010600030101010101" pitchFamily="2" charset="-122"/>
                <a:ea typeface="宋体" panose="02010600030101010101" pitchFamily="2" charset="-122"/>
              </a:rPr>
              <a:t>vlan</a:t>
            </a:r>
            <a:r>
              <a:rPr lang="en-US" altLang="zh-CN" sz="1050" kern="100" dirty="0">
                <a:effectLst/>
                <a:latin typeface="宋体" panose="02010600030101010101" pitchFamily="2" charset="-122"/>
                <a:ea typeface="宋体" panose="02010600030101010101" pitchFamily="2" charset="-122"/>
              </a:rPr>
              <a:t> 10</a:t>
            </a:r>
            <a:endParaRPr lang="zh-CN" altLang="zh-CN" sz="105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arenR"/>
            </a:pPr>
            <a:r>
              <a:rPr lang="en-US" altLang="zh-CN" sz="1050" kern="100" dirty="0" err="1">
                <a:effectLst/>
                <a:latin typeface="宋体" panose="02010600030101010101" pitchFamily="2" charset="-122"/>
                <a:ea typeface="宋体" panose="02010600030101010101" pitchFamily="2" charset="-122"/>
              </a:rPr>
              <a:t>vlan</a:t>
            </a:r>
            <a:r>
              <a:rPr lang="en-US" altLang="zh-CN" sz="1050" kern="100" dirty="0">
                <a:effectLst/>
                <a:latin typeface="宋体" panose="02010600030101010101" pitchFamily="2" charset="-122"/>
                <a:ea typeface="宋体" panose="02010600030101010101" pitchFamily="2" charset="-122"/>
              </a:rPr>
              <a:t> 20</a:t>
            </a:r>
            <a:endParaRPr lang="zh-CN" altLang="zh-CN" sz="105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arenR"/>
            </a:pPr>
            <a:r>
              <a:rPr lang="zh-CN" altLang="zh-CN" sz="1050" kern="100" dirty="0">
                <a:effectLst/>
                <a:latin typeface="Times New Roman" panose="02020603050405020304" pitchFamily="18" charset="0"/>
                <a:ea typeface="宋体" panose="02010600030101010101" pitchFamily="2" charset="-122"/>
              </a:rPr>
              <a:t>对端口</a:t>
            </a:r>
            <a:r>
              <a:rPr lang="en-US" altLang="zh-CN" sz="1050" kern="100" dirty="0">
                <a:effectLst/>
                <a:latin typeface="Times New Roman" panose="02020603050405020304" pitchFamily="18" charset="0"/>
                <a:ea typeface="宋体" panose="02010600030101010101" pitchFamily="2" charset="-122"/>
              </a:rPr>
              <a:t>0/0/2</a:t>
            </a:r>
            <a:endParaRPr lang="zh-CN" altLang="zh-CN" sz="1050" kern="100" dirty="0">
              <a:effectLst/>
              <a:latin typeface="Times New Roman" panose="02020603050405020304" pitchFamily="18" charset="0"/>
              <a:ea typeface="宋体" panose="02010600030101010101" pitchFamily="2" charset="-122"/>
            </a:endParaRPr>
          </a:p>
          <a:p>
            <a:pPr marL="742950" lvl="1" indent="-285750" algn="just">
              <a:buFont typeface="+mj-lt"/>
              <a:buAutoNum type="alphaLcParenR"/>
            </a:pPr>
            <a:r>
              <a:rPr lang="en-US" altLang="zh-CN" sz="1050" kern="100" dirty="0">
                <a:effectLst/>
                <a:latin typeface="宋体" panose="02010600030101010101" pitchFamily="2" charset="-122"/>
                <a:ea typeface="宋体" panose="02010600030101010101" pitchFamily="2" charset="-122"/>
              </a:rPr>
              <a:t>interface ethernet 0/0/2</a:t>
            </a:r>
            <a:endParaRPr lang="zh-CN" altLang="zh-CN" sz="1050" kern="100" dirty="0">
              <a:effectLst/>
              <a:latin typeface="Times New Roman" panose="02020603050405020304" pitchFamily="18" charset="0"/>
              <a:ea typeface="宋体" panose="02010600030101010101" pitchFamily="2" charset="-122"/>
            </a:endParaRPr>
          </a:p>
          <a:p>
            <a:pPr marL="742950" lvl="1" indent="-285750" algn="just">
              <a:buFont typeface="+mj-lt"/>
              <a:buAutoNum type="alphaLcParenR"/>
            </a:pPr>
            <a:r>
              <a:rPr lang="en-US" altLang="zh-CN" sz="1050" kern="100" dirty="0">
                <a:effectLst/>
                <a:latin typeface="宋体" panose="02010600030101010101" pitchFamily="2" charset="-122"/>
                <a:ea typeface="宋体" panose="02010600030101010101" pitchFamily="2" charset="-122"/>
              </a:rPr>
              <a:t>port link-type hybrid</a:t>
            </a:r>
            <a:endParaRPr lang="zh-CN" altLang="zh-CN" sz="1050" kern="100" dirty="0">
              <a:effectLst/>
              <a:latin typeface="Times New Roman" panose="02020603050405020304" pitchFamily="18" charset="0"/>
              <a:ea typeface="宋体" panose="02010600030101010101" pitchFamily="2" charset="-122"/>
            </a:endParaRPr>
          </a:p>
          <a:p>
            <a:pPr marL="742950" lvl="1" indent="-285750" algn="just">
              <a:buFont typeface="+mj-lt"/>
              <a:buAutoNum type="alphaLcParenR"/>
            </a:pPr>
            <a:r>
              <a:rPr lang="en-US" altLang="zh-CN" sz="1050" kern="100" dirty="0">
                <a:effectLst/>
                <a:latin typeface="宋体" panose="02010600030101010101" pitchFamily="2" charset="-122"/>
                <a:ea typeface="宋体" panose="02010600030101010101" pitchFamily="2" charset="-122"/>
              </a:rPr>
              <a:t>port hybrid tagged </a:t>
            </a:r>
            <a:r>
              <a:rPr lang="en-US" altLang="zh-CN" sz="1050" kern="100" dirty="0" err="1">
                <a:effectLst/>
                <a:latin typeface="宋体" panose="02010600030101010101" pitchFamily="2" charset="-122"/>
                <a:ea typeface="宋体" panose="02010600030101010101" pitchFamily="2" charset="-122"/>
              </a:rPr>
              <a:t>vlan</a:t>
            </a:r>
            <a:r>
              <a:rPr lang="en-US" altLang="zh-CN" sz="1050" kern="100" dirty="0">
                <a:effectLst/>
                <a:latin typeface="宋体" panose="02010600030101010101" pitchFamily="2" charset="-122"/>
                <a:ea typeface="宋体" panose="02010600030101010101" pitchFamily="2" charset="-122"/>
              </a:rPr>
              <a:t> 10 20</a:t>
            </a:r>
          </a:p>
          <a:p>
            <a:pPr marL="342900" lvl="0" indent="-342900" algn="just">
              <a:buFont typeface="+mj-lt"/>
              <a:buAutoNum type="arabicParenR"/>
            </a:pPr>
            <a:r>
              <a:rPr lang="zh-CN" altLang="zh-CN" sz="1050" kern="100" dirty="0">
                <a:effectLst/>
                <a:latin typeface="Times New Roman" panose="02020603050405020304" pitchFamily="18" charset="0"/>
                <a:ea typeface="宋体" panose="02010600030101010101" pitchFamily="2" charset="-122"/>
              </a:rPr>
              <a:t>对端口</a:t>
            </a:r>
            <a:r>
              <a:rPr lang="en-US" altLang="zh-CN" sz="1050" kern="100" dirty="0">
                <a:effectLst/>
                <a:latin typeface="Times New Roman" panose="02020603050405020304" pitchFamily="18" charset="0"/>
                <a:ea typeface="宋体" panose="02010600030101010101" pitchFamily="2" charset="-122"/>
              </a:rPr>
              <a:t>0/0/3</a:t>
            </a:r>
            <a:endParaRPr lang="zh-CN" altLang="zh-CN" sz="1050" kern="100" dirty="0">
              <a:effectLst/>
              <a:latin typeface="Times New Roman" panose="02020603050405020304" pitchFamily="18" charset="0"/>
              <a:ea typeface="宋体" panose="02010600030101010101" pitchFamily="2" charset="-122"/>
            </a:endParaRPr>
          </a:p>
          <a:p>
            <a:pPr marL="742950" lvl="1" indent="-285750" algn="just">
              <a:buFont typeface="+mj-lt"/>
              <a:buAutoNum type="alphaLcParenR"/>
            </a:pPr>
            <a:r>
              <a:rPr lang="en-US" altLang="zh-CN" sz="1050" kern="100" dirty="0">
                <a:effectLst/>
                <a:latin typeface="宋体" panose="02010600030101010101" pitchFamily="2" charset="-122"/>
                <a:ea typeface="宋体" panose="02010600030101010101" pitchFamily="2" charset="-122"/>
              </a:rPr>
              <a:t>interface ethernet 0/0/3</a:t>
            </a:r>
            <a:endParaRPr lang="zh-CN" altLang="zh-CN" sz="1050" kern="100" dirty="0">
              <a:effectLst/>
              <a:latin typeface="Times New Roman" panose="02020603050405020304" pitchFamily="18" charset="0"/>
              <a:ea typeface="宋体" panose="02010600030101010101" pitchFamily="2" charset="-122"/>
            </a:endParaRPr>
          </a:p>
          <a:p>
            <a:pPr marL="742950" lvl="1" indent="-285750" algn="just">
              <a:buFont typeface="+mj-lt"/>
              <a:buAutoNum type="alphaLcParenR"/>
            </a:pPr>
            <a:r>
              <a:rPr lang="en-US" altLang="zh-CN" sz="1050" kern="100" dirty="0">
                <a:effectLst/>
                <a:latin typeface="宋体" panose="02010600030101010101" pitchFamily="2" charset="-122"/>
                <a:ea typeface="宋体" panose="02010600030101010101" pitchFamily="2" charset="-122"/>
              </a:rPr>
              <a:t>port link-type hybrid</a:t>
            </a:r>
            <a:endParaRPr lang="zh-CN" altLang="zh-CN" sz="1050" kern="100" dirty="0">
              <a:effectLst/>
              <a:latin typeface="Times New Roman" panose="02020603050405020304" pitchFamily="18" charset="0"/>
              <a:ea typeface="宋体" panose="02010600030101010101" pitchFamily="2" charset="-122"/>
            </a:endParaRPr>
          </a:p>
          <a:p>
            <a:pPr marL="742950" lvl="1" indent="-285750" algn="just">
              <a:buFont typeface="+mj-lt"/>
              <a:buAutoNum type="alphaLcParenR"/>
            </a:pPr>
            <a:r>
              <a:rPr lang="en-US" altLang="zh-CN" sz="1050" kern="100" dirty="0">
                <a:effectLst/>
                <a:latin typeface="宋体" panose="02010600030101010101" pitchFamily="2" charset="-122"/>
                <a:ea typeface="宋体" panose="02010600030101010101" pitchFamily="2" charset="-122"/>
              </a:rPr>
              <a:t>port hybrid </a:t>
            </a:r>
            <a:r>
              <a:rPr lang="en-US" altLang="zh-CN" sz="1050" kern="100" dirty="0" err="1">
                <a:effectLst/>
                <a:latin typeface="宋体" panose="02010600030101010101" pitchFamily="2" charset="-122"/>
                <a:ea typeface="宋体" panose="02010600030101010101" pitchFamily="2" charset="-122"/>
              </a:rPr>
              <a:t>pvid</a:t>
            </a:r>
            <a:r>
              <a:rPr lang="en-US" altLang="zh-CN" sz="1050" kern="100" dirty="0">
                <a:effectLst/>
                <a:latin typeface="宋体" panose="02010600030101010101" pitchFamily="2" charset="-122"/>
                <a:ea typeface="宋体" panose="02010600030101010101" pitchFamily="2" charset="-122"/>
              </a:rPr>
              <a:t> </a:t>
            </a:r>
            <a:r>
              <a:rPr lang="en-US" altLang="zh-CN" sz="1050" kern="100" dirty="0" err="1">
                <a:effectLst/>
                <a:latin typeface="宋体" panose="02010600030101010101" pitchFamily="2" charset="-122"/>
                <a:ea typeface="宋体" panose="02010600030101010101" pitchFamily="2" charset="-122"/>
              </a:rPr>
              <a:t>vlan</a:t>
            </a:r>
            <a:r>
              <a:rPr lang="en-US" altLang="zh-CN" sz="1050" kern="100" dirty="0">
                <a:effectLst/>
                <a:latin typeface="宋体" panose="02010600030101010101" pitchFamily="2" charset="-122"/>
                <a:ea typeface="宋体" panose="02010600030101010101" pitchFamily="2" charset="-122"/>
              </a:rPr>
              <a:t> 10</a:t>
            </a:r>
          </a:p>
          <a:p>
            <a:pPr marL="742950" lvl="1" indent="-285750" algn="just">
              <a:buFont typeface="+mj-lt"/>
              <a:buAutoNum type="alphaLcParenR"/>
            </a:pPr>
            <a:r>
              <a:rPr lang="en-US" altLang="zh-CN" sz="1050" kern="100" dirty="0">
                <a:latin typeface="宋体" panose="02010600030101010101" pitchFamily="2" charset="-122"/>
                <a:ea typeface="宋体" panose="02010600030101010101" pitchFamily="2" charset="-122"/>
              </a:rPr>
              <a:t>Port hybrid untagged </a:t>
            </a:r>
            <a:r>
              <a:rPr lang="en-US" altLang="zh-CN" sz="1050" kern="100" dirty="0" err="1">
                <a:latin typeface="宋体" panose="02010600030101010101" pitchFamily="2" charset="-122"/>
                <a:ea typeface="宋体" panose="02010600030101010101" pitchFamily="2" charset="-122"/>
              </a:rPr>
              <a:t>vlan</a:t>
            </a:r>
            <a:r>
              <a:rPr lang="en-US" altLang="zh-CN" sz="1050" kern="100" dirty="0">
                <a:latin typeface="宋体" panose="02010600030101010101" pitchFamily="2" charset="-122"/>
                <a:ea typeface="宋体" panose="02010600030101010101" pitchFamily="2" charset="-122"/>
              </a:rPr>
              <a:t> 10</a:t>
            </a:r>
          </a:p>
          <a:p>
            <a:pPr marL="342900" lvl="0" indent="-342900" algn="just">
              <a:buFont typeface="+mj-lt"/>
              <a:buAutoNum type="arabicParenR"/>
            </a:pPr>
            <a:r>
              <a:rPr lang="zh-CN" altLang="zh-CN" sz="1050" kern="100" dirty="0">
                <a:effectLst/>
                <a:latin typeface="Times New Roman" panose="02020603050405020304" pitchFamily="18" charset="0"/>
                <a:ea typeface="宋体" panose="02010600030101010101" pitchFamily="2" charset="-122"/>
              </a:rPr>
              <a:t>对端口</a:t>
            </a:r>
            <a:r>
              <a:rPr lang="en-US" altLang="zh-CN" sz="1050" kern="100" dirty="0">
                <a:effectLst/>
                <a:latin typeface="Times New Roman" panose="02020603050405020304" pitchFamily="18" charset="0"/>
                <a:ea typeface="宋体" panose="02010600030101010101" pitchFamily="2" charset="-122"/>
              </a:rPr>
              <a:t>0/0/4</a:t>
            </a:r>
            <a:endParaRPr lang="zh-CN" altLang="zh-CN" sz="1050" kern="100" dirty="0">
              <a:effectLst/>
              <a:latin typeface="Times New Roman" panose="02020603050405020304" pitchFamily="18" charset="0"/>
              <a:ea typeface="宋体" panose="02010600030101010101" pitchFamily="2" charset="-122"/>
            </a:endParaRPr>
          </a:p>
          <a:p>
            <a:pPr marL="742950" lvl="1" indent="-285750" algn="just">
              <a:buFont typeface="+mj-lt"/>
              <a:buAutoNum type="alphaLcParenR"/>
            </a:pPr>
            <a:r>
              <a:rPr lang="en-US" altLang="zh-CN" sz="1050" kern="100" dirty="0">
                <a:effectLst/>
                <a:latin typeface="宋体" panose="02010600030101010101" pitchFamily="2" charset="-122"/>
                <a:ea typeface="宋体" panose="02010600030101010101" pitchFamily="2" charset="-122"/>
              </a:rPr>
              <a:t>interface ethernet 0/0/4</a:t>
            </a:r>
            <a:endParaRPr lang="zh-CN" altLang="zh-CN" sz="1050" kern="100" dirty="0">
              <a:effectLst/>
              <a:latin typeface="Times New Roman" panose="02020603050405020304" pitchFamily="18" charset="0"/>
              <a:ea typeface="宋体" panose="02010600030101010101" pitchFamily="2" charset="-122"/>
            </a:endParaRPr>
          </a:p>
          <a:p>
            <a:pPr marL="742950" lvl="1" indent="-285750" algn="just">
              <a:buFont typeface="+mj-lt"/>
              <a:buAutoNum type="alphaLcParenR"/>
            </a:pPr>
            <a:r>
              <a:rPr lang="en-US" altLang="zh-CN" sz="1050" kern="100" dirty="0">
                <a:effectLst/>
                <a:latin typeface="宋体" panose="02010600030101010101" pitchFamily="2" charset="-122"/>
                <a:ea typeface="宋体" panose="02010600030101010101" pitchFamily="2" charset="-122"/>
              </a:rPr>
              <a:t>port link-type hybrid</a:t>
            </a:r>
            <a:endParaRPr lang="zh-CN" altLang="zh-CN" sz="1050" kern="100" dirty="0">
              <a:effectLst/>
              <a:latin typeface="Times New Roman" panose="02020603050405020304" pitchFamily="18" charset="0"/>
              <a:ea typeface="宋体" panose="02010600030101010101" pitchFamily="2" charset="-122"/>
            </a:endParaRPr>
          </a:p>
          <a:p>
            <a:pPr marL="742950" lvl="1" indent="-285750" algn="just">
              <a:buFont typeface="+mj-lt"/>
              <a:buAutoNum type="alphaLcParenR"/>
            </a:pPr>
            <a:r>
              <a:rPr lang="en-US" altLang="zh-CN" sz="1050" kern="100" dirty="0">
                <a:effectLst/>
                <a:latin typeface="宋体" panose="02010600030101010101" pitchFamily="2" charset="-122"/>
                <a:ea typeface="宋体" panose="02010600030101010101" pitchFamily="2" charset="-122"/>
              </a:rPr>
              <a:t>port hybrid untagged </a:t>
            </a:r>
            <a:r>
              <a:rPr lang="en-US" altLang="zh-CN" sz="1050" kern="100" dirty="0" err="1">
                <a:effectLst/>
                <a:latin typeface="宋体" panose="02010600030101010101" pitchFamily="2" charset="-122"/>
                <a:ea typeface="宋体" panose="02010600030101010101" pitchFamily="2" charset="-122"/>
              </a:rPr>
              <a:t>vlan</a:t>
            </a:r>
            <a:r>
              <a:rPr lang="en-US" altLang="zh-CN" sz="1050" kern="100" dirty="0">
                <a:effectLst/>
                <a:latin typeface="宋体" panose="02010600030101010101" pitchFamily="2" charset="-122"/>
                <a:ea typeface="宋体" panose="02010600030101010101" pitchFamily="2" charset="-122"/>
              </a:rPr>
              <a:t> 20</a:t>
            </a:r>
            <a:endParaRPr lang="zh-CN" altLang="zh-CN" sz="1050" kern="100" dirty="0">
              <a:effectLst/>
              <a:latin typeface="Times New Roman" panose="02020603050405020304" pitchFamily="18" charset="0"/>
              <a:ea typeface="宋体" panose="02010600030101010101" pitchFamily="2" charset="-122"/>
            </a:endParaRPr>
          </a:p>
          <a:p>
            <a:pPr marL="742950" lvl="1" indent="-285750" algn="just">
              <a:buFont typeface="+mj-lt"/>
              <a:buAutoNum type="alphaLcParenR"/>
            </a:pPr>
            <a:r>
              <a:rPr lang="en-US" altLang="zh-CN" sz="1050" kern="100" dirty="0">
                <a:effectLst/>
                <a:latin typeface="宋体" panose="02010600030101010101" pitchFamily="2" charset="-122"/>
                <a:ea typeface="宋体" panose="02010600030101010101" pitchFamily="2" charset="-122"/>
              </a:rPr>
              <a:t>port hybrid </a:t>
            </a:r>
            <a:r>
              <a:rPr lang="en-US" altLang="zh-CN" sz="1050" kern="100" dirty="0" err="1">
                <a:effectLst/>
                <a:latin typeface="宋体" panose="02010600030101010101" pitchFamily="2" charset="-122"/>
                <a:ea typeface="宋体" panose="02010600030101010101" pitchFamily="2" charset="-122"/>
              </a:rPr>
              <a:t>pvid</a:t>
            </a:r>
            <a:r>
              <a:rPr lang="en-US" altLang="zh-CN" sz="1050" kern="100" dirty="0">
                <a:effectLst/>
                <a:latin typeface="宋体" panose="02010600030101010101" pitchFamily="2" charset="-122"/>
                <a:ea typeface="宋体" panose="02010600030101010101" pitchFamily="2" charset="-122"/>
              </a:rPr>
              <a:t> </a:t>
            </a:r>
            <a:r>
              <a:rPr lang="en-US" altLang="zh-CN" sz="1050" kern="100" dirty="0" err="1">
                <a:effectLst/>
                <a:latin typeface="宋体" panose="02010600030101010101" pitchFamily="2" charset="-122"/>
                <a:ea typeface="宋体" panose="02010600030101010101" pitchFamily="2" charset="-122"/>
              </a:rPr>
              <a:t>vlan</a:t>
            </a:r>
            <a:r>
              <a:rPr lang="en-US" altLang="zh-CN" sz="1050" kern="100" dirty="0">
                <a:effectLst/>
                <a:latin typeface="宋体" panose="02010600030101010101" pitchFamily="2" charset="-122"/>
                <a:ea typeface="宋体" panose="02010600030101010101" pitchFamily="2" charset="-122"/>
              </a:rPr>
              <a:t> 20</a:t>
            </a:r>
          </a:p>
          <a:p>
            <a:pPr marL="285750" indent="-285750" algn="just">
              <a:buFont typeface="Wingdings" panose="05000000000000000000" pitchFamily="2" charset="2"/>
              <a:buChar char="l"/>
            </a:pPr>
            <a:endParaRPr lang="zh-CN" altLang="zh-CN" sz="105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430664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1D86B1-96A5-4D02-8977-8EA5373FBD60}"/>
              </a:ext>
            </a:extLst>
          </p:cNvPr>
          <p:cNvSpPr>
            <a:spLocks noGrp="1"/>
          </p:cNvSpPr>
          <p:nvPr>
            <p:ph type="title"/>
          </p:nvPr>
        </p:nvSpPr>
        <p:spPr/>
        <p:txBody>
          <a:bodyPr/>
          <a:lstStyle/>
          <a:p>
            <a:r>
              <a:rPr lang="en-US" altLang="zh-CN" dirty="0"/>
              <a:t>Hybrid </a:t>
            </a:r>
            <a:r>
              <a:rPr lang="zh-CN" altLang="en-US" dirty="0"/>
              <a:t>端口配置练习</a:t>
            </a:r>
          </a:p>
        </p:txBody>
      </p:sp>
      <p:sp>
        <p:nvSpPr>
          <p:cNvPr id="4" name="日期占位符 3">
            <a:extLst>
              <a:ext uri="{FF2B5EF4-FFF2-40B4-BE49-F238E27FC236}">
                <a16:creationId xmlns:a16="http://schemas.microsoft.com/office/drawing/2014/main" id="{5737BD03-7B8C-4B8D-9C5D-351CE9A2271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6761C7C-271B-430F-9550-1B63DBC8EF14}" type="datetime5">
              <a:rPr kumimoji="0" lang="zh-CN" altLang="en-US" sz="1100" b="0" i="0" u="none" strike="noStrike" kern="1200" cap="none" spc="0" normalizeH="0" baseline="0" noProof="0" smtClean="0">
                <a:ln>
                  <a:noFill/>
                </a:ln>
                <a:solidFill>
                  <a:prstClr val="black">
                    <a:lumMod val="65000"/>
                    <a:lumOff val="3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2021/3/18</a:t>
            </a:fld>
            <a:endParaRPr kumimoji="0" lang="zh-CN" altLang="en-US" sz="1100" b="0" i="0" u="none" strike="noStrike" kern="1200" cap="none" spc="0" normalizeH="0" baseline="0" noProof="0">
              <a:ln>
                <a:noFill/>
              </a:ln>
              <a:solidFill>
                <a:prstClr val="black">
                  <a:lumMod val="65000"/>
                  <a:lumOff val="35000"/>
                </a:prstClr>
              </a:solidFill>
              <a:effectLst/>
              <a:uLnTx/>
              <a:uFillTx/>
              <a:latin typeface="Calibri"/>
              <a:ea typeface="宋体" panose="02010600030101010101" pitchFamily="2" charset="-122"/>
              <a:cs typeface="+mn-cs"/>
            </a:endParaRPr>
          </a:p>
        </p:txBody>
      </p:sp>
      <p:sp>
        <p:nvSpPr>
          <p:cNvPr id="5" name="页脚占位符 4">
            <a:extLst>
              <a:ext uri="{FF2B5EF4-FFF2-40B4-BE49-F238E27FC236}">
                <a16:creationId xmlns:a16="http://schemas.microsoft.com/office/drawing/2014/main" id="{45D104CF-E32B-462E-AAF9-E51D2D4DFEF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a:ln>
                  <a:noFill/>
                </a:ln>
                <a:solidFill>
                  <a:prstClr val="black">
                    <a:lumMod val="65000"/>
                    <a:lumOff val="35000"/>
                  </a:prstClr>
                </a:solidFill>
                <a:effectLst/>
                <a:uLnTx/>
                <a:uFillTx/>
                <a:latin typeface="Calibri"/>
                <a:ea typeface="宋体" panose="02010600030101010101" pitchFamily="2" charset="-122"/>
                <a:cs typeface="+mn-cs"/>
              </a:rPr>
              <a:t>计算机科学与工程学院    陈朝华</a:t>
            </a:r>
            <a:endParaRPr kumimoji="0" lang="zh-CN" altLang="en-US" sz="1100" b="0" i="0" u="none" strike="noStrike" kern="1200" cap="none" spc="0" normalizeH="0" baseline="0" noProof="0" dirty="0">
              <a:ln>
                <a:noFill/>
              </a:ln>
              <a:solidFill>
                <a:prstClr val="black">
                  <a:lumMod val="65000"/>
                  <a:lumOff val="35000"/>
                </a:prstClr>
              </a:solidFill>
              <a:effectLst/>
              <a:uLnTx/>
              <a:uFillTx/>
              <a:latin typeface="Calibri"/>
              <a:ea typeface="宋体" panose="02010600030101010101" pitchFamily="2" charset="-122"/>
              <a:cs typeface="+mn-cs"/>
            </a:endParaRPr>
          </a:p>
        </p:txBody>
      </p:sp>
      <p:sp>
        <p:nvSpPr>
          <p:cNvPr id="6" name="灯片编号占位符 5">
            <a:extLst>
              <a:ext uri="{FF2B5EF4-FFF2-40B4-BE49-F238E27FC236}">
                <a16:creationId xmlns:a16="http://schemas.microsoft.com/office/drawing/2014/main" id="{8F4B23E2-E941-4CA6-8CB8-89525525AE3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032FB1-9441-4477-BC2C-471BE8C7C13C}" type="slidenum">
              <a:rPr kumimoji="0" lang="zh-CN" altLang="en-US" sz="11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1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9" name="文本框 8">
            <a:extLst>
              <a:ext uri="{FF2B5EF4-FFF2-40B4-BE49-F238E27FC236}">
                <a16:creationId xmlns:a16="http://schemas.microsoft.com/office/drawing/2014/main" id="{93C3404C-A14E-484F-AA2D-8D17B17DB351}"/>
              </a:ext>
            </a:extLst>
          </p:cNvPr>
          <p:cNvSpPr txBox="1"/>
          <p:nvPr/>
        </p:nvSpPr>
        <p:spPr>
          <a:xfrm>
            <a:off x="5946851" y="782012"/>
            <a:ext cx="3489821" cy="4293483"/>
          </a:xfrm>
          <a:prstGeom prst="rect">
            <a:avLst/>
          </a:prstGeom>
          <a:noFill/>
        </p:spPr>
        <p:txBody>
          <a:bodyPr wrap="square" rtlCol="0">
            <a:spAutoFit/>
          </a:bodyPr>
          <a:lstStyle/>
          <a:p>
            <a:pPr marL="342900" lvl="0" indent="-342900" algn="just">
              <a:buFont typeface="Wingdings" panose="05000000000000000000" pitchFamily="2" charset="2"/>
              <a:buChar char=""/>
            </a:pPr>
            <a:r>
              <a:rPr lang="zh-CN" altLang="zh-CN" sz="1050" kern="100" dirty="0">
                <a:effectLst/>
                <a:latin typeface="Times New Roman" panose="02020603050405020304" pitchFamily="18" charset="0"/>
                <a:ea typeface="宋体" panose="02010600030101010101" pitchFamily="2" charset="-122"/>
              </a:rPr>
              <a:t>对</a:t>
            </a:r>
            <a:r>
              <a:rPr lang="en-US" altLang="zh-CN" sz="1050" kern="100" dirty="0">
                <a:effectLst/>
                <a:latin typeface="Times New Roman" panose="02020603050405020304" pitchFamily="18" charset="0"/>
                <a:ea typeface="宋体" panose="02010600030101010101" pitchFamily="2" charset="-122"/>
              </a:rPr>
              <a:t>s1</a:t>
            </a:r>
            <a:endParaRPr lang="zh-CN" altLang="zh-CN" sz="105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arenR"/>
            </a:pPr>
            <a:r>
              <a:rPr lang="en-US" altLang="zh-CN" sz="1050" kern="100" dirty="0">
                <a:effectLst/>
                <a:latin typeface="宋体" panose="02010600030101010101" pitchFamily="2" charset="-122"/>
                <a:ea typeface="宋体" panose="02010600030101010101" pitchFamily="2" charset="-122"/>
              </a:rPr>
              <a:t>sys</a:t>
            </a:r>
            <a:endParaRPr lang="zh-CN" altLang="zh-CN" sz="105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arenR"/>
            </a:pPr>
            <a:r>
              <a:rPr lang="en-US" altLang="zh-CN" sz="1050" kern="100" dirty="0" err="1">
                <a:effectLst/>
                <a:latin typeface="宋体" panose="02010600030101010101" pitchFamily="2" charset="-122"/>
                <a:ea typeface="宋体" panose="02010600030101010101" pitchFamily="2" charset="-122"/>
              </a:rPr>
              <a:t>sysname</a:t>
            </a:r>
            <a:r>
              <a:rPr lang="en-US" altLang="zh-CN" sz="1050" kern="100" dirty="0">
                <a:effectLst/>
                <a:latin typeface="宋体" panose="02010600030101010101" pitchFamily="2" charset="-122"/>
                <a:ea typeface="宋体" panose="02010600030101010101" pitchFamily="2" charset="-122"/>
              </a:rPr>
              <a:t> s1</a:t>
            </a:r>
            <a:endParaRPr lang="zh-CN" altLang="zh-CN" sz="105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arenR"/>
            </a:pPr>
            <a:r>
              <a:rPr lang="en-US" altLang="zh-CN" sz="1050" kern="100" dirty="0" err="1">
                <a:effectLst/>
                <a:latin typeface="宋体" panose="02010600030101010101" pitchFamily="2" charset="-122"/>
                <a:ea typeface="宋体" panose="02010600030101010101" pitchFamily="2" charset="-122"/>
              </a:rPr>
              <a:t>vlan</a:t>
            </a:r>
            <a:r>
              <a:rPr lang="en-US" altLang="zh-CN" sz="1050" kern="100" dirty="0">
                <a:effectLst/>
                <a:latin typeface="宋体" panose="02010600030101010101" pitchFamily="2" charset="-122"/>
                <a:ea typeface="宋体" panose="02010600030101010101" pitchFamily="2" charset="-122"/>
              </a:rPr>
              <a:t> 10</a:t>
            </a:r>
            <a:endParaRPr lang="zh-CN" altLang="zh-CN" sz="105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arenR"/>
            </a:pPr>
            <a:r>
              <a:rPr lang="en-US" altLang="zh-CN" sz="1050" kern="100" dirty="0" err="1">
                <a:effectLst/>
                <a:latin typeface="宋体" panose="02010600030101010101" pitchFamily="2" charset="-122"/>
                <a:ea typeface="宋体" panose="02010600030101010101" pitchFamily="2" charset="-122"/>
              </a:rPr>
              <a:t>vlan</a:t>
            </a:r>
            <a:r>
              <a:rPr lang="en-US" altLang="zh-CN" sz="1050" kern="100" dirty="0">
                <a:effectLst/>
                <a:latin typeface="宋体" panose="02010600030101010101" pitchFamily="2" charset="-122"/>
                <a:ea typeface="宋体" panose="02010600030101010101" pitchFamily="2" charset="-122"/>
              </a:rPr>
              <a:t> 20</a:t>
            </a:r>
            <a:endParaRPr lang="zh-CN" altLang="zh-CN" sz="105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arenR"/>
            </a:pPr>
            <a:r>
              <a:rPr lang="en-US" altLang="zh-CN" sz="1050" kern="100" dirty="0" err="1">
                <a:effectLst/>
                <a:latin typeface="宋体" panose="02010600030101010101" pitchFamily="2" charset="-122"/>
                <a:ea typeface="宋体" panose="02010600030101010101" pitchFamily="2" charset="-122"/>
              </a:rPr>
              <a:t>vlan</a:t>
            </a:r>
            <a:r>
              <a:rPr lang="en-US" altLang="zh-CN" sz="1050" kern="100" dirty="0">
                <a:effectLst/>
                <a:latin typeface="宋体" panose="02010600030101010101" pitchFamily="2" charset="-122"/>
                <a:ea typeface="宋体" panose="02010600030101010101" pitchFamily="2" charset="-122"/>
              </a:rPr>
              <a:t> 30</a:t>
            </a:r>
            <a:endParaRPr lang="zh-CN" altLang="zh-CN" sz="105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arenR"/>
            </a:pPr>
            <a:r>
              <a:rPr lang="zh-CN" altLang="zh-CN" sz="1050" kern="100" dirty="0">
                <a:effectLst/>
                <a:latin typeface="Times New Roman" panose="02020603050405020304" pitchFamily="18" charset="0"/>
                <a:ea typeface="宋体" panose="02010600030101010101" pitchFamily="2" charset="-122"/>
              </a:rPr>
              <a:t>对端口</a:t>
            </a:r>
            <a:r>
              <a:rPr lang="en-US" altLang="zh-CN" sz="1050" kern="100" dirty="0">
                <a:effectLst/>
                <a:latin typeface="Times New Roman" panose="02020603050405020304" pitchFamily="18" charset="0"/>
                <a:ea typeface="宋体" panose="02010600030101010101" pitchFamily="2" charset="-122"/>
              </a:rPr>
              <a:t>0/0/4</a:t>
            </a:r>
            <a:endParaRPr lang="zh-CN" altLang="zh-CN" sz="1050" kern="100" dirty="0">
              <a:effectLst/>
              <a:latin typeface="Times New Roman" panose="02020603050405020304" pitchFamily="18" charset="0"/>
              <a:ea typeface="宋体" panose="02010600030101010101" pitchFamily="2" charset="-122"/>
            </a:endParaRPr>
          </a:p>
          <a:p>
            <a:pPr marL="742950" lvl="1" indent="-285750" algn="just">
              <a:buFont typeface="+mj-lt"/>
              <a:buAutoNum type="alphaLcParenR"/>
            </a:pPr>
            <a:r>
              <a:rPr lang="en-US" altLang="zh-CN" sz="1050" kern="100" dirty="0">
                <a:effectLst/>
                <a:latin typeface="宋体" panose="02010600030101010101" pitchFamily="2" charset="-122"/>
                <a:ea typeface="宋体" panose="02010600030101010101" pitchFamily="2" charset="-122"/>
              </a:rPr>
              <a:t>interface ethernet 0/0/4</a:t>
            </a:r>
            <a:endParaRPr lang="zh-CN" altLang="zh-CN" sz="1050" kern="100" dirty="0">
              <a:effectLst/>
              <a:latin typeface="Times New Roman" panose="02020603050405020304" pitchFamily="18" charset="0"/>
              <a:ea typeface="宋体" panose="02010600030101010101" pitchFamily="2" charset="-122"/>
            </a:endParaRPr>
          </a:p>
          <a:p>
            <a:pPr marL="742950" lvl="1" indent="-285750" algn="just">
              <a:buFont typeface="+mj-lt"/>
              <a:buAutoNum type="alphaLcParenR"/>
            </a:pPr>
            <a:r>
              <a:rPr lang="en-US" altLang="zh-CN" sz="1050" kern="100" dirty="0">
                <a:effectLst/>
                <a:latin typeface="宋体" panose="02010600030101010101" pitchFamily="2" charset="-122"/>
                <a:ea typeface="宋体" panose="02010600030101010101" pitchFamily="2" charset="-122"/>
              </a:rPr>
              <a:t>port link-type hybrid</a:t>
            </a:r>
            <a:endParaRPr lang="zh-CN" altLang="zh-CN" sz="1050" kern="100" dirty="0">
              <a:effectLst/>
              <a:latin typeface="Times New Roman" panose="02020603050405020304" pitchFamily="18" charset="0"/>
              <a:ea typeface="宋体" panose="02010600030101010101" pitchFamily="2" charset="-122"/>
            </a:endParaRPr>
          </a:p>
          <a:p>
            <a:pPr marL="742950" lvl="1" indent="-285750" algn="just">
              <a:buFont typeface="+mj-lt"/>
              <a:buAutoNum type="alphaLcParenR"/>
            </a:pPr>
            <a:r>
              <a:rPr lang="en-US" altLang="zh-CN" sz="1050" kern="100" dirty="0">
                <a:effectLst/>
                <a:latin typeface="宋体" panose="02010600030101010101" pitchFamily="2" charset="-122"/>
                <a:ea typeface="宋体" panose="02010600030101010101" pitchFamily="2" charset="-122"/>
              </a:rPr>
              <a:t>port hybrid untagged </a:t>
            </a:r>
            <a:r>
              <a:rPr lang="en-US" altLang="zh-CN" sz="1050" kern="100" dirty="0" err="1">
                <a:effectLst/>
                <a:latin typeface="宋体" panose="02010600030101010101" pitchFamily="2" charset="-122"/>
                <a:ea typeface="宋体" panose="02010600030101010101" pitchFamily="2" charset="-122"/>
              </a:rPr>
              <a:t>vlan</a:t>
            </a:r>
            <a:r>
              <a:rPr lang="en-US" altLang="zh-CN" sz="1050" kern="100" dirty="0">
                <a:effectLst/>
                <a:latin typeface="宋体" panose="02010600030101010101" pitchFamily="2" charset="-122"/>
                <a:ea typeface="宋体" panose="02010600030101010101" pitchFamily="2" charset="-122"/>
              </a:rPr>
              <a:t> 10 20 30</a:t>
            </a:r>
            <a:endParaRPr lang="zh-CN" altLang="zh-CN" sz="1050" kern="100" dirty="0">
              <a:effectLst/>
              <a:latin typeface="Times New Roman" panose="02020603050405020304" pitchFamily="18" charset="0"/>
              <a:ea typeface="宋体" panose="02010600030101010101" pitchFamily="2" charset="-122"/>
            </a:endParaRPr>
          </a:p>
          <a:p>
            <a:pPr marL="742950" lvl="1" indent="-285750" algn="just">
              <a:buFont typeface="+mj-lt"/>
              <a:buAutoNum type="alphaLcParenR"/>
            </a:pPr>
            <a:r>
              <a:rPr lang="en-US" altLang="zh-CN" sz="1050" kern="100" dirty="0">
                <a:effectLst/>
                <a:latin typeface="宋体" panose="02010600030101010101" pitchFamily="2" charset="-122"/>
                <a:ea typeface="宋体" panose="02010600030101010101" pitchFamily="2" charset="-122"/>
              </a:rPr>
              <a:t>port hybrid </a:t>
            </a:r>
            <a:r>
              <a:rPr lang="en-US" altLang="zh-CN" sz="1050" kern="100" dirty="0" err="1">
                <a:effectLst/>
                <a:latin typeface="宋体" panose="02010600030101010101" pitchFamily="2" charset="-122"/>
                <a:ea typeface="宋体" panose="02010600030101010101" pitchFamily="2" charset="-122"/>
              </a:rPr>
              <a:t>pvid</a:t>
            </a:r>
            <a:r>
              <a:rPr lang="en-US" altLang="zh-CN" sz="1050" kern="100" dirty="0">
                <a:effectLst/>
                <a:latin typeface="宋体" panose="02010600030101010101" pitchFamily="2" charset="-122"/>
                <a:ea typeface="宋体" panose="02010600030101010101" pitchFamily="2" charset="-122"/>
              </a:rPr>
              <a:t> </a:t>
            </a:r>
            <a:r>
              <a:rPr lang="en-US" altLang="zh-CN" sz="1050" kern="100" dirty="0" err="1">
                <a:effectLst/>
                <a:latin typeface="宋体" panose="02010600030101010101" pitchFamily="2" charset="-122"/>
                <a:ea typeface="宋体" panose="02010600030101010101" pitchFamily="2" charset="-122"/>
              </a:rPr>
              <a:t>vlan</a:t>
            </a:r>
            <a:r>
              <a:rPr lang="en-US" altLang="zh-CN" sz="1050" kern="100" dirty="0">
                <a:effectLst/>
                <a:latin typeface="宋体" panose="02010600030101010101" pitchFamily="2" charset="-122"/>
                <a:ea typeface="宋体" panose="02010600030101010101" pitchFamily="2" charset="-122"/>
              </a:rPr>
              <a:t> 30</a:t>
            </a:r>
            <a:endParaRPr lang="zh-CN" altLang="zh-CN" sz="105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arenR"/>
            </a:pPr>
            <a:r>
              <a:rPr lang="zh-CN" altLang="zh-CN" sz="1050" kern="100" dirty="0">
                <a:effectLst/>
                <a:latin typeface="Times New Roman" panose="02020603050405020304" pitchFamily="18" charset="0"/>
                <a:ea typeface="宋体" panose="02010600030101010101" pitchFamily="2" charset="-122"/>
              </a:rPr>
              <a:t>对端口</a:t>
            </a:r>
            <a:r>
              <a:rPr lang="en-US" altLang="zh-CN" sz="1050" kern="100" dirty="0">
                <a:effectLst/>
                <a:latin typeface="Times New Roman" panose="02020603050405020304" pitchFamily="18" charset="0"/>
                <a:ea typeface="宋体" panose="02010600030101010101" pitchFamily="2" charset="-122"/>
              </a:rPr>
              <a:t>0/0/3</a:t>
            </a:r>
            <a:endParaRPr lang="zh-CN" altLang="zh-CN" sz="1050" kern="100" dirty="0">
              <a:effectLst/>
              <a:latin typeface="Times New Roman" panose="02020603050405020304" pitchFamily="18" charset="0"/>
              <a:ea typeface="宋体" panose="02010600030101010101" pitchFamily="2" charset="-122"/>
            </a:endParaRPr>
          </a:p>
          <a:p>
            <a:pPr marL="742950" lvl="1" indent="-285750" algn="just">
              <a:buFont typeface="+mj-lt"/>
              <a:buAutoNum type="alphaLcParenR"/>
            </a:pPr>
            <a:r>
              <a:rPr lang="en-US" altLang="zh-CN" sz="1050" kern="100" dirty="0">
                <a:effectLst/>
                <a:latin typeface="宋体" panose="02010600030101010101" pitchFamily="2" charset="-122"/>
                <a:ea typeface="宋体" panose="02010600030101010101" pitchFamily="2" charset="-122"/>
              </a:rPr>
              <a:t>interface ethernet 0/0/3</a:t>
            </a:r>
            <a:endParaRPr lang="zh-CN" altLang="zh-CN" sz="1050" kern="100" dirty="0">
              <a:effectLst/>
              <a:latin typeface="Times New Roman" panose="02020603050405020304" pitchFamily="18" charset="0"/>
              <a:ea typeface="宋体" panose="02010600030101010101" pitchFamily="2" charset="-122"/>
            </a:endParaRPr>
          </a:p>
          <a:p>
            <a:pPr marL="742950" lvl="1" indent="-285750" algn="just">
              <a:buFont typeface="+mj-lt"/>
              <a:buAutoNum type="alphaLcParenR"/>
            </a:pPr>
            <a:r>
              <a:rPr lang="en-US" altLang="zh-CN" sz="1050" kern="100" dirty="0">
                <a:effectLst/>
                <a:latin typeface="宋体" panose="02010600030101010101" pitchFamily="2" charset="-122"/>
                <a:ea typeface="宋体" panose="02010600030101010101" pitchFamily="2" charset="-122"/>
              </a:rPr>
              <a:t>port link-type hybrid</a:t>
            </a:r>
            <a:endParaRPr lang="zh-CN" altLang="zh-CN" sz="1050" kern="100" dirty="0">
              <a:effectLst/>
              <a:latin typeface="Times New Roman" panose="02020603050405020304" pitchFamily="18" charset="0"/>
              <a:ea typeface="宋体" panose="02010600030101010101" pitchFamily="2" charset="-122"/>
            </a:endParaRPr>
          </a:p>
          <a:p>
            <a:pPr marL="742950" lvl="1" indent="-285750" algn="just">
              <a:buFont typeface="+mj-lt"/>
              <a:buAutoNum type="alphaLcParenR"/>
            </a:pPr>
            <a:r>
              <a:rPr lang="en-US" altLang="zh-CN" sz="1050" kern="100" dirty="0">
                <a:effectLst/>
                <a:latin typeface="宋体" panose="02010600030101010101" pitchFamily="2" charset="-122"/>
                <a:ea typeface="宋体" panose="02010600030101010101" pitchFamily="2" charset="-122"/>
              </a:rPr>
              <a:t>port hybrid untagged </a:t>
            </a:r>
            <a:r>
              <a:rPr lang="en-US" altLang="zh-CN" sz="1050" kern="100" dirty="0" err="1">
                <a:effectLst/>
                <a:latin typeface="宋体" panose="02010600030101010101" pitchFamily="2" charset="-122"/>
                <a:ea typeface="宋体" panose="02010600030101010101" pitchFamily="2" charset="-122"/>
              </a:rPr>
              <a:t>vlan</a:t>
            </a:r>
            <a:r>
              <a:rPr lang="en-US" altLang="zh-CN" sz="1050" kern="100" dirty="0">
                <a:effectLst/>
                <a:latin typeface="宋体" panose="02010600030101010101" pitchFamily="2" charset="-122"/>
                <a:ea typeface="宋体" panose="02010600030101010101" pitchFamily="2" charset="-122"/>
              </a:rPr>
              <a:t> 10 30</a:t>
            </a:r>
            <a:endParaRPr lang="zh-CN" altLang="zh-CN" sz="1050" kern="100" dirty="0">
              <a:effectLst/>
              <a:latin typeface="Times New Roman" panose="02020603050405020304" pitchFamily="18" charset="0"/>
              <a:ea typeface="宋体" panose="02010600030101010101" pitchFamily="2" charset="-122"/>
            </a:endParaRPr>
          </a:p>
          <a:p>
            <a:pPr marL="742950" lvl="1" indent="-285750" algn="just">
              <a:buFont typeface="+mj-lt"/>
              <a:buAutoNum type="alphaLcParenR"/>
            </a:pPr>
            <a:r>
              <a:rPr lang="en-US" altLang="zh-CN" sz="1050" kern="100" dirty="0">
                <a:effectLst/>
                <a:latin typeface="宋体" panose="02010600030101010101" pitchFamily="2" charset="-122"/>
                <a:ea typeface="宋体" panose="02010600030101010101" pitchFamily="2" charset="-122"/>
              </a:rPr>
              <a:t>port hybrid </a:t>
            </a:r>
            <a:r>
              <a:rPr lang="en-US" altLang="zh-CN" sz="1050" kern="100" dirty="0" err="1">
                <a:effectLst/>
                <a:latin typeface="宋体" panose="02010600030101010101" pitchFamily="2" charset="-122"/>
                <a:ea typeface="宋体" panose="02010600030101010101" pitchFamily="2" charset="-122"/>
              </a:rPr>
              <a:t>pvid</a:t>
            </a:r>
            <a:r>
              <a:rPr lang="en-US" altLang="zh-CN" sz="1050" kern="100" dirty="0">
                <a:effectLst/>
                <a:latin typeface="宋体" panose="02010600030101010101" pitchFamily="2" charset="-122"/>
                <a:ea typeface="宋体" panose="02010600030101010101" pitchFamily="2" charset="-122"/>
              </a:rPr>
              <a:t> </a:t>
            </a:r>
            <a:r>
              <a:rPr lang="en-US" altLang="zh-CN" sz="1050" kern="100" dirty="0" err="1">
                <a:effectLst/>
                <a:latin typeface="宋体" panose="02010600030101010101" pitchFamily="2" charset="-122"/>
                <a:ea typeface="宋体" panose="02010600030101010101" pitchFamily="2" charset="-122"/>
              </a:rPr>
              <a:t>vlan</a:t>
            </a:r>
            <a:r>
              <a:rPr lang="en-US" altLang="zh-CN" sz="1050" kern="100" dirty="0">
                <a:effectLst/>
                <a:latin typeface="宋体" panose="02010600030101010101" pitchFamily="2" charset="-122"/>
                <a:ea typeface="宋体" panose="02010600030101010101" pitchFamily="2" charset="-122"/>
              </a:rPr>
              <a:t> 10</a:t>
            </a:r>
            <a:endParaRPr lang="zh-CN" altLang="zh-CN" sz="105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arenR"/>
            </a:pPr>
            <a:r>
              <a:rPr lang="zh-CN" altLang="zh-CN" sz="1050" kern="100" dirty="0">
                <a:effectLst/>
                <a:latin typeface="Times New Roman" panose="02020603050405020304" pitchFamily="18" charset="0"/>
                <a:ea typeface="宋体" panose="02010600030101010101" pitchFamily="2" charset="-122"/>
              </a:rPr>
              <a:t>对端口</a:t>
            </a:r>
            <a:r>
              <a:rPr lang="en-US" altLang="zh-CN" sz="1050" kern="100" dirty="0">
                <a:effectLst/>
                <a:latin typeface="Times New Roman" panose="02020603050405020304" pitchFamily="18" charset="0"/>
                <a:ea typeface="宋体" panose="02010600030101010101" pitchFamily="2" charset="-122"/>
              </a:rPr>
              <a:t>0/0/2</a:t>
            </a:r>
            <a:endParaRPr lang="zh-CN" altLang="zh-CN" sz="1050" kern="100" dirty="0">
              <a:effectLst/>
              <a:latin typeface="Times New Roman" panose="02020603050405020304" pitchFamily="18" charset="0"/>
              <a:ea typeface="宋体" panose="02010600030101010101" pitchFamily="2" charset="-122"/>
            </a:endParaRPr>
          </a:p>
          <a:p>
            <a:pPr marL="742950" lvl="1" indent="-285750" algn="just">
              <a:buFont typeface="+mj-lt"/>
              <a:buAutoNum type="alphaLcParenR"/>
            </a:pPr>
            <a:r>
              <a:rPr lang="en-US" altLang="zh-CN" sz="1050" kern="100" dirty="0">
                <a:effectLst/>
                <a:latin typeface="宋体" panose="02010600030101010101" pitchFamily="2" charset="-122"/>
                <a:ea typeface="宋体" panose="02010600030101010101" pitchFamily="2" charset="-122"/>
              </a:rPr>
              <a:t>interface ethernet 0/0/2</a:t>
            </a:r>
            <a:endParaRPr lang="zh-CN" altLang="zh-CN" sz="1050" kern="100" dirty="0">
              <a:effectLst/>
              <a:latin typeface="Times New Roman" panose="02020603050405020304" pitchFamily="18" charset="0"/>
              <a:ea typeface="宋体" panose="02010600030101010101" pitchFamily="2" charset="-122"/>
            </a:endParaRPr>
          </a:p>
          <a:p>
            <a:pPr marL="742950" lvl="1" indent="-285750" algn="just">
              <a:buFont typeface="+mj-lt"/>
              <a:buAutoNum type="alphaLcParenR"/>
            </a:pPr>
            <a:r>
              <a:rPr lang="en-US" altLang="zh-CN" sz="1050" kern="100" dirty="0">
                <a:effectLst/>
                <a:latin typeface="宋体" panose="02010600030101010101" pitchFamily="2" charset="-122"/>
                <a:ea typeface="宋体" panose="02010600030101010101" pitchFamily="2" charset="-122"/>
              </a:rPr>
              <a:t>port link-type hybrid</a:t>
            </a:r>
            <a:endParaRPr lang="zh-CN" altLang="zh-CN" sz="1050" kern="100" dirty="0">
              <a:effectLst/>
              <a:latin typeface="Times New Roman" panose="02020603050405020304" pitchFamily="18" charset="0"/>
              <a:ea typeface="宋体" panose="02010600030101010101" pitchFamily="2" charset="-122"/>
            </a:endParaRPr>
          </a:p>
          <a:p>
            <a:pPr marL="742950" lvl="1" indent="-285750" algn="just">
              <a:buFont typeface="+mj-lt"/>
              <a:buAutoNum type="alphaLcParenR"/>
            </a:pPr>
            <a:r>
              <a:rPr lang="en-US" altLang="zh-CN" sz="1050" kern="100" dirty="0">
                <a:effectLst/>
                <a:latin typeface="宋体" panose="02010600030101010101" pitchFamily="2" charset="-122"/>
                <a:ea typeface="宋体" panose="02010600030101010101" pitchFamily="2" charset="-122"/>
              </a:rPr>
              <a:t>port hybrid untagged </a:t>
            </a:r>
            <a:r>
              <a:rPr lang="en-US" altLang="zh-CN" sz="1050" kern="100" dirty="0" err="1">
                <a:effectLst/>
                <a:latin typeface="宋体" panose="02010600030101010101" pitchFamily="2" charset="-122"/>
                <a:ea typeface="宋体" panose="02010600030101010101" pitchFamily="2" charset="-122"/>
              </a:rPr>
              <a:t>vlan</a:t>
            </a:r>
            <a:r>
              <a:rPr lang="en-US" altLang="zh-CN" sz="1050" kern="100" dirty="0">
                <a:effectLst/>
                <a:latin typeface="宋体" panose="02010600030101010101" pitchFamily="2" charset="-122"/>
                <a:ea typeface="宋体" panose="02010600030101010101" pitchFamily="2" charset="-122"/>
              </a:rPr>
              <a:t> 20 30</a:t>
            </a:r>
            <a:endParaRPr lang="zh-CN" altLang="zh-CN" sz="1050" kern="100" dirty="0">
              <a:effectLst/>
              <a:latin typeface="Times New Roman" panose="02020603050405020304" pitchFamily="18" charset="0"/>
              <a:ea typeface="宋体" panose="02010600030101010101" pitchFamily="2" charset="-122"/>
            </a:endParaRPr>
          </a:p>
          <a:p>
            <a:pPr marL="742950" lvl="1" indent="-285750" algn="just">
              <a:buFont typeface="+mj-lt"/>
              <a:buAutoNum type="alphaLcParenR"/>
            </a:pPr>
            <a:r>
              <a:rPr lang="en-US" altLang="zh-CN" sz="1050" kern="100" dirty="0">
                <a:effectLst/>
                <a:latin typeface="宋体" panose="02010600030101010101" pitchFamily="2" charset="-122"/>
                <a:ea typeface="宋体" panose="02010600030101010101" pitchFamily="2" charset="-122"/>
              </a:rPr>
              <a:t>port hybrid </a:t>
            </a:r>
            <a:r>
              <a:rPr lang="en-US" altLang="zh-CN" sz="1050" kern="100" dirty="0" err="1">
                <a:effectLst/>
                <a:latin typeface="宋体" panose="02010600030101010101" pitchFamily="2" charset="-122"/>
                <a:ea typeface="宋体" panose="02010600030101010101" pitchFamily="2" charset="-122"/>
              </a:rPr>
              <a:t>pvid</a:t>
            </a:r>
            <a:r>
              <a:rPr lang="en-US" altLang="zh-CN" sz="1050" kern="100" dirty="0">
                <a:effectLst/>
                <a:latin typeface="宋体" panose="02010600030101010101" pitchFamily="2" charset="-122"/>
                <a:ea typeface="宋体" panose="02010600030101010101" pitchFamily="2" charset="-122"/>
              </a:rPr>
              <a:t> </a:t>
            </a:r>
            <a:r>
              <a:rPr lang="en-US" altLang="zh-CN" sz="1050" kern="100" dirty="0" err="1">
                <a:effectLst/>
                <a:latin typeface="宋体" panose="02010600030101010101" pitchFamily="2" charset="-122"/>
                <a:ea typeface="宋体" panose="02010600030101010101" pitchFamily="2" charset="-122"/>
              </a:rPr>
              <a:t>vlan</a:t>
            </a:r>
            <a:r>
              <a:rPr lang="en-US" altLang="zh-CN" sz="1050" kern="100" dirty="0">
                <a:effectLst/>
                <a:latin typeface="宋体" panose="02010600030101010101" pitchFamily="2" charset="-122"/>
                <a:ea typeface="宋体" panose="02010600030101010101" pitchFamily="2" charset="-122"/>
              </a:rPr>
              <a:t> 20</a:t>
            </a:r>
            <a:endParaRPr lang="zh-CN" altLang="zh-CN" sz="105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arenR"/>
            </a:pPr>
            <a:r>
              <a:rPr lang="zh-CN" altLang="zh-CN" sz="1050" kern="100" dirty="0">
                <a:effectLst/>
                <a:latin typeface="Times New Roman" panose="02020603050405020304" pitchFamily="18" charset="0"/>
                <a:ea typeface="宋体" panose="02010600030101010101" pitchFamily="2" charset="-122"/>
              </a:rPr>
              <a:t>对端口</a:t>
            </a:r>
            <a:r>
              <a:rPr lang="en-US" altLang="zh-CN" sz="1050" kern="100" dirty="0">
                <a:effectLst/>
                <a:latin typeface="Times New Roman" panose="02020603050405020304" pitchFamily="18" charset="0"/>
                <a:ea typeface="宋体" panose="02010600030101010101" pitchFamily="2" charset="-122"/>
              </a:rPr>
              <a:t>0/0/1</a:t>
            </a:r>
            <a:endParaRPr lang="zh-CN" altLang="zh-CN" sz="1050" kern="100" dirty="0">
              <a:effectLst/>
              <a:latin typeface="Times New Roman" panose="02020603050405020304" pitchFamily="18" charset="0"/>
              <a:ea typeface="宋体" panose="02010600030101010101" pitchFamily="2" charset="-122"/>
            </a:endParaRPr>
          </a:p>
          <a:p>
            <a:pPr marL="742950" lvl="1" indent="-285750" algn="just">
              <a:buFont typeface="+mj-lt"/>
              <a:buAutoNum type="alphaLcParenR"/>
            </a:pPr>
            <a:r>
              <a:rPr lang="en-US" altLang="zh-CN" sz="1050" kern="100" dirty="0">
                <a:effectLst/>
                <a:latin typeface="宋体" panose="02010600030101010101" pitchFamily="2" charset="-122"/>
                <a:ea typeface="宋体" panose="02010600030101010101" pitchFamily="2" charset="-122"/>
              </a:rPr>
              <a:t>interface ethernet 0/0/1</a:t>
            </a:r>
            <a:endParaRPr lang="zh-CN" altLang="zh-CN" sz="1050" kern="100" dirty="0">
              <a:effectLst/>
              <a:latin typeface="Times New Roman" panose="02020603050405020304" pitchFamily="18" charset="0"/>
              <a:ea typeface="宋体" panose="02010600030101010101" pitchFamily="2" charset="-122"/>
            </a:endParaRPr>
          </a:p>
          <a:p>
            <a:pPr marL="742950" lvl="1" indent="-285750" algn="just">
              <a:buFont typeface="+mj-lt"/>
              <a:buAutoNum type="alphaLcParenR"/>
            </a:pPr>
            <a:r>
              <a:rPr lang="en-US" altLang="zh-CN" sz="1050" kern="100" dirty="0">
                <a:effectLst/>
                <a:latin typeface="宋体" panose="02010600030101010101" pitchFamily="2" charset="-122"/>
                <a:ea typeface="宋体" panose="02010600030101010101" pitchFamily="2" charset="-122"/>
              </a:rPr>
              <a:t>port link-type hybrid</a:t>
            </a:r>
            <a:endParaRPr lang="zh-CN" altLang="zh-CN" sz="1050" kern="100" dirty="0">
              <a:effectLst/>
              <a:latin typeface="Times New Roman" panose="02020603050405020304" pitchFamily="18" charset="0"/>
              <a:ea typeface="宋体" panose="02010600030101010101" pitchFamily="2" charset="-122"/>
            </a:endParaRPr>
          </a:p>
          <a:p>
            <a:pPr marL="742950" lvl="1" indent="-285750" algn="just">
              <a:buFont typeface="+mj-lt"/>
              <a:buAutoNum type="alphaLcParenR"/>
            </a:pPr>
            <a:r>
              <a:rPr lang="en-US" altLang="zh-CN" sz="1050" kern="100" dirty="0">
                <a:effectLst/>
                <a:latin typeface="宋体" panose="02010600030101010101" pitchFamily="2" charset="-122"/>
                <a:ea typeface="宋体" panose="02010600030101010101" pitchFamily="2" charset="-122"/>
              </a:rPr>
              <a:t>port hybrid tagged </a:t>
            </a:r>
            <a:r>
              <a:rPr lang="en-US" altLang="zh-CN" sz="1050" kern="100" dirty="0" err="1">
                <a:effectLst/>
                <a:latin typeface="宋体" panose="02010600030101010101" pitchFamily="2" charset="-122"/>
                <a:ea typeface="宋体" panose="02010600030101010101" pitchFamily="2" charset="-122"/>
              </a:rPr>
              <a:t>vlan</a:t>
            </a:r>
            <a:r>
              <a:rPr lang="en-US" altLang="zh-CN" sz="1050" kern="100" dirty="0">
                <a:effectLst/>
                <a:latin typeface="宋体" panose="02010600030101010101" pitchFamily="2" charset="-122"/>
                <a:ea typeface="宋体" panose="02010600030101010101" pitchFamily="2" charset="-122"/>
              </a:rPr>
              <a:t> 20 30 10</a:t>
            </a:r>
            <a:endParaRPr lang="zh-CN" altLang="zh-CN" sz="1050" kern="100" dirty="0">
              <a:effectLst/>
              <a:latin typeface="Times New Roman" panose="02020603050405020304" pitchFamily="18" charset="0"/>
              <a:ea typeface="宋体" panose="02010600030101010101" pitchFamily="2" charset="-122"/>
            </a:endParaRP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endParaRPr kumimoji="0" lang="zh-CN" altLang="zh-CN" sz="105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aphicFrame>
        <p:nvGraphicFramePr>
          <p:cNvPr id="13" name="内容占位符 12">
            <a:extLst>
              <a:ext uri="{FF2B5EF4-FFF2-40B4-BE49-F238E27FC236}">
                <a16:creationId xmlns:a16="http://schemas.microsoft.com/office/drawing/2014/main" id="{C089A4E8-5B16-4BB5-9194-B013C211BE1D}"/>
              </a:ext>
            </a:extLst>
          </p:cNvPr>
          <p:cNvGraphicFramePr>
            <a:graphicFrameLocks noGrp="1"/>
          </p:cNvGraphicFramePr>
          <p:nvPr>
            <p:ph idx="1"/>
            <p:extLst>
              <p:ext uri="{D42A27DB-BD31-4B8C-83A1-F6EECF244321}">
                <p14:modId xmlns:p14="http://schemas.microsoft.com/office/powerpoint/2010/main" val="130241880"/>
              </p:ext>
            </p:extLst>
          </p:nvPr>
        </p:nvGraphicFramePr>
        <p:xfrm>
          <a:off x="7005652" y="5195867"/>
          <a:ext cx="5392740" cy="949730"/>
        </p:xfrm>
        <a:graphic>
          <a:graphicData uri="http://schemas.openxmlformats.org/drawingml/2006/table">
            <a:tbl>
              <a:tblPr firstRow="1" firstCol="1" bandRow="1"/>
              <a:tblGrid>
                <a:gridCol w="898579">
                  <a:extLst>
                    <a:ext uri="{9D8B030D-6E8A-4147-A177-3AD203B41FA5}">
                      <a16:colId xmlns:a16="http://schemas.microsoft.com/office/drawing/2014/main" val="3839283206"/>
                    </a:ext>
                  </a:extLst>
                </a:gridCol>
                <a:gridCol w="898579">
                  <a:extLst>
                    <a:ext uri="{9D8B030D-6E8A-4147-A177-3AD203B41FA5}">
                      <a16:colId xmlns:a16="http://schemas.microsoft.com/office/drawing/2014/main" val="2490186845"/>
                    </a:ext>
                  </a:extLst>
                </a:gridCol>
                <a:gridCol w="898579">
                  <a:extLst>
                    <a:ext uri="{9D8B030D-6E8A-4147-A177-3AD203B41FA5}">
                      <a16:colId xmlns:a16="http://schemas.microsoft.com/office/drawing/2014/main" val="1105093454"/>
                    </a:ext>
                  </a:extLst>
                </a:gridCol>
                <a:gridCol w="898579">
                  <a:extLst>
                    <a:ext uri="{9D8B030D-6E8A-4147-A177-3AD203B41FA5}">
                      <a16:colId xmlns:a16="http://schemas.microsoft.com/office/drawing/2014/main" val="2630106540"/>
                    </a:ext>
                  </a:extLst>
                </a:gridCol>
                <a:gridCol w="899212">
                  <a:extLst>
                    <a:ext uri="{9D8B030D-6E8A-4147-A177-3AD203B41FA5}">
                      <a16:colId xmlns:a16="http://schemas.microsoft.com/office/drawing/2014/main" val="2280367073"/>
                    </a:ext>
                  </a:extLst>
                </a:gridCol>
                <a:gridCol w="899212">
                  <a:extLst>
                    <a:ext uri="{9D8B030D-6E8A-4147-A177-3AD203B41FA5}">
                      <a16:colId xmlns:a16="http://schemas.microsoft.com/office/drawing/2014/main" val="3817426914"/>
                    </a:ext>
                  </a:extLst>
                </a:gridCol>
              </a:tblGrid>
              <a:tr h="159466">
                <a:tc>
                  <a:txBody>
                    <a:bodyPr/>
                    <a:lstStyle/>
                    <a:p>
                      <a:pPr algn="ctr"/>
                      <a:r>
                        <a:rPr lang="en-US" sz="1000" kern="100">
                          <a:solidFill>
                            <a:srgbClr val="FF0000"/>
                          </a:solidFill>
                          <a:effectLst/>
                          <a:latin typeface="宋体" panose="02010600030101010101" pitchFamily="2" charset="-122"/>
                          <a:ea typeface="宋体" panose="02010600030101010101" pitchFamily="2" charset="-122"/>
                        </a:rPr>
                        <a:t> </a:t>
                      </a:r>
                      <a:endParaRPr lang="zh-CN" sz="1000" kern="100">
                        <a:effectLst/>
                        <a:latin typeface="Times New Roman" panose="02020603050405020304" pitchFamily="18" charset="0"/>
                        <a:ea typeface="宋体" panose="02010600030101010101" pitchFamily="2" charset="-122"/>
                      </a:endParaRPr>
                    </a:p>
                  </a:txBody>
                  <a:tcPr marL="68343" marR="683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kern="100">
                          <a:solidFill>
                            <a:srgbClr val="FF0000"/>
                          </a:solidFill>
                          <a:effectLst/>
                          <a:latin typeface="宋体" panose="02010600030101010101" pitchFamily="2" charset="-122"/>
                          <a:ea typeface="宋体" panose="02010600030101010101" pitchFamily="2" charset="-122"/>
                        </a:rPr>
                        <a:t>PC1</a:t>
                      </a:r>
                      <a:endParaRPr lang="zh-CN" sz="1000" kern="100">
                        <a:effectLst/>
                        <a:latin typeface="Times New Roman" panose="02020603050405020304" pitchFamily="18" charset="0"/>
                        <a:ea typeface="宋体" panose="02010600030101010101" pitchFamily="2" charset="-122"/>
                      </a:endParaRPr>
                    </a:p>
                  </a:txBody>
                  <a:tcPr marL="68343" marR="683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kern="100">
                          <a:solidFill>
                            <a:srgbClr val="FF0000"/>
                          </a:solidFill>
                          <a:effectLst/>
                          <a:latin typeface="宋体" panose="02010600030101010101" pitchFamily="2" charset="-122"/>
                          <a:ea typeface="宋体" panose="02010600030101010101" pitchFamily="2" charset="-122"/>
                        </a:rPr>
                        <a:t>PC2</a:t>
                      </a:r>
                      <a:endParaRPr lang="zh-CN" sz="1000" kern="100">
                        <a:effectLst/>
                        <a:latin typeface="Times New Roman" panose="02020603050405020304" pitchFamily="18" charset="0"/>
                        <a:ea typeface="宋体" panose="02010600030101010101" pitchFamily="2" charset="-122"/>
                      </a:endParaRPr>
                    </a:p>
                  </a:txBody>
                  <a:tcPr marL="68343" marR="683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kern="100">
                          <a:solidFill>
                            <a:srgbClr val="FF0000"/>
                          </a:solidFill>
                          <a:effectLst/>
                          <a:latin typeface="宋体" panose="02010600030101010101" pitchFamily="2" charset="-122"/>
                          <a:ea typeface="宋体" panose="02010600030101010101" pitchFamily="2" charset="-122"/>
                        </a:rPr>
                        <a:t>PC3</a:t>
                      </a:r>
                      <a:endParaRPr lang="zh-CN" sz="1000" kern="100">
                        <a:effectLst/>
                        <a:latin typeface="Times New Roman" panose="02020603050405020304" pitchFamily="18" charset="0"/>
                        <a:ea typeface="宋体" panose="02010600030101010101" pitchFamily="2" charset="-122"/>
                      </a:endParaRPr>
                    </a:p>
                  </a:txBody>
                  <a:tcPr marL="68343" marR="683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kern="100">
                          <a:solidFill>
                            <a:srgbClr val="FF0000"/>
                          </a:solidFill>
                          <a:effectLst/>
                          <a:latin typeface="宋体" panose="02010600030101010101" pitchFamily="2" charset="-122"/>
                          <a:ea typeface="宋体" panose="02010600030101010101" pitchFamily="2" charset="-122"/>
                        </a:rPr>
                        <a:t>PC4</a:t>
                      </a:r>
                      <a:endParaRPr lang="zh-CN" sz="1000" kern="100">
                        <a:effectLst/>
                        <a:latin typeface="Times New Roman" panose="02020603050405020304" pitchFamily="18" charset="0"/>
                        <a:ea typeface="宋体" panose="02010600030101010101" pitchFamily="2" charset="-122"/>
                      </a:endParaRPr>
                    </a:p>
                  </a:txBody>
                  <a:tcPr marL="68343" marR="683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kern="100">
                          <a:solidFill>
                            <a:srgbClr val="FF0000"/>
                          </a:solidFill>
                          <a:effectLst/>
                          <a:latin typeface="宋体" panose="02010600030101010101" pitchFamily="2" charset="-122"/>
                          <a:ea typeface="宋体" panose="02010600030101010101" pitchFamily="2" charset="-122"/>
                        </a:rPr>
                        <a:t>PC5</a:t>
                      </a:r>
                      <a:endParaRPr lang="zh-CN" sz="1000" kern="100">
                        <a:effectLst/>
                        <a:latin typeface="Times New Roman" panose="02020603050405020304" pitchFamily="18" charset="0"/>
                        <a:ea typeface="宋体" panose="02010600030101010101" pitchFamily="2" charset="-122"/>
                      </a:endParaRPr>
                    </a:p>
                  </a:txBody>
                  <a:tcPr marL="68343" marR="683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9008320"/>
                  </a:ext>
                </a:extLst>
              </a:tr>
              <a:tr h="159466">
                <a:tc>
                  <a:txBody>
                    <a:bodyPr/>
                    <a:lstStyle/>
                    <a:p>
                      <a:pPr algn="ctr"/>
                      <a:r>
                        <a:rPr lang="en-US" sz="1000" kern="100">
                          <a:solidFill>
                            <a:srgbClr val="FF0000"/>
                          </a:solidFill>
                          <a:effectLst/>
                          <a:latin typeface="宋体" panose="02010600030101010101" pitchFamily="2" charset="-122"/>
                          <a:ea typeface="宋体" panose="02010600030101010101" pitchFamily="2" charset="-122"/>
                        </a:rPr>
                        <a:t>PC1</a:t>
                      </a:r>
                      <a:endParaRPr lang="zh-CN" sz="1000" kern="100">
                        <a:effectLst/>
                        <a:latin typeface="Times New Roman" panose="02020603050405020304" pitchFamily="18" charset="0"/>
                        <a:ea typeface="宋体" panose="02010600030101010101" pitchFamily="2" charset="-122"/>
                      </a:endParaRPr>
                    </a:p>
                  </a:txBody>
                  <a:tcPr marL="68343" marR="683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kern="100">
                          <a:solidFill>
                            <a:srgbClr val="FF0000"/>
                          </a:solidFill>
                          <a:effectLst/>
                          <a:latin typeface="宋体" panose="02010600030101010101" pitchFamily="2" charset="-122"/>
                          <a:ea typeface="宋体" panose="02010600030101010101" pitchFamily="2" charset="-122"/>
                        </a:rPr>
                        <a:t>Y</a:t>
                      </a:r>
                      <a:endParaRPr lang="zh-CN" sz="1000" kern="100">
                        <a:effectLst/>
                        <a:latin typeface="Times New Roman" panose="02020603050405020304" pitchFamily="18" charset="0"/>
                        <a:ea typeface="宋体" panose="02010600030101010101" pitchFamily="2" charset="-122"/>
                      </a:endParaRPr>
                    </a:p>
                  </a:txBody>
                  <a:tcPr marL="68343" marR="683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kern="100">
                          <a:solidFill>
                            <a:srgbClr val="FF0000"/>
                          </a:solidFill>
                          <a:effectLst/>
                          <a:latin typeface="宋体" panose="02010600030101010101" pitchFamily="2" charset="-122"/>
                          <a:ea typeface="宋体" panose="02010600030101010101" pitchFamily="2" charset="-122"/>
                        </a:rPr>
                        <a:t>N</a:t>
                      </a:r>
                      <a:endParaRPr lang="zh-CN" sz="1000" kern="100">
                        <a:effectLst/>
                        <a:latin typeface="Times New Roman" panose="02020603050405020304" pitchFamily="18" charset="0"/>
                        <a:ea typeface="宋体" panose="02010600030101010101" pitchFamily="2" charset="-122"/>
                      </a:endParaRPr>
                    </a:p>
                  </a:txBody>
                  <a:tcPr marL="68343" marR="683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kern="100">
                          <a:solidFill>
                            <a:srgbClr val="FF0000"/>
                          </a:solidFill>
                          <a:effectLst/>
                          <a:latin typeface="宋体" panose="02010600030101010101" pitchFamily="2" charset="-122"/>
                          <a:ea typeface="宋体" panose="02010600030101010101" pitchFamily="2" charset="-122"/>
                        </a:rPr>
                        <a:t>Y</a:t>
                      </a:r>
                      <a:endParaRPr lang="zh-CN" sz="1000" kern="100">
                        <a:effectLst/>
                        <a:latin typeface="Times New Roman" panose="02020603050405020304" pitchFamily="18" charset="0"/>
                        <a:ea typeface="宋体" panose="02010600030101010101" pitchFamily="2" charset="-122"/>
                      </a:endParaRPr>
                    </a:p>
                  </a:txBody>
                  <a:tcPr marL="68343" marR="683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kern="100">
                          <a:solidFill>
                            <a:srgbClr val="FF0000"/>
                          </a:solidFill>
                          <a:effectLst/>
                          <a:latin typeface="宋体" panose="02010600030101010101" pitchFamily="2" charset="-122"/>
                          <a:ea typeface="宋体" panose="02010600030101010101" pitchFamily="2" charset="-122"/>
                        </a:rPr>
                        <a:t>N</a:t>
                      </a:r>
                      <a:endParaRPr lang="zh-CN" sz="1000" kern="100">
                        <a:effectLst/>
                        <a:latin typeface="Times New Roman" panose="02020603050405020304" pitchFamily="18" charset="0"/>
                        <a:ea typeface="宋体" panose="02010600030101010101" pitchFamily="2" charset="-122"/>
                      </a:endParaRPr>
                    </a:p>
                  </a:txBody>
                  <a:tcPr marL="68343" marR="683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kern="100">
                          <a:solidFill>
                            <a:srgbClr val="FF0000"/>
                          </a:solidFill>
                          <a:effectLst/>
                          <a:latin typeface="宋体" panose="02010600030101010101" pitchFamily="2" charset="-122"/>
                          <a:ea typeface="宋体" panose="02010600030101010101" pitchFamily="2" charset="-122"/>
                        </a:rPr>
                        <a:t>Y</a:t>
                      </a:r>
                      <a:endParaRPr lang="zh-CN" sz="1000" kern="100">
                        <a:effectLst/>
                        <a:latin typeface="Times New Roman" panose="02020603050405020304" pitchFamily="18" charset="0"/>
                        <a:ea typeface="宋体" panose="02010600030101010101" pitchFamily="2" charset="-122"/>
                      </a:endParaRPr>
                    </a:p>
                  </a:txBody>
                  <a:tcPr marL="68343" marR="683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2661118"/>
                  </a:ext>
                </a:extLst>
              </a:tr>
              <a:tr h="159466">
                <a:tc>
                  <a:txBody>
                    <a:bodyPr/>
                    <a:lstStyle/>
                    <a:p>
                      <a:pPr algn="ctr"/>
                      <a:r>
                        <a:rPr lang="en-US" sz="1000" kern="100">
                          <a:solidFill>
                            <a:srgbClr val="FF0000"/>
                          </a:solidFill>
                          <a:effectLst/>
                          <a:latin typeface="宋体" panose="02010600030101010101" pitchFamily="2" charset="-122"/>
                          <a:ea typeface="宋体" panose="02010600030101010101" pitchFamily="2" charset="-122"/>
                        </a:rPr>
                        <a:t>PC2</a:t>
                      </a:r>
                      <a:endParaRPr lang="zh-CN" sz="1000" kern="100">
                        <a:effectLst/>
                        <a:latin typeface="Times New Roman" panose="02020603050405020304" pitchFamily="18" charset="0"/>
                        <a:ea typeface="宋体" panose="02010600030101010101" pitchFamily="2" charset="-122"/>
                      </a:endParaRPr>
                    </a:p>
                  </a:txBody>
                  <a:tcPr marL="68343" marR="683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kern="100">
                          <a:solidFill>
                            <a:srgbClr val="FF0000"/>
                          </a:solidFill>
                          <a:effectLst/>
                          <a:latin typeface="宋体" panose="02010600030101010101" pitchFamily="2" charset="-122"/>
                          <a:ea typeface="宋体" panose="02010600030101010101" pitchFamily="2" charset="-122"/>
                        </a:rPr>
                        <a:t>N</a:t>
                      </a:r>
                      <a:endParaRPr lang="zh-CN" sz="1000" kern="100">
                        <a:effectLst/>
                        <a:latin typeface="Times New Roman" panose="02020603050405020304" pitchFamily="18" charset="0"/>
                        <a:ea typeface="宋体" panose="02010600030101010101" pitchFamily="2" charset="-122"/>
                      </a:endParaRPr>
                    </a:p>
                  </a:txBody>
                  <a:tcPr marL="68343" marR="683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kern="100">
                          <a:solidFill>
                            <a:srgbClr val="FF0000"/>
                          </a:solidFill>
                          <a:effectLst/>
                          <a:latin typeface="宋体" panose="02010600030101010101" pitchFamily="2" charset="-122"/>
                          <a:ea typeface="宋体" panose="02010600030101010101" pitchFamily="2" charset="-122"/>
                        </a:rPr>
                        <a:t>Y</a:t>
                      </a:r>
                      <a:endParaRPr lang="zh-CN" sz="1000" kern="100">
                        <a:effectLst/>
                        <a:latin typeface="Times New Roman" panose="02020603050405020304" pitchFamily="18" charset="0"/>
                        <a:ea typeface="宋体" panose="02010600030101010101" pitchFamily="2" charset="-122"/>
                      </a:endParaRPr>
                    </a:p>
                  </a:txBody>
                  <a:tcPr marL="68343" marR="683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kern="100">
                          <a:solidFill>
                            <a:srgbClr val="FF0000"/>
                          </a:solidFill>
                          <a:effectLst/>
                          <a:latin typeface="宋体" panose="02010600030101010101" pitchFamily="2" charset="-122"/>
                          <a:ea typeface="宋体" panose="02010600030101010101" pitchFamily="2" charset="-122"/>
                        </a:rPr>
                        <a:t>N</a:t>
                      </a:r>
                      <a:endParaRPr lang="zh-CN" sz="1000" kern="100">
                        <a:effectLst/>
                        <a:latin typeface="Times New Roman" panose="02020603050405020304" pitchFamily="18" charset="0"/>
                        <a:ea typeface="宋体" panose="02010600030101010101" pitchFamily="2" charset="-122"/>
                      </a:endParaRPr>
                    </a:p>
                  </a:txBody>
                  <a:tcPr marL="68343" marR="683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kern="100">
                          <a:solidFill>
                            <a:srgbClr val="FF0000"/>
                          </a:solidFill>
                          <a:effectLst/>
                          <a:latin typeface="宋体" panose="02010600030101010101" pitchFamily="2" charset="-122"/>
                          <a:ea typeface="宋体" panose="02010600030101010101" pitchFamily="2" charset="-122"/>
                        </a:rPr>
                        <a:t>Y</a:t>
                      </a:r>
                      <a:endParaRPr lang="zh-CN" sz="1000" kern="100">
                        <a:effectLst/>
                        <a:latin typeface="Times New Roman" panose="02020603050405020304" pitchFamily="18" charset="0"/>
                        <a:ea typeface="宋体" panose="02010600030101010101" pitchFamily="2" charset="-122"/>
                      </a:endParaRPr>
                    </a:p>
                  </a:txBody>
                  <a:tcPr marL="68343" marR="683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kern="100">
                          <a:solidFill>
                            <a:srgbClr val="FF0000"/>
                          </a:solidFill>
                          <a:effectLst/>
                          <a:latin typeface="宋体" panose="02010600030101010101" pitchFamily="2" charset="-122"/>
                          <a:ea typeface="宋体" panose="02010600030101010101" pitchFamily="2" charset="-122"/>
                        </a:rPr>
                        <a:t>Y</a:t>
                      </a:r>
                      <a:endParaRPr lang="zh-CN" sz="1000" kern="100">
                        <a:effectLst/>
                        <a:latin typeface="Times New Roman" panose="02020603050405020304" pitchFamily="18" charset="0"/>
                        <a:ea typeface="宋体" panose="02010600030101010101" pitchFamily="2" charset="-122"/>
                      </a:endParaRPr>
                    </a:p>
                  </a:txBody>
                  <a:tcPr marL="68343" marR="683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7365557"/>
                  </a:ext>
                </a:extLst>
              </a:tr>
              <a:tr h="105098">
                <a:tc>
                  <a:txBody>
                    <a:bodyPr/>
                    <a:lstStyle/>
                    <a:p>
                      <a:pPr algn="ctr"/>
                      <a:r>
                        <a:rPr lang="en-US" sz="1000" kern="100">
                          <a:solidFill>
                            <a:srgbClr val="FF0000"/>
                          </a:solidFill>
                          <a:effectLst/>
                          <a:latin typeface="宋体" panose="02010600030101010101" pitchFamily="2" charset="-122"/>
                          <a:ea typeface="宋体" panose="02010600030101010101" pitchFamily="2" charset="-122"/>
                        </a:rPr>
                        <a:t>PC3</a:t>
                      </a:r>
                      <a:endParaRPr lang="zh-CN" sz="1000" kern="100">
                        <a:effectLst/>
                        <a:latin typeface="Times New Roman" panose="02020603050405020304" pitchFamily="18" charset="0"/>
                        <a:ea typeface="宋体" panose="02010600030101010101" pitchFamily="2" charset="-122"/>
                      </a:endParaRPr>
                    </a:p>
                  </a:txBody>
                  <a:tcPr marL="68343" marR="683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kern="100">
                          <a:solidFill>
                            <a:srgbClr val="FF0000"/>
                          </a:solidFill>
                          <a:effectLst/>
                          <a:latin typeface="宋体" panose="02010600030101010101" pitchFamily="2" charset="-122"/>
                          <a:ea typeface="宋体" panose="02010600030101010101" pitchFamily="2" charset="-122"/>
                        </a:rPr>
                        <a:t>Y</a:t>
                      </a:r>
                      <a:endParaRPr lang="zh-CN" sz="1000" kern="100">
                        <a:effectLst/>
                        <a:latin typeface="Times New Roman" panose="02020603050405020304" pitchFamily="18" charset="0"/>
                        <a:ea typeface="宋体" panose="02010600030101010101" pitchFamily="2" charset="-122"/>
                      </a:endParaRPr>
                    </a:p>
                  </a:txBody>
                  <a:tcPr marL="68343" marR="683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kern="100">
                          <a:solidFill>
                            <a:srgbClr val="FF0000"/>
                          </a:solidFill>
                          <a:effectLst/>
                          <a:latin typeface="宋体" panose="02010600030101010101" pitchFamily="2" charset="-122"/>
                          <a:ea typeface="宋体" panose="02010600030101010101" pitchFamily="2" charset="-122"/>
                        </a:rPr>
                        <a:t>N</a:t>
                      </a:r>
                      <a:endParaRPr lang="zh-CN" sz="1000" kern="100">
                        <a:effectLst/>
                        <a:latin typeface="Times New Roman" panose="02020603050405020304" pitchFamily="18" charset="0"/>
                        <a:ea typeface="宋体" panose="02010600030101010101" pitchFamily="2" charset="-122"/>
                      </a:endParaRPr>
                    </a:p>
                  </a:txBody>
                  <a:tcPr marL="68343" marR="683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kern="100">
                          <a:solidFill>
                            <a:srgbClr val="FF0000"/>
                          </a:solidFill>
                          <a:effectLst/>
                          <a:latin typeface="宋体" panose="02010600030101010101" pitchFamily="2" charset="-122"/>
                          <a:ea typeface="宋体" panose="02010600030101010101" pitchFamily="2" charset="-122"/>
                        </a:rPr>
                        <a:t>Y</a:t>
                      </a:r>
                      <a:endParaRPr lang="zh-CN" sz="1000" kern="100">
                        <a:effectLst/>
                        <a:latin typeface="Times New Roman" panose="02020603050405020304" pitchFamily="18" charset="0"/>
                        <a:ea typeface="宋体" panose="02010600030101010101" pitchFamily="2" charset="-122"/>
                      </a:endParaRPr>
                    </a:p>
                  </a:txBody>
                  <a:tcPr marL="68343" marR="683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kern="100">
                          <a:solidFill>
                            <a:srgbClr val="FF0000"/>
                          </a:solidFill>
                          <a:effectLst/>
                          <a:latin typeface="宋体" panose="02010600030101010101" pitchFamily="2" charset="-122"/>
                          <a:ea typeface="宋体" panose="02010600030101010101" pitchFamily="2" charset="-122"/>
                        </a:rPr>
                        <a:t>N</a:t>
                      </a:r>
                      <a:endParaRPr lang="zh-CN" sz="1000" kern="100">
                        <a:effectLst/>
                        <a:latin typeface="Times New Roman" panose="02020603050405020304" pitchFamily="18" charset="0"/>
                        <a:ea typeface="宋体" panose="02010600030101010101" pitchFamily="2" charset="-122"/>
                      </a:endParaRPr>
                    </a:p>
                  </a:txBody>
                  <a:tcPr marL="68343" marR="683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kern="100">
                          <a:solidFill>
                            <a:srgbClr val="FF0000"/>
                          </a:solidFill>
                          <a:effectLst/>
                          <a:latin typeface="宋体" panose="02010600030101010101" pitchFamily="2" charset="-122"/>
                          <a:ea typeface="宋体" panose="02010600030101010101" pitchFamily="2" charset="-122"/>
                        </a:rPr>
                        <a:t>Y</a:t>
                      </a:r>
                      <a:endParaRPr lang="zh-CN" sz="1000" kern="100">
                        <a:effectLst/>
                        <a:latin typeface="Times New Roman" panose="02020603050405020304" pitchFamily="18" charset="0"/>
                        <a:ea typeface="宋体" panose="02010600030101010101" pitchFamily="2" charset="-122"/>
                      </a:endParaRPr>
                    </a:p>
                  </a:txBody>
                  <a:tcPr marL="68343" marR="683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0782714"/>
                  </a:ext>
                </a:extLst>
              </a:tr>
              <a:tr h="159466">
                <a:tc>
                  <a:txBody>
                    <a:bodyPr/>
                    <a:lstStyle/>
                    <a:p>
                      <a:pPr algn="ctr"/>
                      <a:r>
                        <a:rPr lang="en-US" sz="1000" kern="100">
                          <a:solidFill>
                            <a:srgbClr val="FF0000"/>
                          </a:solidFill>
                          <a:effectLst/>
                          <a:latin typeface="宋体" panose="02010600030101010101" pitchFamily="2" charset="-122"/>
                          <a:ea typeface="宋体" panose="02010600030101010101" pitchFamily="2" charset="-122"/>
                        </a:rPr>
                        <a:t>PC4</a:t>
                      </a:r>
                      <a:endParaRPr lang="zh-CN" sz="1000" kern="100">
                        <a:effectLst/>
                        <a:latin typeface="Times New Roman" panose="02020603050405020304" pitchFamily="18" charset="0"/>
                        <a:ea typeface="宋体" panose="02010600030101010101" pitchFamily="2" charset="-122"/>
                      </a:endParaRPr>
                    </a:p>
                  </a:txBody>
                  <a:tcPr marL="68343" marR="683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kern="100">
                          <a:solidFill>
                            <a:srgbClr val="FF0000"/>
                          </a:solidFill>
                          <a:effectLst/>
                          <a:latin typeface="宋体" panose="02010600030101010101" pitchFamily="2" charset="-122"/>
                          <a:ea typeface="宋体" panose="02010600030101010101" pitchFamily="2" charset="-122"/>
                        </a:rPr>
                        <a:t>N</a:t>
                      </a:r>
                      <a:endParaRPr lang="zh-CN" sz="1000" kern="100">
                        <a:effectLst/>
                        <a:latin typeface="Times New Roman" panose="02020603050405020304" pitchFamily="18" charset="0"/>
                        <a:ea typeface="宋体" panose="02010600030101010101" pitchFamily="2" charset="-122"/>
                      </a:endParaRPr>
                    </a:p>
                  </a:txBody>
                  <a:tcPr marL="68343" marR="683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kern="100">
                          <a:solidFill>
                            <a:srgbClr val="FF0000"/>
                          </a:solidFill>
                          <a:effectLst/>
                          <a:latin typeface="宋体" panose="02010600030101010101" pitchFamily="2" charset="-122"/>
                          <a:ea typeface="宋体" panose="02010600030101010101" pitchFamily="2" charset="-122"/>
                        </a:rPr>
                        <a:t>Y</a:t>
                      </a:r>
                      <a:endParaRPr lang="zh-CN" sz="1000" kern="100">
                        <a:effectLst/>
                        <a:latin typeface="Times New Roman" panose="02020603050405020304" pitchFamily="18" charset="0"/>
                        <a:ea typeface="宋体" panose="02010600030101010101" pitchFamily="2" charset="-122"/>
                      </a:endParaRPr>
                    </a:p>
                  </a:txBody>
                  <a:tcPr marL="68343" marR="683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kern="100">
                          <a:solidFill>
                            <a:srgbClr val="FF0000"/>
                          </a:solidFill>
                          <a:effectLst/>
                          <a:latin typeface="宋体" panose="02010600030101010101" pitchFamily="2" charset="-122"/>
                          <a:ea typeface="宋体" panose="02010600030101010101" pitchFamily="2" charset="-122"/>
                        </a:rPr>
                        <a:t>N</a:t>
                      </a:r>
                      <a:endParaRPr lang="zh-CN" sz="1000" kern="100">
                        <a:effectLst/>
                        <a:latin typeface="Times New Roman" panose="02020603050405020304" pitchFamily="18" charset="0"/>
                        <a:ea typeface="宋体" panose="02010600030101010101" pitchFamily="2" charset="-122"/>
                      </a:endParaRPr>
                    </a:p>
                  </a:txBody>
                  <a:tcPr marL="68343" marR="683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kern="100">
                          <a:solidFill>
                            <a:srgbClr val="FF0000"/>
                          </a:solidFill>
                          <a:effectLst/>
                          <a:latin typeface="宋体" panose="02010600030101010101" pitchFamily="2" charset="-122"/>
                          <a:ea typeface="宋体" panose="02010600030101010101" pitchFamily="2" charset="-122"/>
                        </a:rPr>
                        <a:t>Y</a:t>
                      </a:r>
                      <a:endParaRPr lang="zh-CN" sz="1000" kern="100">
                        <a:effectLst/>
                        <a:latin typeface="Times New Roman" panose="02020603050405020304" pitchFamily="18" charset="0"/>
                        <a:ea typeface="宋体" panose="02010600030101010101" pitchFamily="2" charset="-122"/>
                      </a:endParaRPr>
                    </a:p>
                  </a:txBody>
                  <a:tcPr marL="68343" marR="683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kern="100">
                          <a:solidFill>
                            <a:srgbClr val="FF0000"/>
                          </a:solidFill>
                          <a:effectLst/>
                          <a:latin typeface="宋体" panose="02010600030101010101" pitchFamily="2" charset="-122"/>
                          <a:ea typeface="宋体" panose="02010600030101010101" pitchFamily="2" charset="-122"/>
                        </a:rPr>
                        <a:t>Y</a:t>
                      </a:r>
                      <a:endParaRPr lang="zh-CN" sz="1000" kern="100">
                        <a:effectLst/>
                        <a:latin typeface="Times New Roman" panose="02020603050405020304" pitchFamily="18" charset="0"/>
                        <a:ea typeface="宋体" panose="02010600030101010101" pitchFamily="2" charset="-122"/>
                      </a:endParaRPr>
                    </a:p>
                  </a:txBody>
                  <a:tcPr marL="68343" marR="683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7437029"/>
                  </a:ext>
                </a:extLst>
              </a:tr>
              <a:tr h="159466">
                <a:tc>
                  <a:txBody>
                    <a:bodyPr/>
                    <a:lstStyle/>
                    <a:p>
                      <a:pPr algn="ctr"/>
                      <a:r>
                        <a:rPr lang="en-US" sz="1000" kern="100">
                          <a:solidFill>
                            <a:srgbClr val="FF0000"/>
                          </a:solidFill>
                          <a:effectLst/>
                          <a:latin typeface="宋体" panose="02010600030101010101" pitchFamily="2" charset="-122"/>
                          <a:ea typeface="宋体" panose="02010600030101010101" pitchFamily="2" charset="-122"/>
                        </a:rPr>
                        <a:t>PC5</a:t>
                      </a:r>
                      <a:endParaRPr lang="zh-CN" sz="1000" kern="100">
                        <a:effectLst/>
                        <a:latin typeface="Times New Roman" panose="02020603050405020304" pitchFamily="18" charset="0"/>
                        <a:ea typeface="宋体" panose="02010600030101010101" pitchFamily="2" charset="-122"/>
                      </a:endParaRPr>
                    </a:p>
                  </a:txBody>
                  <a:tcPr marL="68343" marR="683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kern="100">
                          <a:solidFill>
                            <a:srgbClr val="FF0000"/>
                          </a:solidFill>
                          <a:effectLst/>
                          <a:latin typeface="宋体" panose="02010600030101010101" pitchFamily="2" charset="-122"/>
                          <a:ea typeface="宋体" panose="02010600030101010101" pitchFamily="2" charset="-122"/>
                        </a:rPr>
                        <a:t>Y</a:t>
                      </a:r>
                      <a:endParaRPr lang="zh-CN" sz="1000" kern="100">
                        <a:effectLst/>
                        <a:latin typeface="Times New Roman" panose="02020603050405020304" pitchFamily="18" charset="0"/>
                        <a:ea typeface="宋体" panose="02010600030101010101" pitchFamily="2" charset="-122"/>
                      </a:endParaRPr>
                    </a:p>
                  </a:txBody>
                  <a:tcPr marL="68343" marR="683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kern="100">
                          <a:solidFill>
                            <a:srgbClr val="FF0000"/>
                          </a:solidFill>
                          <a:effectLst/>
                          <a:latin typeface="宋体" panose="02010600030101010101" pitchFamily="2" charset="-122"/>
                          <a:ea typeface="宋体" panose="02010600030101010101" pitchFamily="2" charset="-122"/>
                        </a:rPr>
                        <a:t>Y</a:t>
                      </a:r>
                      <a:endParaRPr lang="zh-CN" sz="1000" kern="100">
                        <a:effectLst/>
                        <a:latin typeface="Times New Roman" panose="02020603050405020304" pitchFamily="18" charset="0"/>
                        <a:ea typeface="宋体" panose="02010600030101010101" pitchFamily="2" charset="-122"/>
                      </a:endParaRPr>
                    </a:p>
                  </a:txBody>
                  <a:tcPr marL="68343" marR="683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kern="100">
                          <a:solidFill>
                            <a:srgbClr val="FF0000"/>
                          </a:solidFill>
                          <a:effectLst/>
                          <a:latin typeface="宋体" panose="02010600030101010101" pitchFamily="2" charset="-122"/>
                          <a:ea typeface="宋体" panose="02010600030101010101" pitchFamily="2" charset="-122"/>
                        </a:rPr>
                        <a:t>Y</a:t>
                      </a:r>
                      <a:endParaRPr lang="zh-CN" sz="1000" kern="100">
                        <a:effectLst/>
                        <a:latin typeface="Times New Roman" panose="02020603050405020304" pitchFamily="18" charset="0"/>
                        <a:ea typeface="宋体" panose="02010600030101010101" pitchFamily="2" charset="-122"/>
                      </a:endParaRPr>
                    </a:p>
                  </a:txBody>
                  <a:tcPr marL="68343" marR="683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kern="100">
                          <a:solidFill>
                            <a:srgbClr val="FF0000"/>
                          </a:solidFill>
                          <a:effectLst/>
                          <a:latin typeface="宋体" panose="02010600030101010101" pitchFamily="2" charset="-122"/>
                          <a:ea typeface="宋体" panose="02010600030101010101" pitchFamily="2" charset="-122"/>
                        </a:rPr>
                        <a:t>Y</a:t>
                      </a:r>
                      <a:endParaRPr lang="zh-CN" sz="1000" kern="100">
                        <a:effectLst/>
                        <a:latin typeface="Times New Roman" panose="02020603050405020304" pitchFamily="18" charset="0"/>
                        <a:ea typeface="宋体" panose="02010600030101010101" pitchFamily="2" charset="-122"/>
                      </a:endParaRPr>
                    </a:p>
                  </a:txBody>
                  <a:tcPr marL="68343" marR="683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000" kern="100" dirty="0">
                          <a:solidFill>
                            <a:srgbClr val="FF0000"/>
                          </a:solidFill>
                          <a:effectLst/>
                          <a:latin typeface="宋体" panose="02010600030101010101" pitchFamily="2" charset="-122"/>
                          <a:ea typeface="宋体" panose="02010600030101010101" pitchFamily="2" charset="-122"/>
                        </a:rPr>
                        <a:t>Y</a:t>
                      </a:r>
                      <a:endParaRPr lang="zh-CN" sz="1000" kern="100" dirty="0">
                        <a:effectLst/>
                        <a:latin typeface="Times New Roman" panose="02020603050405020304" pitchFamily="18" charset="0"/>
                        <a:ea typeface="宋体" panose="02010600030101010101" pitchFamily="2" charset="-122"/>
                      </a:endParaRPr>
                    </a:p>
                  </a:txBody>
                  <a:tcPr marL="68343" marR="6834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0348172"/>
                  </a:ext>
                </a:extLst>
              </a:tr>
            </a:tbl>
          </a:graphicData>
        </a:graphic>
      </p:graphicFrame>
      <p:pic>
        <p:nvPicPr>
          <p:cNvPr id="1026" name="图片 1">
            <a:extLst>
              <a:ext uri="{FF2B5EF4-FFF2-40B4-BE49-F238E27FC236}">
                <a16:creationId xmlns:a16="http://schemas.microsoft.com/office/drawing/2014/main" id="{C5B3A62D-8830-430E-966A-AB85F01CC0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828" y="1477947"/>
            <a:ext cx="53340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13">
            <a:extLst>
              <a:ext uri="{FF2B5EF4-FFF2-40B4-BE49-F238E27FC236}">
                <a16:creationId xmlns:a16="http://schemas.microsoft.com/office/drawing/2014/main" id="{0E8CDE3B-9449-430E-B0C8-6589DACDF99A}"/>
              </a:ext>
            </a:extLst>
          </p:cNvPr>
          <p:cNvSpPr txBox="1"/>
          <p:nvPr/>
        </p:nvSpPr>
        <p:spPr>
          <a:xfrm>
            <a:off x="9012473" y="661873"/>
            <a:ext cx="6103398" cy="3323987"/>
          </a:xfrm>
          <a:prstGeom prst="rect">
            <a:avLst/>
          </a:prstGeom>
          <a:noFill/>
        </p:spPr>
        <p:txBody>
          <a:bodyPr wrap="square">
            <a:spAutoFit/>
          </a:bodyPr>
          <a:lstStyle/>
          <a:p>
            <a:pPr marL="342900" lvl="0" indent="-342900" algn="just">
              <a:buFont typeface="Wingdings" panose="05000000000000000000" pitchFamily="2" charset="2"/>
              <a:buChar char=""/>
            </a:pPr>
            <a:r>
              <a:rPr lang="zh-CN" altLang="zh-CN" sz="1050" kern="100" dirty="0">
                <a:effectLst/>
                <a:latin typeface="Times New Roman" panose="02020603050405020304" pitchFamily="18" charset="0"/>
                <a:ea typeface="宋体" panose="02010600030101010101" pitchFamily="2" charset="-122"/>
              </a:rPr>
              <a:t>对</a:t>
            </a:r>
            <a:r>
              <a:rPr lang="en-US" altLang="zh-CN" sz="1050" kern="100" dirty="0">
                <a:effectLst/>
                <a:latin typeface="Times New Roman" panose="02020603050405020304" pitchFamily="18" charset="0"/>
                <a:ea typeface="宋体" panose="02010600030101010101" pitchFamily="2" charset="-122"/>
              </a:rPr>
              <a:t>s2</a:t>
            </a:r>
            <a:endParaRPr lang="zh-CN" altLang="zh-CN" sz="1050" kern="100" dirty="0">
              <a:effectLst/>
              <a:latin typeface="Times New Roman" panose="02020603050405020304" pitchFamily="18" charset="0"/>
              <a:ea typeface="宋体" panose="02010600030101010101" pitchFamily="2" charset="-122"/>
            </a:endParaRPr>
          </a:p>
          <a:p>
            <a:pPr marL="1143000" lvl="2" indent="-228600" algn="just">
              <a:buFont typeface="+mj-lt"/>
              <a:buAutoNum type="arabicParenR"/>
            </a:pPr>
            <a:r>
              <a:rPr lang="en-US" altLang="zh-CN" sz="1050" kern="100" dirty="0">
                <a:effectLst/>
                <a:latin typeface="宋体" panose="02010600030101010101" pitchFamily="2" charset="-122"/>
                <a:ea typeface="宋体" panose="02010600030101010101" pitchFamily="2" charset="-122"/>
              </a:rPr>
              <a:t>sys</a:t>
            </a:r>
            <a:endParaRPr lang="zh-CN" altLang="zh-CN" sz="1050" kern="100" dirty="0">
              <a:effectLst/>
              <a:latin typeface="Times New Roman" panose="02020603050405020304" pitchFamily="18" charset="0"/>
              <a:ea typeface="宋体" panose="02010600030101010101" pitchFamily="2" charset="-122"/>
            </a:endParaRPr>
          </a:p>
          <a:p>
            <a:pPr marL="1143000" lvl="2" indent="-228600" algn="just">
              <a:buFont typeface="+mj-lt"/>
              <a:buAutoNum type="arabicParenR"/>
            </a:pPr>
            <a:r>
              <a:rPr lang="en-US" altLang="zh-CN" sz="1050" kern="100" dirty="0" err="1">
                <a:effectLst/>
                <a:latin typeface="宋体" panose="02010600030101010101" pitchFamily="2" charset="-122"/>
                <a:ea typeface="宋体" panose="02010600030101010101" pitchFamily="2" charset="-122"/>
              </a:rPr>
              <a:t>sysname</a:t>
            </a:r>
            <a:r>
              <a:rPr lang="en-US" altLang="zh-CN" sz="1050" kern="100" dirty="0">
                <a:effectLst/>
                <a:latin typeface="宋体" panose="02010600030101010101" pitchFamily="2" charset="-122"/>
                <a:ea typeface="宋体" panose="02010600030101010101" pitchFamily="2" charset="-122"/>
              </a:rPr>
              <a:t> s2</a:t>
            </a:r>
            <a:endParaRPr lang="zh-CN" altLang="zh-CN" sz="1050" kern="100" dirty="0">
              <a:effectLst/>
              <a:latin typeface="Times New Roman" panose="02020603050405020304" pitchFamily="18" charset="0"/>
              <a:ea typeface="宋体" panose="02010600030101010101" pitchFamily="2" charset="-122"/>
            </a:endParaRPr>
          </a:p>
          <a:p>
            <a:pPr marL="1143000" lvl="2" indent="-228600" algn="just">
              <a:buFont typeface="+mj-lt"/>
              <a:buAutoNum type="arabicParenR"/>
            </a:pPr>
            <a:r>
              <a:rPr lang="en-US" altLang="zh-CN" sz="1050" kern="100" dirty="0" err="1">
                <a:effectLst/>
                <a:latin typeface="宋体" panose="02010600030101010101" pitchFamily="2" charset="-122"/>
                <a:ea typeface="宋体" panose="02010600030101010101" pitchFamily="2" charset="-122"/>
              </a:rPr>
              <a:t>vlan</a:t>
            </a:r>
            <a:r>
              <a:rPr lang="en-US" altLang="zh-CN" sz="1050" kern="100" dirty="0">
                <a:effectLst/>
                <a:latin typeface="宋体" panose="02010600030101010101" pitchFamily="2" charset="-122"/>
                <a:ea typeface="宋体" panose="02010600030101010101" pitchFamily="2" charset="-122"/>
              </a:rPr>
              <a:t> 10</a:t>
            </a:r>
            <a:endParaRPr lang="zh-CN" altLang="zh-CN" sz="1050" kern="100" dirty="0">
              <a:effectLst/>
              <a:latin typeface="Times New Roman" panose="02020603050405020304" pitchFamily="18" charset="0"/>
              <a:ea typeface="宋体" panose="02010600030101010101" pitchFamily="2" charset="-122"/>
            </a:endParaRPr>
          </a:p>
          <a:p>
            <a:pPr marL="1143000" lvl="2" indent="-228600" algn="just">
              <a:buFont typeface="+mj-lt"/>
              <a:buAutoNum type="arabicParenR"/>
            </a:pPr>
            <a:r>
              <a:rPr lang="en-US" altLang="zh-CN" sz="1050" kern="100" dirty="0" err="1">
                <a:effectLst/>
                <a:latin typeface="宋体" panose="02010600030101010101" pitchFamily="2" charset="-122"/>
                <a:ea typeface="宋体" panose="02010600030101010101" pitchFamily="2" charset="-122"/>
              </a:rPr>
              <a:t>vlan</a:t>
            </a:r>
            <a:r>
              <a:rPr lang="en-US" altLang="zh-CN" sz="1050" kern="100" dirty="0">
                <a:effectLst/>
                <a:latin typeface="宋体" panose="02010600030101010101" pitchFamily="2" charset="-122"/>
                <a:ea typeface="宋体" panose="02010600030101010101" pitchFamily="2" charset="-122"/>
              </a:rPr>
              <a:t> 20</a:t>
            </a:r>
            <a:endParaRPr lang="zh-CN" altLang="zh-CN" sz="1050" kern="100" dirty="0">
              <a:effectLst/>
              <a:latin typeface="Times New Roman" panose="02020603050405020304" pitchFamily="18" charset="0"/>
              <a:ea typeface="宋体" panose="02010600030101010101" pitchFamily="2" charset="-122"/>
            </a:endParaRPr>
          </a:p>
          <a:p>
            <a:pPr marL="1143000" lvl="2" indent="-228600" algn="just">
              <a:buFont typeface="+mj-lt"/>
              <a:buAutoNum type="arabicParenR"/>
            </a:pPr>
            <a:r>
              <a:rPr lang="en-US" altLang="zh-CN" sz="1050" kern="100" dirty="0" err="1">
                <a:effectLst/>
                <a:latin typeface="宋体" panose="02010600030101010101" pitchFamily="2" charset="-122"/>
                <a:ea typeface="宋体" panose="02010600030101010101" pitchFamily="2" charset="-122"/>
              </a:rPr>
              <a:t>vlan</a:t>
            </a:r>
            <a:r>
              <a:rPr lang="en-US" altLang="zh-CN" sz="1050" kern="100" dirty="0">
                <a:effectLst/>
                <a:latin typeface="宋体" panose="02010600030101010101" pitchFamily="2" charset="-122"/>
                <a:ea typeface="宋体" panose="02010600030101010101" pitchFamily="2" charset="-122"/>
              </a:rPr>
              <a:t> 30</a:t>
            </a:r>
            <a:endParaRPr lang="zh-CN" altLang="zh-CN" sz="1050" kern="100" dirty="0">
              <a:effectLst/>
              <a:latin typeface="Times New Roman" panose="02020603050405020304" pitchFamily="18" charset="0"/>
              <a:ea typeface="宋体" panose="02010600030101010101" pitchFamily="2" charset="-122"/>
            </a:endParaRPr>
          </a:p>
          <a:p>
            <a:pPr marL="266700" algn="just"/>
            <a:r>
              <a:rPr lang="en-US" altLang="zh-CN" sz="1050" kern="100" dirty="0">
                <a:effectLst/>
                <a:latin typeface="宋体" panose="02010600030101010101" pitchFamily="2" charset="-122"/>
                <a:ea typeface="宋体" panose="02010600030101010101" pitchFamily="2" charset="-122"/>
              </a:rPr>
              <a:t>6</a:t>
            </a:r>
            <a:r>
              <a:rPr lang="zh-CN" altLang="zh-CN" sz="1050" kern="100" dirty="0">
                <a:effectLst/>
                <a:latin typeface="Times New Roman" panose="02020603050405020304" pitchFamily="18" charset="0"/>
                <a:ea typeface="宋体" panose="02010600030101010101" pitchFamily="2" charset="-122"/>
              </a:rPr>
              <a:t>）对端口</a:t>
            </a:r>
            <a:r>
              <a:rPr lang="en-US" altLang="zh-CN" sz="1050" kern="100" dirty="0">
                <a:effectLst/>
                <a:latin typeface="Times New Roman" panose="02020603050405020304" pitchFamily="18" charset="0"/>
                <a:ea typeface="宋体" panose="02010600030101010101" pitchFamily="2" charset="-122"/>
              </a:rPr>
              <a:t>0/0/3</a:t>
            </a:r>
            <a:endParaRPr lang="zh-CN" altLang="zh-CN" sz="1050" kern="100" dirty="0">
              <a:effectLst/>
              <a:latin typeface="Times New Roman" panose="02020603050405020304" pitchFamily="18" charset="0"/>
              <a:ea typeface="宋体" panose="02010600030101010101" pitchFamily="2" charset="-122"/>
            </a:endParaRPr>
          </a:p>
          <a:p>
            <a:pPr marL="1143000" lvl="2" indent="-228600" algn="just">
              <a:buFont typeface="+mj-lt"/>
              <a:buAutoNum type="alphaLcParenR"/>
            </a:pPr>
            <a:r>
              <a:rPr lang="en-US" altLang="zh-CN" sz="1050" kern="100" dirty="0">
                <a:effectLst/>
                <a:latin typeface="宋体" panose="02010600030101010101" pitchFamily="2" charset="-122"/>
                <a:ea typeface="宋体" panose="02010600030101010101" pitchFamily="2" charset="-122"/>
              </a:rPr>
              <a:t>interface ethernet 0/0/3</a:t>
            </a:r>
            <a:endParaRPr lang="zh-CN" altLang="zh-CN" sz="1050" kern="100" dirty="0">
              <a:effectLst/>
              <a:latin typeface="Times New Roman" panose="02020603050405020304" pitchFamily="18" charset="0"/>
              <a:ea typeface="宋体" panose="02010600030101010101" pitchFamily="2" charset="-122"/>
            </a:endParaRPr>
          </a:p>
          <a:p>
            <a:pPr marL="1143000" lvl="2" indent="-228600" algn="just">
              <a:buFont typeface="+mj-lt"/>
              <a:buAutoNum type="alphaLcParenR"/>
            </a:pPr>
            <a:r>
              <a:rPr lang="en-US" altLang="zh-CN" sz="1050" kern="100" dirty="0">
                <a:effectLst/>
                <a:latin typeface="宋体" panose="02010600030101010101" pitchFamily="2" charset="-122"/>
                <a:ea typeface="宋体" panose="02010600030101010101" pitchFamily="2" charset="-122"/>
              </a:rPr>
              <a:t>port link-type hybrid</a:t>
            </a:r>
            <a:endParaRPr lang="zh-CN" altLang="zh-CN" sz="1050" kern="100" dirty="0">
              <a:effectLst/>
              <a:latin typeface="Times New Roman" panose="02020603050405020304" pitchFamily="18" charset="0"/>
              <a:ea typeface="宋体" panose="02010600030101010101" pitchFamily="2" charset="-122"/>
            </a:endParaRPr>
          </a:p>
          <a:p>
            <a:pPr marL="1143000" lvl="2" indent="-228600" algn="just">
              <a:buFont typeface="+mj-lt"/>
              <a:buAutoNum type="alphaLcParenR"/>
            </a:pPr>
            <a:r>
              <a:rPr lang="en-US" altLang="zh-CN" sz="1050" kern="100" dirty="0">
                <a:effectLst/>
                <a:latin typeface="宋体" panose="02010600030101010101" pitchFamily="2" charset="-122"/>
                <a:ea typeface="宋体" panose="02010600030101010101" pitchFamily="2" charset="-122"/>
              </a:rPr>
              <a:t>port hybrid untagged </a:t>
            </a:r>
            <a:r>
              <a:rPr lang="en-US" altLang="zh-CN" sz="1050" kern="100" dirty="0" err="1">
                <a:effectLst/>
                <a:latin typeface="宋体" panose="02010600030101010101" pitchFamily="2" charset="-122"/>
                <a:ea typeface="宋体" panose="02010600030101010101" pitchFamily="2" charset="-122"/>
              </a:rPr>
              <a:t>vlan</a:t>
            </a:r>
            <a:r>
              <a:rPr lang="en-US" altLang="zh-CN" sz="1050" kern="100" dirty="0">
                <a:effectLst/>
                <a:latin typeface="宋体" panose="02010600030101010101" pitchFamily="2" charset="-122"/>
                <a:ea typeface="宋体" panose="02010600030101010101" pitchFamily="2" charset="-122"/>
              </a:rPr>
              <a:t> 10 30</a:t>
            </a:r>
            <a:endParaRPr lang="zh-CN" altLang="zh-CN" sz="1050" kern="100" dirty="0">
              <a:effectLst/>
              <a:latin typeface="Times New Roman" panose="02020603050405020304" pitchFamily="18" charset="0"/>
              <a:ea typeface="宋体" panose="02010600030101010101" pitchFamily="2" charset="-122"/>
            </a:endParaRPr>
          </a:p>
          <a:p>
            <a:pPr marL="1143000" lvl="2" indent="-228600" algn="just">
              <a:buFont typeface="+mj-lt"/>
              <a:buAutoNum type="alphaLcParenR"/>
            </a:pPr>
            <a:r>
              <a:rPr lang="en-US" altLang="zh-CN" sz="1050" kern="100" dirty="0">
                <a:effectLst/>
                <a:latin typeface="宋体" panose="02010600030101010101" pitchFamily="2" charset="-122"/>
                <a:ea typeface="宋体" panose="02010600030101010101" pitchFamily="2" charset="-122"/>
              </a:rPr>
              <a:t>port hybrid </a:t>
            </a:r>
            <a:r>
              <a:rPr lang="en-US" altLang="zh-CN" sz="1050" kern="100" dirty="0" err="1">
                <a:effectLst/>
                <a:latin typeface="宋体" panose="02010600030101010101" pitchFamily="2" charset="-122"/>
                <a:ea typeface="宋体" panose="02010600030101010101" pitchFamily="2" charset="-122"/>
              </a:rPr>
              <a:t>pvid</a:t>
            </a:r>
            <a:r>
              <a:rPr lang="en-US" altLang="zh-CN" sz="1050" kern="100" dirty="0">
                <a:effectLst/>
                <a:latin typeface="宋体" panose="02010600030101010101" pitchFamily="2" charset="-122"/>
                <a:ea typeface="宋体" panose="02010600030101010101" pitchFamily="2" charset="-122"/>
              </a:rPr>
              <a:t> </a:t>
            </a:r>
            <a:r>
              <a:rPr lang="en-US" altLang="zh-CN" sz="1050" kern="100" dirty="0" err="1">
                <a:effectLst/>
                <a:latin typeface="宋体" panose="02010600030101010101" pitchFamily="2" charset="-122"/>
                <a:ea typeface="宋体" panose="02010600030101010101" pitchFamily="2" charset="-122"/>
              </a:rPr>
              <a:t>vlan</a:t>
            </a:r>
            <a:r>
              <a:rPr lang="en-US" altLang="zh-CN" sz="1050" kern="100" dirty="0">
                <a:effectLst/>
                <a:latin typeface="宋体" panose="02010600030101010101" pitchFamily="2" charset="-122"/>
                <a:ea typeface="宋体" panose="02010600030101010101" pitchFamily="2" charset="-122"/>
              </a:rPr>
              <a:t> 10</a:t>
            </a:r>
            <a:endParaRPr lang="zh-CN" altLang="zh-CN" sz="1050" kern="100" dirty="0">
              <a:effectLst/>
              <a:latin typeface="Times New Roman" panose="02020603050405020304" pitchFamily="18" charset="0"/>
              <a:ea typeface="宋体" panose="02010600030101010101" pitchFamily="2" charset="-122"/>
            </a:endParaRPr>
          </a:p>
          <a:p>
            <a:pPr marL="266700" algn="just"/>
            <a:r>
              <a:rPr lang="en-US" altLang="zh-CN" sz="1050" kern="100" dirty="0">
                <a:effectLst/>
                <a:latin typeface="宋体" panose="02010600030101010101" pitchFamily="2" charset="-122"/>
                <a:ea typeface="宋体" panose="02010600030101010101" pitchFamily="2" charset="-122"/>
              </a:rPr>
              <a:t>7</a:t>
            </a:r>
            <a:r>
              <a:rPr lang="zh-CN" altLang="zh-CN" sz="1050" kern="100" dirty="0">
                <a:effectLst/>
                <a:latin typeface="Times New Roman" panose="02020603050405020304" pitchFamily="18" charset="0"/>
                <a:ea typeface="宋体" panose="02010600030101010101" pitchFamily="2" charset="-122"/>
              </a:rPr>
              <a:t>）对端口</a:t>
            </a:r>
            <a:r>
              <a:rPr lang="en-US" altLang="zh-CN" sz="1050" kern="100" dirty="0">
                <a:effectLst/>
                <a:latin typeface="Times New Roman" panose="02020603050405020304" pitchFamily="18" charset="0"/>
                <a:ea typeface="宋体" panose="02010600030101010101" pitchFamily="2" charset="-122"/>
              </a:rPr>
              <a:t>0/0/2</a:t>
            </a:r>
            <a:endParaRPr lang="zh-CN" altLang="zh-CN" sz="1050" kern="100" dirty="0">
              <a:effectLst/>
              <a:latin typeface="Times New Roman" panose="02020603050405020304" pitchFamily="18" charset="0"/>
              <a:ea typeface="宋体" panose="02010600030101010101" pitchFamily="2" charset="-122"/>
            </a:endParaRPr>
          </a:p>
          <a:p>
            <a:pPr marL="1143000" lvl="2" indent="-228600" algn="just">
              <a:buFont typeface="+mj-lt"/>
              <a:buAutoNum type="alphaLcParenR"/>
            </a:pPr>
            <a:r>
              <a:rPr lang="en-US" altLang="zh-CN" sz="1050" kern="100" dirty="0">
                <a:effectLst/>
                <a:latin typeface="宋体" panose="02010600030101010101" pitchFamily="2" charset="-122"/>
                <a:ea typeface="宋体" panose="02010600030101010101" pitchFamily="2" charset="-122"/>
              </a:rPr>
              <a:t>interface ethernet 0/0/2</a:t>
            </a:r>
            <a:endParaRPr lang="zh-CN" altLang="zh-CN" sz="1050" kern="100" dirty="0">
              <a:effectLst/>
              <a:latin typeface="Times New Roman" panose="02020603050405020304" pitchFamily="18" charset="0"/>
              <a:ea typeface="宋体" panose="02010600030101010101" pitchFamily="2" charset="-122"/>
            </a:endParaRPr>
          </a:p>
          <a:p>
            <a:pPr marL="1143000" lvl="2" indent="-228600" algn="just">
              <a:buFont typeface="+mj-lt"/>
              <a:buAutoNum type="alphaLcParenR"/>
            </a:pPr>
            <a:r>
              <a:rPr lang="en-US" altLang="zh-CN" sz="1050" kern="100" dirty="0">
                <a:effectLst/>
                <a:latin typeface="宋体" panose="02010600030101010101" pitchFamily="2" charset="-122"/>
                <a:ea typeface="宋体" panose="02010600030101010101" pitchFamily="2" charset="-122"/>
              </a:rPr>
              <a:t>port link-type hybrid</a:t>
            </a:r>
            <a:endParaRPr lang="zh-CN" altLang="zh-CN" sz="1050" kern="100" dirty="0">
              <a:effectLst/>
              <a:latin typeface="Times New Roman" panose="02020603050405020304" pitchFamily="18" charset="0"/>
              <a:ea typeface="宋体" panose="02010600030101010101" pitchFamily="2" charset="-122"/>
            </a:endParaRPr>
          </a:p>
          <a:p>
            <a:pPr marL="1143000" lvl="2" indent="-228600" algn="just">
              <a:buFont typeface="+mj-lt"/>
              <a:buAutoNum type="alphaLcParenR"/>
            </a:pPr>
            <a:r>
              <a:rPr lang="en-US" altLang="zh-CN" sz="1050" kern="100" dirty="0">
                <a:effectLst/>
                <a:latin typeface="宋体" panose="02010600030101010101" pitchFamily="2" charset="-122"/>
                <a:ea typeface="宋体" panose="02010600030101010101" pitchFamily="2" charset="-122"/>
              </a:rPr>
              <a:t>port hybrid untagged </a:t>
            </a:r>
            <a:r>
              <a:rPr lang="en-US" altLang="zh-CN" sz="1050" kern="100" dirty="0" err="1">
                <a:effectLst/>
                <a:latin typeface="宋体" panose="02010600030101010101" pitchFamily="2" charset="-122"/>
                <a:ea typeface="宋体" panose="02010600030101010101" pitchFamily="2" charset="-122"/>
              </a:rPr>
              <a:t>vlan</a:t>
            </a:r>
            <a:r>
              <a:rPr lang="en-US" altLang="zh-CN" sz="1050" kern="100" dirty="0">
                <a:effectLst/>
                <a:latin typeface="宋体" panose="02010600030101010101" pitchFamily="2" charset="-122"/>
                <a:ea typeface="宋体" panose="02010600030101010101" pitchFamily="2" charset="-122"/>
              </a:rPr>
              <a:t> 20 30</a:t>
            </a:r>
            <a:endParaRPr lang="zh-CN" altLang="zh-CN" sz="1050" kern="100" dirty="0">
              <a:effectLst/>
              <a:latin typeface="Times New Roman" panose="02020603050405020304" pitchFamily="18" charset="0"/>
              <a:ea typeface="宋体" panose="02010600030101010101" pitchFamily="2" charset="-122"/>
            </a:endParaRPr>
          </a:p>
          <a:p>
            <a:pPr marL="1143000" lvl="2" indent="-228600" algn="just">
              <a:buFont typeface="+mj-lt"/>
              <a:buAutoNum type="alphaLcParenR"/>
            </a:pPr>
            <a:r>
              <a:rPr lang="en-US" altLang="zh-CN" sz="1050" kern="100" dirty="0">
                <a:effectLst/>
                <a:latin typeface="宋体" panose="02010600030101010101" pitchFamily="2" charset="-122"/>
                <a:ea typeface="宋体" panose="02010600030101010101" pitchFamily="2" charset="-122"/>
              </a:rPr>
              <a:t>port hybrid </a:t>
            </a:r>
            <a:r>
              <a:rPr lang="en-US" altLang="zh-CN" sz="1050" kern="100" dirty="0" err="1">
                <a:effectLst/>
                <a:latin typeface="宋体" panose="02010600030101010101" pitchFamily="2" charset="-122"/>
                <a:ea typeface="宋体" panose="02010600030101010101" pitchFamily="2" charset="-122"/>
              </a:rPr>
              <a:t>pvid</a:t>
            </a:r>
            <a:r>
              <a:rPr lang="en-US" altLang="zh-CN" sz="1050" kern="100" dirty="0">
                <a:effectLst/>
                <a:latin typeface="宋体" panose="02010600030101010101" pitchFamily="2" charset="-122"/>
                <a:ea typeface="宋体" panose="02010600030101010101" pitchFamily="2" charset="-122"/>
              </a:rPr>
              <a:t> </a:t>
            </a:r>
            <a:r>
              <a:rPr lang="en-US" altLang="zh-CN" sz="1050" kern="100" dirty="0" err="1">
                <a:effectLst/>
                <a:latin typeface="宋体" panose="02010600030101010101" pitchFamily="2" charset="-122"/>
                <a:ea typeface="宋体" panose="02010600030101010101" pitchFamily="2" charset="-122"/>
              </a:rPr>
              <a:t>vlan</a:t>
            </a:r>
            <a:r>
              <a:rPr lang="en-US" altLang="zh-CN" sz="1050" kern="100" dirty="0">
                <a:effectLst/>
                <a:latin typeface="宋体" panose="02010600030101010101" pitchFamily="2" charset="-122"/>
                <a:ea typeface="宋体" panose="02010600030101010101" pitchFamily="2" charset="-122"/>
              </a:rPr>
              <a:t> 20</a:t>
            </a:r>
            <a:endParaRPr lang="zh-CN" altLang="zh-CN" sz="1050" kern="100" dirty="0">
              <a:effectLst/>
              <a:latin typeface="Times New Roman" panose="02020603050405020304" pitchFamily="18" charset="0"/>
              <a:ea typeface="宋体" panose="02010600030101010101" pitchFamily="2" charset="-122"/>
            </a:endParaRPr>
          </a:p>
          <a:p>
            <a:pPr marL="266700" algn="just"/>
            <a:r>
              <a:rPr lang="en-US" altLang="zh-CN" sz="1050" kern="100" dirty="0">
                <a:effectLst/>
                <a:latin typeface="宋体" panose="02010600030101010101" pitchFamily="2" charset="-122"/>
                <a:ea typeface="宋体" panose="02010600030101010101" pitchFamily="2" charset="-122"/>
              </a:rPr>
              <a:t>8</a:t>
            </a:r>
            <a:r>
              <a:rPr lang="zh-CN" altLang="zh-CN" sz="1050" kern="100" dirty="0">
                <a:effectLst/>
                <a:latin typeface="Times New Roman" panose="02020603050405020304" pitchFamily="18" charset="0"/>
                <a:ea typeface="宋体" panose="02010600030101010101" pitchFamily="2" charset="-122"/>
              </a:rPr>
              <a:t>）对端口</a:t>
            </a:r>
            <a:r>
              <a:rPr lang="en-US" altLang="zh-CN" sz="1050" kern="100" dirty="0">
                <a:effectLst/>
                <a:latin typeface="Times New Roman" panose="02020603050405020304" pitchFamily="18" charset="0"/>
                <a:ea typeface="宋体" panose="02010600030101010101" pitchFamily="2" charset="-122"/>
              </a:rPr>
              <a:t>0/0/1</a:t>
            </a:r>
            <a:endParaRPr lang="zh-CN" altLang="zh-CN" sz="1050" kern="100" dirty="0">
              <a:effectLst/>
              <a:latin typeface="Times New Roman" panose="02020603050405020304" pitchFamily="18" charset="0"/>
              <a:ea typeface="宋体" panose="02010600030101010101" pitchFamily="2" charset="-122"/>
            </a:endParaRPr>
          </a:p>
          <a:p>
            <a:pPr marL="1143000" lvl="2" indent="-228600" algn="just">
              <a:buFont typeface="Wingdings" panose="05000000000000000000" pitchFamily="2" charset="2"/>
              <a:buChar char=""/>
            </a:pPr>
            <a:r>
              <a:rPr lang="en-US" altLang="zh-CN" sz="1050" kern="100" dirty="0">
                <a:effectLst/>
                <a:latin typeface="宋体" panose="02010600030101010101" pitchFamily="2" charset="-122"/>
                <a:ea typeface="宋体" panose="02010600030101010101" pitchFamily="2" charset="-122"/>
              </a:rPr>
              <a:t>interface ethernet 0/0/1</a:t>
            </a:r>
            <a:endParaRPr lang="zh-CN" altLang="zh-CN" sz="1050" kern="100" dirty="0">
              <a:effectLst/>
              <a:latin typeface="Times New Roman" panose="02020603050405020304" pitchFamily="18" charset="0"/>
              <a:ea typeface="宋体" panose="02010600030101010101" pitchFamily="2" charset="-122"/>
            </a:endParaRPr>
          </a:p>
          <a:p>
            <a:pPr marL="1143000" lvl="2" indent="-228600" algn="just">
              <a:buFont typeface="Wingdings" panose="05000000000000000000" pitchFamily="2" charset="2"/>
              <a:buChar char=""/>
            </a:pPr>
            <a:r>
              <a:rPr lang="en-US" altLang="zh-CN" sz="1050" kern="100" dirty="0">
                <a:effectLst/>
                <a:latin typeface="宋体" panose="02010600030101010101" pitchFamily="2" charset="-122"/>
                <a:ea typeface="宋体" panose="02010600030101010101" pitchFamily="2" charset="-122"/>
              </a:rPr>
              <a:t>port link-type hybrid</a:t>
            </a:r>
            <a:endParaRPr lang="zh-CN" altLang="zh-CN" sz="1050" kern="100" dirty="0">
              <a:effectLst/>
              <a:latin typeface="Times New Roman" panose="02020603050405020304" pitchFamily="18" charset="0"/>
              <a:ea typeface="宋体" panose="02010600030101010101" pitchFamily="2" charset="-122"/>
            </a:endParaRPr>
          </a:p>
          <a:p>
            <a:pPr marL="1143000" lvl="2" indent="-228600" algn="just">
              <a:buFont typeface="Wingdings" panose="05000000000000000000" pitchFamily="2" charset="2"/>
              <a:buChar char=""/>
            </a:pPr>
            <a:r>
              <a:rPr lang="en-US" altLang="zh-CN" sz="1050" kern="100" dirty="0">
                <a:effectLst/>
                <a:latin typeface="宋体" panose="02010600030101010101" pitchFamily="2" charset="-122"/>
                <a:ea typeface="宋体" panose="02010600030101010101" pitchFamily="2" charset="-122"/>
              </a:rPr>
              <a:t>port hybrid tagged </a:t>
            </a:r>
            <a:r>
              <a:rPr lang="en-US" altLang="zh-CN" sz="1050" kern="100" dirty="0" err="1">
                <a:effectLst/>
                <a:latin typeface="宋体" panose="02010600030101010101" pitchFamily="2" charset="-122"/>
                <a:ea typeface="宋体" panose="02010600030101010101" pitchFamily="2" charset="-122"/>
              </a:rPr>
              <a:t>vlan</a:t>
            </a:r>
            <a:r>
              <a:rPr lang="en-US" altLang="zh-CN" sz="1050" kern="100" dirty="0">
                <a:effectLst/>
                <a:latin typeface="宋体" panose="02010600030101010101" pitchFamily="2" charset="-122"/>
                <a:ea typeface="宋体" panose="02010600030101010101" pitchFamily="2" charset="-122"/>
              </a:rPr>
              <a:t> 20 30 10</a:t>
            </a:r>
            <a:endParaRPr lang="zh-CN" altLang="zh-CN" sz="1050" kern="100" dirty="0">
              <a:effectLst/>
              <a:latin typeface="Times New Roman" panose="02020603050405020304" pitchFamily="18" charset="0"/>
              <a:ea typeface="宋体" panose="02010600030101010101" pitchFamily="2" charset="-122"/>
            </a:endParaRPr>
          </a:p>
        </p:txBody>
      </p:sp>
      <p:sp>
        <p:nvSpPr>
          <p:cNvPr id="15" name="Rectangle 3">
            <a:extLst>
              <a:ext uri="{FF2B5EF4-FFF2-40B4-BE49-F238E27FC236}">
                <a16:creationId xmlns:a16="http://schemas.microsoft.com/office/drawing/2014/main" id="{6C6EE740-E3EE-460E-9B10-AAC207A925CF}"/>
              </a:ext>
            </a:extLst>
          </p:cNvPr>
          <p:cNvSpPr>
            <a:spLocks noChangeArrowheads="1"/>
          </p:cNvSpPr>
          <p:nvPr/>
        </p:nvSpPr>
        <p:spPr bwMode="auto">
          <a:xfrm>
            <a:off x="6302392" y="4869069"/>
            <a:ext cx="76174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验证</a:t>
            </a:r>
            <a:r>
              <a:rPr kumimoji="0" lang="en-US" altLang="zh-CN" sz="1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,ping</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0561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2920" y="237479"/>
            <a:ext cx="10793685" cy="1077446"/>
          </a:xfrm>
        </p:spPr>
        <p:txBody>
          <a:bodyPr/>
          <a:lstStyle/>
          <a:p>
            <a:pPr algn="ctr"/>
            <a:r>
              <a:rPr lang="en-US" altLang="zh-CN" dirty="0"/>
              <a:t>VLAN</a:t>
            </a:r>
            <a:r>
              <a:rPr lang="zh-CN" altLang="en-US" dirty="0"/>
              <a:t>的</a:t>
            </a:r>
            <a:r>
              <a:rPr lang="en-US" altLang="zh-CN" dirty="0"/>
              <a:t>tag</a:t>
            </a:r>
            <a:endParaRPr lang="zh-CN" altLang="en-US" dirty="0"/>
          </a:p>
        </p:txBody>
      </p:sp>
      <p:pic>
        <p:nvPicPr>
          <p:cNvPr id="1026" name="Picture 2" descr="这里写图片描述"/>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63" y="1215132"/>
            <a:ext cx="4319451" cy="2561091"/>
          </a:xfrm>
          <a:prstGeom prst="rect">
            <a:avLst/>
          </a:prstGeom>
          <a:noFill/>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10"/>
          </p:nvPr>
        </p:nvSpPr>
        <p:spPr>
          <a:xfrm>
            <a:off x="4084803" y="6344476"/>
            <a:ext cx="3000894" cy="365125"/>
          </a:xfrm>
        </p:spPr>
        <p:txBody>
          <a:bodyPr/>
          <a:lstStyle/>
          <a:p>
            <a:fld id="{DD7D180E-7B63-401A-A9D3-34F6EF6705C0}" type="datetime5">
              <a:rPr lang="zh-CN" altLang="en-US" sz="1800" smtClean="0">
                <a:latin typeface="华文行楷" panose="02010800040101010101" pitchFamily="2" charset="-122"/>
                <a:ea typeface="华文行楷" panose="02010800040101010101" pitchFamily="2" charset="-122"/>
              </a:rPr>
              <a:t>2021/3/18</a:t>
            </a:fld>
            <a:endParaRPr lang="zh-CN" altLang="en-US" sz="1800" dirty="0">
              <a:latin typeface="华文行楷" panose="02010800040101010101" pitchFamily="2" charset="-122"/>
              <a:ea typeface="华文行楷" panose="02010800040101010101" pitchFamily="2" charset="-122"/>
            </a:endParaRPr>
          </a:p>
        </p:txBody>
      </p:sp>
      <p:sp>
        <p:nvSpPr>
          <p:cNvPr id="6" name="灯片编号占位符 5"/>
          <p:cNvSpPr>
            <a:spLocks noGrp="1"/>
          </p:cNvSpPr>
          <p:nvPr>
            <p:ph type="sldNum" sz="quarter" idx="12"/>
          </p:nvPr>
        </p:nvSpPr>
        <p:spPr>
          <a:xfrm>
            <a:off x="10798629" y="6118406"/>
            <a:ext cx="1142245" cy="669925"/>
          </a:xfrm>
        </p:spPr>
        <p:txBody>
          <a:bodyPr/>
          <a:lstStyle/>
          <a:p>
            <a:fld id="{02032FB1-9441-4477-BC2C-471BE8C7C13C}" type="slidenum">
              <a:rPr lang="zh-CN" altLang="en-US" smtClean="0"/>
              <a:t>7</a:t>
            </a:fld>
            <a:endParaRPr lang="zh-CN" altLang="en-US" dirty="0"/>
          </a:p>
        </p:txBody>
      </p:sp>
      <p:graphicFrame>
        <p:nvGraphicFramePr>
          <p:cNvPr id="7" name="表格 6"/>
          <p:cNvGraphicFramePr>
            <a:graphicFrameLocks noGrp="1"/>
          </p:cNvGraphicFramePr>
          <p:nvPr/>
        </p:nvGraphicFramePr>
        <p:xfrm>
          <a:off x="4293326" y="1215132"/>
          <a:ext cx="7760552" cy="5210780"/>
        </p:xfrm>
        <a:graphic>
          <a:graphicData uri="http://schemas.openxmlformats.org/drawingml/2006/table">
            <a:tbl>
              <a:tblPr/>
              <a:tblGrid>
                <a:gridCol w="1940138">
                  <a:extLst>
                    <a:ext uri="{9D8B030D-6E8A-4147-A177-3AD203B41FA5}">
                      <a16:colId xmlns:a16="http://schemas.microsoft.com/office/drawing/2014/main" val="20000"/>
                    </a:ext>
                  </a:extLst>
                </a:gridCol>
                <a:gridCol w="1940138">
                  <a:extLst>
                    <a:ext uri="{9D8B030D-6E8A-4147-A177-3AD203B41FA5}">
                      <a16:colId xmlns:a16="http://schemas.microsoft.com/office/drawing/2014/main" val="20001"/>
                    </a:ext>
                  </a:extLst>
                </a:gridCol>
                <a:gridCol w="1940138">
                  <a:extLst>
                    <a:ext uri="{9D8B030D-6E8A-4147-A177-3AD203B41FA5}">
                      <a16:colId xmlns:a16="http://schemas.microsoft.com/office/drawing/2014/main" val="20002"/>
                    </a:ext>
                  </a:extLst>
                </a:gridCol>
                <a:gridCol w="1940138">
                  <a:extLst>
                    <a:ext uri="{9D8B030D-6E8A-4147-A177-3AD203B41FA5}">
                      <a16:colId xmlns:a16="http://schemas.microsoft.com/office/drawing/2014/main" val="20003"/>
                    </a:ext>
                  </a:extLst>
                </a:gridCol>
              </a:tblGrid>
              <a:tr h="233773">
                <a:tc>
                  <a:txBody>
                    <a:bodyPr/>
                    <a:lstStyle/>
                    <a:p>
                      <a:pPr fontAlgn="ctr" latinLnBrk="0"/>
                      <a:r>
                        <a:rPr lang="zh-CN" altLang="en-US" sz="1200" b="1" dirty="0">
                          <a:solidFill>
                            <a:srgbClr val="4F4F4F"/>
                          </a:solidFill>
                          <a:effectLst/>
                          <a:latin typeface="微软雅黑" panose="020B0503020204020204" pitchFamily="34" charset="-122"/>
                          <a:ea typeface="微软雅黑" panose="020B0503020204020204" pitchFamily="34" charset="-122"/>
                        </a:rPr>
                        <a:t>字段</a:t>
                      </a:r>
                    </a:p>
                  </a:txBody>
                  <a:tcPr marL="27302" marR="27302" marT="27302" marB="273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tc>
                  <a:txBody>
                    <a:bodyPr/>
                    <a:lstStyle/>
                    <a:p>
                      <a:pPr fontAlgn="ctr" latinLnBrk="0"/>
                      <a:r>
                        <a:rPr lang="zh-CN" altLang="en-US" sz="1200" b="1" dirty="0">
                          <a:solidFill>
                            <a:srgbClr val="4F4F4F"/>
                          </a:solidFill>
                          <a:effectLst/>
                          <a:latin typeface="微软雅黑" panose="020B0503020204020204" pitchFamily="34" charset="-122"/>
                          <a:ea typeface="微软雅黑" panose="020B0503020204020204" pitchFamily="34" charset="-122"/>
                        </a:rPr>
                        <a:t>长度</a:t>
                      </a:r>
                    </a:p>
                  </a:txBody>
                  <a:tcPr marL="27302" marR="27302" marT="27302" marB="273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tc>
                  <a:txBody>
                    <a:bodyPr/>
                    <a:lstStyle/>
                    <a:p>
                      <a:pPr fontAlgn="ctr" latinLnBrk="0"/>
                      <a:r>
                        <a:rPr lang="zh-CN" altLang="en-US" sz="1200" b="1" dirty="0">
                          <a:solidFill>
                            <a:srgbClr val="4F4F4F"/>
                          </a:solidFill>
                          <a:effectLst/>
                          <a:latin typeface="微软雅黑" panose="020B0503020204020204" pitchFamily="34" charset="-122"/>
                          <a:ea typeface="微软雅黑" panose="020B0503020204020204" pitchFamily="34" charset="-122"/>
                        </a:rPr>
                        <a:t>含义</a:t>
                      </a:r>
                    </a:p>
                  </a:txBody>
                  <a:tcPr marL="27302" marR="27302" marT="27302" marB="273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tc>
                  <a:txBody>
                    <a:bodyPr/>
                    <a:lstStyle/>
                    <a:p>
                      <a:pPr fontAlgn="ctr" latinLnBrk="0"/>
                      <a:r>
                        <a:rPr lang="zh-CN" altLang="en-US" sz="1200" b="1">
                          <a:solidFill>
                            <a:srgbClr val="4F4F4F"/>
                          </a:solidFill>
                          <a:effectLst/>
                          <a:latin typeface="微软雅黑" panose="020B0503020204020204" pitchFamily="34" charset="-122"/>
                          <a:ea typeface="微软雅黑" panose="020B0503020204020204" pitchFamily="34" charset="-122"/>
                        </a:rPr>
                        <a:t>取值</a:t>
                      </a:r>
                    </a:p>
                  </a:txBody>
                  <a:tcPr marL="27302" marR="27302" marT="27302" marB="273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extLst>
                  <a:ext uri="{0D108BD9-81ED-4DB2-BD59-A6C34878D82A}">
                    <a16:rowId xmlns:a16="http://schemas.microsoft.com/office/drawing/2014/main" val="10000"/>
                  </a:ext>
                </a:extLst>
              </a:tr>
              <a:tr h="2214013">
                <a:tc>
                  <a:txBody>
                    <a:bodyPr/>
                    <a:lstStyle/>
                    <a:p>
                      <a:pPr fontAlgn="ctr" latinLnBrk="0"/>
                      <a:r>
                        <a:rPr lang="en-US" sz="1200" b="0" dirty="0">
                          <a:solidFill>
                            <a:srgbClr val="4F4F4F"/>
                          </a:solidFill>
                          <a:effectLst/>
                          <a:latin typeface="微软雅黑" panose="020B0503020204020204" pitchFamily="34" charset="-122"/>
                          <a:ea typeface="微软雅黑" panose="020B0503020204020204" pitchFamily="34" charset="-122"/>
                        </a:rPr>
                        <a:t>TPID</a:t>
                      </a:r>
                    </a:p>
                  </a:txBody>
                  <a:tcPr marL="27302" marR="27302" marT="27302" marB="273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en-US" sz="1200" b="0">
                          <a:solidFill>
                            <a:srgbClr val="4F4F4F"/>
                          </a:solidFill>
                          <a:effectLst/>
                          <a:latin typeface="微软雅黑" panose="020B0503020204020204" pitchFamily="34" charset="-122"/>
                          <a:ea typeface="微软雅黑" panose="020B0503020204020204" pitchFamily="34" charset="-122"/>
                        </a:rPr>
                        <a:t>2Byte</a:t>
                      </a:r>
                    </a:p>
                  </a:txBody>
                  <a:tcPr marL="27302" marR="27302" marT="27302" marB="273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en-US" sz="1200" b="0">
                          <a:solidFill>
                            <a:srgbClr val="4F4F4F"/>
                          </a:solidFill>
                          <a:effectLst/>
                          <a:latin typeface="微软雅黑" panose="020B0503020204020204" pitchFamily="34" charset="-122"/>
                          <a:ea typeface="微软雅黑" panose="020B0503020204020204" pitchFamily="34" charset="-122"/>
                        </a:rPr>
                        <a:t>Tag Protocol Identifier（</a:t>
                      </a:r>
                      <a:r>
                        <a:rPr lang="zh-CN" altLang="en-US" sz="1200" b="0">
                          <a:solidFill>
                            <a:srgbClr val="4F4F4F"/>
                          </a:solidFill>
                          <a:effectLst/>
                          <a:latin typeface="微软雅黑" panose="020B0503020204020204" pitchFamily="34" charset="-122"/>
                          <a:ea typeface="微软雅黑" panose="020B0503020204020204" pitchFamily="34" charset="-122"/>
                        </a:rPr>
                        <a:t>标签协议标识符），表示数据帧类型。</a:t>
                      </a:r>
                    </a:p>
                  </a:txBody>
                  <a:tcPr marL="27302" marR="27302" marT="27302" marB="273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zh-CN" altLang="en-US" sz="1200" b="0">
                          <a:solidFill>
                            <a:srgbClr val="4F4F4F"/>
                          </a:solidFill>
                          <a:effectLst/>
                          <a:latin typeface="微软雅黑" panose="020B0503020204020204" pitchFamily="34" charset="-122"/>
                          <a:ea typeface="微软雅黑" panose="020B0503020204020204" pitchFamily="34" charset="-122"/>
                        </a:rPr>
                        <a:t>表示帧类型，取值为</a:t>
                      </a:r>
                      <a:r>
                        <a:rPr lang="en-US" altLang="zh-CN" sz="1200" b="0">
                          <a:solidFill>
                            <a:srgbClr val="4F4F4F"/>
                          </a:solidFill>
                          <a:effectLst/>
                          <a:latin typeface="微软雅黑" panose="020B0503020204020204" pitchFamily="34" charset="-122"/>
                          <a:ea typeface="微软雅黑" panose="020B0503020204020204" pitchFamily="34" charset="-122"/>
                        </a:rPr>
                        <a:t>0x8100</a:t>
                      </a:r>
                      <a:r>
                        <a:rPr lang="zh-CN" altLang="en-US" sz="1200" b="0">
                          <a:solidFill>
                            <a:srgbClr val="4F4F4F"/>
                          </a:solidFill>
                          <a:effectLst/>
                          <a:latin typeface="微软雅黑" panose="020B0503020204020204" pitchFamily="34" charset="-122"/>
                          <a:ea typeface="微软雅黑" panose="020B0503020204020204" pitchFamily="34" charset="-122"/>
                        </a:rPr>
                        <a:t>时表示</a:t>
                      </a:r>
                      <a:r>
                        <a:rPr lang="en-US" altLang="zh-CN" sz="1200" b="0">
                          <a:solidFill>
                            <a:srgbClr val="4F4F4F"/>
                          </a:solidFill>
                          <a:effectLst/>
                          <a:latin typeface="微软雅黑" panose="020B0503020204020204" pitchFamily="34" charset="-122"/>
                          <a:ea typeface="微软雅黑" panose="020B0503020204020204" pitchFamily="34" charset="-122"/>
                        </a:rPr>
                        <a:t>IEEE 802.1Q</a:t>
                      </a:r>
                      <a:r>
                        <a:rPr lang="zh-CN" altLang="en-US" sz="1200" b="0">
                          <a:solidFill>
                            <a:srgbClr val="4F4F4F"/>
                          </a:solidFill>
                          <a:effectLst/>
                          <a:latin typeface="微软雅黑" panose="020B0503020204020204" pitchFamily="34" charset="-122"/>
                          <a:ea typeface="微软雅黑" panose="020B0503020204020204" pitchFamily="34" charset="-122"/>
                        </a:rPr>
                        <a:t>的</a:t>
                      </a:r>
                      <a:r>
                        <a:rPr lang="en-US" altLang="zh-CN" sz="1200" b="0">
                          <a:solidFill>
                            <a:srgbClr val="4F4F4F"/>
                          </a:solidFill>
                          <a:effectLst/>
                          <a:latin typeface="微软雅黑" panose="020B0503020204020204" pitchFamily="34" charset="-122"/>
                          <a:ea typeface="微软雅黑" panose="020B0503020204020204" pitchFamily="34" charset="-122"/>
                        </a:rPr>
                        <a:t>VLAN</a:t>
                      </a:r>
                      <a:r>
                        <a:rPr lang="zh-CN" altLang="en-US" sz="1200" b="0">
                          <a:solidFill>
                            <a:srgbClr val="4F4F4F"/>
                          </a:solidFill>
                          <a:effectLst/>
                          <a:latin typeface="微软雅黑" panose="020B0503020204020204" pitchFamily="34" charset="-122"/>
                          <a:ea typeface="微软雅黑" panose="020B0503020204020204" pitchFamily="34" charset="-122"/>
                        </a:rPr>
                        <a:t>数据帧。如果不支持</a:t>
                      </a:r>
                      <a:r>
                        <a:rPr lang="en-US" altLang="zh-CN" sz="1200" b="0">
                          <a:solidFill>
                            <a:srgbClr val="4F4F4F"/>
                          </a:solidFill>
                          <a:effectLst/>
                          <a:latin typeface="微软雅黑" panose="020B0503020204020204" pitchFamily="34" charset="-122"/>
                          <a:ea typeface="微软雅黑" panose="020B0503020204020204" pitchFamily="34" charset="-122"/>
                        </a:rPr>
                        <a:t>802.1Q</a:t>
                      </a:r>
                      <a:r>
                        <a:rPr lang="zh-CN" altLang="en-US" sz="1200" b="0">
                          <a:solidFill>
                            <a:srgbClr val="4F4F4F"/>
                          </a:solidFill>
                          <a:effectLst/>
                          <a:latin typeface="微软雅黑" panose="020B0503020204020204" pitchFamily="34" charset="-122"/>
                          <a:ea typeface="微软雅黑" panose="020B0503020204020204" pitchFamily="34" charset="-122"/>
                        </a:rPr>
                        <a:t>的设备收到这样的帧，会将其丢弃。 各设备厂商可以自定义该字段的值。当邻居设备将</a:t>
                      </a:r>
                      <a:r>
                        <a:rPr lang="en-US" altLang="zh-CN" sz="1200" b="0">
                          <a:solidFill>
                            <a:srgbClr val="4F4F4F"/>
                          </a:solidFill>
                          <a:effectLst/>
                          <a:latin typeface="微软雅黑" panose="020B0503020204020204" pitchFamily="34" charset="-122"/>
                          <a:ea typeface="微软雅黑" panose="020B0503020204020204" pitchFamily="34" charset="-122"/>
                        </a:rPr>
                        <a:t>TPID</a:t>
                      </a:r>
                      <a:r>
                        <a:rPr lang="zh-CN" altLang="en-US" sz="1200" b="0">
                          <a:solidFill>
                            <a:srgbClr val="4F4F4F"/>
                          </a:solidFill>
                          <a:effectLst/>
                          <a:latin typeface="微软雅黑" panose="020B0503020204020204" pitchFamily="34" charset="-122"/>
                          <a:ea typeface="微软雅黑" panose="020B0503020204020204" pitchFamily="34" charset="-122"/>
                        </a:rPr>
                        <a:t>值配置为非</a:t>
                      </a:r>
                      <a:r>
                        <a:rPr lang="en-US" altLang="zh-CN" sz="1200" b="0">
                          <a:solidFill>
                            <a:srgbClr val="4F4F4F"/>
                          </a:solidFill>
                          <a:effectLst/>
                          <a:latin typeface="微软雅黑" panose="020B0503020204020204" pitchFamily="34" charset="-122"/>
                          <a:ea typeface="微软雅黑" panose="020B0503020204020204" pitchFamily="34" charset="-122"/>
                        </a:rPr>
                        <a:t>0x8100</a:t>
                      </a:r>
                      <a:r>
                        <a:rPr lang="zh-CN" altLang="en-US" sz="1200" b="0">
                          <a:solidFill>
                            <a:srgbClr val="4F4F4F"/>
                          </a:solidFill>
                          <a:effectLst/>
                          <a:latin typeface="微软雅黑" panose="020B0503020204020204" pitchFamily="34" charset="-122"/>
                          <a:ea typeface="微软雅黑" panose="020B0503020204020204" pitchFamily="34" charset="-122"/>
                        </a:rPr>
                        <a:t>时， 为了能够识别这样的报文，实现互通，必须在本设备上修改</a:t>
                      </a:r>
                      <a:r>
                        <a:rPr lang="en-US" altLang="zh-CN" sz="1200" b="0">
                          <a:solidFill>
                            <a:srgbClr val="4F4F4F"/>
                          </a:solidFill>
                          <a:effectLst/>
                          <a:latin typeface="微软雅黑" panose="020B0503020204020204" pitchFamily="34" charset="-122"/>
                          <a:ea typeface="微软雅黑" panose="020B0503020204020204" pitchFamily="34" charset="-122"/>
                        </a:rPr>
                        <a:t>TPID</a:t>
                      </a:r>
                      <a:r>
                        <a:rPr lang="zh-CN" altLang="en-US" sz="1200" b="0">
                          <a:solidFill>
                            <a:srgbClr val="4F4F4F"/>
                          </a:solidFill>
                          <a:effectLst/>
                          <a:latin typeface="微软雅黑" panose="020B0503020204020204" pitchFamily="34" charset="-122"/>
                          <a:ea typeface="微软雅黑" panose="020B0503020204020204" pitchFamily="34" charset="-122"/>
                        </a:rPr>
                        <a:t>值，确保和邻居设备的</a:t>
                      </a:r>
                      <a:r>
                        <a:rPr lang="en-US" altLang="zh-CN" sz="1200" b="0">
                          <a:solidFill>
                            <a:srgbClr val="4F4F4F"/>
                          </a:solidFill>
                          <a:effectLst/>
                          <a:latin typeface="微软雅黑" panose="020B0503020204020204" pitchFamily="34" charset="-122"/>
                          <a:ea typeface="微软雅黑" panose="020B0503020204020204" pitchFamily="34" charset="-122"/>
                        </a:rPr>
                        <a:t>TPID</a:t>
                      </a:r>
                      <a:r>
                        <a:rPr lang="zh-CN" altLang="en-US" sz="1200" b="0">
                          <a:solidFill>
                            <a:srgbClr val="4F4F4F"/>
                          </a:solidFill>
                          <a:effectLst/>
                          <a:latin typeface="微软雅黑" panose="020B0503020204020204" pitchFamily="34" charset="-122"/>
                          <a:ea typeface="微软雅黑" panose="020B0503020204020204" pitchFamily="34" charset="-122"/>
                        </a:rPr>
                        <a:t>值配置一致。</a:t>
                      </a:r>
                    </a:p>
                  </a:txBody>
                  <a:tcPr marL="27302" marR="27302" marT="27302" marB="273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73838">
                <a:tc>
                  <a:txBody>
                    <a:bodyPr/>
                    <a:lstStyle/>
                    <a:p>
                      <a:pPr fontAlgn="ctr" latinLnBrk="0"/>
                      <a:r>
                        <a:rPr lang="en-US" sz="1200" b="0">
                          <a:solidFill>
                            <a:srgbClr val="4F4F4F"/>
                          </a:solidFill>
                          <a:effectLst/>
                          <a:latin typeface="微软雅黑" panose="020B0503020204020204" pitchFamily="34" charset="-122"/>
                          <a:ea typeface="微软雅黑" panose="020B0503020204020204" pitchFamily="34" charset="-122"/>
                        </a:rPr>
                        <a:t>PRI</a:t>
                      </a:r>
                    </a:p>
                  </a:txBody>
                  <a:tcPr marL="27302" marR="27302" marT="27302" marB="273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en-US" sz="1200" b="0">
                          <a:solidFill>
                            <a:srgbClr val="4F4F4F"/>
                          </a:solidFill>
                          <a:effectLst/>
                          <a:latin typeface="微软雅黑" panose="020B0503020204020204" pitchFamily="34" charset="-122"/>
                          <a:ea typeface="微软雅黑" panose="020B0503020204020204" pitchFamily="34" charset="-122"/>
                        </a:rPr>
                        <a:t>3bit</a:t>
                      </a:r>
                    </a:p>
                  </a:txBody>
                  <a:tcPr marL="27302" marR="27302" marT="27302" marB="273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en-US" sz="1200" b="0">
                          <a:solidFill>
                            <a:srgbClr val="4F4F4F"/>
                          </a:solidFill>
                          <a:effectLst/>
                          <a:latin typeface="微软雅黑" panose="020B0503020204020204" pitchFamily="34" charset="-122"/>
                          <a:ea typeface="微软雅黑" panose="020B0503020204020204" pitchFamily="34" charset="-122"/>
                        </a:rPr>
                        <a:t>Priority，</a:t>
                      </a:r>
                      <a:r>
                        <a:rPr lang="zh-CN" altLang="en-US" sz="1200" b="0">
                          <a:solidFill>
                            <a:srgbClr val="4F4F4F"/>
                          </a:solidFill>
                          <a:effectLst/>
                          <a:latin typeface="微软雅黑" panose="020B0503020204020204" pitchFamily="34" charset="-122"/>
                          <a:ea typeface="微软雅黑" panose="020B0503020204020204" pitchFamily="34" charset="-122"/>
                        </a:rPr>
                        <a:t>表示数据帧的</a:t>
                      </a:r>
                      <a:r>
                        <a:rPr lang="en-US" altLang="zh-CN" sz="1200" b="0">
                          <a:solidFill>
                            <a:srgbClr val="4F4F4F"/>
                          </a:solidFill>
                          <a:effectLst/>
                          <a:latin typeface="微软雅黑" panose="020B0503020204020204" pitchFamily="34" charset="-122"/>
                          <a:ea typeface="微软雅黑" panose="020B0503020204020204" pitchFamily="34" charset="-122"/>
                        </a:rPr>
                        <a:t>802.1</a:t>
                      </a:r>
                      <a:r>
                        <a:rPr lang="en-US" sz="1200" b="0">
                          <a:solidFill>
                            <a:srgbClr val="4F4F4F"/>
                          </a:solidFill>
                          <a:effectLst/>
                          <a:latin typeface="微软雅黑" panose="020B0503020204020204" pitchFamily="34" charset="-122"/>
                          <a:ea typeface="微软雅黑" panose="020B0503020204020204" pitchFamily="34" charset="-122"/>
                        </a:rPr>
                        <a:t>p</a:t>
                      </a:r>
                      <a:r>
                        <a:rPr lang="zh-CN" altLang="en-US" sz="1200" b="0">
                          <a:solidFill>
                            <a:srgbClr val="4F4F4F"/>
                          </a:solidFill>
                          <a:effectLst/>
                          <a:latin typeface="微软雅黑" panose="020B0503020204020204" pitchFamily="34" charset="-122"/>
                          <a:ea typeface="微软雅黑" panose="020B0503020204020204" pitchFamily="34" charset="-122"/>
                        </a:rPr>
                        <a:t>优先级。</a:t>
                      </a:r>
                    </a:p>
                  </a:txBody>
                  <a:tcPr marL="27302" marR="27302" marT="27302" marB="273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zh-CN" altLang="en-US" sz="1200" b="0">
                          <a:solidFill>
                            <a:srgbClr val="4F4F4F"/>
                          </a:solidFill>
                          <a:effectLst/>
                          <a:latin typeface="微软雅黑" panose="020B0503020204020204" pitchFamily="34" charset="-122"/>
                          <a:ea typeface="微软雅黑" panose="020B0503020204020204" pitchFamily="34" charset="-122"/>
                        </a:rPr>
                        <a:t>取值范围为</a:t>
                      </a:r>
                      <a:r>
                        <a:rPr lang="en-US" altLang="zh-CN" sz="1200" b="0">
                          <a:solidFill>
                            <a:srgbClr val="4F4F4F"/>
                          </a:solidFill>
                          <a:effectLst/>
                          <a:latin typeface="微软雅黑" panose="020B0503020204020204" pitchFamily="34" charset="-122"/>
                          <a:ea typeface="微软雅黑" panose="020B0503020204020204" pitchFamily="34" charset="-122"/>
                        </a:rPr>
                        <a:t>0</a:t>
                      </a:r>
                      <a:r>
                        <a:rPr lang="zh-CN" altLang="en-US" sz="1200" b="0">
                          <a:solidFill>
                            <a:srgbClr val="4F4F4F"/>
                          </a:solidFill>
                          <a:effectLst/>
                          <a:latin typeface="微软雅黑" panose="020B0503020204020204" pitchFamily="34" charset="-122"/>
                          <a:ea typeface="微软雅黑" panose="020B0503020204020204" pitchFamily="34" charset="-122"/>
                        </a:rPr>
                        <a:t>～</a:t>
                      </a:r>
                      <a:r>
                        <a:rPr lang="en-US" altLang="zh-CN" sz="1200" b="0">
                          <a:solidFill>
                            <a:srgbClr val="4F4F4F"/>
                          </a:solidFill>
                          <a:effectLst/>
                          <a:latin typeface="微软雅黑" panose="020B0503020204020204" pitchFamily="34" charset="-122"/>
                          <a:ea typeface="微软雅黑" panose="020B0503020204020204" pitchFamily="34" charset="-122"/>
                        </a:rPr>
                        <a:t>7</a:t>
                      </a:r>
                      <a:r>
                        <a:rPr lang="zh-CN" altLang="en-US" sz="1200" b="0">
                          <a:solidFill>
                            <a:srgbClr val="4F4F4F"/>
                          </a:solidFill>
                          <a:effectLst/>
                          <a:latin typeface="微软雅黑" panose="020B0503020204020204" pitchFamily="34" charset="-122"/>
                          <a:ea typeface="微软雅黑" panose="020B0503020204020204" pitchFamily="34" charset="-122"/>
                        </a:rPr>
                        <a:t>，值越大优先级越高。当网络阻塞时，设备优先发送优先级高的数据帧。</a:t>
                      </a:r>
                    </a:p>
                  </a:txBody>
                  <a:tcPr marL="27302" marR="27302" marT="27302" marB="273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2"/>
                  </a:ext>
                </a:extLst>
              </a:tr>
              <a:tr h="1133882">
                <a:tc>
                  <a:txBody>
                    <a:bodyPr/>
                    <a:lstStyle/>
                    <a:p>
                      <a:pPr fontAlgn="ctr" latinLnBrk="0"/>
                      <a:r>
                        <a:rPr lang="en-US" sz="1200" b="0" dirty="0">
                          <a:solidFill>
                            <a:srgbClr val="4F4F4F"/>
                          </a:solidFill>
                          <a:effectLst/>
                          <a:latin typeface="微软雅黑" panose="020B0503020204020204" pitchFamily="34" charset="-122"/>
                          <a:ea typeface="微软雅黑" panose="020B0503020204020204" pitchFamily="34" charset="-122"/>
                        </a:rPr>
                        <a:t>CFI</a:t>
                      </a:r>
                    </a:p>
                  </a:txBody>
                  <a:tcPr marL="27302" marR="27302" marT="27302" marB="273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en-US" sz="1200" b="0" dirty="0">
                          <a:solidFill>
                            <a:srgbClr val="4F4F4F"/>
                          </a:solidFill>
                          <a:effectLst/>
                          <a:latin typeface="微软雅黑" panose="020B0503020204020204" pitchFamily="34" charset="-122"/>
                          <a:ea typeface="微软雅黑" panose="020B0503020204020204" pitchFamily="34" charset="-122"/>
                        </a:rPr>
                        <a:t>1bit</a:t>
                      </a:r>
                    </a:p>
                  </a:txBody>
                  <a:tcPr marL="27302" marR="27302" marT="27302" marB="273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en-US" sz="1200" b="0" dirty="0">
                          <a:solidFill>
                            <a:srgbClr val="4F4F4F"/>
                          </a:solidFill>
                          <a:effectLst/>
                          <a:latin typeface="微软雅黑" panose="020B0503020204020204" pitchFamily="34" charset="-122"/>
                          <a:ea typeface="微软雅黑" panose="020B0503020204020204" pitchFamily="34" charset="-122"/>
                        </a:rPr>
                        <a:t>Canonical Format Indicator（</a:t>
                      </a:r>
                      <a:r>
                        <a:rPr lang="zh-CN" altLang="en-US" sz="1200" b="0" dirty="0">
                          <a:solidFill>
                            <a:srgbClr val="4F4F4F"/>
                          </a:solidFill>
                          <a:effectLst/>
                          <a:latin typeface="微软雅黑" panose="020B0503020204020204" pitchFamily="34" charset="-122"/>
                          <a:ea typeface="微软雅黑" panose="020B0503020204020204" pitchFamily="34" charset="-122"/>
                        </a:rPr>
                        <a:t>标准格式指示位），表示</a:t>
                      </a:r>
                      <a:r>
                        <a:rPr lang="en-US" sz="1200" b="0" dirty="0">
                          <a:solidFill>
                            <a:srgbClr val="4F4F4F"/>
                          </a:solidFill>
                          <a:effectLst/>
                          <a:latin typeface="微软雅黑" panose="020B0503020204020204" pitchFamily="34" charset="-122"/>
                          <a:ea typeface="微软雅黑" panose="020B0503020204020204" pitchFamily="34" charset="-122"/>
                        </a:rPr>
                        <a:t>MAC</a:t>
                      </a:r>
                      <a:r>
                        <a:rPr lang="zh-CN" altLang="en-US" sz="1200" b="0" dirty="0">
                          <a:solidFill>
                            <a:srgbClr val="4F4F4F"/>
                          </a:solidFill>
                          <a:effectLst/>
                          <a:latin typeface="微软雅黑" panose="020B0503020204020204" pitchFamily="34" charset="-122"/>
                          <a:ea typeface="微软雅黑" panose="020B0503020204020204" pitchFamily="34" charset="-122"/>
                        </a:rPr>
                        <a:t>地址在不同的传输介质中是否以标准格式进行封装，用于兼容以太网和令牌环网。</a:t>
                      </a:r>
                    </a:p>
                  </a:txBody>
                  <a:tcPr marL="27302" marR="27302" marT="27302" marB="273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en-US" altLang="zh-CN" sz="1200" b="0">
                          <a:solidFill>
                            <a:srgbClr val="4F4F4F"/>
                          </a:solidFill>
                          <a:effectLst/>
                          <a:latin typeface="微软雅黑" panose="020B0503020204020204" pitchFamily="34" charset="-122"/>
                          <a:ea typeface="微软雅黑" panose="020B0503020204020204" pitchFamily="34" charset="-122"/>
                        </a:rPr>
                        <a:t>CFI</a:t>
                      </a:r>
                      <a:r>
                        <a:rPr lang="zh-CN" altLang="en-US" sz="1200" b="0">
                          <a:solidFill>
                            <a:srgbClr val="4F4F4F"/>
                          </a:solidFill>
                          <a:effectLst/>
                          <a:latin typeface="微软雅黑" panose="020B0503020204020204" pitchFamily="34" charset="-122"/>
                          <a:ea typeface="微软雅黑" panose="020B0503020204020204" pitchFamily="34" charset="-122"/>
                        </a:rPr>
                        <a:t>取值为</a:t>
                      </a:r>
                      <a:r>
                        <a:rPr lang="en-US" altLang="zh-CN" sz="1200" b="0">
                          <a:solidFill>
                            <a:srgbClr val="4F4F4F"/>
                          </a:solidFill>
                          <a:effectLst/>
                          <a:latin typeface="微软雅黑" panose="020B0503020204020204" pitchFamily="34" charset="-122"/>
                          <a:ea typeface="微软雅黑" panose="020B0503020204020204" pitchFamily="34" charset="-122"/>
                        </a:rPr>
                        <a:t>0</a:t>
                      </a:r>
                      <a:r>
                        <a:rPr lang="zh-CN" altLang="en-US" sz="1200" b="0">
                          <a:solidFill>
                            <a:srgbClr val="4F4F4F"/>
                          </a:solidFill>
                          <a:effectLst/>
                          <a:latin typeface="微软雅黑" panose="020B0503020204020204" pitchFamily="34" charset="-122"/>
                          <a:ea typeface="微软雅黑" panose="020B0503020204020204" pitchFamily="34" charset="-122"/>
                        </a:rPr>
                        <a:t>表示</a:t>
                      </a:r>
                      <a:r>
                        <a:rPr lang="en-US" altLang="zh-CN" sz="1200" b="0">
                          <a:solidFill>
                            <a:srgbClr val="4F4F4F"/>
                          </a:solidFill>
                          <a:effectLst/>
                          <a:latin typeface="微软雅黑" panose="020B0503020204020204" pitchFamily="34" charset="-122"/>
                          <a:ea typeface="微软雅黑" panose="020B0503020204020204" pitchFamily="34" charset="-122"/>
                        </a:rPr>
                        <a:t>MAC</a:t>
                      </a:r>
                      <a:r>
                        <a:rPr lang="zh-CN" altLang="en-US" sz="1200" b="0">
                          <a:solidFill>
                            <a:srgbClr val="4F4F4F"/>
                          </a:solidFill>
                          <a:effectLst/>
                          <a:latin typeface="微软雅黑" panose="020B0503020204020204" pitchFamily="34" charset="-122"/>
                          <a:ea typeface="微软雅黑" panose="020B0503020204020204" pitchFamily="34" charset="-122"/>
                        </a:rPr>
                        <a:t>地址以标准格式进行封装，为</a:t>
                      </a:r>
                      <a:r>
                        <a:rPr lang="en-US" altLang="zh-CN" sz="1200" b="0">
                          <a:solidFill>
                            <a:srgbClr val="4F4F4F"/>
                          </a:solidFill>
                          <a:effectLst/>
                          <a:latin typeface="微软雅黑" panose="020B0503020204020204" pitchFamily="34" charset="-122"/>
                          <a:ea typeface="微软雅黑" panose="020B0503020204020204" pitchFamily="34" charset="-122"/>
                        </a:rPr>
                        <a:t>1</a:t>
                      </a:r>
                      <a:r>
                        <a:rPr lang="zh-CN" altLang="en-US" sz="1200" b="0">
                          <a:solidFill>
                            <a:srgbClr val="4F4F4F"/>
                          </a:solidFill>
                          <a:effectLst/>
                          <a:latin typeface="微软雅黑" panose="020B0503020204020204" pitchFamily="34" charset="-122"/>
                          <a:ea typeface="微软雅黑" panose="020B0503020204020204" pitchFamily="34" charset="-122"/>
                        </a:rPr>
                        <a:t>表示以非标准格式封装。在以太网中，</a:t>
                      </a:r>
                      <a:r>
                        <a:rPr lang="en-US" altLang="zh-CN" sz="1200" b="0">
                          <a:solidFill>
                            <a:srgbClr val="4F4F4F"/>
                          </a:solidFill>
                          <a:effectLst/>
                          <a:latin typeface="微软雅黑" panose="020B0503020204020204" pitchFamily="34" charset="-122"/>
                          <a:ea typeface="微软雅黑" panose="020B0503020204020204" pitchFamily="34" charset="-122"/>
                        </a:rPr>
                        <a:t>CFI</a:t>
                      </a:r>
                      <a:r>
                        <a:rPr lang="zh-CN" altLang="en-US" sz="1200" b="0">
                          <a:solidFill>
                            <a:srgbClr val="4F4F4F"/>
                          </a:solidFill>
                          <a:effectLst/>
                          <a:latin typeface="微软雅黑" panose="020B0503020204020204" pitchFamily="34" charset="-122"/>
                          <a:ea typeface="微软雅黑" panose="020B0503020204020204" pitchFamily="34" charset="-122"/>
                        </a:rPr>
                        <a:t>的值为</a:t>
                      </a:r>
                      <a:r>
                        <a:rPr lang="en-US" altLang="zh-CN" sz="1200" b="0">
                          <a:solidFill>
                            <a:srgbClr val="4F4F4F"/>
                          </a:solidFill>
                          <a:effectLst/>
                          <a:latin typeface="微软雅黑" panose="020B0503020204020204" pitchFamily="34" charset="-122"/>
                          <a:ea typeface="微软雅黑" panose="020B0503020204020204" pitchFamily="34" charset="-122"/>
                        </a:rPr>
                        <a:t>0</a:t>
                      </a:r>
                      <a:r>
                        <a:rPr lang="zh-CN" altLang="en-US" sz="1200" b="0">
                          <a:solidFill>
                            <a:srgbClr val="4F4F4F"/>
                          </a:solidFill>
                          <a:effectLst/>
                          <a:latin typeface="微软雅黑" panose="020B0503020204020204" pitchFamily="34" charset="-122"/>
                          <a:ea typeface="微软雅黑" panose="020B0503020204020204" pitchFamily="34" charset="-122"/>
                        </a:rPr>
                        <a:t>。</a:t>
                      </a:r>
                    </a:p>
                  </a:txBody>
                  <a:tcPr marL="27302" marR="27302" marT="27302" marB="273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773838">
                <a:tc>
                  <a:txBody>
                    <a:bodyPr/>
                    <a:lstStyle/>
                    <a:p>
                      <a:pPr fontAlgn="ctr" latinLnBrk="0"/>
                      <a:r>
                        <a:rPr lang="en-US" sz="1200" b="0" dirty="0">
                          <a:solidFill>
                            <a:srgbClr val="4F4F4F"/>
                          </a:solidFill>
                          <a:effectLst/>
                          <a:latin typeface="微软雅黑" panose="020B0503020204020204" pitchFamily="34" charset="-122"/>
                          <a:ea typeface="微软雅黑" panose="020B0503020204020204" pitchFamily="34" charset="-122"/>
                        </a:rPr>
                        <a:t>VID</a:t>
                      </a:r>
                    </a:p>
                  </a:txBody>
                  <a:tcPr marL="27302" marR="27302" marT="27302" marB="273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en-US" sz="1200" b="0">
                          <a:solidFill>
                            <a:srgbClr val="4F4F4F"/>
                          </a:solidFill>
                          <a:effectLst/>
                          <a:latin typeface="微软雅黑" panose="020B0503020204020204" pitchFamily="34" charset="-122"/>
                          <a:ea typeface="微软雅黑" panose="020B0503020204020204" pitchFamily="34" charset="-122"/>
                        </a:rPr>
                        <a:t>12bit</a:t>
                      </a:r>
                    </a:p>
                  </a:txBody>
                  <a:tcPr marL="27302" marR="27302" marT="27302" marB="273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en-US" altLang="zh-CN" sz="1200" b="0" dirty="0">
                          <a:solidFill>
                            <a:srgbClr val="4F4F4F"/>
                          </a:solidFill>
                          <a:effectLst/>
                          <a:latin typeface="微软雅黑" panose="020B0503020204020204" pitchFamily="34" charset="-122"/>
                          <a:ea typeface="微软雅黑" panose="020B0503020204020204" pitchFamily="34" charset="-122"/>
                        </a:rPr>
                        <a:t>VLAN ID</a:t>
                      </a:r>
                      <a:r>
                        <a:rPr lang="zh-CN" altLang="en-US" sz="1200" b="0" dirty="0">
                          <a:solidFill>
                            <a:srgbClr val="4F4F4F"/>
                          </a:solidFill>
                          <a:effectLst/>
                          <a:latin typeface="微软雅黑" panose="020B0503020204020204" pitchFamily="34" charset="-122"/>
                          <a:ea typeface="微软雅黑" panose="020B0503020204020204" pitchFamily="34" charset="-122"/>
                        </a:rPr>
                        <a:t>，表示该数据帧所属</a:t>
                      </a:r>
                      <a:r>
                        <a:rPr lang="en-US" altLang="zh-CN" sz="1200" b="0" dirty="0">
                          <a:solidFill>
                            <a:srgbClr val="4F4F4F"/>
                          </a:solidFill>
                          <a:effectLst/>
                          <a:latin typeface="微软雅黑" panose="020B0503020204020204" pitchFamily="34" charset="-122"/>
                          <a:ea typeface="微软雅黑" panose="020B0503020204020204" pitchFamily="34" charset="-122"/>
                        </a:rPr>
                        <a:t>VLAN</a:t>
                      </a:r>
                      <a:r>
                        <a:rPr lang="zh-CN" altLang="en-US" sz="1200" b="0" dirty="0">
                          <a:solidFill>
                            <a:srgbClr val="4F4F4F"/>
                          </a:solidFill>
                          <a:effectLst/>
                          <a:latin typeface="微软雅黑" panose="020B0503020204020204" pitchFamily="34" charset="-122"/>
                          <a:ea typeface="微软雅黑" panose="020B0503020204020204" pitchFamily="34" charset="-122"/>
                        </a:rPr>
                        <a:t>的编号。</a:t>
                      </a:r>
                    </a:p>
                  </a:txBody>
                  <a:tcPr marL="27302" marR="27302" marT="27302" marB="273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en-US" sz="1200" b="0" dirty="0">
                          <a:solidFill>
                            <a:srgbClr val="4F4F4F"/>
                          </a:solidFill>
                          <a:effectLst/>
                          <a:latin typeface="微软雅黑" panose="020B0503020204020204" pitchFamily="34" charset="-122"/>
                          <a:ea typeface="微软雅黑" panose="020B0503020204020204" pitchFamily="34" charset="-122"/>
                        </a:rPr>
                        <a:t>VLAN ID</a:t>
                      </a:r>
                      <a:r>
                        <a:rPr lang="zh-CN" altLang="en-US" sz="1200" b="0" dirty="0">
                          <a:solidFill>
                            <a:srgbClr val="4F4F4F"/>
                          </a:solidFill>
                          <a:effectLst/>
                          <a:latin typeface="微软雅黑" panose="020B0503020204020204" pitchFamily="34" charset="-122"/>
                          <a:ea typeface="微软雅黑" panose="020B0503020204020204" pitchFamily="34" charset="-122"/>
                        </a:rPr>
                        <a:t>取值范围是</a:t>
                      </a:r>
                      <a:r>
                        <a:rPr lang="en-US" altLang="zh-CN" sz="1200" b="0" dirty="0">
                          <a:solidFill>
                            <a:srgbClr val="4F4F4F"/>
                          </a:solidFill>
                          <a:effectLst/>
                          <a:latin typeface="微软雅黑" panose="020B0503020204020204" pitchFamily="34" charset="-122"/>
                          <a:ea typeface="微软雅黑" panose="020B0503020204020204" pitchFamily="34" charset="-122"/>
                        </a:rPr>
                        <a:t>0</a:t>
                      </a:r>
                      <a:r>
                        <a:rPr lang="zh-CN" altLang="en-US" sz="1200" b="0" dirty="0">
                          <a:solidFill>
                            <a:srgbClr val="4F4F4F"/>
                          </a:solidFill>
                          <a:effectLst/>
                          <a:latin typeface="微软雅黑" panose="020B0503020204020204" pitchFamily="34" charset="-122"/>
                          <a:ea typeface="微软雅黑" panose="020B0503020204020204" pitchFamily="34" charset="-122"/>
                        </a:rPr>
                        <a:t>～</a:t>
                      </a:r>
                      <a:r>
                        <a:rPr lang="en-US" altLang="zh-CN" sz="1200" b="0" dirty="0">
                          <a:solidFill>
                            <a:srgbClr val="4F4F4F"/>
                          </a:solidFill>
                          <a:effectLst/>
                          <a:latin typeface="微软雅黑" panose="020B0503020204020204" pitchFamily="34" charset="-122"/>
                          <a:ea typeface="微软雅黑" panose="020B0503020204020204" pitchFamily="34" charset="-122"/>
                        </a:rPr>
                        <a:t>4095</a:t>
                      </a:r>
                      <a:r>
                        <a:rPr lang="zh-CN" altLang="en-US" sz="1200" b="0" dirty="0">
                          <a:solidFill>
                            <a:srgbClr val="4F4F4F"/>
                          </a:solidFill>
                          <a:effectLst/>
                          <a:latin typeface="微软雅黑" panose="020B0503020204020204" pitchFamily="34" charset="-122"/>
                          <a:ea typeface="微软雅黑" panose="020B0503020204020204" pitchFamily="34" charset="-122"/>
                        </a:rPr>
                        <a:t>。由于</a:t>
                      </a:r>
                      <a:r>
                        <a:rPr lang="en-US" altLang="zh-CN" sz="1200" b="0" dirty="0">
                          <a:solidFill>
                            <a:srgbClr val="4F4F4F"/>
                          </a:solidFill>
                          <a:effectLst/>
                          <a:latin typeface="微软雅黑" panose="020B0503020204020204" pitchFamily="34" charset="-122"/>
                          <a:ea typeface="微软雅黑" panose="020B0503020204020204" pitchFamily="34" charset="-122"/>
                        </a:rPr>
                        <a:t>0</a:t>
                      </a:r>
                      <a:r>
                        <a:rPr lang="zh-CN" altLang="en-US" sz="1200" b="0" dirty="0">
                          <a:solidFill>
                            <a:srgbClr val="4F4F4F"/>
                          </a:solidFill>
                          <a:effectLst/>
                          <a:latin typeface="微软雅黑" panose="020B0503020204020204" pitchFamily="34" charset="-122"/>
                          <a:ea typeface="微软雅黑" panose="020B0503020204020204" pitchFamily="34" charset="-122"/>
                        </a:rPr>
                        <a:t>和</a:t>
                      </a:r>
                      <a:r>
                        <a:rPr lang="en-US" altLang="zh-CN" sz="1200" b="0" dirty="0">
                          <a:solidFill>
                            <a:srgbClr val="4F4F4F"/>
                          </a:solidFill>
                          <a:effectLst/>
                          <a:latin typeface="微软雅黑" panose="020B0503020204020204" pitchFamily="34" charset="-122"/>
                          <a:ea typeface="微软雅黑" panose="020B0503020204020204" pitchFamily="34" charset="-122"/>
                        </a:rPr>
                        <a:t>4095</a:t>
                      </a:r>
                      <a:r>
                        <a:rPr lang="zh-CN" altLang="en-US" sz="1200" b="0" dirty="0">
                          <a:solidFill>
                            <a:srgbClr val="4F4F4F"/>
                          </a:solidFill>
                          <a:effectLst/>
                          <a:latin typeface="微软雅黑" panose="020B0503020204020204" pitchFamily="34" charset="-122"/>
                          <a:ea typeface="微软雅黑" panose="020B0503020204020204" pitchFamily="34" charset="-122"/>
                        </a:rPr>
                        <a:t>为协议保留取值，所以</a:t>
                      </a:r>
                      <a:r>
                        <a:rPr lang="en-US" sz="1200" b="0" dirty="0">
                          <a:solidFill>
                            <a:srgbClr val="4F4F4F"/>
                          </a:solidFill>
                          <a:effectLst/>
                          <a:latin typeface="微软雅黑" panose="020B0503020204020204" pitchFamily="34" charset="-122"/>
                          <a:ea typeface="微软雅黑" panose="020B0503020204020204" pitchFamily="34" charset="-122"/>
                        </a:rPr>
                        <a:t>VLAN ID</a:t>
                      </a:r>
                      <a:r>
                        <a:rPr lang="zh-CN" altLang="en-US" sz="1200" b="0" dirty="0">
                          <a:solidFill>
                            <a:srgbClr val="4F4F4F"/>
                          </a:solidFill>
                          <a:effectLst/>
                          <a:latin typeface="微软雅黑" panose="020B0503020204020204" pitchFamily="34" charset="-122"/>
                          <a:ea typeface="微软雅黑" panose="020B0503020204020204" pitchFamily="34" charset="-122"/>
                        </a:rPr>
                        <a:t>的有效取值范围是</a:t>
                      </a:r>
                      <a:r>
                        <a:rPr lang="en-US" altLang="zh-CN" sz="1200" b="0" dirty="0">
                          <a:solidFill>
                            <a:srgbClr val="4F4F4F"/>
                          </a:solidFill>
                          <a:effectLst/>
                          <a:latin typeface="微软雅黑" panose="020B0503020204020204" pitchFamily="34" charset="-122"/>
                          <a:ea typeface="微软雅黑" panose="020B0503020204020204" pitchFamily="34" charset="-122"/>
                        </a:rPr>
                        <a:t>1</a:t>
                      </a:r>
                      <a:r>
                        <a:rPr lang="zh-CN" altLang="en-US" sz="1200" b="0" dirty="0">
                          <a:solidFill>
                            <a:srgbClr val="4F4F4F"/>
                          </a:solidFill>
                          <a:effectLst/>
                          <a:latin typeface="微软雅黑" panose="020B0503020204020204" pitchFamily="34" charset="-122"/>
                          <a:ea typeface="微软雅黑" panose="020B0503020204020204" pitchFamily="34" charset="-122"/>
                        </a:rPr>
                        <a:t>～</a:t>
                      </a:r>
                      <a:r>
                        <a:rPr lang="en-US" altLang="zh-CN" sz="1200" b="0" dirty="0">
                          <a:solidFill>
                            <a:srgbClr val="4F4F4F"/>
                          </a:solidFill>
                          <a:effectLst/>
                          <a:latin typeface="微软雅黑" panose="020B0503020204020204" pitchFamily="34" charset="-122"/>
                          <a:ea typeface="微软雅黑" panose="020B0503020204020204" pitchFamily="34" charset="-122"/>
                        </a:rPr>
                        <a:t>4094</a:t>
                      </a:r>
                      <a:r>
                        <a:rPr lang="zh-CN" altLang="en-US" sz="1200" b="0" dirty="0">
                          <a:solidFill>
                            <a:srgbClr val="4F4F4F"/>
                          </a:solidFill>
                          <a:effectLst/>
                          <a:latin typeface="微软雅黑" panose="020B0503020204020204" pitchFamily="34" charset="-122"/>
                          <a:ea typeface="微软雅黑" panose="020B0503020204020204" pitchFamily="34" charset="-122"/>
                        </a:rPr>
                        <a:t>。</a:t>
                      </a:r>
                    </a:p>
                  </a:txBody>
                  <a:tcPr marL="27302" marR="27302" marT="27302" marB="2730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4"/>
                  </a:ext>
                </a:extLst>
              </a:tr>
            </a:tbl>
          </a:graphicData>
        </a:graphic>
      </p:graphicFrame>
      <p:sp>
        <p:nvSpPr>
          <p:cNvPr id="10" name="文本框 9"/>
          <p:cNvSpPr txBox="1"/>
          <p:nvPr/>
        </p:nvSpPr>
        <p:spPr>
          <a:xfrm>
            <a:off x="28303" y="3787381"/>
            <a:ext cx="4223657" cy="2308324"/>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t>VLAN</a:t>
            </a:r>
            <a:r>
              <a:rPr lang="zh-CN" altLang="en-US" dirty="0"/>
              <a:t>技术通过给数据帧插入</a:t>
            </a:r>
            <a:r>
              <a:rPr lang="en-US" altLang="zh-CN" dirty="0"/>
              <a:t>VLAN</a:t>
            </a:r>
            <a:r>
              <a:rPr lang="zh-CN" altLang="en-US" dirty="0"/>
              <a:t>标签的方式，让交换机能够分辨出各个数据帧所属的</a:t>
            </a:r>
            <a:r>
              <a:rPr lang="en-US" altLang="zh-CN" dirty="0"/>
              <a:t>VLAN</a:t>
            </a:r>
            <a:r>
              <a:rPr lang="zh-CN" altLang="en-US" dirty="0"/>
              <a:t>。</a:t>
            </a:r>
            <a:endParaRPr lang="en-US" altLang="zh-CN" dirty="0"/>
          </a:p>
          <a:p>
            <a:pPr marL="285750" indent="-285750">
              <a:buFont typeface="Wingdings" panose="05000000000000000000" pitchFamily="2" charset="2"/>
              <a:buChar char="Ø"/>
            </a:pPr>
            <a:r>
              <a:rPr lang="zh-CN" altLang="en-US" dirty="0"/>
              <a:t>如果交换机划分了多个</a:t>
            </a:r>
            <a:r>
              <a:rPr lang="en-US" altLang="zh-CN" dirty="0"/>
              <a:t>VLAN</a:t>
            </a:r>
            <a:r>
              <a:rPr lang="zh-CN" altLang="en-US" dirty="0"/>
              <a:t>，在交换机接收到广播数据帧时，它只会将这个数据帧从除了该数据帧入站端口之外，其他同</a:t>
            </a:r>
            <a:r>
              <a:rPr lang="en-US" altLang="zh-CN" dirty="0"/>
              <a:t>VLAN</a:t>
            </a:r>
            <a:r>
              <a:rPr lang="zh-CN" altLang="en-US" dirty="0"/>
              <a:t>的所有端口发送出去。</a:t>
            </a:r>
            <a:endParaRPr lang="en-US" altLang="zh-CN" dirty="0"/>
          </a:p>
        </p:txBody>
      </p:sp>
      <p:sp>
        <p:nvSpPr>
          <p:cNvPr id="9" name="页脚占位符 4">
            <a:extLst>
              <a:ext uri="{FF2B5EF4-FFF2-40B4-BE49-F238E27FC236}">
                <a16:creationId xmlns:a16="http://schemas.microsoft.com/office/drawing/2014/main" id="{DA7849AC-B3EF-4ED1-8D85-6762B30189D4}"/>
              </a:ext>
            </a:extLst>
          </p:cNvPr>
          <p:cNvSpPr>
            <a:spLocks noGrp="1"/>
          </p:cNvSpPr>
          <p:nvPr>
            <p:ph type="ftr" sz="quarter" idx="11"/>
          </p:nvPr>
        </p:nvSpPr>
        <p:spPr>
          <a:xfrm>
            <a:off x="0" y="6344476"/>
            <a:ext cx="5044440" cy="365125"/>
          </a:xfrm>
        </p:spPr>
        <p:txBody>
          <a:bodyPr vert="horz" lIns="91440" tIns="45720" rIns="91440" bIns="45720" rtlCol="0" anchor="t"/>
          <a:lstStyle/>
          <a:p>
            <a:r>
              <a:rPr lang="zh-CN" altLang="en-US" sz="1800" dirty="0">
                <a:latin typeface="华文行楷" panose="02010800040101010101" pitchFamily="2" charset="-122"/>
                <a:ea typeface="华文行楷" panose="02010800040101010101" pitchFamily="2" charset="-122"/>
              </a:rPr>
              <a:t>计算机科学与工程学院    李朝阳</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1" y="455264"/>
            <a:ext cx="10793685" cy="1077446"/>
          </a:xfrm>
        </p:spPr>
        <p:txBody>
          <a:bodyPr>
            <a:normAutofit/>
          </a:bodyPr>
          <a:lstStyle/>
          <a:p>
            <a:pPr algn="ctr"/>
            <a:r>
              <a:rPr lang="en-US" altLang="zh-CN" dirty="0"/>
              <a:t>VLAN</a:t>
            </a:r>
            <a:r>
              <a:rPr lang="zh-CN" altLang="en-US" dirty="0"/>
              <a:t>分类</a:t>
            </a:r>
          </a:p>
        </p:txBody>
      </p:sp>
      <p:sp>
        <p:nvSpPr>
          <p:cNvPr id="3" name="内容占位符 2"/>
          <p:cNvSpPr>
            <a:spLocks noGrp="1"/>
          </p:cNvSpPr>
          <p:nvPr>
            <p:ph idx="1"/>
          </p:nvPr>
        </p:nvSpPr>
        <p:spPr>
          <a:xfrm>
            <a:off x="684212" y="1543594"/>
            <a:ext cx="10793684" cy="4800882"/>
          </a:xfrm>
        </p:spPr>
        <p:txBody>
          <a:bodyPr>
            <a:normAutofit fontScale="92500"/>
          </a:bodyPr>
          <a:lstStyle/>
          <a:p>
            <a:r>
              <a:rPr lang="en-US" altLang="zh-CN" b="1" dirty="0">
                <a:solidFill>
                  <a:schemeClr val="tx1"/>
                </a:solidFill>
              </a:rPr>
              <a:t>1.</a:t>
            </a:r>
            <a:r>
              <a:rPr lang="zh-CN" altLang="en-US" b="1" dirty="0">
                <a:solidFill>
                  <a:schemeClr val="tx1"/>
                </a:solidFill>
              </a:rPr>
              <a:t>基于端口划分</a:t>
            </a:r>
            <a:r>
              <a:rPr lang="en-US" altLang="zh-CN" b="1" dirty="0">
                <a:solidFill>
                  <a:schemeClr val="tx1"/>
                </a:solidFill>
              </a:rPr>
              <a:t>VLAN</a:t>
            </a:r>
            <a:endParaRPr lang="zh-CN" altLang="en-US" dirty="0">
              <a:solidFill>
                <a:schemeClr val="tx1"/>
              </a:solidFill>
            </a:endParaRPr>
          </a:p>
          <a:p>
            <a:pPr lvl="1"/>
            <a:r>
              <a:rPr lang="zh-CN" altLang="en-US" dirty="0">
                <a:solidFill>
                  <a:schemeClr val="tx1"/>
                </a:solidFill>
              </a:rPr>
              <a:t>这是一种最常用的划分方法，应用最为广泛。最有效。</a:t>
            </a:r>
          </a:p>
          <a:p>
            <a:r>
              <a:rPr lang="en-US" altLang="zh-CN" b="1" dirty="0">
                <a:solidFill>
                  <a:schemeClr val="tx1"/>
                </a:solidFill>
              </a:rPr>
              <a:t>2.</a:t>
            </a:r>
            <a:r>
              <a:rPr lang="zh-CN" altLang="en-US" b="1" dirty="0">
                <a:solidFill>
                  <a:schemeClr val="tx1"/>
                </a:solidFill>
              </a:rPr>
              <a:t>基于</a:t>
            </a:r>
            <a:r>
              <a:rPr lang="en-US" altLang="zh-CN" b="1" dirty="0">
                <a:solidFill>
                  <a:schemeClr val="tx1"/>
                </a:solidFill>
              </a:rPr>
              <a:t>MAC</a:t>
            </a:r>
            <a:r>
              <a:rPr lang="zh-CN" altLang="en-US" b="1" dirty="0">
                <a:solidFill>
                  <a:schemeClr val="tx1"/>
                </a:solidFill>
              </a:rPr>
              <a:t>地址划分</a:t>
            </a:r>
            <a:r>
              <a:rPr lang="en-US" altLang="zh-CN" b="1" dirty="0">
                <a:solidFill>
                  <a:schemeClr val="tx1"/>
                </a:solidFill>
              </a:rPr>
              <a:t>VLAN</a:t>
            </a:r>
            <a:endParaRPr lang="zh-CN" altLang="en-US" dirty="0">
              <a:solidFill>
                <a:schemeClr val="tx1"/>
              </a:solidFill>
            </a:endParaRPr>
          </a:p>
          <a:p>
            <a:pPr lvl="1"/>
            <a:r>
              <a:rPr lang="zh-CN" altLang="en-US" dirty="0">
                <a:solidFill>
                  <a:schemeClr val="tx1"/>
                </a:solidFill>
              </a:rPr>
              <a:t>这种划分的方法是根据每个主机的</a:t>
            </a:r>
            <a:r>
              <a:rPr lang="en-US" altLang="zh-CN" dirty="0">
                <a:solidFill>
                  <a:schemeClr val="tx1"/>
                </a:solidFill>
              </a:rPr>
              <a:t>MAC</a:t>
            </a:r>
            <a:r>
              <a:rPr lang="zh-CN" altLang="en-US" dirty="0">
                <a:solidFill>
                  <a:schemeClr val="tx1"/>
                </a:solidFill>
              </a:rPr>
              <a:t>地址来划分，即每个</a:t>
            </a:r>
            <a:r>
              <a:rPr lang="en-US" altLang="zh-CN" dirty="0">
                <a:solidFill>
                  <a:schemeClr val="tx1"/>
                </a:solidFill>
              </a:rPr>
              <a:t>MAC</a:t>
            </a:r>
            <a:r>
              <a:rPr lang="zh-CN" altLang="en-US" dirty="0">
                <a:solidFill>
                  <a:schemeClr val="tx1"/>
                </a:solidFill>
              </a:rPr>
              <a:t>地址的主机都配置属于哪个组。他实现的机制就是每一块网卡都对应唯一的</a:t>
            </a:r>
            <a:r>
              <a:rPr lang="en-US" altLang="zh-CN" dirty="0">
                <a:solidFill>
                  <a:schemeClr val="tx1"/>
                </a:solidFill>
              </a:rPr>
              <a:t>MAC</a:t>
            </a:r>
            <a:r>
              <a:rPr lang="zh-CN" altLang="en-US" dirty="0">
                <a:solidFill>
                  <a:schemeClr val="tx1"/>
                </a:solidFill>
              </a:rPr>
              <a:t>地址，</a:t>
            </a:r>
            <a:r>
              <a:rPr lang="en-US" altLang="zh-CN" dirty="0">
                <a:solidFill>
                  <a:schemeClr val="tx1"/>
                </a:solidFill>
              </a:rPr>
              <a:t>VLAN</a:t>
            </a:r>
            <a:r>
              <a:rPr lang="zh-CN" altLang="en-US" dirty="0">
                <a:solidFill>
                  <a:schemeClr val="tx1"/>
                </a:solidFill>
              </a:rPr>
              <a:t>交换机跟踪属于</a:t>
            </a:r>
            <a:r>
              <a:rPr lang="en-US" altLang="zh-CN" dirty="0">
                <a:solidFill>
                  <a:schemeClr val="tx1"/>
                </a:solidFill>
              </a:rPr>
              <a:t>VLANMAC</a:t>
            </a:r>
            <a:r>
              <a:rPr lang="zh-CN" altLang="en-US" dirty="0">
                <a:solidFill>
                  <a:schemeClr val="tx1"/>
                </a:solidFill>
              </a:rPr>
              <a:t>的地址。这种方式的</a:t>
            </a:r>
            <a:r>
              <a:rPr lang="en-US" altLang="zh-CN" dirty="0">
                <a:solidFill>
                  <a:schemeClr val="tx1"/>
                </a:solidFill>
              </a:rPr>
              <a:t>VLAN</a:t>
            </a:r>
            <a:r>
              <a:rPr lang="zh-CN" altLang="en-US" dirty="0">
                <a:solidFill>
                  <a:schemeClr val="tx1"/>
                </a:solidFill>
              </a:rPr>
              <a:t>允许网络用户从一个物理位置移动到另一个物理位置时，自动保留其所属</a:t>
            </a:r>
            <a:r>
              <a:rPr lang="en-US" altLang="zh-CN" dirty="0">
                <a:solidFill>
                  <a:schemeClr val="tx1"/>
                </a:solidFill>
              </a:rPr>
              <a:t>VLAN</a:t>
            </a:r>
            <a:r>
              <a:rPr lang="zh-CN" altLang="en-US" dirty="0">
                <a:solidFill>
                  <a:schemeClr val="tx1"/>
                </a:solidFill>
              </a:rPr>
              <a:t>的成员身份。</a:t>
            </a:r>
          </a:p>
          <a:p>
            <a:r>
              <a:rPr lang="en-US" altLang="zh-CN" b="1" dirty="0">
                <a:solidFill>
                  <a:schemeClr val="tx1"/>
                </a:solidFill>
              </a:rPr>
              <a:t>3.</a:t>
            </a:r>
            <a:r>
              <a:rPr lang="zh-CN" altLang="en-US" b="1" dirty="0">
                <a:solidFill>
                  <a:schemeClr val="tx1"/>
                </a:solidFill>
              </a:rPr>
              <a:t>基于</a:t>
            </a:r>
            <a:r>
              <a:rPr lang="en-US" altLang="zh-CN" b="1" dirty="0">
                <a:solidFill>
                  <a:schemeClr val="tx1"/>
                </a:solidFill>
              </a:rPr>
              <a:t>IP</a:t>
            </a:r>
            <a:r>
              <a:rPr lang="zh-CN" altLang="en-US" b="1" dirty="0">
                <a:solidFill>
                  <a:schemeClr val="tx1"/>
                </a:solidFill>
              </a:rPr>
              <a:t>地址划分</a:t>
            </a:r>
            <a:r>
              <a:rPr lang="en-US" altLang="zh-CN" b="1" dirty="0">
                <a:solidFill>
                  <a:schemeClr val="tx1"/>
                </a:solidFill>
              </a:rPr>
              <a:t>VLAN</a:t>
            </a:r>
            <a:endParaRPr lang="zh-CN" altLang="en-US" dirty="0">
              <a:solidFill>
                <a:schemeClr val="tx1"/>
              </a:solidFill>
            </a:endParaRPr>
          </a:p>
          <a:p>
            <a:pPr lvl="1"/>
            <a:r>
              <a:rPr lang="zh-CN" altLang="en-US" dirty="0">
                <a:solidFill>
                  <a:schemeClr val="tx1"/>
                </a:solidFill>
              </a:rPr>
              <a:t>基于企业或部门对于</a:t>
            </a:r>
            <a:r>
              <a:rPr lang="en-US" altLang="zh-CN" dirty="0">
                <a:solidFill>
                  <a:schemeClr val="tx1"/>
                </a:solidFill>
              </a:rPr>
              <a:t>IP</a:t>
            </a:r>
            <a:r>
              <a:rPr lang="zh-CN" altLang="en-US" dirty="0">
                <a:solidFill>
                  <a:schemeClr val="tx1"/>
                </a:solidFill>
              </a:rPr>
              <a:t>地址的需要进行。将一段</a:t>
            </a:r>
            <a:r>
              <a:rPr lang="en-US" altLang="zh-CN" dirty="0">
                <a:solidFill>
                  <a:schemeClr val="tx1"/>
                </a:solidFill>
              </a:rPr>
              <a:t>IP</a:t>
            </a:r>
            <a:r>
              <a:rPr lang="zh-CN" altLang="en-US" dirty="0">
                <a:solidFill>
                  <a:schemeClr val="tx1"/>
                </a:solidFill>
              </a:rPr>
              <a:t>地址划分为不同的逻辑</a:t>
            </a:r>
            <a:r>
              <a:rPr lang="en-US" altLang="zh-CN" dirty="0">
                <a:solidFill>
                  <a:schemeClr val="tx1"/>
                </a:solidFill>
              </a:rPr>
              <a:t>LAN</a:t>
            </a:r>
            <a:r>
              <a:rPr lang="zh-CN" altLang="en-US" dirty="0">
                <a:solidFill>
                  <a:schemeClr val="tx1"/>
                </a:solidFill>
              </a:rPr>
              <a:t>，将广播和单播流</a:t>
            </a:r>
            <a:r>
              <a:rPr lang="en-US" altLang="zh-CN" dirty="0" err="1">
                <a:solidFill>
                  <a:schemeClr val="tx1"/>
                </a:solidFill>
              </a:rPr>
              <a:t>dao</a:t>
            </a:r>
            <a:r>
              <a:rPr lang="zh-CN" altLang="en-US" dirty="0">
                <a:solidFill>
                  <a:schemeClr val="tx1"/>
                </a:solidFill>
              </a:rPr>
              <a:t>量限制在划分的</a:t>
            </a:r>
            <a:r>
              <a:rPr lang="en-US" altLang="zh-CN" dirty="0">
                <a:solidFill>
                  <a:schemeClr val="tx1"/>
                </a:solidFill>
              </a:rPr>
              <a:t>VLAN</a:t>
            </a:r>
            <a:r>
              <a:rPr lang="zh-CN" altLang="en-US" dirty="0">
                <a:solidFill>
                  <a:schemeClr val="tx1"/>
                </a:solidFill>
              </a:rPr>
              <a:t>内部。适用于静态</a:t>
            </a:r>
            <a:r>
              <a:rPr lang="en-US" altLang="zh-CN" dirty="0">
                <a:solidFill>
                  <a:schemeClr val="tx1"/>
                </a:solidFill>
              </a:rPr>
              <a:t>IP</a:t>
            </a:r>
            <a:r>
              <a:rPr lang="zh-CN" altLang="en-US" dirty="0">
                <a:solidFill>
                  <a:schemeClr val="tx1"/>
                </a:solidFill>
              </a:rPr>
              <a:t>地址环境，与基于</a:t>
            </a:r>
            <a:r>
              <a:rPr lang="en-US" altLang="zh-CN" dirty="0">
                <a:solidFill>
                  <a:schemeClr val="tx1"/>
                </a:solidFill>
              </a:rPr>
              <a:t>MAC</a:t>
            </a:r>
            <a:r>
              <a:rPr lang="zh-CN" altLang="en-US" dirty="0">
                <a:solidFill>
                  <a:schemeClr val="tx1"/>
                </a:solidFill>
              </a:rPr>
              <a:t>地址划分相同。</a:t>
            </a:r>
            <a:endParaRPr lang="en-US" altLang="zh-CN" dirty="0">
              <a:solidFill>
                <a:schemeClr val="tx1"/>
              </a:solidFill>
            </a:endParaRPr>
          </a:p>
          <a:p>
            <a:pPr lvl="1"/>
            <a:endParaRPr lang="en-US" altLang="zh-CN" dirty="0">
              <a:solidFill>
                <a:schemeClr val="tx1"/>
              </a:solidFill>
            </a:endParaRPr>
          </a:p>
          <a:p>
            <a:pPr lvl="1"/>
            <a:r>
              <a:rPr lang="zh-CN" altLang="en-US" dirty="0">
                <a:solidFill>
                  <a:schemeClr val="tx1"/>
                </a:solidFill>
              </a:rPr>
              <a:t>基于协议划分</a:t>
            </a:r>
            <a:r>
              <a:rPr lang="en-US" altLang="zh-CN" dirty="0">
                <a:solidFill>
                  <a:schemeClr val="tx1"/>
                </a:solidFill>
              </a:rPr>
              <a:t>VLAN</a:t>
            </a:r>
            <a:r>
              <a:rPr lang="zh-CN" altLang="en-US" dirty="0">
                <a:solidFill>
                  <a:schemeClr val="tx1"/>
                </a:solidFill>
              </a:rPr>
              <a:t>，基于策略划分</a:t>
            </a:r>
            <a:r>
              <a:rPr lang="en-US" altLang="zh-CN" dirty="0">
                <a:solidFill>
                  <a:schemeClr val="tx1"/>
                </a:solidFill>
              </a:rPr>
              <a:t>VLAN </a:t>
            </a:r>
          </a:p>
        </p:txBody>
      </p:sp>
      <p:sp>
        <p:nvSpPr>
          <p:cNvPr id="4" name="日期占位符 3"/>
          <p:cNvSpPr>
            <a:spLocks noGrp="1"/>
          </p:cNvSpPr>
          <p:nvPr>
            <p:ph type="dt" sz="half" idx="10"/>
          </p:nvPr>
        </p:nvSpPr>
        <p:spPr>
          <a:xfrm>
            <a:off x="4084803" y="6344476"/>
            <a:ext cx="3000894" cy="365125"/>
          </a:xfrm>
        </p:spPr>
        <p:txBody>
          <a:bodyPr/>
          <a:lstStyle/>
          <a:p>
            <a:fld id="{DD7D180E-7B63-401A-A9D3-34F6EF6705C0}" type="datetime5">
              <a:rPr lang="zh-CN" altLang="en-US" sz="1800" smtClean="0">
                <a:latin typeface="华文行楷" panose="02010800040101010101" pitchFamily="2" charset="-122"/>
                <a:ea typeface="华文行楷" panose="02010800040101010101" pitchFamily="2" charset="-122"/>
              </a:rPr>
              <a:t>2021/3/18</a:t>
            </a:fld>
            <a:endParaRPr lang="zh-CN" altLang="en-US" sz="1800" dirty="0">
              <a:latin typeface="华文行楷" panose="02010800040101010101" pitchFamily="2" charset="-122"/>
              <a:ea typeface="华文行楷" panose="02010800040101010101" pitchFamily="2" charset="-122"/>
            </a:endParaRPr>
          </a:p>
        </p:txBody>
      </p:sp>
      <p:sp>
        <p:nvSpPr>
          <p:cNvPr id="6" name="灯片编号占位符 5"/>
          <p:cNvSpPr>
            <a:spLocks noGrp="1"/>
          </p:cNvSpPr>
          <p:nvPr>
            <p:ph type="sldNum" sz="quarter" idx="12"/>
          </p:nvPr>
        </p:nvSpPr>
        <p:spPr>
          <a:xfrm>
            <a:off x="10798629" y="6118406"/>
            <a:ext cx="1142245" cy="669925"/>
          </a:xfrm>
        </p:spPr>
        <p:txBody>
          <a:bodyPr/>
          <a:lstStyle/>
          <a:p>
            <a:fld id="{02032FB1-9441-4477-BC2C-471BE8C7C13C}" type="slidenum">
              <a:rPr lang="zh-CN" altLang="en-US" smtClean="0"/>
              <a:t>8</a:t>
            </a:fld>
            <a:endParaRPr lang="zh-CN" altLang="en-US" dirty="0"/>
          </a:p>
        </p:txBody>
      </p:sp>
      <p:sp>
        <p:nvSpPr>
          <p:cNvPr id="7" name="页脚占位符 4">
            <a:extLst>
              <a:ext uri="{FF2B5EF4-FFF2-40B4-BE49-F238E27FC236}">
                <a16:creationId xmlns:a16="http://schemas.microsoft.com/office/drawing/2014/main" id="{DD720944-6EE0-4A9E-BC8A-5C5423218C15}"/>
              </a:ext>
            </a:extLst>
          </p:cNvPr>
          <p:cNvSpPr>
            <a:spLocks noGrp="1"/>
          </p:cNvSpPr>
          <p:nvPr>
            <p:ph type="ftr" sz="quarter" idx="11"/>
          </p:nvPr>
        </p:nvSpPr>
        <p:spPr>
          <a:xfrm>
            <a:off x="0" y="6344476"/>
            <a:ext cx="5044440" cy="365125"/>
          </a:xfrm>
        </p:spPr>
        <p:txBody>
          <a:bodyPr vert="horz" lIns="91440" tIns="45720" rIns="91440" bIns="45720" rtlCol="0" anchor="t"/>
          <a:lstStyle/>
          <a:p>
            <a:r>
              <a:rPr lang="zh-CN" altLang="en-US" sz="1800" dirty="0">
                <a:latin typeface="华文行楷" panose="02010800040101010101" pitchFamily="2" charset="-122"/>
                <a:ea typeface="华文行楷" panose="02010800040101010101" pitchFamily="2" charset="-122"/>
              </a:rPr>
              <a:t>计算机科学与工程学院    李朝阳</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1" y="295386"/>
            <a:ext cx="10793685" cy="1077446"/>
          </a:xfrm>
        </p:spPr>
        <p:txBody>
          <a:bodyPr/>
          <a:lstStyle/>
          <a:p>
            <a:pPr algn="ctr"/>
            <a:r>
              <a:rPr lang="zh-CN" altLang="en-US" b="1" dirty="0"/>
              <a:t>缺省</a:t>
            </a:r>
            <a:r>
              <a:rPr lang="en-US" altLang="zh-CN" b="1" dirty="0"/>
              <a:t>VLAN</a:t>
            </a:r>
          </a:p>
        </p:txBody>
      </p:sp>
      <p:sp>
        <p:nvSpPr>
          <p:cNvPr id="3" name="内容占位符 2"/>
          <p:cNvSpPr>
            <a:spLocks noGrp="1"/>
          </p:cNvSpPr>
          <p:nvPr>
            <p:ph idx="1"/>
          </p:nvPr>
        </p:nvSpPr>
        <p:spPr>
          <a:xfrm>
            <a:off x="684211" y="1372832"/>
            <a:ext cx="10793684" cy="1193086"/>
          </a:xfrm>
        </p:spPr>
        <p:txBody>
          <a:bodyPr>
            <a:normAutofit lnSpcReduction="10000"/>
          </a:bodyPr>
          <a:lstStyle/>
          <a:p>
            <a:r>
              <a:rPr lang="zh-CN" altLang="en-US" dirty="0">
                <a:solidFill>
                  <a:schemeClr val="tx1"/>
                </a:solidFill>
              </a:rPr>
              <a:t>缺省</a:t>
            </a:r>
            <a:r>
              <a:rPr lang="en-US" altLang="zh-CN" dirty="0">
                <a:solidFill>
                  <a:schemeClr val="tx1"/>
                </a:solidFill>
              </a:rPr>
              <a:t>VLAN</a:t>
            </a:r>
            <a:r>
              <a:rPr lang="zh-CN" altLang="en-US" dirty="0">
                <a:solidFill>
                  <a:schemeClr val="tx1"/>
                </a:solidFill>
              </a:rPr>
              <a:t>又称</a:t>
            </a:r>
            <a:r>
              <a:rPr lang="en-US" altLang="zh-CN" dirty="0">
                <a:solidFill>
                  <a:schemeClr val="tx1"/>
                </a:solidFill>
              </a:rPr>
              <a:t>PVID</a:t>
            </a:r>
            <a:r>
              <a:rPr lang="zh-CN" altLang="en-US" dirty="0">
                <a:solidFill>
                  <a:schemeClr val="tx1"/>
                </a:solidFill>
              </a:rPr>
              <a:t>（</a:t>
            </a:r>
            <a:r>
              <a:rPr lang="en-US" altLang="zh-CN" dirty="0">
                <a:solidFill>
                  <a:schemeClr val="tx1"/>
                </a:solidFill>
              </a:rPr>
              <a:t>Port Default VLAN ID</a:t>
            </a:r>
            <a:r>
              <a:rPr lang="zh-CN" altLang="en-US" dirty="0">
                <a:solidFill>
                  <a:schemeClr val="tx1"/>
                </a:solidFill>
              </a:rPr>
              <a:t>）。设备处理的数据帧都带</a:t>
            </a:r>
            <a:r>
              <a:rPr lang="en-US" altLang="zh-CN" dirty="0">
                <a:solidFill>
                  <a:schemeClr val="tx1"/>
                </a:solidFill>
              </a:rPr>
              <a:t>Tag</a:t>
            </a:r>
            <a:r>
              <a:rPr lang="zh-CN" altLang="en-US" dirty="0">
                <a:solidFill>
                  <a:schemeClr val="tx1"/>
                </a:solidFill>
              </a:rPr>
              <a:t>，当设备收到</a:t>
            </a:r>
            <a:r>
              <a:rPr lang="en-US" altLang="zh-CN" dirty="0">
                <a:solidFill>
                  <a:schemeClr val="tx1"/>
                </a:solidFill>
              </a:rPr>
              <a:t>Untagged</a:t>
            </a:r>
            <a:r>
              <a:rPr lang="zh-CN" altLang="en-US" dirty="0">
                <a:solidFill>
                  <a:schemeClr val="tx1"/>
                </a:solidFill>
              </a:rPr>
              <a:t>帧时，就需要给该帧添加</a:t>
            </a:r>
            <a:r>
              <a:rPr lang="en-US" altLang="zh-CN" dirty="0">
                <a:solidFill>
                  <a:schemeClr val="tx1"/>
                </a:solidFill>
              </a:rPr>
              <a:t>Tag</a:t>
            </a:r>
            <a:r>
              <a:rPr lang="zh-CN" altLang="en-US" dirty="0">
                <a:solidFill>
                  <a:schemeClr val="tx1"/>
                </a:solidFill>
              </a:rPr>
              <a:t>，添加什么</a:t>
            </a:r>
            <a:r>
              <a:rPr lang="en-US" altLang="zh-CN" dirty="0">
                <a:solidFill>
                  <a:schemeClr val="tx1"/>
                </a:solidFill>
              </a:rPr>
              <a:t>Tag</a:t>
            </a:r>
            <a:r>
              <a:rPr lang="zh-CN" altLang="en-US" dirty="0">
                <a:solidFill>
                  <a:schemeClr val="tx1"/>
                </a:solidFill>
              </a:rPr>
              <a:t>，就由接口上的缺省</a:t>
            </a:r>
            <a:r>
              <a:rPr lang="en-US" altLang="zh-CN" dirty="0">
                <a:solidFill>
                  <a:schemeClr val="tx1"/>
                </a:solidFill>
              </a:rPr>
              <a:t>VLAN</a:t>
            </a:r>
            <a:r>
              <a:rPr lang="zh-CN" altLang="en-US" dirty="0">
                <a:solidFill>
                  <a:schemeClr val="tx1"/>
                </a:solidFill>
              </a:rPr>
              <a:t>决定。</a:t>
            </a:r>
            <a:endParaRPr lang="en-US" altLang="zh-CN" dirty="0">
              <a:solidFill>
                <a:schemeClr val="tx1"/>
              </a:solidFill>
            </a:endParaRPr>
          </a:p>
          <a:p>
            <a:endParaRPr lang="zh-CN" altLang="en-US" dirty="0">
              <a:solidFill>
                <a:schemeClr val="tx1"/>
              </a:solidFill>
            </a:endParaRPr>
          </a:p>
        </p:txBody>
      </p:sp>
      <p:sp>
        <p:nvSpPr>
          <p:cNvPr id="4" name="日期占位符 3"/>
          <p:cNvSpPr>
            <a:spLocks noGrp="1"/>
          </p:cNvSpPr>
          <p:nvPr>
            <p:ph type="dt" sz="half" idx="10"/>
          </p:nvPr>
        </p:nvSpPr>
        <p:spPr>
          <a:xfrm>
            <a:off x="4084803" y="6344476"/>
            <a:ext cx="3000894" cy="365125"/>
          </a:xfrm>
        </p:spPr>
        <p:txBody>
          <a:bodyPr/>
          <a:lstStyle/>
          <a:p>
            <a:fld id="{DD7D180E-7B63-401A-A9D3-34F6EF6705C0}" type="datetime5">
              <a:rPr lang="zh-CN" altLang="en-US" sz="1800" smtClean="0">
                <a:latin typeface="华文行楷" panose="02010800040101010101" pitchFamily="2" charset="-122"/>
                <a:ea typeface="华文行楷" panose="02010800040101010101" pitchFamily="2" charset="-122"/>
              </a:rPr>
              <a:t>2021/3/18</a:t>
            </a:fld>
            <a:endParaRPr lang="zh-CN" altLang="en-US" sz="1800" dirty="0">
              <a:latin typeface="华文行楷" panose="02010800040101010101" pitchFamily="2" charset="-122"/>
              <a:ea typeface="华文行楷" panose="02010800040101010101" pitchFamily="2" charset="-122"/>
            </a:endParaRPr>
          </a:p>
        </p:txBody>
      </p:sp>
      <p:sp>
        <p:nvSpPr>
          <p:cNvPr id="6" name="灯片编号占位符 5"/>
          <p:cNvSpPr>
            <a:spLocks noGrp="1"/>
          </p:cNvSpPr>
          <p:nvPr>
            <p:ph type="sldNum" sz="quarter" idx="12"/>
          </p:nvPr>
        </p:nvSpPr>
        <p:spPr>
          <a:xfrm>
            <a:off x="10798629" y="6118406"/>
            <a:ext cx="1142245" cy="669925"/>
          </a:xfrm>
        </p:spPr>
        <p:txBody>
          <a:bodyPr/>
          <a:lstStyle/>
          <a:p>
            <a:fld id="{02032FB1-9441-4477-BC2C-471BE8C7C13C}" type="slidenum">
              <a:rPr lang="zh-CN" altLang="en-US" smtClean="0"/>
              <a:t>9</a:t>
            </a:fld>
            <a:endParaRPr lang="zh-CN" altLang="en-US" dirty="0"/>
          </a:p>
        </p:txBody>
      </p:sp>
      <p:graphicFrame>
        <p:nvGraphicFramePr>
          <p:cNvPr id="9" name="表格 8"/>
          <p:cNvGraphicFramePr>
            <a:graphicFrameLocks noGrp="1"/>
          </p:cNvGraphicFramePr>
          <p:nvPr/>
        </p:nvGraphicFramePr>
        <p:xfrm>
          <a:off x="2995569" y="2233892"/>
          <a:ext cx="5826628" cy="4152244"/>
        </p:xfrm>
        <a:graphic>
          <a:graphicData uri="http://schemas.openxmlformats.org/drawingml/2006/table">
            <a:tbl>
              <a:tblPr/>
              <a:tblGrid>
                <a:gridCol w="836202">
                  <a:extLst>
                    <a:ext uri="{9D8B030D-6E8A-4147-A177-3AD203B41FA5}">
                      <a16:colId xmlns:a16="http://schemas.microsoft.com/office/drawing/2014/main" val="20000"/>
                    </a:ext>
                  </a:extLst>
                </a:gridCol>
                <a:gridCol w="1759132">
                  <a:extLst>
                    <a:ext uri="{9D8B030D-6E8A-4147-A177-3AD203B41FA5}">
                      <a16:colId xmlns:a16="http://schemas.microsoft.com/office/drawing/2014/main" val="20001"/>
                    </a:ext>
                  </a:extLst>
                </a:gridCol>
                <a:gridCol w="1489166">
                  <a:extLst>
                    <a:ext uri="{9D8B030D-6E8A-4147-A177-3AD203B41FA5}">
                      <a16:colId xmlns:a16="http://schemas.microsoft.com/office/drawing/2014/main" val="20002"/>
                    </a:ext>
                  </a:extLst>
                </a:gridCol>
                <a:gridCol w="1742128">
                  <a:extLst>
                    <a:ext uri="{9D8B030D-6E8A-4147-A177-3AD203B41FA5}">
                      <a16:colId xmlns:a16="http://schemas.microsoft.com/office/drawing/2014/main" val="20003"/>
                    </a:ext>
                  </a:extLst>
                </a:gridCol>
              </a:tblGrid>
              <a:tr h="393568">
                <a:tc>
                  <a:txBody>
                    <a:bodyPr/>
                    <a:lstStyle/>
                    <a:p>
                      <a:pPr fontAlgn="ctr" latinLnBrk="0"/>
                      <a:r>
                        <a:rPr lang="zh-CN" altLang="en-US" sz="1100" b="1" dirty="0">
                          <a:solidFill>
                            <a:srgbClr val="4F4F4F"/>
                          </a:solidFill>
                          <a:effectLst/>
                          <a:latin typeface="微软雅黑" panose="020B0503020204020204" pitchFamily="34" charset="-122"/>
                          <a:ea typeface="微软雅黑" panose="020B0503020204020204" pitchFamily="34" charset="-122"/>
                        </a:rPr>
                        <a:t>接口类型</a:t>
                      </a:r>
                    </a:p>
                  </a:txBody>
                  <a:tcPr marL="35578" marR="35578" marT="35578" marB="3557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tc>
                  <a:txBody>
                    <a:bodyPr/>
                    <a:lstStyle/>
                    <a:p>
                      <a:pPr fontAlgn="ctr" latinLnBrk="0"/>
                      <a:r>
                        <a:rPr lang="zh-CN" altLang="en-US" sz="1100" b="1">
                          <a:solidFill>
                            <a:srgbClr val="4F4F4F"/>
                          </a:solidFill>
                          <a:effectLst/>
                          <a:latin typeface="微软雅黑" panose="020B0503020204020204" pitchFamily="34" charset="-122"/>
                          <a:ea typeface="微软雅黑" panose="020B0503020204020204" pitchFamily="34" charset="-122"/>
                        </a:rPr>
                        <a:t>对接收不带</a:t>
                      </a:r>
                      <a:r>
                        <a:rPr lang="en-US" altLang="zh-CN" sz="1100" b="1">
                          <a:solidFill>
                            <a:srgbClr val="4F4F4F"/>
                          </a:solidFill>
                          <a:effectLst/>
                          <a:latin typeface="微软雅黑" panose="020B0503020204020204" pitchFamily="34" charset="-122"/>
                          <a:ea typeface="微软雅黑" panose="020B0503020204020204" pitchFamily="34" charset="-122"/>
                        </a:rPr>
                        <a:t>Tag</a:t>
                      </a:r>
                      <a:r>
                        <a:rPr lang="zh-CN" altLang="en-US" sz="1100" b="1">
                          <a:solidFill>
                            <a:srgbClr val="4F4F4F"/>
                          </a:solidFill>
                          <a:effectLst/>
                          <a:latin typeface="微软雅黑" panose="020B0503020204020204" pitchFamily="34" charset="-122"/>
                          <a:ea typeface="微软雅黑" panose="020B0503020204020204" pitchFamily="34" charset="-122"/>
                        </a:rPr>
                        <a:t>的报文处理</a:t>
                      </a:r>
                    </a:p>
                  </a:txBody>
                  <a:tcPr marL="35578" marR="35578" marT="35578" marB="3557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tc>
                  <a:txBody>
                    <a:bodyPr/>
                    <a:lstStyle/>
                    <a:p>
                      <a:pPr fontAlgn="ctr" latinLnBrk="0"/>
                      <a:r>
                        <a:rPr lang="zh-CN" altLang="en-US" sz="1100" b="1">
                          <a:solidFill>
                            <a:srgbClr val="4F4F4F"/>
                          </a:solidFill>
                          <a:effectLst/>
                          <a:latin typeface="微软雅黑" panose="020B0503020204020204" pitchFamily="34" charset="-122"/>
                          <a:ea typeface="微软雅黑" panose="020B0503020204020204" pitchFamily="34" charset="-122"/>
                        </a:rPr>
                        <a:t>对接收带</a:t>
                      </a:r>
                      <a:r>
                        <a:rPr lang="en-US" altLang="zh-CN" sz="1100" b="1">
                          <a:solidFill>
                            <a:srgbClr val="4F4F4F"/>
                          </a:solidFill>
                          <a:effectLst/>
                          <a:latin typeface="微软雅黑" panose="020B0503020204020204" pitchFamily="34" charset="-122"/>
                          <a:ea typeface="微软雅黑" panose="020B0503020204020204" pitchFamily="34" charset="-122"/>
                        </a:rPr>
                        <a:t>Tag</a:t>
                      </a:r>
                      <a:r>
                        <a:rPr lang="zh-CN" altLang="en-US" sz="1100" b="1">
                          <a:solidFill>
                            <a:srgbClr val="4F4F4F"/>
                          </a:solidFill>
                          <a:effectLst/>
                          <a:latin typeface="微软雅黑" panose="020B0503020204020204" pitchFamily="34" charset="-122"/>
                          <a:ea typeface="微软雅黑" panose="020B0503020204020204" pitchFamily="34" charset="-122"/>
                        </a:rPr>
                        <a:t>的报文处理</a:t>
                      </a:r>
                    </a:p>
                  </a:txBody>
                  <a:tcPr marL="35578" marR="35578" marT="35578" marB="3557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tc>
                  <a:txBody>
                    <a:bodyPr/>
                    <a:lstStyle/>
                    <a:p>
                      <a:pPr fontAlgn="ctr" latinLnBrk="0"/>
                      <a:r>
                        <a:rPr lang="zh-CN" altLang="en-US" sz="1100" b="1">
                          <a:solidFill>
                            <a:srgbClr val="4F4F4F"/>
                          </a:solidFill>
                          <a:effectLst/>
                          <a:latin typeface="微软雅黑" panose="020B0503020204020204" pitchFamily="34" charset="-122"/>
                          <a:ea typeface="微软雅黑" panose="020B0503020204020204" pitchFamily="34" charset="-122"/>
                        </a:rPr>
                        <a:t>发送帧处理过程</a:t>
                      </a:r>
                    </a:p>
                  </a:txBody>
                  <a:tcPr marL="35578" marR="35578" marT="35578" marB="3557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extLst>
                  <a:ext uri="{0D108BD9-81ED-4DB2-BD59-A6C34878D82A}">
                    <a16:rowId xmlns:a16="http://schemas.microsoft.com/office/drawing/2014/main" val="10000"/>
                  </a:ext>
                </a:extLst>
              </a:tr>
              <a:tr h="880564">
                <a:tc>
                  <a:txBody>
                    <a:bodyPr/>
                    <a:lstStyle/>
                    <a:p>
                      <a:pPr fontAlgn="ctr" latinLnBrk="0"/>
                      <a:r>
                        <a:rPr lang="en-US" sz="1100" b="0">
                          <a:solidFill>
                            <a:srgbClr val="4F4F4F"/>
                          </a:solidFill>
                          <a:effectLst/>
                          <a:latin typeface="微软雅黑" panose="020B0503020204020204" pitchFamily="34" charset="-122"/>
                          <a:ea typeface="微软雅黑" panose="020B0503020204020204" pitchFamily="34" charset="-122"/>
                        </a:rPr>
                        <a:t>Access</a:t>
                      </a:r>
                      <a:r>
                        <a:rPr lang="zh-CN" altLang="en-US" sz="1100" b="0">
                          <a:solidFill>
                            <a:srgbClr val="4F4F4F"/>
                          </a:solidFill>
                          <a:effectLst/>
                          <a:latin typeface="微软雅黑" panose="020B0503020204020204" pitchFamily="34" charset="-122"/>
                          <a:ea typeface="微软雅黑" panose="020B0503020204020204" pitchFamily="34" charset="-122"/>
                        </a:rPr>
                        <a:t>接口</a:t>
                      </a:r>
                    </a:p>
                  </a:txBody>
                  <a:tcPr marL="35578" marR="35578" marT="35578" marB="3557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zh-CN" altLang="en-US" sz="1100" b="0" dirty="0">
                          <a:solidFill>
                            <a:srgbClr val="4F4F4F"/>
                          </a:solidFill>
                          <a:effectLst/>
                          <a:latin typeface="微软雅黑" panose="020B0503020204020204" pitchFamily="34" charset="-122"/>
                          <a:ea typeface="微软雅黑" panose="020B0503020204020204" pitchFamily="34" charset="-122"/>
                        </a:rPr>
                        <a:t>接收该报文，并打上缺省的</a:t>
                      </a:r>
                      <a:r>
                        <a:rPr lang="en-US" sz="1100" b="0" dirty="0">
                          <a:solidFill>
                            <a:srgbClr val="4F4F4F"/>
                          </a:solidFill>
                          <a:effectLst/>
                          <a:latin typeface="微软雅黑" panose="020B0503020204020204" pitchFamily="34" charset="-122"/>
                          <a:ea typeface="微软雅黑" panose="020B0503020204020204" pitchFamily="34" charset="-122"/>
                        </a:rPr>
                        <a:t>VLAN ID。</a:t>
                      </a:r>
                    </a:p>
                  </a:txBody>
                  <a:tcPr marL="35578" marR="35578" marT="35578" marB="3557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zh-CN" altLang="en-US" sz="1100" b="0" dirty="0">
                          <a:solidFill>
                            <a:srgbClr val="4F4F4F"/>
                          </a:solidFill>
                          <a:effectLst/>
                          <a:latin typeface="微软雅黑" panose="020B0503020204020204" pitchFamily="34" charset="-122"/>
                          <a:ea typeface="微软雅黑" panose="020B0503020204020204" pitchFamily="34" charset="-122"/>
                        </a:rPr>
                        <a:t>当</a:t>
                      </a:r>
                      <a:r>
                        <a:rPr lang="en-US" sz="1100" b="0" dirty="0">
                          <a:solidFill>
                            <a:srgbClr val="4F4F4F"/>
                          </a:solidFill>
                          <a:effectLst/>
                          <a:latin typeface="微软雅黑" panose="020B0503020204020204" pitchFamily="34" charset="-122"/>
                          <a:ea typeface="微软雅黑" panose="020B0503020204020204" pitchFamily="34" charset="-122"/>
                        </a:rPr>
                        <a:t>VLAN ID</a:t>
                      </a:r>
                      <a:r>
                        <a:rPr lang="zh-CN" altLang="en-US" sz="1100" b="0" dirty="0">
                          <a:solidFill>
                            <a:srgbClr val="4F4F4F"/>
                          </a:solidFill>
                          <a:effectLst/>
                          <a:latin typeface="微软雅黑" panose="020B0503020204020204" pitchFamily="34" charset="-122"/>
                          <a:ea typeface="微软雅黑" panose="020B0503020204020204" pitchFamily="34" charset="-122"/>
                        </a:rPr>
                        <a:t>与缺省</a:t>
                      </a:r>
                      <a:r>
                        <a:rPr lang="en-US" sz="1100" b="0" dirty="0">
                          <a:solidFill>
                            <a:srgbClr val="4F4F4F"/>
                          </a:solidFill>
                          <a:effectLst/>
                          <a:latin typeface="微软雅黑" panose="020B0503020204020204" pitchFamily="34" charset="-122"/>
                          <a:ea typeface="微软雅黑" panose="020B0503020204020204" pitchFamily="34" charset="-122"/>
                        </a:rPr>
                        <a:t>VLAN ID</a:t>
                      </a:r>
                      <a:r>
                        <a:rPr lang="zh-CN" altLang="en-US" sz="1100" b="0" dirty="0">
                          <a:solidFill>
                            <a:srgbClr val="4F4F4F"/>
                          </a:solidFill>
                          <a:effectLst/>
                          <a:latin typeface="微软雅黑" panose="020B0503020204020204" pitchFamily="34" charset="-122"/>
                          <a:ea typeface="微软雅黑" panose="020B0503020204020204" pitchFamily="34" charset="-122"/>
                        </a:rPr>
                        <a:t>相同时，接收该报文。当</a:t>
                      </a:r>
                      <a:r>
                        <a:rPr lang="en-US" sz="1100" b="0" dirty="0">
                          <a:solidFill>
                            <a:srgbClr val="4F4F4F"/>
                          </a:solidFill>
                          <a:effectLst/>
                          <a:latin typeface="微软雅黑" panose="020B0503020204020204" pitchFamily="34" charset="-122"/>
                          <a:ea typeface="微软雅黑" panose="020B0503020204020204" pitchFamily="34" charset="-122"/>
                        </a:rPr>
                        <a:t>VLAN ID</a:t>
                      </a:r>
                      <a:r>
                        <a:rPr lang="zh-CN" altLang="en-US" sz="1100" b="0" dirty="0">
                          <a:solidFill>
                            <a:srgbClr val="4F4F4F"/>
                          </a:solidFill>
                          <a:effectLst/>
                          <a:latin typeface="微软雅黑" panose="020B0503020204020204" pitchFamily="34" charset="-122"/>
                          <a:ea typeface="微软雅黑" panose="020B0503020204020204" pitchFamily="34" charset="-122"/>
                        </a:rPr>
                        <a:t>与缺省</a:t>
                      </a:r>
                      <a:r>
                        <a:rPr lang="en-US" sz="1100" b="0" dirty="0">
                          <a:solidFill>
                            <a:srgbClr val="4F4F4F"/>
                          </a:solidFill>
                          <a:effectLst/>
                          <a:latin typeface="微软雅黑" panose="020B0503020204020204" pitchFamily="34" charset="-122"/>
                          <a:ea typeface="微软雅黑" panose="020B0503020204020204" pitchFamily="34" charset="-122"/>
                        </a:rPr>
                        <a:t>VLAN ID</a:t>
                      </a:r>
                      <a:r>
                        <a:rPr lang="zh-CN" altLang="en-US" sz="1100" b="0" dirty="0">
                          <a:solidFill>
                            <a:srgbClr val="4F4F4F"/>
                          </a:solidFill>
                          <a:effectLst/>
                          <a:latin typeface="微软雅黑" panose="020B0503020204020204" pitchFamily="34" charset="-122"/>
                          <a:ea typeface="微软雅黑" panose="020B0503020204020204" pitchFamily="34" charset="-122"/>
                        </a:rPr>
                        <a:t>不同时，丢弃该报文。</a:t>
                      </a:r>
                    </a:p>
                  </a:txBody>
                  <a:tcPr marL="35578" marR="35578" marT="35578" marB="3557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zh-CN" altLang="en-US" sz="1100" b="0">
                          <a:solidFill>
                            <a:srgbClr val="4F4F4F"/>
                          </a:solidFill>
                          <a:effectLst/>
                          <a:latin typeface="微软雅黑" panose="020B0503020204020204" pitchFamily="34" charset="-122"/>
                          <a:ea typeface="微软雅黑" panose="020B0503020204020204" pitchFamily="34" charset="-122"/>
                        </a:rPr>
                        <a:t>先剥离帧的</a:t>
                      </a:r>
                      <a:r>
                        <a:rPr lang="en-US" sz="1100" b="0">
                          <a:solidFill>
                            <a:srgbClr val="4F4F4F"/>
                          </a:solidFill>
                          <a:effectLst/>
                          <a:latin typeface="微软雅黑" panose="020B0503020204020204" pitchFamily="34" charset="-122"/>
                          <a:ea typeface="微软雅黑" panose="020B0503020204020204" pitchFamily="34" charset="-122"/>
                        </a:rPr>
                        <a:t>PVID Tag，</a:t>
                      </a:r>
                      <a:r>
                        <a:rPr lang="zh-CN" altLang="en-US" sz="1100" b="0">
                          <a:solidFill>
                            <a:srgbClr val="4F4F4F"/>
                          </a:solidFill>
                          <a:effectLst/>
                          <a:latin typeface="微软雅黑" panose="020B0503020204020204" pitchFamily="34" charset="-122"/>
                          <a:ea typeface="微软雅黑" panose="020B0503020204020204" pitchFamily="34" charset="-122"/>
                        </a:rPr>
                        <a:t>然后再发送。</a:t>
                      </a:r>
                    </a:p>
                  </a:txBody>
                  <a:tcPr marL="35578" marR="35578" marT="35578" marB="3557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488745">
                <a:tc>
                  <a:txBody>
                    <a:bodyPr/>
                    <a:lstStyle/>
                    <a:p>
                      <a:pPr fontAlgn="ctr" latinLnBrk="0"/>
                      <a:r>
                        <a:rPr lang="en-US" sz="1100" b="0" dirty="0">
                          <a:solidFill>
                            <a:srgbClr val="4F4F4F"/>
                          </a:solidFill>
                          <a:effectLst/>
                          <a:latin typeface="微软雅黑" panose="020B0503020204020204" pitchFamily="34" charset="-122"/>
                          <a:ea typeface="微软雅黑" panose="020B0503020204020204" pitchFamily="34" charset="-122"/>
                        </a:rPr>
                        <a:t>Trunk</a:t>
                      </a:r>
                      <a:r>
                        <a:rPr lang="zh-CN" altLang="en-US" sz="1100" b="0" dirty="0">
                          <a:solidFill>
                            <a:srgbClr val="4F4F4F"/>
                          </a:solidFill>
                          <a:effectLst/>
                          <a:latin typeface="微软雅黑" panose="020B0503020204020204" pitchFamily="34" charset="-122"/>
                          <a:ea typeface="微软雅黑" panose="020B0503020204020204" pitchFamily="34" charset="-122"/>
                        </a:rPr>
                        <a:t>接口</a:t>
                      </a:r>
                    </a:p>
                  </a:txBody>
                  <a:tcPr marL="35578" marR="35578" marT="35578" marB="3557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zh-CN" altLang="en-US" sz="1100" b="0" dirty="0">
                          <a:solidFill>
                            <a:srgbClr val="4F4F4F"/>
                          </a:solidFill>
                          <a:effectLst/>
                          <a:latin typeface="微软雅黑" panose="020B0503020204020204" pitchFamily="34" charset="-122"/>
                          <a:ea typeface="微软雅黑" panose="020B0503020204020204" pitchFamily="34" charset="-122"/>
                        </a:rPr>
                        <a:t>打上缺省的</a:t>
                      </a:r>
                      <a:r>
                        <a:rPr lang="en-US" sz="1100" b="0" dirty="0">
                          <a:solidFill>
                            <a:srgbClr val="4F4F4F"/>
                          </a:solidFill>
                          <a:effectLst/>
                          <a:latin typeface="微软雅黑" panose="020B0503020204020204" pitchFamily="34" charset="-122"/>
                          <a:ea typeface="微软雅黑" panose="020B0503020204020204" pitchFamily="34" charset="-122"/>
                        </a:rPr>
                        <a:t>VLAN ID，</a:t>
                      </a:r>
                      <a:r>
                        <a:rPr lang="zh-CN" altLang="en-US" sz="1100" b="0" dirty="0">
                          <a:solidFill>
                            <a:srgbClr val="4F4F4F"/>
                          </a:solidFill>
                          <a:effectLst/>
                          <a:latin typeface="微软雅黑" panose="020B0503020204020204" pitchFamily="34" charset="-122"/>
                          <a:ea typeface="微软雅黑" panose="020B0503020204020204" pitchFamily="34" charset="-122"/>
                        </a:rPr>
                        <a:t>当缺省</a:t>
                      </a:r>
                      <a:r>
                        <a:rPr lang="en-US" sz="1100" b="0" dirty="0">
                          <a:solidFill>
                            <a:srgbClr val="4F4F4F"/>
                          </a:solidFill>
                          <a:effectLst/>
                          <a:latin typeface="微软雅黑" panose="020B0503020204020204" pitchFamily="34" charset="-122"/>
                          <a:ea typeface="微软雅黑" panose="020B0503020204020204" pitchFamily="34" charset="-122"/>
                        </a:rPr>
                        <a:t>VLAN ID</a:t>
                      </a:r>
                      <a:r>
                        <a:rPr lang="zh-CN" altLang="en-US" sz="1100" b="0" dirty="0">
                          <a:solidFill>
                            <a:srgbClr val="4F4F4F"/>
                          </a:solidFill>
                          <a:effectLst/>
                          <a:latin typeface="微软雅黑" panose="020B0503020204020204" pitchFamily="34" charset="-122"/>
                          <a:ea typeface="微软雅黑" panose="020B0503020204020204" pitchFamily="34" charset="-122"/>
                        </a:rPr>
                        <a:t>在允许通过的</a:t>
                      </a:r>
                      <a:r>
                        <a:rPr lang="en-US" sz="1100" b="0" dirty="0">
                          <a:solidFill>
                            <a:srgbClr val="4F4F4F"/>
                          </a:solidFill>
                          <a:effectLst/>
                          <a:latin typeface="微软雅黑" panose="020B0503020204020204" pitchFamily="34" charset="-122"/>
                          <a:ea typeface="微软雅黑" panose="020B0503020204020204" pitchFamily="34" charset="-122"/>
                        </a:rPr>
                        <a:t>VLAN ID</a:t>
                      </a:r>
                      <a:r>
                        <a:rPr lang="zh-CN" altLang="en-US" sz="1100" b="0" dirty="0">
                          <a:solidFill>
                            <a:srgbClr val="4F4F4F"/>
                          </a:solidFill>
                          <a:effectLst/>
                          <a:latin typeface="微软雅黑" panose="020B0503020204020204" pitchFamily="34" charset="-122"/>
                          <a:ea typeface="微软雅黑" panose="020B0503020204020204" pitchFamily="34" charset="-122"/>
                        </a:rPr>
                        <a:t>列表里时，接收该报文。打上缺省的</a:t>
                      </a:r>
                      <a:r>
                        <a:rPr lang="en-US" sz="1100" b="0" dirty="0">
                          <a:solidFill>
                            <a:srgbClr val="4F4F4F"/>
                          </a:solidFill>
                          <a:effectLst/>
                          <a:latin typeface="微软雅黑" panose="020B0503020204020204" pitchFamily="34" charset="-122"/>
                          <a:ea typeface="微软雅黑" panose="020B0503020204020204" pitchFamily="34" charset="-122"/>
                        </a:rPr>
                        <a:t>VLAN ID，</a:t>
                      </a:r>
                      <a:r>
                        <a:rPr lang="zh-CN" altLang="en-US" sz="1100" b="0" dirty="0">
                          <a:solidFill>
                            <a:srgbClr val="4F4F4F"/>
                          </a:solidFill>
                          <a:effectLst/>
                          <a:latin typeface="微软雅黑" panose="020B0503020204020204" pitchFamily="34" charset="-122"/>
                          <a:ea typeface="微软雅黑" panose="020B0503020204020204" pitchFamily="34" charset="-122"/>
                        </a:rPr>
                        <a:t>当缺省</a:t>
                      </a:r>
                      <a:r>
                        <a:rPr lang="en-US" sz="1100" b="0" dirty="0">
                          <a:solidFill>
                            <a:srgbClr val="4F4F4F"/>
                          </a:solidFill>
                          <a:effectLst/>
                          <a:latin typeface="微软雅黑" panose="020B0503020204020204" pitchFamily="34" charset="-122"/>
                          <a:ea typeface="微软雅黑" panose="020B0503020204020204" pitchFamily="34" charset="-122"/>
                        </a:rPr>
                        <a:t>VLAN ID</a:t>
                      </a:r>
                      <a:r>
                        <a:rPr lang="zh-CN" altLang="en-US" sz="1100" b="0" dirty="0">
                          <a:solidFill>
                            <a:srgbClr val="4F4F4F"/>
                          </a:solidFill>
                          <a:effectLst/>
                          <a:latin typeface="微软雅黑" panose="020B0503020204020204" pitchFamily="34" charset="-122"/>
                          <a:ea typeface="微软雅黑" panose="020B0503020204020204" pitchFamily="34" charset="-122"/>
                        </a:rPr>
                        <a:t>不在允许通过的</a:t>
                      </a:r>
                      <a:r>
                        <a:rPr lang="en-US" sz="1100" b="0" dirty="0">
                          <a:solidFill>
                            <a:srgbClr val="4F4F4F"/>
                          </a:solidFill>
                          <a:effectLst/>
                          <a:latin typeface="微软雅黑" panose="020B0503020204020204" pitchFamily="34" charset="-122"/>
                          <a:ea typeface="微软雅黑" panose="020B0503020204020204" pitchFamily="34" charset="-122"/>
                        </a:rPr>
                        <a:t>VLAN ID</a:t>
                      </a:r>
                      <a:r>
                        <a:rPr lang="zh-CN" altLang="en-US" sz="1100" b="0" dirty="0">
                          <a:solidFill>
                            <a:srgbClr val="4F4F4F"/>
                          </a:solidFill>
                          <a:effectLst/>
                          <a:latin typeface="微软雅黑" panose="020B0503020204020204" pitchFamily="34" charset="-122"/>
                          <a:ea typeface="微软雅黑" panose="020B0503020204020204" pitchFamily="34" charset="-122"/>
                        </a:rPr>
                        <a:t>列表里时，丢弃该报文。</a:t>
                      </a:r>
                    </a:p>
                  </a:txBody>
                  <a:tcPr marL="35578" marR="35578" marT="35578" marB="3557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zh-CN" altLang="en-US" sz="1100" b="0">
                          <a:solidFill>
                            <a:srgbClr val="4F4F4F"/>
                          </a:solidFill>
                          <a:effectLst/>
                          <a:latin typeface="微软雅黑" panose="020B0503020204020204" pitchFamily="34" charset="-122"/>
                          <a:ea typeface="微软雅黑" panose="020B0503020204020204" pitchFamily="34" charset="-122"/>
                        </a:rPr>
                        <a:t>当</a:t>
                      </a:r>
                      <a:r>
                        <a:rPr lang="en-US" altLang="zh-CN" sz="1100" b="0">
                          <a:solidFill>
                            <a:srgbClr val="4F4F4F"/>
                          </a:solidFill>
                          <a:effectLst/>
                          <a:latin typeface="微软雅黑" panose="020B0503020204020204" pitchFamily="34" charset="-122"/>
                          <a:ea typeface="微软雅黑" panose="020B0503020204020204" pitchFamily="34" charset="-122"/>
                        </a:rPr>
                        <a:t>VLAN ID</a:t>
                      </a:r>
                      <a:r>
                        <a:rPr lang="zh-CN" altLang="en-US" sz="1100" b="0">
                          <a:solidFill>
                            <a:srgbClr val="4F4F4F"/>
                          </a:solidFill>
                          <a:effectLst/>
                          <a:latin typeface="微软雅黑" panose="020B0503020204020204" pitchFamily="34" charset="-122"/>
                          <a:ea typeface="微软雅黑" panose="020B0503020204020204" pitchFamily="34" charset="-122"/>
                        </a:rPr>
                        <a:t>在接口允许通过的</a:t>
                      </a:r>
                      <a:r>
                        <a:rPr lang="en-US" altLang="zh-CN" sz="1100" b="0">
                          <a:solidFill>
                            <a:srgbClr val="4F4F4F"/>
                          </a:solidFill>
                          <a:effectLst/>
                          <a:latin typeface="微软雅黑" panose="020B0503020204020204" pitchFamily="34" charset="-122"/>
                          <a:ea typeface="微软雅黑" panose="020B0503020204020204" pitchFamily="34" charset="-122"/>
                        </a:rPr>
                        <a:t>VLAN ID</a:t>
                      </a:r>
                      <a:r>
                        <a:rPr lang="zh-CN" altLang="en-US" sz="1100" b="0">
                          <a:solidFill>
                            <a:srgbClr val="4F4F4F"/>
                          </a:solidFill>
                          <a:effectLst/>
                          <a:latin typeface="微软雅黑" panose="020B0503020204020204" pitchFamily="34" charset="-122"/>
                          <a:ea typeface="微软雅黑" panose="020B0503020204020204" pitchFamily="34" charset="-122"/>
                        </a:rPr>
                        <a:t>列表里时，接收该报文。当</a:t>
                      </a:r>
                      <a:r>
                        <a:rPr lang="en-US" altLang="zh-CN" sz="1100" b="0">
                          <a:solidFill>
                            <a:srgbClr val="4F4F4F"/>
                          </a:solidFill>
                          <a:effectLst/>
                          <a:latin typeface="微软雅黑" panose="020B0503020204020204" pitchFamily="34" charset="-122"/>
                          <a:ea typeface="微软雅黑" panose="020B0503020204020204" pitchFamily="34" charset="-122"/>
                        </a:rPr>
                        <a:t>VLAN ID</a:t>
                      </a:r>
                      <a:r>
                        <a:rPr lang="zh-CN" altLang="en-US" sz="1100" b="0">
                          <a:solidFill>
                            <a:srgbClr val="4F4F4F"/>
                          </a:solidFill>
                          <a:effectLst/>
                          <a:latin typeface="微软雅黑" panose="020B0503020204020204" pitchFamily="34" charset="-122"/>
                          <a:ea typeface="微软雅黑" panose="020B0503020204020204" pitchFamily="34" charset="-122"/>
                        </a:rPr>
                        <a:t>不在接口允许通过的</a:t>
                      </a:r>
                      <a:r>
                        <a:rPr lang="en-US" altLang="zh-CN" sz="1100" b="0">
                          <a:solidFill>
                            <a:srgbClr val="4F4F4F"/>
                          </a:solidFill>
                          <a:effectLst/>
                          <a:latin typeface="微软雅黑" panose="020B0503020204020204" pitchFamily="34" charset="-122"/>
                          <a:ea typeface="微软雅黑" panose="020B0503020204020204" pitchFamily="34" charset="-122"/>
                        </a:rPr>
                        <a:t>VLAN ID</a:t>
                      </a:r>
                      <a:r>
                        <a:rPr lang="zh-CN" altLang="en-US" sz="1100" b="0">
                          <a:solidFill>
                            <a:srgbClr val="4F4F4F"/>
                          </a:solidFill>
                          <a:effectLst/>
                          <a:latin typeface="微软雅黑" panose="020B0503020204020204" pitchFamily="34" charset="-122"/>
                          <a:ea typeface="微软雅黑" panose="020B0503020204020204" pitchFamily="34" charset="-122"/>
                        </a:rPr>
                        <a:t>列表里时，丢弃该报文。</a:t>
                      </a:r>
                    </a:p>
                  </a:txBody>
                  <a:tcPr marL="35578" marR="35578" marT="35578" marB="3557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zh-CN" altLang="en-US" sz="1100" b="0">
                          <a:solidFill>
                            <a:srgbClr val="4F4F4F"/>
                          </a:solidFill>
                          <a:effectLst/>
                          <a:latin typeface="微软雅黑" panose="020B0503020204020204" pitchFamily="34" charset="-122"/>
                          <a:ea typeface="微软雅黑" panose="020B0503020204020204" pitchFamily="34" charset="-122"/>
                        </a:rPr>
                        <a:t>当</a:t>
                      </a:r>
                      <a:r>
                        <a:rPr lang="en-US" sz="1100" b="0">
                          <a:solidFill>
                            <a:srgbClr val="4F4F4F"/>
                          </a:solidFill>
                          <a:effectLst/>
                          <a:latin typeface="微软雅黑" panose="020B0503020204020204" pitchFamily="34" charset="-122"/>
                          <a:ea typeface="微软雅黑" panose="020B0503020204020204" pitchFamily="34" charset="-122"/>
                        </a:rPr>
                        <a:t>VLAN ID</a:t>
                      </a:r>
                      <a:r>
                        <a:rPr lang="zh-CN" altLang="en-US" sz="1100" b="0">
                          <a:solidFill>
                            <a:srgbClr val="4F4F4F"/>
                          </a:solidFill>
                          <a:effectLst/>
                          <a:latin typeface="微软雅黑" panose="020B0503020204020204" pitchFamily="34" charset="-122"/>
                          <a:ea typeface="微软雅黑" panose="020B0503020204020204" pitchFamily="34" charset="-122"/>
                        </a:rPr>
                        <a:t>与缺省</a:t>
                      </a:r>
                      <a:r>
                        <a:rPr lang="en-US" sz="1100" b="0">
                          <a:solidFill>
                            <a:srgbClr val="4F4F4F"/>
                          </a:solidFill>
                          <a:effectLst/>
                          <a:latin typeface="微软雅黑" panose="020B0503020204020204" pitchFamily="34" charset="-122"/>
                          <a:ea typeface="微软雅黑" panose="020B0503020204020204" pitchFamily="34" charset="-122"/>
                        </a:rPr>
                        <a:t>VLAN ID</a:t>
                      </a:r>
                      <a:r>
                        <a:rPr lang="zh-CN" altLang="en-US" sz="1100" b="0">
                          <a:solidFill>
                            <a:srgbClr val="4F4F4F"/>
                          </a:solidFill>
                          <a:effectLst/>
                          <a:latin typeface="微软雅黑" panose="020B0503020204020204" pitchFamily="34" charset="-122"/>
                          <a:ea typeface="微软雅黑" panose="020B0503020204020204" pitchFamily="34" charset="-122"/>
                        </a:rPr>
                        <a:t>相同，且是该接口允许通过的</a:t>
                      </a:r>
                      <a:r>
                        <a:rPr lang="en-US" sz="1100" b="0">
                          <a:solidFill>
                            <a:srgbClr val="4F4F4F"/>
                          </a:solidFill>
                          <a:effectLst/>
                          <a:latin typeface="微软雅黑" panose="020B0503020204020204" pitchFamily="34" charset="-122"/>
                          <a:ea typeface="微软雅黑" panose="020B0503020204020204" pitchFamily="34" charset="-122"/>
                        </a:rPr>
                        <a:t>VLAN ID</a:t>
                      </a:r>
                      <a:r>
                        <a:rPr lang="zh-CN" altLang="en-US" sz="1100" b="0">
                          <a:solidFill>
                            <a:srgbClr val="4F4F4F"/>
                          </a:solidFill>
                          <a:effectLst/>
                          <a:latin typeface="微软雅黑" panose="020B0503020204020204" pitchFamily="34" charset="-122"/>
                          <a:ea typeface="微软雅黑" panose="020B0503020204020204" pitchFamily="34" charset="-122"/>
                        </a:rPr>
                        <a:t>时，去掉</a:t>
                      </a:r>
                      <a:r>
                        <a:rPr lang="en-US" sz="1100" b="0">
                          <a:solidFill>
                            <a:srgbClr val="4F4F4F"/>
                          </a:solidFill>
                          <a:effectLst/>
                          <a:latin typeface="微软雅黑" panose="020B0503020204020204" pitchFamily="34" charset="-122"/>
                          <a:ea typeface="微软雅黑" panose="020B0503020204020204" pitchFamily="34" charset="-122"/>
                        </a:rPr>
                        <a:t>Tag，</a:t>
                      </a:r>
                      <a:r>
                        <a:rPr lang="zh-CN" altLang="en-US" sz="1100" b="0">
                          <a:solidFill>
                            <a:srgbClr val="4F4F4F"/>
                          </a:solidFill>
                          <a:effectLst/>
                          <a:latin typeface="微软雅黑" panose="020B0503020204020204" pitchFamily="34" charset="-122"/>
                          <a:ea typeface="微软雅黑" panose="020B0503020204020204" pitchFamily="34" charset="-122"/>
                        </a:rPr>
                        <a:t>发送该报文。当</a:t>
                      </a:r>
                      <a:r>
                        <a:rPr lang="en-US" sz="1100" b="0">
                          <a:solidFill>
                            <a:srgbClr val="4F4F4F"/>
                          </a:solidFill>
                          <a:effectLst/>
                          <a:latin typeface="微软雅黑" panose="020B0503020204020204" pitchFamily="34" charset="-122"/>
                          <a:ea typeface="微软雅黑" panose="020B0503020204020204" pitchFamily="34" charset="-122"/>
                        </a:rPr>
                        <a:t>VLAN ID</a:t>
                      </a:r>
                      <a:r>
                        <a:rPr lang="zh-CN" altLang="en-US" sz="1100" b="0">
                          <a:solidFill>
                            <a:srgbClr val="4F4F4F"/>
                          </a:solidFill>
                          <a:effectLst/>
                          <a:latin typeface="微软雅黑" panose="020B0503020204020204" pitchFamily="34" charset="-122"/>
                          <a:ea typeface="微软雅黑" panose="020B0503020204020204" pitchFamily="34" charset="-122"/>
                        </a:rPr>
                        <a:t>与缺省</a:t>
                      </a:r>
                      <a:r>
                        <a:rPr lang="en-US" sz="1100" b="0">
                          <a:solidFill>
                            <a:srgbClr val="4F4F4F"/>
                          </a:solidFill>
                          <a:effectLst/>
                          <a:latin typeface="微软雅黑" panose="020B0503020204020204" pitchFamily="34" charset="-122"/>
                          <a:ea typeface="微软雅黑" panose="020B0503020204020204" pitchFamily="34" charset="-122"/>
                        </a:rPr>
                        <a:t>VLAN ID</a:t>
                      </a:r>
                      <a:r>
                        <a:rPr lang="zh-CN" altLang="en-US" sz="1100" b="0">
                          <a:solidFill>
                            <a:srgbClr val="4F4F4F"/>
                          </a:solidFill>
                          <a:effectLst/>
                          <a:latin typeface="微软雅黑" panose="020B0503020204020204" pitchFamily="34" charset="-122"/>
                          <a:ea typeface="微软雅黑" panose="020B0503020204020204" pitchFamily="34" charset="-122"/>
                        </a:rPr>
                        <a:t>不同，且是该接口允许通过的</a:t>
                      </a:r>
                      <a:r>
                        <a:rPr lang="en-US" sz="1100" b="0">
                          <a:solidFill>
                            <a:srgbClr val="4F4F4F"/>
                          </a:solidFill>
                          <a:effectLst/>
                          <a:latin typeface="微软雅黑" panose="020B0503020204020204" pitchFamily="34" charset="-122"/>
                          <a:ea typeface="微软雅黑" panose="020B0503020204020204" pitchFamily="34" charset="-122"/>
                        </a:rPr>
                        <a:t>VLAN ID</a:t>
                      </a:r>
                      <a:r>
                        <a:rPr lang="zh-CN" altLang="en-US" sz="1100" b="0">
                          <a:solidFill>
                            <a:srgbClr val="4F4F4F"/>
                          </a:solidFill>
                          <a:effectLst/>
                          <a:latin typeface="微软雅黑" panose="020B0503020204020204" pitchFamily="34" charset="-122"/>
                          <a:ea typeface="微软雅黑" panose="020B0503020204020204" pitchFamily="34" charset="-122"/>
                        </a:rPr>
                        <a:t>时，保持原有</a:t>
                      </a:r>
                      <a:r>
                        <a:rPr lang="en-US" sz="1100" b="0">
                          <a:solidFill>
                            <a:srgbClr val="4F4F4F"/>
                          </a:solidFill>
                          <a:effectLst/>
                          <a:latin typeface="微软雅黑" panose="020B0503020204020204" pitchFamily="34" charset="-122"/>
                          <a:ea typeface="微软雅黑" panose="020B0503020204020204" pitchFamily="34" charset="-122"/>
                        </a:rPr>
                        <a:t>Tag，</a:t>
                      </a:r>
                      <a:r>
                        <a:rPr lang="zh-CN" altLang="en-US" sz="1100" b="0">
                          <a:solidFill>
                            <a:srgbClr val="4F4F4F"/>
                          </a:solidFill>
                          <a:effectLst/>
                          <a:latin typeface="微软雅黑" panose="020B0503020204020204" pitchFamily="34" charset="-122"/>
                          <a:ea typeface="微软雅黑" panose="020B0503020204020204" pitchFamily="34" charset="-122"/>
                        </a:rPr>
                        <a:t>发送该报文。</a:t>
                      </a:r>
                    </a:p>
                  </a:txBody>
                  <a:tcPr marL="35578" marR="35578" marT="35578" marB="3557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2"/>
                  </a:ext>
                </a:extLst>
              </a:tr>
              <a:tr h="1347707">
                <a:tc>
                  <a:txBody>
                    <a:bodyPr/>
                    <a:lstStyle/>
                    <a:p>
                      <a:pPr fontAlgn="ctr" latinLnBrk="0"/>
                      <a:r>
                        <a:rPr lang="en-US" sz="1100" b="0">
                          <a:solidFill>
                            <a:srgbClr val="4F4F4F"/>
                          </a:solidFill>
                          <a:effectLst/>
                          <a:latin typeface="微软雅黑" panose="020B0503020204020204" pitchFamily="34" charset="-122"/>
                          <a:ea typeface="微软雅黑" panose="020B0503020204020204" pitchFamily="34" charset="-122"/>
                        </a:rPr>
                        <a:t>Hybrid</a:t>
                      </a:r>
                      <a:r>
                        <a:rPr lang="zh-CN" altLang="en-US" sz="1100" b="0">
                          <a:solidFill>
                            <a:srgbClr val="4F4F4F"/>
                          </a:solidFill>
                          <a:effectLst/>
                          <a:latin typeface="微软雅黑" panose="020B0503020204020204" pitchFamily="34" charset="-122"/>
                          <a:ea typeface="微软雅黑" panose="020B0503020204020204" pitchFamily="34" charset="-122"/>
                        </a:rPr>
                        <a:t>接口</a:t>
                      </a:r>
                    </a:p>
                  </a:txBody>
                  <a:tcPr marL="35578" marR="35578" marT="35578" marB="3557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zh-CN" altLang="en-US" sz="1100" b="0">
                          <a:solidFill>
                            <a:srgbClr val="4F4F4F"/>
                          </a:solidFill>
                          <a:effectLst/>
                          <a:latin typeface="微软雅黑" panose="020B0503020204020204" pitchFamily="34" charset="-122"/>
                          <a:ea typeface="微软雅黑" panose="020B0503020204020204" pitchFamily="34" charset="-122"/>
                        </a:rPr>
                        <a:t>打上缺省的</a:t>
                      </a:r>
                      <a:r>
                        <a:rPr lang="en-US" sz="1100" b="0">
                          <a:solidFill>
                            <a:srgbClr val="4F4F4F"/>
                          </a:solidFill>
                          <a:effectLst/>
                          <a:latin typeface="微软雅黑" panose="020B0503020204020204" pitchFamily="34" charset="-122"/>
                          <a:ea typeface="微软雅黑" panose="020B0503020204020204" pitchFamily="34" charset="-122"/>
                        </a:rPr>
                        <a:t>VLAN ID，</a:t>
                      </a:r>
                      <a:r>
                        <a:rPr lang="zh-CN" altLang="en-US" sz="1100" b="0">
                          <a:solidFill>
                            <a:srgbClr val="4F4F4F"/>
                          </a:solidFill>
                          <a:effectLst/>
                          <a:latin typeface="微软雅黑" panose="020B0503020204020204" pitchFamily="34" charset="-122"/>
                          <a:ea typeface="微软雅黑" panose="020B0503020204020204" pitchFamily="34" charset="-122"/>
                        </a:rPr>
                        <a:t>当缺省</a:t>
                      </a:r>
                      <a:r>
                        <a:rPr lang="en-US" sz="1100" b="0">
                          <a:solidFill>
                            <a:srgbClr val="4F4F4F"/>
                          </a:solidFill>
                          <a:effectLst/>
                          <a:latin typeface="微软雅黑" panose="020B0503020204020204" pitchFamily="34" charset="-122"/>
                          <a:ea typeface="微软雅黑" panose="020B0503020204020204" pitchFamily="34" charset="-122"/>
                        </a:rPr>
                        <a:t>VLAN ID</a:t>
                      </a:r>
                      <a:r>
                        <a:rPr lang="zh-CN" altLang="en-US" sz="1100" b="0">
                          <a:solidFill>
                            <a:srgbClr val="4F4F4F"/>
                          </a:solidFill>
                          <a:effectLst/>
                          <a:latin typeface="微软雅黑" panose="020B0503020204020204" pitchFamily="34" charset="-122"/>
                          <a:ea typeface="微软雅黑" panose="020B0503020204020204" pitchFamily="34" charset="-122"/>
                        </a:rPr>
                        <a:t>在允许通过的</a:t>
                      </a:r>
                      <a:r>
                        <a:rPr lang="en-US" sz="1100" b="0">
                          <a:solidFill>
                            <a:srgbClr val="4F4F4F"/>
                          </a:solidFill>
                          <a:effectLst/>
                          <a:latin typeface="微软雅黑" panose="020B0503020204020204" pitchFamily="34" charset="-122"/>
                          <a:ea typeface="微软雅黑" panose="020B0503020204020204" pitchFamily="34" charset="-122"/>
                        </a:rPr>
                        <a:t>VLAN ID</a:t>
                      </a:r>
                      <a:r>
                        <a:rPr lang="zh-CN" altLang="en-US" sz="1100" b="0">
                          <a:solidFill>
                            <a:srgbClr val="4F4F4F"/>
                          </a:solidFill>
                          <a:effectLst/>
                          <a:latin typeface="微软雅黑" panose="020B0503020204020204" pitchFamily="34" charset="-122"/>
                          <a:ea typeface="微软雅黑" panose="020B0503020204020204" pitchFamily="34" charset="-122"/>
                        </a:rPr>
                        <a:t>列表里时，接收该报文。打上缺省的</a:t>
                      </a:r>
                      <a:r>
                        <a:rPr lang="en-US" sz="1100" b="0">
                          <a:solidFill>
                            <a:srgbClr val="4F4F4F"/>
                          </a:solidFill>
                          <a:effectLst/>
                          <a:latin typeface="微软雅黑" panose="020B0503020204020204" pitchFamily="34" charset="-122"/>
                          <a:ea typeface="微软雅黑" panose="020B0503020204020204" pitchFamily="34" charset="-122"/>
                        </a:rPr>
                        <a:t>VLAN ID，</a:t>
                      </a:r>
                      <a:r>
                        <a:rPr lang="zh-CN" altLang="en-US" sz="1100" b="0">
                          <a:solidFill>
                            <a:srgbClr val="4F4F4F"/>
                          </a:solidFill>
                          <a:effectLst/>
                          <a:latin typeface="微软雅黑" panose="020B0503020204020204" pitchFamily="34" charset="-122"/>
                          <a:ea typeface="微软雅黑" panose="020B0503020204020204" pitchFamily="34" charset="-122"/>
                        </a:rPr>
                        <a:t>当缺省</a:t>
                      </a:r>
                      <a:r>
                        <a:rPr lang="en-US" sz="1100" b="0">
                          <a:solidFill>
                            <a:srgbClr val="4F4F4F"/>
                          </a:solidFill>
                          <a:effectLst/>
                          <a:latin typeface="微软雅黑" panose="020B0503020204020204" pitchFamily="34" charset="-122"/>
                          <a:ea typeface="微软雅黑" panose="020B0503020204020204" pitchFamily="34" charset="-122"/>
                        </a:rPr>
                        <a:t>VLAN ID</a:t>
                      </a:r>
                      <a:r>
                        <a:rPr lang="zh-CN" altLang="en-US" sz="1100" b="0">
                          <a:solidFill>
                            <a:srgbClr val="4F4F4F"/>
                          </a:solidFill>
                          <a:effectLst/>
                          <a:latin typeface="微软雅黑" panose="020B0503020204020204" pitchFamily="34" charset="-122"/>
                          <a:ea typeface="微软雅黑" panose="020B0503020204020204" pitchFamily="34" charset="-122"/>
                        </a:rPr>
                        <a:t>不在允许通过的</a:t>
                      </a:r>
                      <a:r>
                        <a:rPr lang="en-US" sz="1100" b="0">
                          <a:solidFill>
                            <a:srgbClr val="4F4F4F"/>
                          </a:solidFill>
                          <a:effectLst/>
                          <a:latin typeface="微软雅黑" panose="020B0503020204020204" pitchFamily="34" charset="-122"/>
                          <a:ea typeface="微软雅黑" panose="020B0503020204020204" pitchFamily="34" charset="-122"/>
                        </a:rPr>
                        <a:t>VLAN ID</a:t>
                      </a:r>
                      <a:r>
                        <a:rPr lang="zh-CN" altLang="en-US" sz="1100" b="0">
                          <a:solidFill>
                            <a:srgbClr val="4F4F4F"/>
                          </a:solidFill>
                          <a:effectLst/>
                          <a:latin typeface="微软雅黑" panose="020B0503020204020204" pitchFamily="34" charset="-122"/>
                          <a:ea typeface="微软雅黑" panose="020B0503020204020204" pitchFamily="34" charset="-122"/>
                        </a:rPr>
                        <a:t>列表里时，丢弃该报文。</a:t>
                      </a:r>
                    </a:p>
                  </a:txBody>
                  <a:tcPr marL="35578" marR="35578" marT="35578" marB="3557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zh-CN" altLang="en-US" sz="1100" b="0" dirty="0">
                          <a:solidFill>
                            <a:srgbClr val="4F4F4F"/>
                          </a:solidFill>
                          <a:effectLst/>
                          <a:latin typeface="微软雅黑" panose="020B0503020204020204" pitchFamily="34" charset="-122"/>
                          <a:ea typeface="微软雅黑" panose="020B0503020204020204" pitchFamily="34" charset="-122"/>
                        </a:rPr>
                        <a:t>当</a:t>
                      </a:r>
                      <a:r>
                        <a:rPr lang="en-US" altLang="zh-CN" sz="1100" b="0" dirty="0">
                          <a:solidFill>
                            <a:srgbClr val="4F4F4F"/>
                          </a:solidFill>
                          <a:effectLst/>
                          <a:latin typeface="微软雅黑" panose="020B0503020204020204" pitchFamily="34" charset="-122"/>
                          <a:ea typeface="微软雅黑" panose="020B0503020204020204" pitchFamily="34" charset="-122"/>
                        </a:rPr>
                        <a:t>VLAN ID</a:t>
                      </a:r>
                      <a:r>
                        <a:rPr lang="zh-CN" altLang="en-US" sz="1100" b="0" dirty="0">
                          <a:solidFill>
                            <a:srgbClr val="4F4F4F"/>
                          </a:solidFill>
                          <a:effectLst/>
                          <a:latin typeface="微软雅黑" panose="020B0503020204020204" pitchFamily="34" charset="-122"/>
                          <a:ea typeface="微软雅黑" panose="020B0503020204020204" pitchFamily="34" charset="-122"/>
                        </a:rPr>
                        <a:t>在接口允许通过的</a:t>
                      </a:r>
                      <a:r>
                        <a:rPr lang="en-US" altLang="zh-CN" sz="1100" b="0" dirty="0">
                          <a:solidFill>
                            <a:srgbClr val="4F4F4F"/>
                          </a:solidFill>
                          <a:effectLst/>
                          <a:latin typeface="微软雅黑" panose="020B0503020204020204" pitchFamily="34" charset="-122"/>
                          <a:ea typeface="微软雅黑" panose="020B0503020204020204" pitchFamily="34" charset="-122"/>
                        </a:rPr>
                        <a:t>VLAN ID</a:t>
                      </a:r>
                      <a:r>
                        <a:rPr lang="zh-CN" altLang="en-US" sz="1100" b="0" dirty="0">
                          <a:solidFill>
                            <a:srgbClr val="4F4F4F"/>
                          </a:solidFill>
                          <a:effectLst/>
                          <a:latin typeface="微软雅黑" panose="020B0503020204020204" pitchFamily="34" charset="-122"/>
                          <a:ea typeface="微软雅黑" panose="020B0503020204020204" pitchFamily="34" charset="-122"/>
                        </a:rPr>
                        <a:t>列表里时，接收该报文。当</a:t>
                      </a:r>
                      <a:r>
                        <a:rPr lang="en-US" altLang="zh-CN" sz="1100" b="0" dirty="0">
                          <a:solidFill>
                            <a:srgbClr val="4F4F4F"/>
                          </a:solidFill>
                          <a:effectLst/>
                          <a:latin typeface="微软雅黑" panose="020B0503020204020204" pitchFamily="34" charset="-122"/>
                          <a:ea typeface="微软雅黑" panose="020B0503020204020204" pitchFamily="34" charset="-122"/>
                        </a:rPr>
                        <a:t>VLAN ID</a:t>
                      </a:r>
                      <a:r>
                        <a:rPr lang="zh-CN" altLang="en-US" sz="1100" b="0" dirty="0">
                          <a:solidFill>
                            <a:srgbClr val="4F4F4F"/>
                          </a:solidFill>
                          <a:effectLst/>
                          <a:latin typeface="微软雅黑" panose="020B0503020204020204" pitchFamily="34" charset="-122"/>
                          <a:ea typeface="微软雅黑" panose="020B0503020204020204" pitchFamily="34" charset="-122"/>
                        </a:rPr>
                        <a:t>不在接口允许通过的</a:t>
                      </a:r>
                      <a:r>
                        <a:rPr lang="en-US" altLang="zh-CN" sz="1100" b="0" dirty="0">
                          <a:solidFill>
                            <a:srgbClr val="4F4F4F"/>
                          </a:solidFill>
                          <a:effectLst/>
                          <a:latin typeface="微软雅黑" panose="020B0503020204020204" pitchFamily="34" charset="-122"/>
                          <a:ea typeface="微软雅黑" panose="020B0503020204020204" pitchFamily="34" charset="-122"/>
                        </a:rPr>
                        <a:t>VLAN ID</a:t>
                      </a:r>
                      <a:r>
                        <a:rPr lang="zh-CN" altLang="en-US" sz="1100" b="0" dirty="0">
                          <a:solidFill>
                            <a:srgbClr val="4F4F4F"/>
                          </a:solidFill>
                          <a:effectLst/>
                          <a:latin typeface="微软雅黑" panose="020B0503020204020204" pitchFamily="34" charset="-122"/>
                          <a:ea typeface="微软雅黑" panose="020B0503020204020204" pitchFamily="34" charset="-122"/>
                        </a:rPr>
                        <a:t>列表里时，丢弃该报文。</a:t>
                      </a:r>
                    </a:p>
                  </a:txBody>
                  <a:tcPr marL="35578" marR="35578" marT="35578" marB="3557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zh-CN" altLang="en-US" sz="1100" b="0" dirty="0">
                          <a:solidFill>
                            <a:srgbClr val="4F4F4F"/>
                          </a:solidFill>
                          <a:effectLst/>
                          <a:latin typeface="微软雅黑" panose="020B0503020204020204" pitchFamily="34" charset="-122"/>
                          <a:ea typeface="微软雅黑" panose="020B0503020204020204" pitchFamily="34" charset="-122"/>
                        </a:rPr>
                        <a:t>当</a:t>
                      </a:r>
                      <a:r>
                        <a:rPr lang="en-US" altLang="zh-CN" sz="1100" b="0" dirty="0">
                          <a:solidFill>
                            <a:srgbClr val="4F4F4F"/>
                          </a:solidFill>
                          <a:effectLst/>
                          <a:latin typeface="微软雅黑" panose="020B0503020204020204" pitchFamily="34" charset="-122"/>
                          <a:ea typeface="微软雅黑" panose="020B0503020204020204" pitchFamily="34" charset="-122"/>
                        </a:rPr>
                        <a:t>VLAN ID</a:t>
                      </a:r>
                      <a:r>
                        <a:rPr lang="zh-CN" altLang="en-US" sz="1100" b="0" dirty="0">
                          <a:solidFill>
                            <a:srgbClr val="4F4F4F"/>
                          </a:solidFill>
                          <a:effectLst/>
                          <a:latin typeface="微软雅黑" panose="020B0503020204020204" pitchFamily="34" charset="-122"/>
                          <a:ea typeface="微软雅黑" panose="020B0503020204020204" pitchFamily="34" charset="-122"/>
                        </a:rPr>
                        <a:t>是该接口允许通过的</a:t>
                      </a:r>
                      <a:r>
                        <a:rPr lang="en-US" altLang="zh-CN" sz="1100" b="0" dirty="0">
                          <a:solidFill>
                            <a:srgbClr val="4F4F4F"/>
                          </a:solidFill>
                          <a:effectLst/>
                          <a:latin typeface="微软雅黑" panose="020B0503020204020204" pitchFamily="34" charset="-122"/>
                          <a:ea typeface="微软雅黑" panose="020B0503020204020204" pitchFamily="34" charset="-122"/>
                        </a:rPr>
                        <a:t>VLAN ID</a:t>
                      </a:r>
                      <a:r>
                        <a:rPr lang="zh-CN" altLang="en-US" sz="1100" b="0" dirty="0">
                          <a:solidFill>
                            <a:srgbClr val="4F4F4F"/>
                          </a:solidFill>
                          <a:effectLst/>
                          <a:latin typeface="微软雅黑" panose="020B0503020204020204" pitchFamily="34" charset="-122"/>
                          <a:ea typeface="微软雅黑" panose="020B0503020204020204" pitchFamily="34" charset="-122"/>
                        </a:rPr>
                        <a:t>时，发送该报文。可以通过命令设置发送时是否携带</a:t>
                      </a:r>
                      <a:r>
                        <a:rPr lang="en-US" altLang="zh-CN" sz="1100" b="0" dirty="0">
                          <a:solidFill>
                            <a:srgbClr val="4F4F4F"/>
                          </a:solidFill>
                          <a:effectLst/>
                          <a:latin typeface="微软雅黑" panose="020B0503020204020204" pitchFamily="34" charset="-122"/>
                          <a:ea typeface="微软雅黑" panose="020B0503020204020204" pitchFamily="34" charset="-122"/>
                        </a:rPr>
                        <a:t>Tag</a:t>
                      </a:r>
                      <a:r>
                        <a:rPr lang="zh-CN" altLang="en-US" sz="1100" b="0" dirty="0">
                          <a:solidFill>
                            <a:srgbClr val="4F4F4F"/>
                          </a:solidFill>
                          <a:effectLst/>
                          <a:latin typeface="微软雅黑" panose="020B0503020204020204" pitchFamily="34" charset="-122"/>
                          <a:ea typeface="微软雅黑" panose="020B0503020204020204" pitchFamily="34" charset="-122"/>
                        </a:rPr>
                        <a:t>。</a:t>
                      </a:r>
                    </a:p>
                  </a:txBody>
                  <a:tcPr marL="35578" marR="35578" marT="35578" marB="3557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8" name="页脚占位符 4">
            <a:extLst>
              <a:ext uri="{FF2B5EF4-FFF2-40B4-BE49-F238E27FC236}">
                <a16:creationId xmlns:a16="http://schemas.microsoft.com/office/drawing/2014/main" id="{D1C2EC28-BA1D-4CA1-B02B-16FACDC88326}"/>
              </a:ext>
            </a:extLst>
          </p:cNvPr>
          <p:cNvSpPr>
            <a:spLocks noGrp="1"/>
          </p:cNvSpPr>
          <p:nvPr>
            <p:ph type="ftr" sz="quarter" idx="11"/>
          </p:nvPr>
        </p:nvSpPr>
        <p:spPr>
          <a:xfrm>
            <a:off x="0" y="6344476"/>
            <a:ext cx="5044440" cy="365125"/>
          </a:xfrm>
        </p:spPr>
        <p:txBody>
          <a:bodyPr vert="horz" lIns="91440" tIns="45720" rIns="91440" bIns="45720" rtlCol="0" anchor="t"/>
          <a:lstStyle/>
          <a:p>
            <a:r>
              <a:rPr lang="zh-CN" altLang="en-US" sz="1800" dirty="0">
                <a:latin typeface="华文行楷" panose="02010800040101010101" pitchFamily="2" charset="-122"/>
                <a:ea typeface="华文行楷" panose="02010800040101010101" pitchFamily="2" charset="-122"/>
              </a:rPr>
              <a:t>计算机科学与工程学院    李朝阳</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DOC_GUID" val="{8db23189-ccec-46b1-b9e0-d3a123c965b5}"/>
</p:tagLst>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积分</Template>
  <TotalTime>388</TotalTime>
  <Words>3661</Words>
  <Application>Microsoft Office PowerPoint</Application>
  <PresentationFormat>宽屏</PresentationFormat>
  <Paragraphs>524</Paragraphs>
  <Slides>24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华文行楷</vt:lpstr>
      <vt:lpstr>宋体</vt:lpstr>
      <vt:lpstr>微软雅黑</vt:lpstr>
      <vt:lpstr>Arial</vt:lpstr>
      <vt:lpstr>Calibri</vt:lpstr>
      <vt:lpstr>Calibri Light</vt:lpstr>
      <vt:lpstr>Times New Roman</vt:lpstr>
      <vt:lpstr>Wingdings</vt:lpstr>
      <vt:lpstr>Wingdings 2</vt:lpstr>
      <vt:lpstr>Wingdings 3</vt:lpstr>
      <vt:lpstr>HDOfficeLightV0</vt:lpstr>
      <vt:lpstr>复习：三层交换网络中MAC地址表的自学习过程 </vt:lpstr>
      <vt:lpstr>复习：三层交换网络中MAC地址表的自学习过程 (Cont’)</vt:lpstr>
      <vt:lpstr>复习：三层交换网络中MAC地址表的自学习过程 (Cont’)</vt:lpstr>
      <vt:lpstr>第二讲  虚拟局域网技术     《路由与交换技术》</vt:lpstr>
      <vt:lpstr>Hybrid 端口配置</vt:lpstr>
      <vt:lpstr>Hybrid 端口配置练习</vt:lpstr>
      <vt:lpstr>VLAN的tag</vt:lpstr>
      <vt:lpstr>VLAN分类</vt:lpstr>
      <vt:lpstr>缺省VLAN</vt:lpstr>
      <vt:lpstr>同一交换机实现VLAN</vt:lpstr>
      <vt:lpstr>同一VLAN跨交换机通信</vt:lpstr>
      <vt:lpstr>GARP协议</vt:lpstr>
      <vt:lpstr>GVRP协议的产生背景</vt:lpstr>
      <vt:lpstr>典型组网应用</vt:lpstr>
      <vt:lpstr>GVRP协议的技术优点</vt:lpstr>
      <vt:lpstr>GVRP协议的报文结构</vt:lpstr>
      <vt:lpstr>GVRP协议的技术实现 </vt:lpstr>
      <vt:lpstr>GVRP协议的技术实现练习 </vt:lpstr>
      <vt:lpstr>GVRP协议的技术实现练习（续） </vt:lpstr>
      <vt:lpstr>GVRP协议的技术实现练习（续） </vt:lpstr>
      <vt:lpstr>GVRP协议的技术实现练习（续） </vt:lpstr>
      <vt:lpstr>GVRP协议的技术实现练习（续） </vt:lpstr>
      <vt:lpstr>展望</vt:lpstr>
      <vt:lpstr>VLAN实施</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Li Xiaohan</cp:lastModifiedBy>
  <cp:revision>69</cp:revision>
  <dcterms:created xsi:type="dcterms:W3CDTF">2020-09-14T01:02:00Z</dcterms:created>
  <dcterms:modified xsi:type="dcterms:W3CDTF">2021-03-18T13:00:29Z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