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8"/>
  </p:notesMasterIdLst>
  <p:sldIdLst>
    <p:sldId id="424" r:id="rId3"/>
    <p:sldId id="492" r:id="rId4"/>
    <p:sldId id="493" r:id="rId5"/>
    <p:sldId id="494" r:id="rId6"/>
    <p:sldId id="495" r:id="rId7"/>
    <p:sldId id="498" r:id="rId8"/>
    <p:sldId id="499" r:id="rId9"/>
    <p:sldId id="500" r:id="rId10"/>
    <p:sldId id="501" r:id="rId11"/>
    <p:sldId id="496" r:id="rId12"/>
    <p:sldId id="502" r:id="rId13"/>
    <p:sldId id="503" r:id="rId14"/>
    <p:sldId id="504" r:id="rId15"/>
    <p:sldId id="505" r:id="rId16"/>
    <p:sldId id="497" r:id="rId1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1E65"/>
    <a:srgbClr val="35500E"/>
    <a:srgbClr val="3A550E"/>
    <a:srgbClr val="415E0F"/>
    <a:srgbClr val="354E0D"/>
    <a:srgbClr val="273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244" autoAdjust="0"/>
  </p:normalViewPr>
  <p:slideViewPr>
    <p:cSldViewPr snapToGrid="0" snapToObjects="1">
      <p:cViewPr varScale="1">
        <p:scale>
          <a:sx n="74" d="100"/>
          <a:sy n="74" d="100"/>
        </p:scale>
        <p:origin x="1062" y="48"/>
      </p:cViewPr>
      <p:guideLst>
        <p:guide orient="horz" pos="2160"/>
        <p:guide pos="2887"/>
      </p:guideLst>
    </p:cSldViewPr>
  </p:slideViewPr>
  <p:outlineViewPr>
    <p:cViewPr>
      <p:scale>
        <a:sx n="33" d="100"/>
        <a:sy n="33" d="100"/>
      </p:scale>
      <p:origin x="0" y="19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125544-940C-0241-817E-BE4395B62EC5}" type="datetimeFigureOut">
              <a:rPr kumimoji="1" lang="zh-CN" altLang="en-US" smtClean="0"/>
              <a:t>2021/3/25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666EFA-7309-AA4E-8395-A4AF1D87BBF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666EFA-7309-AA4E-8395-A4AF1D87BBFD}" type="slidenum">
              <a:rPr kumimoji="1" lang="zh-CN" altLang="en-US" smtClean="0"/>
              <a:t>11</a:t>
            </a:fld>
            <a:endParaRPr kumimoji="1" lang="zh-CN" altLang="en-US"/>
          </a:p>
        </p:txBody>
      </p:sp>
    </p:spTree>
    <p:extLst>
      <p:ext uri="{BB962C8B-B14F-4D97-AF65-F5344CB8AC3E}">
        <p14:creationId xmlns:p14="http://schemas.microsoft.com/office/powerpoint/2010/main" val="182614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666EFA-7309-AA4E-8395-A4AF1D87BBFD}" type="slidenum">
              <a:rPr kumimoji="1" lang="zh-CN" altLang="en-US" smtClean="0"/>
              <a:t>12</a:t>
            </a:fld>
            <a:endParaRPr kumimoji="1" lang="zh-CN" altLang="en-US"/>
          </a:p>
        </p:txBody>
      </p:sp>
    </p:spTree>
    <p:extLst>
      <p:ext uri="{BB962C8B-B14F-4D97-AF65-F5344CB8AC3E}">
        <p14:creationId xmlns:p14="http://schemas.microsoft.com/office/powerpoint/2010/main" val="322566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666EFA-7309-AA4E-8395-A4AF1D87BBFD}" type="slidenum">
              <a:rPr kumimoji="1" lang="zh-CN" altLang="en-US" smtClean="0"/>
              <a:t>13</a:t>
            </a:fld>
            <a:endParaRPr kumimoji="1" lang="zh-CN" altLang="en-US"/>
          </a:p>
        </p:txBody>
      </p:sp>
    </p:spTree>
    <p:extLst>
      <p:ext uri="{BB962C8B-B14F-4D97-AF65-F5344CB8AC3E}">
        <p14:creationId xmlns:p14="http://schemas.microsoft.com/office/powerpoint/2010/main" val="4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7C8FBAA-C044-42B0-A272-3B1FE8209733}" type="datetime5">
              <a:rPr lang="zh-CN" altLang="en-US" smtClean="0"/>
              <a:t>2021/3/25</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endParaRPr lang="zh-CN" altLang="en-US" dirty="0"/>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pic>
        <p:nvPicPr>
          <p:cNvPr id="7" name="图片 6" descr="logo.png"/>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0" y="0"/>
            <a:ext cx="1768166" cy="48001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6761C7C-271B-430F-9550-1B63DBC8EF14}" type="datetime5">
              <a:rPr lang="zh-CN" altLang="en-US" smtClean="0"/>
              <a:t>2021/3/25</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endParaRPr lang="zh-CN" altLang="en-US" dirty="0"/>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pic>
        <p:nvPicPr>
          <p:cNvPr id="7" name="图片 6" descr="logo.png"/>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2246" y="0"/>
            <a:ext cx="1768166" cy="48001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3"/>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F6DE071-09B1-4D67-974E-4E02D55B9F8B}" type="datetime5">
              <a:rPr lang="zh-CN" altLang="en-US" smtClean="0"/>
              <a:t>2021/3/25</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0"/>
            <a:ext cx="38862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8800"/>
            <a:ext cx="38862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8798B66-2058-4667-ABAC-4F61EBBF936A}" type="datetime5">
              <a:rPr lang="zh-CN" altLang="en-US" smtClean="0"/>
              <a:t>2021/3/25</a:t>
            </a:fld>
            <a:endParaRPr lang="zh-CN" altLang="en-US"/>
          </a:p>
        </p:txBody>
      </p:sp>
      <p:sp>
        <p:nvSpPr>
          <p:cNvPr id="6" name="Footer Placeholder 5"/>
          <p:cNvSpPr>
            <a:spLocks noGrp="1"/>
          </p:cNvSpPr>
          <p:nvPr>
            <p:ph type="ftr" sz="quarter" idx="11"/>
          </p:nvPr>
        </p:nvSpPr>
        <p:spPr/>
        <p:txBody>
          <a:bodyPr/>
          <a:lstStyle/>
          <a:p>
            <a:r>
              <a:rPr lang="zh-CN" altLang="en-US"/>
              <a:t>计算机科学与工程学院    陈朝华</a:t>
            </a:r>
          </a:p>
        </p:txBody>
      </p:sp>
      <p:sp>
        <p:nvSpPr>
          <p:cNvPr id="7" name="Slide Number Placeholder 6"/>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0"/>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33845" y="2507550"/>
            <a:ext cx="3867150"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7550"/>
            <a:ext cx="3886201"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BEBB5F5-C58B-47AD-85BE-5AB07E31B71E}" type="datetime5">
              <a:rPr lang="zh-CN" altLang="en-US" smtClean="0"/>
              <a:t>2021/3/25</a:t>
            </a:fld>
            <a:endParaRPr lang="zh-CN" altLang="en-US"/>
          </a:p>
        </p:txBody>
      </p:sp>
      <p:sp>
        <p:nvSpPr>
          <p:cNvPr id="8" name="Footer Placeholder 7"/>
          <p:cNvSpPr>
            <a:spLocks noGrp="1"/>
          </p:cNvSpPr>
          <p:nvPr>
            <p:ph type="ftr" sz="quarter" idx="11"/>
          </p:nvPr>
        </p:nvSpPr>
        <p:spPr/>
        <p:txBody>
          <a:bodyPr/>
          <a:lstStyle/>
          <a:p>
            <a:r>
              <a:rPr lang="zh-CN" altLang="en-US"/>
              <a:t>计算机科学与工程学院    陈朝华</a:t>
            </a:r>
          </a:p>
        </p:txBody>
      </p:sp>
      <p:sp>
        <p:nvSpPr>
          <p:cNvPr id="9" name="Slide Number Placeholder 8"/>
          <p:cNvSpPr>
            <a:spLocks noGrp="1"/>
          </p:cNvSpPr>
          <p:nvPr>
            <p:ph type="sldNum" sz="quarter" idx="12"/>
          </p:nvPr>
        </p:nvSpPr>
        <p:spPr/>
        <p:txBody>
          <a:bodyPr/>
          <a:lstStyle/>
          <a:p>
            <a:fld id="{02032FB1-9441-4477-BC2C-471BE8C7C13C}"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E85A92-C99A-49AB-83CB-869456E738DE}" type="datetime5">
              <a:rPr lang="zh-CN" altLang="en-US" smtClean="0"/>
              <a:t>2021/3/25</a:t>
            </a:fld>
            <a:endParaRPr lang="zh-CN" altLang="en-US"/>
          </a:p>
        </p:txBody>
      </p:sp>
      <p:sp>
        <p:nvSpPr>
          <p:cNvPr id="4" name="Footer Placeholder 3"/>
          <p:cNvSpPr>
            <a:spLocks noGrp="1"/>
          </p:cNvSpPr>
          <p:nvPr>
            <p:ph type="ftr" sz="quarter" idx="11"/>
          </p:nvPr>
        </p:nvSpPr>
        <p:spPr/>
        <p:txBody>
          <a:bodyPr/>
          <a:lstStyle/>
          <a:p>
            <a:r>
              <a:rPr lang="zh-CN" altLang="en-US"/>
              <a:t>计算机科学与工程学院    陈朝华</a:t>
            </a:r>
          </a:p>
        </p:txBody>
      </p:sp>
      <p:sp>
        <p:nvSpPr>
          <p:cNvPr id="5" name="Slide Number Placeholder 4"/>
          <p:cNvSpPr>
            <a:spLocks noGrp="1"/>
          </p:cNvSpPr>
          <p:nvPr>
            <p:ph type="sldNum" sz="quarter" idx="12"/>
          </p:nvPr>
        </p:nvSpPr>
        <p:spPr/>
        <p:txBody>
          <a:bodyPr/>
          <a:lstStyle/>
          <a:p>
            <a:fld id="{02032FB1-9441-4477-BC2C-471BE8C7C13C}"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ED26A-C842-4A67-885F-78932581DA32}" type="datetime5">
              <a:rPr lang="zh-CN" altLang="en-US" smtClean="0"/>
              <a:t>2021/3/25</a:t>
            </a:fld>
            <a:endParaRPr lang="zh-CN" altLang="en-US"/>
          </a:p>
        </p:txBody>
      </p:sp>
      <p:sp>
        <p:nvSpPr>
          <p:cNvPr id="3" name="Footer Placeholder 2"/>
          <p:cNvSpPr>
            <a:spLocks noGrp="1"/>
          </p:cNvSpPr>
          <p:nvPr>
            <p:ph type="ftr" sz="quarter" idx="11"/>
          </p:nvPr>
        </p:nvSpPr>
        <p:spPr/>
        <p:txBody>
          <a:bodyPr/>
          <a:lstStyle/>
          <a:p>
            <a:r>
              <a:rPr lang="zh-CN" altLang="en-US"/>
              <a:t>计算机科学与工程学院    陈朝华</a:t>
            </a:r>
          </a:p>
        </p:txBody>
      </p:sp>
      <p:sp>
        <p:nvSpPr>
          <p:cNvPr id="4" name="Slide Number Placeholder 3"/>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6A560E-E295-4188-A565-CE78D7E723CA}" type="datetime5">
              <a:rPr lang="zh-CN" altLang="en-US" smtClean="0"/>
              <a:t>2021/3/25</a:t>
            </a:fld>
            <a:endParaRPr lang="zh-CN" altLang="en-US"/>
          </a:p>
        </p:txBody>
      </p:sp>
      <p:sp>
        <p:nvSpPr>
          <p:cNvPr id="6" name="Footer Placeholder 5"/>
          <p:cNvSpPr>
            <a:spLocks noGrp="1"/>
          </p:cNvSpPr>
          <p:nvPr>
            <p:ph type="ftr" sz="quarter" idx="11"/>
          </p:nvPr>
        </p:nvSpPr>
        <p:spPr/>
        <p:txBody>
          <a:bodyPr/>
          <a:lstStyle/>
          <a:p>
            <a:r>
              <a:rPr lang="zh-CN" altLang="en-US"/>
              <a:t>计算机科学与工程学院    陈朝华</a:t>
            </a:r>
          </a:p>
        </p:txBody>
      </p:sp>
      <p:sp>
        <p:nvSpPr>
          <p:cNvPr id="7" name="Slide Number Placeholder 6"/>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a:xfrm>
            <a:off x="685800" y="1600200"/>
            <a:ext cx="7772400" cy="428104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4AFC94F-0D33-40E4-BF15-97F325BA522D}" type="datetime5">
              <a:rPr lang="zh-CN" altLang="en-US" smtClean="0"/>
              <a:t>2021/3/25</a:t>
            </a:fld>
            <a:endParaRPr lang="zh-CN" altLang="en-US"/>
          </a:p>
        </p:txBody>
      </p:sp>
      <p:sp>
        <p:nvSpPr>
          <p:cNvPr id="6" name="Footer Placeholder 5"/>
          <p:cNvSpPr>
            <a:spLocks noGrp="1"/>
          </p:cNvSpPr>
          <p:nvPr>
            <p:ph type="ftr" sz="quarter" idx="11"/>
          </p:nvPr>
        </p:nvSpPr>
        <p:spPr/>
        <p:txBody>
          <a:bodyPr/>
          <a:lstStyle/>
          <a:p>
            <a:r>
              <a:rPr lang="zh-CN" altLang="en-US"/>
              <a:t>计算机科学与工程学院    陈朝华</a:t>
            </a:r>
          </a:p>
        </p:txBody>
      </p:sp>
      <p:sp>
        <p:nvSpPr>
          <p:cNvPr id="7" name="Slide Number Placeholder 6"/>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84CA7E-DFFE-44DD-BB8B-8FB9E4D70AB4}" type="datetime5">
              <a:rPr lang="zh-CN" altLang="en-US" smtClean="0"/>
              <a:t>2021/3/25</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2"/>
            <a:ext cx="5800725" cy="58118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0C8E8670-C2BB-4E1E-BC18-C16B5E8E1529}" type="datetime5">
              <a:rPr lang="zh-CN" altLang="en-US" smtClean="0"/>
              <a:t>2021/3/25</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
        <p:nvSpPr>
          <p:cNvPr id="13" name="Content Placeholder 12"/>
          <p:cNvSpPr>
            <a:spLocks noGrp="1"/>
          </p:cNvSpPr>
          <p:nvPr>
            <p:ph sz="quarter" idx="13"/>
          </p:nvPr>
        </p:nvSpPr>
        <p:spPr>
          <a:xfrm>
            <a:off x="685800" y="1536192"/>
            <a:ext cx="3657600" cy="387705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
        <p:nvSpPr>
          <p:cNvPr id="15" name="Content Placeholder 14"/>
          <p:cNvSpPr>
            <a:spLocks noGrp="1"/>
          </p:cNvSpPr>
          <p:nvPr>
            <p:ph sz="quarter" idx="13"/>
          </p:nvPr>
        </p:nvSpPr>
        <p:spPr>
          <a:xfrm>
            <a:off x="685800" y="2209800"/>
            <a:ext cx="3657600" cy="3200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zh-CN" altLang="en-US"/>
              <a:t>单击此处编辑母版标题样式</a:t>
            </a:r>
            <a:endParaRPr lang="en-US" dirty="0"/>
          </a:p>
        </p:txBody>
      </p:sp>
      <p:sp>
        <p:nvSpPr>
          <p:cNvPr id="5" name="Date Placeholder 4"/>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
        <p:nvSpPr>
          <p:cNvPr id="13" name="Content Placeholder 12"/>
          <p:cNvSpPr>
            <a:spLocks noGrp="1"/>
          </p:cNvSpPr>
          <p:nvPr>
            <p:ph sz="quarter" idx="13"/>
          </p:nvPr>
        </p:nvSpPr>
        <p:spPr>
          <a:xfrm>
            <a:off x="4572000" y="609600"/>
            <a:ext cx="3886200" cy="4191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5" name="Date Placeholder 4"/>
          <p:cNvSpPr>
            <a:spLocks noGrp="1"/>
          </p:cNvSpPr>
          <p:nvPr>
            <p:ph type="dt" sz="half" idx="10"/>
          </p:nvPr>
        </p:nvSpPr>
        <p:spPr/>
        <p:txBody>
          <a:bodyPr/>
          <a:lstStyle/>
          <a:p>
            <a:fld id="{B9CCC860-10C1-C346-B02C-18F12C6861F4}" type="datetimeFigureOut">
              <a:rPr kumimoji="1" lang="zh-CN" altLang="en-US" smtClean="0"/>
              <a:t>2021/3/25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A1B7D7B-9DB4-7840-A1FF-927567B65F89}" type="slidenum">
              <a:rPr kumimoji="1" lang="zh-CN" altLang="en-US" smtClean="0"/>
              <a:t>‹#›</a:t>
            </a:fld>
            <a:endParaRPr kumimoji="1" lang="zh-CN" alt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zh-CN" altLang="en-US"/>
              <a:t>单击此处编辑母版标题样式</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61E65"/>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9CCC860-10C1-C346-B02C-18F12C6861F4}" type="datetimeFigureOut">
              <a:rPr kumimoji="1" lang="zh-CN" altLang="en-US" smtClean="0"/>
              <a:t>2021/3/25</a:t>
            </a:fld>
            <a:endParaRPr kumimoji="1" lang="zh-CN" alt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kumimoji="1" lang="zh-CN" alt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A1B7D7B-9DB4-7840-A1FF-927567B65F89}" type="slidenum">
              <a:rPr kumimoji="1" lang="zh-CN" altLang="en-US" smtClean="0"/>
              <a:t>‹#›</a:t>
            </a:fld>
            <a:endParaRPr kumimoji="1" lang="zh-CN" altLang="en-US"/>
          </a:p>
        </p:txBody>
      </p:sp>
      <p:pic>
        <p:nvPicPr>
          <p:cNvPr id="9" name="图片 8" descr="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448300" y="5867400"/>
            <a:ext cx="3695700" cy="10033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32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24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0"/>
            <a:ext cx="78867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2CC6E36-A7CB-4526-A265-9F9EBE58C4B3}" type="datetime5">
              <a:rPr lang="zh-CN" altLang="en-US" smtClean="0"/>
              <a:t>2021/3/25</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r>
              <a:rPr lang="zh-CN" altLang="en-US"/>
              <a:t>计算机科学与工程学院    陈朝华</a:t>
            </a:r>
            <a:endParaRPr lang="zh-CN" altLang="en-US" dirty="0"/>
          </a:p>
        </p:txBody>
      </p:sp>
      <p:sp>
        <p:nvSpPr>
          <p:cNvPr id="6" name="Slide Number Placeholder 5"/>
          <p:cNvSpPr>
            <a:spLocks noGrp="1"/>
          </p:cNvSpPr>
          <p:nvPr>
            <p:ph type="sldNum" sz="quarter" idx="4"/>
          </p:nvPr>
        </p:nvSpPr>
        <p:spPr>
          <a:xfrm>
            <a:off x="6463145" y="6356350"/>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2032FB1-9441-4477-BC2C-471BE8C7C13C}"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15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15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15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15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emf"/><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a:xfrm>
            <a:off x="601126" y="227692"/>
            <a:ext cx="7964917" cy="687225"/>
          </a:xfrm>
        </p:spPr>
        <p:txBody>
          <a:bodyPr vert="horz" wrap="square" lIns="90401" tIns="44408" rIns="90401" bIns="44408" anchor="b"/>
          <a:lstStyle/>
          <a:p>
            <a:pPr defTabSz="927100"/>
            <a:r>
              <a:rPr lang="zh-CN" altLang="en-US" sz="2960" dirty="0">
                <a:latin typeface="Arial" panose="020B0604020202020204" pitchFamily="34" charset="0"/>
                <a:ea typeface="黑体" panose="02010609060101010101" pitchFamily="49" charset="-122"/>
                <a:cs typeface="+mj-cs"/>
              </a:rPr>
              <a:t>课前说明</a:t>
            </a:r>
          </a:p>
        </p:txBody>
      </p:sp>
      <p:sp>
        <p:nvSpPr>
          <p:cNvPr id="6147" name="Rectangle 6"/>
          <p:cNvSpPr>
            <a:spLocks noGrp="1"/>
          </p:cNvSpPr>
          <p:nvPr>
            <p:ph type="body" idx="4294967295"/>
          </p:nvPr>
        </p:nvSpPr>
        <p:spPr>
          <a:xfrm>
            <a:off x="29744" y="1155994"/>
            <a:ext cx="8948008" cy="5278636"/>
          </a:xfrm>
        </p:spPr>
        <p:txBody>
          <a:bodyPr vert="horz" wrap="square" lIns="90118" tIns="45060" rIns="90118" bIns="45060" anchor="t">
            <a:normAutofit/>
          </a:bodyPr>
          <a:lstStyle/>
          <a:p>
            <a:r>
              <a:rPr lang="zh-CN" altLang="en-US" dirty="0">
                <a:ea typeface="宋体" panose="02010600030101010101" pitchFamily="2" charset="-122"/>
              </a:rPr>
              <a:t>主讲教师：李朝阳</a:t>
            </a:r>
          </a:p>
          <a:p>
            <a:r>
              <a:rPr lang="zh-CN" altLang="en-US" dirty="0">
                <a:ea typeface="宋体" panose="02010600030101010101" pitchFamily="2" charset="-122"/>
              </a:rPr>
              <a:t>办公室：</a:t>
            </a:r>
            <a:r>
              <a:rPr lang="en-US" altLang="zh-CN" dirty="0">
                <a:ea typeface="宋体" panose="02010600030101010101" pitchFamily="2" charset="-122"/>
              </a:rPr>
              <a:t>5-425</a:t>
            </a:r>
          </a:p>
          <a:p>
            <a:r>
              <a:rPr lang="zh-CN" altLang="en-US" dirty="0">
                <a:ea typeface="宋体" panose="02010600030101010101" pitchFamily="2" charset="-122"/>
              </a:rPr>
              <a:t>上课时间地点：</a:t>
            </a:r>
            <a:r>
              <a:rPr lang="zh-CN" altLang="en-US" dirty="0">
                <a:ea typeface="宋体" panose="02010600030101010101" pitchFamily="2" charset="-122"/>
                <a:sym typeface="+mn-ea"/>
              </a:rPr>
              <a:t>周</a:t>
            </a:r>
            <a:r>
              <a:rPr lang="en-US" altLang="zh-CN" dirty="0">
                <a:ea typeface="宋体" panose="02010600030101010101" pitchFamily="2" charset="-122"/>
                <a:sym typeface="+mn-ea"/>
              </a:rPr>
              <a:t>1&amp;2(5-213</a:t>
            </a:r>
            <a:r>
              <a:rPr lang="zh-CN" altLang="en-US" dirty="0">
                <a:ea typeface="宋体" panose="02010600030101010101" pitchFamily="2" charset="-122"/>
                <a:sym typeface="+mn-ea"/>
              </a:rPr>
              <a:t>）</a:t>
            </a:r>
            <a:r>
              <a:rPr lang="en-US" altLang="zh-CN" dirty="0">
                <a:ea typeface="宋体" panose="02010600030101010101" pitchFamily="2" charset="-122"/>
                <a:sym typeface="+mn-ea"/>
              </a:rPr>
              <a:t>,</a:t>
            </a:r>
            <a:r>
              <a:rPr lang="zh-CN" altLang="en-US" dirty="0">
                <a:ea typeface="宋体" panose="02010600030101010101" pitchFamily="2" charset="-122"/>
                <a:sym typeface="+mn-ea"/>
              </a:rPr>
              <a:t> 周五（</a:t>
            </a:r>
            <a:r>
              <a:rPr lang="en-US" altLang="zh-CN" dirty="0">
                <a:ea typeface="宋体" panose="02010600030101010101" pitchFamily="2" charset="-122"/>
                <a:sym typeface="+mn-ea"/>
              </a:rPr>
              <a:t>5-305</a:t>
            </a:r>
            <a:r>
              <a:rPr lang="zh-CN" altLang="en-US" dirty="0">
                <a:ea typeface="宋体" panose="02010600030101010101" pitchFamily="2" charset="-122"/>
                <a:sym typeface="+mn-ea"/>
              </a:rPr>
              <a:t>）</a:t>
            </a:r>
          </a:p>
          <a:p>
            <a:r>
              <a:rPr lang="zh-CN" altLang="en-US" dirty="0">
                <a:ea typeface="宋体" panose="02010600030101010101" pitchFamily="2" charset="-122"/>
              </a:rPr>
              <a:t>答疑预约邮箱：</a:t>
            </a:r>
            <a:r>
              <a:rPr lang="en-US" altLang="zh-CN" dirty="0">
                <a:ea typeface="宋体" panose="02010600030101010101" pitchFamily="2" charset="-122"/>
              </a:rPr>
              <a:t>chaoyangli@hzu.edu.cn</a:t>
            </a:r>
          </a:p>
          <a:p>
            <a:r>
              <a:rPr lang="zh-CN" altLang="en-US" dirty="0">
                <a:ea typeface="宋体" panose="02010600030101010101" pitchFamily="2" charset="-122"/>
              </a:rPr>
              <a:t>教材：</a:t>
            </a:r>
            <a:r>
              <a:rPr lang="en-US" altLang="zh-CN" dirty="0">
                <a:ea typeface="宋体" panose="02010600030101010101" pitchFamily="2" charset="-122"/>
              </a:rPr>
              <a:t>《</a:t>
            </a:r>
            <a:r>
              <a:rPr lang="zh-CN" altLang="en-US" dirty="0">
                <a:ea typeface="宋体" panose="02010600030101010101" pitchFamily="2" charset="-122"/>
              </a:rPr>
              <a:t>路由与交换技术</a:t>
            </a:r>
            <a:r>
              <a:rPr lang="en-US" altLang="zh-CN" dirty="0">
                <a:ea typeface="宋体" panose="02010600030101010101" pitchFamily="2" charset="-122"/>
              </a:rPr>
              <a:t>》 </a:t>
            </a:r>
            <a:r>
              <a:rPr lang="zh-CN" altLang="en-US" dirty="0">
                <a:ea typeface="宋体" panose="02010600030101010101" pitchFamily="2" charset="-122"/>
              </a:rPr>
              <a:t>刘丹宁等 </a:t>
            </a:r>
            <a:r>
              <a:rPr lang="en-US" altLang="zh-CN" dirty="0">
                <a:ea typeface="宋体" panose="02010600030101010101" pitchFamily="2" charset="-122"/>
              </a:rPr>
              <a:t> </a:t>
            </a:r>
            <a:r>
              <a:rPr lang="zh-CN" altLang="en-US" dirty="0">
                <a:ea typeface="宋体" panose="02010600030101010101" pitchFamily="2" charset="-122"/>
              </a:rPr>
              <a:t>人民邮电出版社</a:t>
            </a:r>
          </a:p>
          <a:p>
            <a:r>
              <a:rPr lang="zh-CN" altLang="en-US" dirty="0">
                <a:ea typeface="宋体" panose="02010600030101010101" pitchFamily="2" charset="-122"/>
              </a:rPr>
              <a:t>参考书： </a:t>
            </a:r>
            <a:r>
              <a:rPr lang="en-US" altLang="zh-CN" dirty="0">
                <a:ea typeface="宋体" panose="02010600030101010101" pitchFamily="2" charset="-122"/>
              </a:rPr>
              <a:t>《</a:t>
            </a:r>
            <a:r>
              <a:rPr lang="zh-CN" altLang="en-US" dirty="0">
                <a:ea typeface="宋体" panose="02010600030101010101" pitchFamily="2" charset="-122"/>
                <a:sym typeface="+mn-ea"/>
              </a:rPr>
              <a:t>路由与交换技术》徐功文</a:t>
            </a:r>
            <a:r>
              <a:rPr lang="zh-CN" altLang="en-US" dirty="0">
                <a:ea typeface="宋体" panose="02010600030101010101" pitchFamily="2" charset="-122"/>
              </a:rPr>
              <a:t>  清华大学出版社</a:t>
            </a:r>
            <a:endParaRPr lang="en-US" altLang="zh-CN" dirty="0">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五种</a:t>
            </a:r>
            <a:r>
              <a:rPr lang="en-US" altLang="zh-CN" dirty="0"/>
              <a:t>SPT</a:t>
            </a:r>
            <a:r>
              <a:rPr lang="zh-CN" altLang="en-US" dirty="0"/>
              <a:t>端口状态</a:t>
            </a:r>
          </a:p>
        </p:txBody>
      </p:sp>
      <p:sp>
        <p:nvSpPr>
          <p:cNvPr id="3" name="内容占位符 2"/>
          <p:cNvSpPr>
            <a:spLocks noGrp="1"/>
          </p:cNvSpPr>
          <p:nvPr>
            <p:ph idx="1"/>
          </p:nvPr>
        </p:nvSpPr>
        <p:spPr/>
        <p:txBody>
          <a:bodyPr>
            <a:noAutofit/>
          </a:bodyPr>
          <a:lstStyle/>
          <a:p>
            <a:r>
              <a:rPr lang="en-US" altLang="zh-CN" sz="2000"/>
              <a:t>Discarding,</a:t>
            </a:r>
            <a:r>
              <a:rPr lang="zh-CN" altLang="en-US" sz="2000"/>
              <a:t>阻塞状态。接收处理</a:t>
            </a:r>
            <a:r>
              <a:rPr lang="en-US" altLang="zh-CN" sz="2000"/>
              <a:t>BPDU</a:t>
            </a:r>
            <a:r>
              <a:rPr lang="zh-CN" altLang="en-US" sz="2000"/>
              <a:t>，不发送</a:t>
            </a:r>
            <a:r>
              <a:rPr lang="en-US" altLang="zh-CN" sz="2000"/>
              <a:t>BPDU</a:t>
            </a:r>
            <a:r>
              <a:rPr lang="zh-CN" altLang="en-US" sz="2000"/>
              <a:t>。不学习</a:t>
            </a:r>
            <a:r>
              <a:rPr lang="en-US" altLang="zh-CN" sz="2000"/>
              <a:t>MAC</a:t>
            </a:r>
            <a:r>
              <a:rPr lang="zh-CN" altLang="en-US" sz="2000"/>
              <a:t>地址，不转发数据。开通就会有环路</a:t>
            </a:r>
          </a:p>
          <a:p>
            <a:r>
              <a:rPr lang="en-US" altLang="zh-CN" sz="2000"/>
              <a:t>Listening: </a:t>
            </a:r>
            <a:r>
              <a:rPr lang="zh-CN" altLang="en-US" sz="2000"/>
              <a:t>收发</a:t>
            </a:r>
            <a:r>
              <a:rPr lang="en-US" altLang="zh-CN" sz="2000"/>
              <a:t>BPDU</a:t>
            </a:r>
            <a:r>
              <a:rPr lang="zh-CN" altLang="en-US" sz="2000"/>
              <a:t>，参与</a:t>
            </a:r>
            <a:r>
              <a:rPr lang="en-US" altLang="zh-CN" sz="2000"/>
              <a:t>STP</a:t>
            </a:r>
            <a:r>
              <a:rPr lang="zh-CN" altLang="en-US" sz="2000"/>
              <a:t>计算，不学习</a:t>
            </a:r>
            <a:r>
              <a:rPr lang="en-US" altLang="zh-CN" sz="2000"/>
              <a:t>MAC</a:t>
            </a:r>
            <a:r>
              <a:rPr lang="zh-CN" altLang="en-US" sz="2000"/>
              <a:t>地址，不转发数据。</a:t>
            </a:r>
          </a:p>
          <a:p>
            <a:r>
              <a:rPr lang="en-US" altLang="zh-CN" sz="2000"/>
              <a:t>Learning: </a:t>
            </a:r>
            <a:r>
              <a:rPr lang="zh-CN" altLang="en-US" sz="2000">
                <a:sym typeface="+mn-ea"/>
              </a:rPr>
              <a:t>收发</a:t>
            </a:r>
            <a:r>
              <a:rPr lang="en-US" altLang="zh-CN" sz="2000">
                <a:sym typeface="+mn-ea"/>
              </a:rPr>
              <a:t>BPDU</a:t>
            </a:r>
            <a:r>
              <a:rPr lang="zh-CN" altLang="en-US" sz="2000">
                <a:sym typeface="+mn-ea"/>
              </a:rPr>
              <a:t>，参与</a:t>
            </a:r>
            <a:r>
              <a:rPr lang="en-US" altLang="zh-CN" sz="2000">
                <a:sym typeface="+mn-ea"/>
              </a:rPr>
              <a:t>STP</a:t>
            </a:r>
            <a:r>
              <a:rPr lang="zh-CN" altLang="en-US" sz="2000">
                <a:sym typeface="+mn-ea"/>
              </a:rPr>
              <a:t>计算，学习</a:t>
            </a:r>
            <a:r>
              <a:rPr lang="en-US" altLang="zh-CN" sz="2000">
                <a:sym typeface="+mn-ea"/>
              </a:rPr>
              <a:t>MAC</a:t>
            </a:r>
            <a:r>
              <a:rPr lang="zh-CN" altLang="en-US" sz="2000">
                <a:sym typeface="+mn-ea"/>
              </a:rPr>
              <a:t>地址，不转发数据。</a:t>
            </a:r>
          </a:p>
          <a:p>
            <a:r>
              <a:rPr lang="en-US" altLang="zh-CN" sz="2000"/>
              <a:t>Forwarding: </a:t>
            </a:r>
            <a:r>
              <a:rPr lang="en-US" altLang="zh-CN" sz="2000">
                <a:sym typeface="+mn-ea"/>
              </a:rPr>
              <a:t>Learning: </a:t>
            </a:r>
            <a:r>
              <a:rPr lang="zh-CN" altLang="en-US" sz="2000">
                <a:sym typeface="+mn-ea"/>
              </a:rPr>
              <a:t>收发</a:t>
            </a:r>
            <a:r>
              <a:rPr lang="en-US" altLang="zh-CN" sz="2000">
                <a:sym typeface="+mn-ea"/>
              </a:rPr>
              <a:t>BPDU</a:t>
            </a:r>
            <a:r>
              <a:rPr lang="zh-CN" altLang="en-US" sz="2000">
                <a:sym typeface="+mn-ea"/>
              </a:rPr>
              <a:t>，参与</a:t>
            </a:r>
            <a:r>
              <a:rPr lang="en-US" altLang="zh-CN" sz="2000">
                <a:sym typeface="+mn-ea"/>
              </a:rPr>
              <a:t>STP</a:t>
            </a:r>
            <a:r>
              <a:rPr lang="zh-CN" altLang="en-US" sz="2000">
                <a:sym typeface="+mn-ea"/>
              </a:rPr>
              <a:t>计算，学习</a:t>
            </a:r>
            <a:r>
              <a:rPr lang="en-US" altLang="zh-CN" sz="2000">
                <a:sym typeface="+mn-ea"/>
              </a:rPr>
              <a:t>MAC</a:t>
            </a:r>
            <a:r>
              <a:rPr lang="zh-CN" altLang="en-US" sz="2000">
                <a:sym typeface="+mn-ea"/>
              </a:rPr>
              <a:t>地址，转发数据。</a:t>
            </a:r>
          </a:p>
          <a:p>
            <a:r>
              <a:rPr lang="en-US" altLang="zh-CN" sz="2000">
                <a:sym typeface="+mn-ea"/>
              </a:rPr>
              <a:t>Disabled:</a:t>
            </a:r>
            <a:r>
              <a:rPr lang="zh-CN" altLang="en-US" sz="2000">
                <a:sym typeface="+mn-ea"/>
              </a:rPr>
              <a:t>不接收处理</a:t>
            </a:r>
            <a:r>
              <a:rPr lang="en-US" altLang="zh-CN" sz="2000">
                <a:sym typeface="+mn-ea"/>
              </a:rPr>
              <a:t>BPDU</a:t>
            </a:r>
            <a:r>
              <a:rPr lang="zh-CN" altLang="en-US" sz="2000">
                <a:sym typeface="+mn-ea"/>
              </a:rPr>
              <a:t>，不发送</a:t>
            </a:r>
            <a:r>
              <a:rPr lang="en-US" altLang="zh-CN" sz="2000">
                <a:sym typeface="+mn-ea"/>
              </a:rPr>
              <a:t>BPDU</a:t>
            </a:r>
            <a:r>
              <a:rPr lang="zh-CN" altLang="en-US" sz="2000">
                <a:sym typeface="+mn-ea"/>
              </a:rPr>
              <a:t>。不学习</a:t>
            </a:r>
            <a:r>
              <a:rPr lang="en-US" altLang="zh-CN" sz="2000">
                <a:sym typeface="+mn-ea"/>
              </a:rPr>
              <a:t>MAC</a:t>
            </a:r>
            <a:r>
              <a:rPr lang="zh-CN" altLang="en-US" sz="2000">
                <a:sym typeface="+mn-ea"/>
              </a:rPr>
              <a:t>地址，不转发数据，不参与</a:t>
            </a:r>
            <a:r>
              <a:rPr lang="en-US" altLang="zh-CN" sz="2000">
                <a:sym typeface="+mn-ea"/>
              </a:rPr>
              <a:t>SPT</a:t>
            </a:r>
            <a:r>
              <a:rPr lang="zh-CN" altLang="en-US" sz="2000">
                <a:sym typeface="+mn-ea"/>
              </a:rPr>
              <a:t>计算。例如：</a:t>
            </a:r>
            <a:r>
              <a:rPr lang="en-US" altLang="zh-CN" sz="2000">
                <a:sym typeface="+mn-ea"/>
              </a:rPr>
              <a:t>shutdown </a:t>
            </a:r>
            <a:r>
              <a:rPr lang="zh-CN" altLang="en-US" sz="2000">
                <a:sym typeface="+mn-ea"/>
              </a:rPr>
              <a:t>就被</a:t>
            </a:r>
            <a:r>
              <a:rPr lang="en-US" altLang="zh-CN" sz="2000">
                <a:sym typeface="+mn-ea"/>
              </a:rPr>
              <a:t>disable</a:t>
            </a:r>
            <a:r>
              <a:rPr lang="zh-CN" altLang="en-US" sz="2000">
                <a:sym typeface="+mn-ea"/>
              </a:rPr>
              <a:t>。</a:t>
            </a:r>
          </a:p>
          <a:p>
            <a:pPr marL="68580" indent="0">
              <a:buNone/>
            </a:pPr>
            <a:r>
              <a:rPr lang="zh-CN" altLang="en-US" sz="2000">
                <a:sym typeface="+mn-ea"/>
              </a:rPr>
              <a:t>  如果再</a:t>
            </a:r>
            <a:r>
              <a:rPr lang="en-US" altLang="zh-CN" sz="2000">
                <a:sym typeface="+mn-ea"/>
              </a:rPr>
              <a:t>undo shutduwn</a:t>
            </a:r>
            <a:r>
              <a:rPr lang="zh-CN" altLang="en-US" sz="2000">
                <a:sym typeface="+mn-ea"/>
              </a:rPr>
              <a:t>，就</a:t>
            </a:r>
            <a:r>
              <a:rPr lang="en-US" altLang="zh-CN" sz="2000">
                <a:sym typeface="+mn-ea"/>
              </a:rPr>
              <a:t>discarding.</a:t>
            </a:r>
            <a:endParaRPr lang="zh-CN" altLang="en-US" sz="2000">
              <a:sym typeface="+mn-ea"/>
            </a:endParaRPr>
          </a:p>
          <a:p>
            <a:endParaRPr lang="zh-CN" altLang="en-US" sz="20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C89E3-FE02-4C3C-AEB3-E9D17123B2D4}"/>
              </a:ext>
            </a:extLst>
          </p:cNvPr>
          <p:cNvSpPr>
            <a:spLocks noGrp="1"/>
          </p:cNvSpPr>
          <p:nvPr>
            <p:ph type="title"/>
          </p:nvPr>
        </p:nvSpPr>
        <p:spPr/>
        <p:txBody>
          <a:bodyPr/>
          <a:lstStyle/>
          <a:p>
            <a:pPr algn="ctr"/>
            <a:r>
              <a:rPr lang="zh-CN" altLang="en-US" dirty="0"/>
              <a:t>根桥选举</a:t>
            </a:r>
          </a:p>
        </p:txBody>
      </p:sp>
      <p:sp>
        <p:nvSpPr>
          <p:cNvPr id="7" name="内容占位符 6">
            <a:extLst>
              <a:ext uri="{FF2B5EF4-FFF2-40B4-BE49-F238E27FC236}">
                <a16:creationId xmlns:a16="http://schemas.microsoft.com/office/drawing/2014/main" id="{CCF84AC4-1B1B-49F4-8D2D-3104A2E21800}"/>
              </a:ext>
            </a:extLst>
          </p:cNvPr>
          <p:cNvSpPr>
            <a:spLocks noGrp="1"/>
          </p:cNvSpPr>
          <p:nvPr>
            <p:ph idx="1"/>
          </p:nvPr>
        </p:nvSpPr>
        <p:spPr>
          <a:xfrm>
            <a:off x="357187" y="1417638"/>
            <a:ext cx="5248275" cy="4281043"/>
          </a:xfrm>
        </p:spPr>
        <p:txBody>
          <a:bodyPr>
            <a:normAutofit fontScale="85000" lnSpcReduction="10000"/>
          </a:bodyPr>
          <a:lstStyle/>
          <a:p>
            <a:r>
              <a:rPr lang="zh-CN" altLang="en-US" dirty="0"/>
              <a:t>开始每个桥都认为自己是根桥</a:t>
            </a:r>
            <a:endParaRPr lang="en-US" altLang="zh-CN" dirty="0"/>
          </a:p>
          <a:p>
            <a:r>
              <a:rPr lang="zh-CN" altLang="en-US" dirty="0"/>
              <a:t>收到对方</a:t>
            </a:r>
            <a:r>
              <a:rPr lang="en-US" altLang="zh-CN" dirty="0"/>
              <a:t>BPDU</a:t>
            </a:r>
            <a:r>
              <a:rPr lang="zh-CN" altLang="en-US" dirty="0"/>
              <a:t>，每</a:t>
            </a:r>
            <a:r>
              <a:rPr lang="en-US" altLang="zh-CN" dirty="0"/>
              <a:t>2s</a:t>
            </a:r>
            <a:r>
              <a:rPr lang="zh-CN" altLang="en-US" dirty="0"/>
              <a:t>发送一次，如果对方优先级低，扔掉。否则把认为对方是根</a:t>
            </a:r>
            <a:r>
              <a:rPr lang="en-US" altLang="zh-CN" dirty="0"/>
              <a:t>ID, </a:t>
            </a:r>
            <a:r>
              <a:rPr lang="zh-CN" altLang="en-US" dirty="0"/>
              <a:t>把根</a:t>
            </a:r>
            <a:r>
              <a:rPr lang="en-US" altLang="zh-CN" dirty="0"/>
              <a:t>ID</a:t>
            </a:r>
            <a:r>
              <a:rPr lang="zh-CN" altLang="en-US" dirty="0"/>
              <a:t>替换为对方的，然后比较本机所有端口的</a:t>
            </a:r>
            <a:r>
              <a:rPr lang="en-US" altLang="zh-CN" dirty="0"/>
              <a:t>BID</a:t>
            </a:r>
            <a:r>
              <a:rPr lang="zh-CN" altLang="en-US" dirty="0"/>
              <a:t>，选最小的来配置</a:t>
            </a:r>
            <a:r>
              <a:rPr lang="en-US" altLang="zh-CN" dirty="0"/>
              <a:t>BPDU</a:t>
            </a:r>
            <a:r>
              <a:rPr lang="zh-CN" altLang="en-US" dirty="0"/>
              <a:t>。然后再发出去。</a:t>
            </a:r>
            <a:endParaRPr lang="en-US" altLang="zh-CN" dirty="0"/>
          </a:p>
          <a:p>
            <a:r>
              <a:rPr lang="zh-CN" altLang="en-US" dirty="0"/>
              <a:t>此过程不断交互进行，直到所有交换设备的所有端口的根桥相同，选举完毕。</a:t>
            </a:r>
          </a:p>
        </p:txBody>
      </p:sp>
      <p:pic>
        <p:nvPicPr>
          <p:cNvPr id="9" name="图片 8">
            <a:extLst>
              <a:ext uri="{FF2B5EF4-FFF2-40B4-BE49-F238E27FC236}">
                <a16:creationId xmlns:a16="http://schemas.microsoft.com/office/drawing/2014/main" id="{9C3B212B-EB5E-4C1F-A94E-3326D7B9F9C7}"/>
              </a:ext>
            </a:extLst>
          </p:cNvPr>
          <p:cNvPicPr>
            <a:picLocks noChangeAspect="1"/>
          </p:cNvPicPr>
          <p:nvPr/>
        </p:nvPicPr>
        <p:blipFill>
          <a:blip r:embed="rId3"/>
          <a:stretch>
            <a:fillRect/>
          </a:stretch>
        </p:blipFill>
        <p:spPr>
          <a:xfrm>
            <a:off x="5761905" y="1552575"/>
            <a:ext cx="3120158" cy="1023511"/>
          </a:xfrm>
          <a:prstGeom prst="rect">
            <a:avLst/>
          </a:prstGeom>
        </p:spPr>
      </p:pic>
      <p:pic>
        <p:nvPicPr>
          <p:cNvPr id="11" name="图片 10">
            <a:extLst>
              <a:ext uri="{FF2B5EF4-FFF2-40B4-BE49-F238E27FC236}">
                <a16:creationId xmlns:a16="http://schemas.microsoft.com/office/drawing/2014/main" id="{73C286C5-7F1F-4841-805E-3E48EDB96933}"/>
              </a:ext>
            </a:extLst>
          </p:cNvPr>
          <p:cNvPicPr>
            <a:picLocks noChangeAspect="1"/>
          </p:cNvPicPr>
          <p:nvPr/>
        </p:nvPicPr>
        <p:blipFill>
          <a:blip r:embed="rId4"/>
          <a:stretch>
            <a:fillRect/>
          </a:stretch>
        </p:blipFill>
        <p:spPr>
          <a:xfrm>
            <a:off x="5643562" y="2663593"/>
            <a:ext cx="3423517" cy="628693"/>
          </a:xfrm>
          <a:prstGeom prst="rect">
            <a:avLst/>
          </a:prstGeom>
        </p:spPr>
      </p:pic>
    </p:spTree>
    <p:extLst>
      <p:ext uri="{BB962C8B-B14F-4D97-AF65-F5344CB8AC3E}">
        <p14:creationId xmlns:p14="http://schemas.microsoft.com/office/powerpoint/2010/main" val="329330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C89E3-FE02-4C3C-AEB3-E9D17123B2D4}"/>
              </a:ext>
            </a:extLst>
          </p:cNvPr>
          <p:cNvSpPr>
            <a:spLocks noGrp="1"/>
          </p:cNvSpPr>
          <p:nvPr>
            <p:ph type="title"/>
          </p:nvPr>
        </p:nvSpPr>
        <p:spPr/>
        <p:txBody>
          <a:bodyPr/>
          <a:lstStyle/>
          <a:p>
            <a:pPr algn="ctr"/>
            <a:r>
              <a:rPr lang="zh-CN" altLang="en-US" dirty="0"/>
              <a:t>根端口选举</a:t>
            </a:r>
          </a:p>
        </p:txBody>
      </p:sp>
      <p:sp>
        <p:nvSpPr>
          <p:cNvPr id="7" name="内容占位符 6">
            <a:extLst>
              <a:ext uri="{FF2B5EF4-FFF2-40B4-BE49-F238E27FC236}">
                <a16:creationId xmlns:a16="http://schemas.microsoft.com/office/drawing/2014/main" id="{CCF84AC4-1B1B-49F4-8D2D-3104A2E21800}"/>
              </a:ext>
            </a:extLst>
          </p:cNvPr>
          <p:cNvSpPr>
            <a:spLocks noGrp="1"/>
          </p:cNvSpPr>
          <p:nvPr>
            <p:ph idx="1"/>
          </p:nvPr>
        </p:nvSpPr>
        <p:spPr>
          <a:xfrm>
            <a:off x="357187" y="1417638"/>
            <a:ext cx="4214813" cy="4281043"/>
          </a:xfrm>
        </p:spPr>
        <p:txBody>
          <a:bodyPr>
            <a:normAutofit fontScale="77500" lnSpcReduction="20000"/>
          </a:bodyPr>
          <a:lstStyle/>
          <a:p>
            <a:r>
              <a:rPr lang="zh-CN" altLang="en-US" dirty="0"/>
              <a:t>选举原则是离根桥最近的端口当选。最近指的是累计最小根路径开销最小</a:t>
            </a:r>
            <a:endParaRPr lang="en-US" altLang="zh-CN" dirty="0"/>
          </a:p>
          <a:p>
            <a:r>
              <a:rPr lang="zh-CN" altLang="en-US" dirty="0"/>
              <a:t>累计最小根路径开销的计算：从端口到根桥所在路径的各个端口的各段链路的路径开销值，或者链路开销值累加。同一交换机的各端口之间开销值为</a:t>
            </a:r>
            <a:r>
              <a:rPr lang="en-US" altLang="zh-CN" dirty="0"/>
              <a:t>0. </a:t>
            </a:r>
          </a:p>
          <a:p>
            <a:r>
              <a:rPr lang="zh-CN" altLang="en-US" dirty="0"/>
              <a:t>如果同一桥上两个端口的开销一样，则看接收到的发送者桥</a:t>
            </a:r>
            <a:r>
              <a:rPr lang="en-US" altLang="zh-CN" dirty="0"/>
              <a:t>ID</a:t>
            </a:r>
            <a:r>
              <a:rPr lang="zh-CN" altLang="en-US" dirty="0"/>
              <a:t>，小者为根端口。</a:t>
            </a:r>
          </a:p>
        </p:txBody>
      </p:sp>
      <p:pic>
        <p:nvPicPr>
          <p:cNvPr id="6" name="图片 5">
            <a:extLst>
              <a:ext uri="{FF2B5EF4-FFF2-40B4-BE49-F238E27FC236}">
                <a16:creationId xmlns:a16="http://schemas.microsoft.com/office/drawing/2014/main" id="{09741FE0-AE84-4B63-83DB-250F25C7FBDE}"/>
              </a:ext>
            </a:extLst>
          </p:cNvPr>
          <p:cNvPicPr>
            <a:picLocks noChangeAspect="1"/>
          </p:cNvPicPr>
          <p:nvPr/>
        </p:nvPicPr>
        <p:blipFill>
          <a:blip r:embed="rId3"/>
          <a:stretch>
            <a:fillRect/>
          </a:stretch>
        </p:blipFill>
        <p:spPr>
          <a:xfrm>
            <a:off x="4929187" y="2427668"/>
            <a:ext cx="4066984" cy="2331076"/>
          </a:xfrm>
          <a:prstGeom prst="rect">
            <a:avLst/>
          </a:prstGeom>
        </p:spPr>
      </p:pic>
    </p:spTree>
    <p:extLst>
      <p:ext uri="{BB962C8B-B14F-4D97-AF65-F5344CB8AC3E}">
        <p14:creationId xmlns:p14="http://schemas.microsoft.com/office/powerpoint/2010/main" val="242329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C89E3-FE02-4C3C-AEB3-E9D17123B2D4}"/>
              </a:ext>
            </a:extLst>
          </p:cNvPr>
          <p:cNvSpPr>
            <a:spLocks noGrp="1"/>
          </p:cNvSpPr>
          <p:nvPr>
            <p:ph type="title"/>
          </p:nvPr>
        </p:nvSpPr>
        <p:spPr/>
        <p:txBody>
          <a:bodyPr/>
          <a:lstStyle/>
          <a:p>
            <a:pPr algn="ctr"/>
            <a:r>
              <a:rPr lang="zh-CN" altLang="en-US" dirty="0"/>
              <a:t>指定端口选举</a:t>
            </a:r>
          </a:p>
        </p:txBody>
      </p:sp>
      <p:sp>
        <p:nvSpPr>
          <p:cNvPr id="7" name="内容占位符 6">
            <a:extLst>
              <a:ext uri="{FF2B5EF4-FFF2-40B4-BE49-F238E27FC236}">
                <a16:creationId xmlns:a16="http://schemas.microsoft.com/office/drawing/2014/main" id="{CCF84AC4-1B1B-49F4-8D2D-3104A2E21800}"/>
              </a:ext>
            </a:extLst>
          </p:cNvPr>
          <p:cNvSpPr>
            <a:spLocks noGrp="1"/>
          </p:cNvSpPr>
          <p:nvPr>
            <p:ph idx="1"/>
          </p:nvPr>
        </p:nvSpPr>
        <p:spPr>
          <a:xfrm>
            <a:off x="37027" y="1288478"/>
            <a:ext cx="5367472" cy="4281043"/>
          </a:xfrm>
        </p:spPr>
        <p:txBody>
          <a:bodyPr>
            <a:normAutofit/>
          </a:bodyPr>
          <a:lstStyle/>
          <a:p>
            <a:r>
              <a:rPr lang="zh-CN" altLang="en-US" sz="2400" dirty="0"/>
              <a:t>每一物理网段的不同端口之间选举出一个指定端口。指定端口可以理解为离下游设备最近的端口。是本物理网段中可以接收下游设备数据的唯一端口。网段指一个交换机端口所连接的所有设备。它由三个条件来决定：</a:t>
            </a:r>
            <a:endParaRPr lang="en-US" altLang="zh-CN" sz="2400" dirty="0"/>
          </a:p>
          <a:p>
            <a:pPr lvl="1">
              <a:buFont typeface="Wingdings" panose="05000000000000000000" pitchFamily="2" charset="2"/>
              <a:buChar char="ü"/>
            </a:pPr>
            <a:r>
              <a:rPr lang="zh-CN" altLang="en-US" sz="1800" dirty="0"/>
              <a:t>某网段到根桥路径开销最小</a:t>
            </a:r>
            <a:endParaRPr lang="en-US" altLang="zh-CN" sz="1800" dirty="0"/>
          </a:p>
          <a:p>
            <a:pPr lvl="1">
              <a:buFont typeface="Wingdings" panose="05000000000000000000" pitchFamily="2" charset="2"/>
              <a:buChar char="ü"/>
            </a:pPr>
            <a:r>
              <a:rPr lang="zh-CN" altLang="en-US" sz="1800" dirty="0"/>
              <a:t>比较各自的桥</a:t>
            </a:r>
            <a:r>
              <a:rPr lang="en-US" altLang="zh-CN" sz="1800" dirty="0"/>
              <a:t>ID</a:t>
            </a:r>
            <a:r>
              <a:rPr lang="zh-CN" altLang="en-US" sz="1800" dirty="0"/>
              <a:t>，最小者为指定端口</a:t>
            </a:r>
            <a:endParaRPr lang="en-US" altLang="zh-CN" sz="1800" dirty="0"/>
          </a:p>
          <a:p>
            <a:pPr lvl="1">
              <a:buFont typeface="Wingdings" panose="05000000000000000000" pitchFamily="2" charset="2"/>
              <a:buChar char="ü"/>
            </a:pPr>
            <a:r>
              <a:rPr lang="zh-CN" altLang="en-US" sz="1800" dirty="0"/>
              <a:t>发送方端口</a:t>
            </a:r>
            <a:r>
              <a:rPr lang="en-US" altLang="zh-CN" sz="1800" dirty="0"/>
              <a:t>ID</a:t>
            </a:r>
            <a:r>
              <a:rPr lang="zh-CN" altLang="en-US" sz="1800" dirty="0"/>
              <a:t>最小。</a:t>
            </a:r>
            <a:r>
              <a:rPr lang="en-US" altLang="zh-CN" sz="1800" dirty="0"/>
              <a:t>PID</a:t>
            </a:r>
            <a:r>
              <a:rPr lang="zh-CN" altLang="en-US" sz="1800" dirty="0"/>
              <a:t>由八位优先级和八位端口编号组成。</a:t>
            </a:r>
          </a:p>
        </p:txBody>
      </p:sp>
      <p:pic>
        <p:nvPicPr>
          <p:cNvPr id="6" name="图片 5">
            <a:extLst>
              <a:ext uri="{FF2B5EF4-FFF2-40B4-BE49-F238E27FC236}">
                <a16:creationId xmlns:a16="http://schemas.microsoft.com/office/drawing/2014/main" id="{DB6CAFAC-BD81-427F-9C7D-27A1B11A3348}"/>
              </a:ext>
            </a:extLst>
          </p:cNvPr>
          <p:cNvPicPr>
            <a:picLocks noChangeAspect="1"/>
          </p:cNvPicPr>
          <p:nvPr/>
        </p:nvPicPr>
        <p:blipFill>
          <a:blip r:embed="rId3"/>
          <a:stretch>
            <a:fillRect/>
          </a:stretch>
        </p:blipFill>
        <p:spPr>
          <a:xfrm>
            <a:off x="5404499" y="1381850"/>
            <a:ext cx="3662532" cy="2099256"/>
          </a:xfrm>
          <a:prstGeom prst="rect">
            <a:avLst/>
          </a:prstGeom>
        </p:spPr>
      </p:pic>
      <p:pic>
        <p:nvPicPr>
          <p:cNvPr id="11" name="图片 10">
            <a:extLst>
              <a:ext uri="{FF2B5EF4-FFF2-40B4-BE49-F238E27FC236}">
                <a16:creationId xmlns:a16="http://schemas.microsoft.com/office/drawing/2014/main" id="{39E85363-32CE-404B-A7B5-2366D316984F}"/>
              </a:ext>
            </a:extLst>
          </p:cNvPr>
          <p:cNvPicPr>
            <a:picLocks noChangeAspect="1"/>
          </p:cNvPicPr>
          <p:nvPr/>
        </p:nvPicPr>
        <p:blipFill>
          <a:blip r:embed="rId4"/>
          <a:stretch>
            <a:fillRect/>
          </a:stretch>
        </p:blipFill>
        <p:spPr>
          <a:xfrm>
            <a:off x="5303149" y="4285960"/>
            <a:ext cx="3865232" cy="604716"/>
          </a:xfrm>
          <a:prstGeom prst="rect">
            <a:avLst/>
          </a:prstGeom>
        </p:spPr>
      </p:pic>
      <p:pic>
        <p:nvPicPr>
          <p:cNvPr id="13" name="图片 12">
            <a:extLst>
              <a:ext uri="{FF2B5EF4-FFF2-40B4-BE49-F238E27FC236}">
                <a16:creationId xmlns:a16="http://schemas.microsoft.com/office/drawing/2014/main" id="{81936C5B-5AAB-44DB-A3B6-2279F2E6655E}"/>
              </a:ext>
            </a:extLst>
          </p:cNvPr>
          <p:cNvPicPr>
            <a:picLocks noChangeAspect="1"/>
          </p:cNvPicPr>
          <p:nvPr/>
        </p:nvPicPr>
        <p:blipFill>
          <a:blip r:embed="rId5"/>
          <a:stretch>
            <a:fillRect/>
          </a:stretch>
        </p:blipFill>
        <p:spPr>
          <a:xfrm>
            <a:off x="5303148" y="3847670"/>
            <a:ext cx="3865233" cy="438290"/>
          </a:xfrm>
          <a:prstGeom prst="rect">
            <a:avLst/>
          </a:prstGeom>
        </p:spPr>
      </p:pic>
      <p:pic>
        <p:nvPicPr>
          <p:cNvPr id="15" name="图片 14">
            <a:extLst>
              <a:ext uri="{FF2B5EF4-FFF2-40B4-BE49-F238E27FC236}">
                <a16:creationId xmlns:a16="http://schemas.microsoft.com/office/drawing/2014/main" id="{F0D5BF3D-63AD-4DD0-AFB8-FE5387533CA9}"/>
              </a:ext>
            </a:extLst>
          </p:cNvPr>
          <p:cNvPicPr>
            <a:picLocks noChangeAspect="1"/>
          </p:cNvPicPr>
          <p:nvPr/>
        </p:nvPicPr>
        <p:blipFill>
          <a:blip r:embed="rId6"/>
          <a:stretch>
            <a:fillRect/>
          </a:stretch>
        </p:blipFill>
        <p:spPr>
          <a:xfrm>
            <a:off x="5278663" y="4890676"/>
            <a:ext cx="3914201" cy="480627"/>
          </a:xfrm>
          <a:prstGeom prst="rect">
            <a:avLst/>
          </a:prstGeom>
        </p:spPr>
      </p:pic>
    </p:spTree>
    <p:extLst>
      <p:ext uri="{BB962C8B-B14F-4D97-AF65-F5344CB8AC3E}">
        <p14:creationId xmlns:p14="http://schemas.microsoft.com/office/powerpoint/2010/main" val="15080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250AE-A576-47F7-A91B-93352E41477A}"/>
              </a:ext>
            </a:extLst>
          </p:cNvPr>
          <p:cNvSpPr>
            <a:spLocks noGrp="1"/>
          </p:cNvSpPr>
          <p:nvPr>
            <p:ph type="title"/>
          </p:nvPr>
        </p:nvSpPr>
        <p:spPr/>
        <p:txBody>
          <a:bodyPr/>
          <a:lstStyle/>
          <a:p>
            <a:r>
              <a:rPr lang="zh-CN" altLang="en-US" dirty="0"/>
              <a:t>指定端口选举</a:t>
            </a:r>
          </a:p>
        </p:txBody>
      </p:sp>
      <p:pic>
        <p:nvPicPr>
          <p:cNvPr id="5" name="内容占位符 4">
            <a:extLst>
              <a:ext uri="{FF2B5EF4-FFF2-40B4-BE49-F238E27FC236}">
                <a16:creationId xmlns:a16="http://schemas.microsoft.com/office/drawing/2014/main" id="{17C9A328-C13D-4FDD-92CC-EBA543CF02BF}"/>
              </a:ext>
            </a:extLst>
          </p:cNvPr>
          <p:cNvPicPr>
            <a:picLocks noGrp="1" noChangeAspect="1"/>
          </p:cNvPicPr>
          <p:nvPr>
            <p:ph idx="1"/>
          </p:nvPr>
        </p:nvPicPr>
        <p:blipFill>
          <a:blip r:embed="rId2"/>
          <a:stretch>
            <a:fillRect/>
          </a:stretch>
        </p:blipFill>
        <p:spPr>
          <a:xfrm>
            <a:off x="5120174" y="-44568"/>
            <a:ext cx="3492573" cy="3412164"/>
          </a:xfrm>
        </p:spPr>
      </p:pic>
      <p:pic>
        <p:nvPicPr>
          <p:cNvPr id="6" name="图片 5">
            <a:extLst>
              <a:ext uri="{FF2B5EF4-FFF2-40B4-BE49-F238E27FC236}">
                <a16:creationId xmlns:a16="http://schemas.microsoft.com/office/drawing/2014/main" id="{2EC3AC68-C402-4A60-B9EF-E0BC783428C1}"/>
              </a:ext>
            </a:extLst>
          </p:cNvPr>
          <p:cNvPicPr>
            <a:picLocks noChangeAspect="1"/>
          </p:cNvPicPr>
          <p:nvPr/>
        </p:nvPicPr>
        <p:blipFill>
          <a:blip r:embed="rId3"/>
          <a:stretch>
            <a:fillRect/>
          </a:stretch>
        </p:blipFill>
        <p:spPr>
          <a:xfrm>
            <a:off x="261930" y="3431028"/>
            <a:ext cx="5109064" cy="620941"/>
          </a:xfrm>
          <a:prstGeom prst="rect">
            <a:avLst/>
          </a:prstGeom>
        </p:spPr>
      </p:pic>
      <p:pic>
        <p:nvPicPr>
          <p:cNvPr id="7" name="图片 6">
            <a:extLst>
              <a:ext uri="{FF2B5EF4-FFF2-40B4-BE49-F238E27FC236}">
                <a16:creationId xmlns:a16="http://schemas.microsoft.com/office/drawing/2014/main" id="{DC455F3C-F08E-4551-A028-340EBE75EE46}"/>
              </a:ext>
            </a:extLst>
          </p:cNvPr>
          <p:cNvPicPr>
            <a:picLocks noChangeAspect="1"/>
          </p:cNvPicPr>
          <p:nvPr/>
        </p:nvPicPr>
        <p:blipFill>
          <a:blip r:embed="rId4"/>
          <a:stretch>
            <a:fillRect/>
          </a:stretch>
        </p:blipFill>
        <p:spPr>
          <a:xfrm>
            <a:off x="234072" y="4035883"/>
            <a:ext cx="5062561" cy="731106"/>
          </a:xfrm>
          <a:prstGeom prst="rect">
            <a:avLst/>
          </a:prstGeom>
        </p:spPr>
      </p:pic>
      <p:pic>
        <p:nvPicPr>
          <p:cNvPr id="8" name="图片 7">
            <a:extLst>
              <a:ext uri="{FF2B5EF4-FFF2-40B4-BE49-F238E27FC236}">
                <a16:creationId xmlns:a16="http://schemas.microsoft.com/office/drawing/2014/main" id="{17872CE9-D27F-4ED2-A9E9-0DD08CE0ECE7}"/>
              </a:ext>
            </a:extLst>
          </p:cNvPr>
          <p:cNvPicPr>
            <a:picLocks noChangeAspect="1"/>
          </p:cNvPicPr>
          <p:nvPr/>
        </p:nvPicPr>
        <p:blipFill>
          <a:blip r:embed="rId5"/>
          <a:stretch>
            <a:fillRect/>
          </a:stretch>
        </p:blipFill>
        <p:spPr>
          <a:xfrm>
            <a:off x="261931" y="4735820"/>
            <a:ext cx="5109063" cy="1033600"/>
          </a:xfrm>
          <a:prstGeom prst="rect">
            <a:avLst/>
          </a:prstGeom>
        </p:spPr>
      </p:pic>
      <p:pic>
        <p:nvPicPr>
          <p:cNvPr id="9" name="图片 8">
            <a:extLst>
              <a:ext uri="{FF2B5EF4-FFF2-40B4-BE49-F238E27FC236}">
                <a16:creationId xmlns:a16="http://schemas.microsoft.com/office/drawing/2014/main" id="{D78D6A56-EBA8-43DA-83D4-4C8C30D5B57A}"/>
              </a:ext>
            </a:extLst>
          </p:cNvPr>
          <p:cNvPicPr>
            <a:picLocks noChangeAspect="1"/>
          </p:cNvPicPr>
          <p:nvPr/>
        </p:nvPicPr>
        <p:blipFill>
          <a:blip r:embed="rId6"/>
          <a:stretch>
            <a:fillRect/>
          </a:stretch>
        </p:blipFill>
        <p:spPr>
          <a:xfrm>
            <a:off x="261931" y="5738250"/>
            <a:ext cx="5085814" cy="644548"/>
          </a:xfrm>
          <a:prstGeom prst="rect">
            <a:avLst/>
          </a:prstGeom>
        </p:spPr>
      </p:pic>
      <p:pic>
        <p:nvPicPr>
          <p:cNvPr id="10" name="图片 9">
            <a:extLst>
              <a:ext uri="{FF2B5EF4-FFF2-40B4-BE49-F238E27FC236}">
                <a16:creationId xmlns:a16="http://schemas.microsoft.com/office/drawing/2014/main" id="{B9F8B788-A0D8-44D2-875B-2419B37E954D}"/>
              </a:ext>
            </a:extLst>
          </p:cNvPr>
          <p:cNvPicPr>
            <a:picLocks noChangeAspect="1"/>
          </p:cNvPicPr>
          <p:nvPr/>
        </p:nvPicPr>
        <p:blipFill>
          <a:blip r:embed="rId7"/>
          <a:stretch>
            <a:fillRect/>
          </a:stretch>
        </p:blipFill>
        <p:spPr>
          <a:xfrm>
            <a:off x="5463602" y="3429000"/>
            <a:ext cx="3467897" cy="3035497"/>
          </a:xfrm>
          <a:prstGeom prst="rect">
            <a:avLst/>
          </a:prstGeom>
        </p:spPr>
      </p:pic>
    </p:spTree>
    <p:extLst>
      <p:ext uri="{BB962C8B-B14F-4D97-AF65-F5344CB8AC3E}">
        <p14:creationId xmlns:p14="http://schemas.microsoft.com/office/powerpoint/2010/main" val="264187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STP</a:t>
            </a:r>
            <a:r>
              <a:rPr lang="zh-CN" altLang="en-US" dirty="0"/>
              <a:t>的缺点</a:t>
            </a:r>
          </a:p>
        </p:txBody>
      </p:sp>
      <p:sp>
        <p:nvSpPr>
          <p:cNvPr id="3" name="内容占位符 2"/>
          <p:cNvSpPr>
            <a:spLocks noGrp="1"/>
          </p:cNvSpPr>
          <p:nvPr>
            <p:ph idx="1"/>
          </p:nvPr>
        </p:nvSpPr>
        <p:spPr/>
        <p:txBody>
          <a:bodyPr/>
          <a:lstStyle/>
          <a:p>
            <a:r>
              <a:rPr lang="en-US" altLang="zh-CN" dirty="0"/>
              <a:t>STP</a:t>
            </a:r>
            <a:r>
              <a:rPr lang="zh-CN" altLang="en-US" dirty="0"/>
              <a:t>不利于初学者学习和部署，有状态，有角色，比如指定端口不一定在转发状态，可能在</a:t>
            </a:r>
            <a:r>
              <a:rPr lang="en-US" altLang="zh-CN" dirty="0"/>
              <a:t>listening</a:t>
            </a:r>
            <a:r>
              <a:rPr lang="zh-CN" altLang="en-US" dirty="0"/>
              <a:t>状态。</a:t>
            </a:r>
            <a:endParaRPr lang="en-US" altLang="zh-CN" dirty="0"/>
          </a:p>
          <a:p>
            <a:r>
              <a:rPr lang="en-US" altLang="zh-CN" dirty="0"/>
              <a:t>STP</a:t>
            </a:r>
            <a:r>
              <a:rPr lang="zh-CN" altLang="en-US" dirty="0"/>
              <a:t>采用被动算法，收敛慢，从阻塞到转发至少</a:t>
            </a:r>
            <a:r>
              <a:rPr lang="en-US" altLang="zh-CN" dirty="0"/>
              <a:t>30</a:t>
            </a:r>
            <a:r>
              <a:rPr lang="zh-CN" altLang="en-US" dirty="0"/>
              <a:t>秒。假如网络拓扑每分钟变化三次，网络将中断，用户无法忍受。</a:t>
            </a:r>
            <a:endParaRPr lang="en-US" altLang="zh-CN" dirty="0"/>
          </a:p>
          <a:p>
            <a:r>
              <a:rPr lang="zh-CN" altLang="en-US" dirty="0"/>
              <a:t>只有根桥才能发起配置</a:t>
            </a:r>
            <a:r>
              <a:rPr lang="en-US" altLang="zh-CN" dirty="0"/>
              <a:t>BPDU</a:t>
            </a:r>
            <a:r>
              <a:rPr lang="zh-CN" altLang="en-US" dirty="0"/>
              <a:t>，其他桥被动转发，所以很慢。</a:t>
            </a:r>
            <a:endParaRPr lang="en-US" altLang="zh-CN" dirty="0"/>
          </a:p>
          <a:p>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生成树技术</a:t>
            </a:r>
          </a:p>
        </p:txBody>
      </p:sp>
      <p:sp>
        <p:nvSpPr>
          <p:cNvPr id="3" name="内容占位符 2"/>
          <p:cNvSpPr>
            <a:spLocks noGrp="1"/>
          </p:cNvSpPr>
          <p:nvPr>
            <p:ph idx="1"/>
          </p:nvPr>
        </p:nvSpPr>
        <p:spPr/>
        <p:txBody>
          <a:bodyPr>
            <a:normAutofit/>
          </a:bodyPr>
          <a:lstStyle/>
          <a:p>
            <a:r>
              <a:rPr lang="en-US" altLang="zh-CN" dirty="0">
                <a:sym typeface="+mn-ea"/>
              </a:rPr>
              <a:t>802.1D</a:t>
            </a:r>
            <a:r>
              <a:rPr lang="zh-CN" altLang="en-US" dirty="0">
                <a:sym typeface="+mn-ea"/>
              </a:rPr>
              <a:t>协议的诞生</a:t>
            </a:r>
          </a:p>
          <a:p>
            <a:pPr lvl="1"/>
            <a:r>
              <a:rPr lang="zh-CN" altLang="en-US" sz="2400" dirty="0">
                <a:sym typeface="+mn-ea"/>
              </a:rPr>
              <a:t>网络的优点：在网络发展初期，网桥比集线器聪明，能悄悄记录数据帧的源地址和端口号，下次碰到同一地址就从对应端口发出去。</a:t>
            </a:r>
            <a:r>
              <a:rPr lang="en-US" altLang="zh-CN" sz="2400" dirty="0">
                <a:sym typeface="+mn-ea"/>
              </a:rPr>
              <a:t>Hub</a:t>
            </a:r>
            <a:r>
              <a:rPr lang="zh-CN" altLang="en-US" sz="2400" dirty="0">
                <a:sym typeface="+mn-ea"/>
              </a:rPr>
              <a:t>只会放大和广播信号，没有地址学习能力</a:t>
            </a:r>
          </a:p>
          <a:p>
            <a:pPr lvl="1"/>
            <a:r>
              <a:rPr lang="zh-CN" altLang="en-US" sz="2400" dirty="0">
                <a:sym typeface="+mn-ea"/>
              </a:rPr>
              <a:t>缺点：恐怖的广播风暴。一旦存在环路，报文就会不断循环和增生，它没有路由器聪明，后者知道报文转发了多少次。</a:t>
            </a:r>
            <a:r>
              <a:rPr lang="zh-CN" altLang="en-US" dirty="0">
                <a:sym typeface="+mn-ea"/>
              </a:rPr>
              <a:t>在大型网络里不好定位广播风暴源，</a:t>
            </a:r>
            <a:r>
              <a:rPr lang="zh-CN" altLang="en-US" sz="2400" dirty="0">
                <a:sym typeface="+mn-ea"/>
              </a:rPr>
              <a:t>网络将不可用。</a:t>
            </a:r>
          </a:p>
          <a:p>
            <a:pPr lvl="1"/>
            <a:r>
              <a:rPr lang="zh-CN" altLang="en-US" sz="2400" dirty="0">
                <a:sym typeface="+mn-ea"/>
              </a:rPr>
              <a:t>救世主： </a:t>
            </a:r>
            <a:r>
              <a:rPr lang="en-US" altLang="zh-CN" sz="2400" dirty="0">
                <a:sym typeface="+mn-ea"/>
              </a:rPr>
              <a:t>SPT</a:t>
            </a:r>
            <a:r>
              <a:rPr lang="zh-CN" altLang="en-US" sz="2400" dirty="0">
                <a:sym typeface="+mn-ea"/>
              </a:rPr>
              <a:t>，生成树协议，最流行的是</a:t>
            </a:r>
            <a:r>
              <a:rPr lang="en-US" altLang="zh-CN" sz="2400" dirty="0">
                <a:sym typeface="+mn-ea"/>
              </a:rPr>
              <a:t>IEEE 802.1D</a:t>
            </a:r>
            <a:r>
              <a:rPr lang="zh-CN" altLang="en-US" sz="2400" dirty="0">
                <a:sym typeface="+mn-ea"/>
              </a:rPr>
              <a:t>。</a:t>
            </a:r>
            <a:endParaRPr lang="zh-CN" altLang="en-US" dirty="0"/>
          </a:p>
        </p:txBody>
      </p:sp>
      <p:pic>
        <p:nvPicPr>
          <p:cNvPr id="5" name="图片 4">
            <a:extLst>
              <a:ext uri="{FF2B5EF4-FFF2-40B4-BE49-F238E27FC236}">
                <a16:creationId xmlns:a16="http://schemas.microsoft.com/office/drawing/2014/main" id="{EE2BEBB9-23B2-4A69-ADDD-A513E3F32121}"/>
              </a:ext>
            </a:extLst>
          </p:cNvPr>
          <p:cNvPicPr>
            <a:picLocks noChangeAspect="1"/>
          </p:cNvPicPr>
          <p:nvPr/>
        </p:nvPicPr>
        <p:blipFill>
          <a:blip r:embed="rId2"/>
          <a:stretch>
            <a:fillRect/>
          </a:stretch>
        </p:blipFill>
        <p:spPr>
          <a:xfrm>
            <a:off x="1930400" y="5836793"/>
            <a:ext cx="2895600" cy="8470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STP</a:t>
            </a:r>
            <a:r>
              <a:rPr lang="zh-CN" altLang="en-US"/>
              <a:t>基本思想</a:t>
            </a:r>
          </a:p>
        </p:txBody>
      </p:sp>
      <p:sp>
        <p:nvSpPr>
          <p:cNvPr id="3" name="内容占位符 2"/>
          <p:cNvSpPr>
            <a:spLocks noGrp="1"/>
          </p:cNvSpPr>
          <p:nvPr>
            <p:ph idx="1"/>
          </p:nvPr>
        </p:nvSpPr>
        <p:spPr/>
        <p:txBody>
          <a:bodyPr/>
          <a:lstStyle/>
          <a:p>
            <a:r>
              <a:rPr lang="zh-CN" altLang="en-US" dirty="0"/>
              <a:t>大自然的树没有环路。如果网路像树一样生长，将没有环路。因此，</a:t>
            </a:r>
            <a:r>
              <a:rPr lang="en-US" altLang="zh-CN" dirty="0"/>
              <a:t>STP</a:t>
            </a:r>
            <a:r>
              <a:rPr lang="zh-CN" altLang="en-US" dirty="0"/>
              <a:t>定义了根桥，根端口，指定端口，路径开销。由此可以裁剪冗余环路，使之故意被阻塞，同时实现链路备份和路径最优化。</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网桥协议数据单元</a:t>
            </a:r>
            <a:r>
              <a:rPr lang="en-US" altLang="zh-CN"/>
              <a:t>-BPDU</a:t>
            </a:r>
          </a:p>
        </p:txBody>
      </p:sp>
      <p:sp>
        <p:nvSpPr>
          <p:cNvPr id="3" name="内容占位符 2"/>
          <p:cNvSpPr>
            <a:spLocks noGrp="1"/>
          </p:cNvSpPr>
          <p:nvPr>
            <p:ph idx="1"/>
          </p:nvPr>
        </p:nvSpPr>
        <p:spPr/>
        <p:txBody>
          <a:bodyPr>
            <a:normAutofit fontScale="92500" lnSpcReduction="20000"/>
          </a:bodyPr>
          <a:lstStyle/>
          <a:p>
            <a:r>
              <a:rPr lang="en-US" altLang="zh-CN" dirty="0">
                <a:sym typeface="+mn-ea"/>
              </a:rPr>
              <a:t>BPDU</a:t>
            </a:r>
            <a:r>
              <a:rPr lang="zh-CN" altLang="en-US" dirty="0">
                <a:sym typeface="+mn-ea"/>
              </a:rPr>
              <a:t>是二层报文，目的地址是多播地址：</a:t>
            </a:r>
            <a:endParaRPr lang="zh-CN" altLang="en-US" dirty="0"/>
          </a:p>
          <a:p>
            <a:pPr marL="68580" indent="0">
              <a:buNone/>
            </a:pPr>
            <a:r>
              <a:rPr lang="zh-CN" altLang="en-US" dirty="0">
                <a:sym typeface="+mn-ea"/>
              </a:rPr>
              <a:t> </a:t>
            </a:r>
            <a:r>
              <a:rPr lang="en-US" altLang="zh-CN" dirty="0">
                <a:sym typeface="+mn-ea"/>
              </a:rPr>
              <a:t>	01-80-C2-00-00-00</a:t>
            </a:r>
            <a:r>
              <a:rPr lang="zh-CN" altLang="en-US" dirty="0">
                <a:sym typeface="+mn-ea"/>
              </a:rPr>
              <a:t>，该报文携带用于生成树计算的所有必要信息。阻塞路径不再接收或转发用户数据包，但会接收</a:t>
            </a:r>
            <a:r>
              <a:rPr lang="en-US" altLang="zh-CN" dirty="0">
                <a:sym typeface="+mn-ea"/>
              </a:rPr>
              <a:t>BPDU</a:t>
            </a:r>
            <a:endParaRPr lang="en-US" altLang="zh-CN" dirty="0"/>
          </a:p>
          <a:p>
            <a:r>
              <a:rPr lang="en-US" altLang="zh-CN" dirty="0"/>
              <a:t>.</a:t>
            </a:r>
            <a:r>
              <a:rPr lang="zh-CN" altLang="en-US" dirty="0"/>
              <a:t>如果网路拓扑发生变化，</a:t>
            </a:r>
            <a:r>
              <a:rPr lang="en-US" altLang="zh-CN" dirty="0"/>
              <a:t>STP</a:t>
            </a:r>
            <a:r>
              <a:rPr lang="zh-CN" altLang="en-US" dirty="0"/>
              <a:t>通过交换</a:t>
            </a:r>
            <a:r>
              <a:rPr lang="en-US" altLang="zh-CN" dirty="0"/>
              <a:t>BPDU</a:t>
            </a:r>
            <a:r>
              <a:rPr lang="zh-CN" altLang="en-US" dirty="0"/>
              <a:t>重新计算路径，阻塞端口可能会被解除，冗余路径重新被激活。</a:t>
            </a:r>
            <a:endParaRPr lang="en-US" altLang="zh-CN" dirty="0"/>
          </a:p>
          <a:p>
            <a:r>
              <a:rPr lang="en-US" altLang="zh-CN" dirty="0"/>
              <a:t>BPDU</a:t>
            </a:r>
            <a:r>
              <a:rPr lang="zh-CN" altLang="en-US" dirty="0"/>
              <a:t>携带四个信息</a:t>
            </a:r>
            <a:r>
              <a:rPr lang="en-US" altLang="zh-CN" dirty="0"/>
              <a:t>{</a:t>
            </a:r>
            <a:r>
              <a:rPr lang="zh-CN" altLang="en-US" dirty="0"/>
              <a:t>根桥</a:t>
            </a:r>
            <a:r>
              <a:rPr lang="en-US" altLang="zh-CN" dirty="0"/>
              <a:t>ID, </a:t>
            </a:r>
            <a:r>
              <a:rPr lang="zh-CN" altLang="en-US" dirty="0"/>
              <a:t>累计根路径开销，发送者</a:t>
            </a:r>
            <a:r>
              <a:rPr lang="en-US" altLang="zh-CN" dirty="0"/>
              <a:t>BID</a:t>
            </a:r>
            <a:r>
              <a:rPr lang="zh-CN" altLang="en-US" dirty="0"/>
              <a:t>，发送端口</a:t>
            </a:r>
            <a:r>
              <a:rPr lang="en-US" altLang="zh-CN" dirty="0"/>
              <a:t>PID},</a:t>
            </a:r>
            <a:r>
              <a:rPr lang="zh-CN" altLang="en-US" dirty="0"/>
              <a:t>累计根路径开销指发送者到根桥的距离</a:t>
            </a:r>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05257"/>
            <a:ext cx="7772400" cy="1143000"/>
          </a:xfrm>
        </p:spPr>
        <p:txBody>
          <a:bodyPr>
            <a:normAutofit fontScale="90000"/>
          </a:bodyPr>
          <a:lstStyle/>
          <a:p>
            <a:r>
              <a:rPr lang="zh-CN" altLang="en-US" dirty="0"/>
              <a:t>基本术语：一个根桥，两个度量，三个选举要素，四个比较原则和五种端口状态。</a:t>
            </a:r>
            <a:br>
              <a:rPr lang="zh-CN" altLang="en-US" dirty="0"/>
            </a:br>
            <a:endParaRPr lang="zh-CN" altLang="en-US" dirty="0"/>
          </a:p>
        </p:txBody>
      </p:sp>
      <p:sp>
        <p:nvSpPr>
          <p:cNvPr id="3" name="内容占位符 2"/>
          <p:cNvSpPr>
            <a:spLocks noGrp="1"/>
          </p:cNvSpPr>
          <p:nvPr>
            <p:ph idx="1"/>
          </p:nvPr>
        </p:nvSpPr>
        <p:spPr>
          <a:xfrm>
            <a:off x="604837" y="1352550"/>
            <a:ext cx="7772400" cy="4281043"/>
          </a:xfrm>
        </p:spPr>
        <p:txBody>
          <a:bodyPr>
            <a:normAutofit fontScale="70000" lnSpcReduction="20000"/>
          </a:bodyPr>
          <a:lstStyle/>
          <a:p>
            <a:r>
              <a:rPr lang="zh-CN" altLang="en-US" dirty="0"/>
              <a:t>两个度量：</a:t>
            </a:r>
            <a:r>
              <a:rPr lang="en-US" altLang="zh-CN" dirty="0"/>
              <a:t>ID(bridge id, </a:t>
            </a:r>
            <a:r>
              <a:rPr lang="zh-CN" altLang="en-US" dirty="0"/>
              <a:t>和</a:t>
            </a:r>
            <a:r>
              <a:rPr lang="en-US" altLang="zh-CN" dirty="0"/>
              <a:t>port id)</a:t>
            </a:r>
            <a:r>
              <a:rPr lang="zh-CN" altLang="en-US" dirty="0"/>
              <a:t>和</a:t>
            </a:r>
            <a:r>
              <a:rPr lang="en-US" altLang="zh-CN" dirty="0"/>
              <a:t>PC</a:t>
            </a:r>
            <a:r>
              <a:rPr lang="zh-CN" altLang="en-US" dirty="0"/>
              <a:t>（</a:t>
            </a:r>
            <a:r>
              <a:rPr lang="en-US" altLang="zh-CN" dirty="0"/>
              <a:t>path cost</a:t>
            </a:r>
            <a:r>
              <a:rPr lang="zh-CN" altLang="en-US" dirty="0"/>
              <a:t>）</a:t>
            </a:r>
          </a:p>
          <a:p>
            <a:r>
              <a:rPr lang="zh-CN" altLang="en-US" dirty="0"/>
              <a:t>三个选举要素：根桥，根端口，指定端口</a:t>
            </a:r>
            <a:endParaRPr lang="en-US" altLang="zh-CN" dirty="0"/>
          </a:p>
          <a:p>
            <a:pPr lvl="1">
              <a:buFont typeface="Wingdings" panose="05000000000000000000" pitchFamily="2" charset="2"/>
              <a:buChar char="ü"/>
            </a:pPr>
            <a:r>
              <a:rPr lang="zh-CN" altLang="en-US" dirty="0"/>
              <a:t>根桥：每个生成树实例都有一个根桥，用来确定哪些冗余路径被阻塞。是整个网络的逻辑中心。</a:t>
            </a:r>
          </a:p>
          <a:p>
            <a:pPr lvl="1">
              <a:buFont typeface="Wingdings" panose="05000000000000000000" pitchFamily="2" charset="2"/>
              <a:buChar char="ü"/>
            </a:pPr>
            <a:r>
              <a:rPr lang="zh-CN" altLang="en-US" dirty="0"/>
              <a:t>根端口：最靠近根交换机的端口，负责向根桥方向转发数据。是当前设备去桥方向</a:t>
            </a:r>
            <a:r>
              <a:rPr lang="en-US" altLang="zh-CN" dirty="0"/>
              <a:t>Root path cost</a:t>
            </a:r>
            <a:r>
              <a:rPr lang="zh-CN" altLang="en-US" dirty="0"/>
              <a:t>根路径开销</a:t>
            </a:r>
            <a:r>
              <a:rPr lang="en-US" altLang="zh-CN" dirty="0"/>
              <a:t>PRC</a:t>
            </a:r>
            <a:r>
              <a:rPr lang="zh-CN" altLang="en-US" dirty="0"/>
              <a:t>最小的端口</a:t>
            </a:r>
            <a:r>
              <a:rPr lang="en-US" altLang="zh-CN" dirty="0"/>
              <a:t>.  </a:t>
            </a:r>
            <a:r>
              <a:rPr lang="zh-CN" altLang="en-US" dirty="0"/>
              <a:t>如果各个端口</a:t>
            </a:r>
            <a:r>
              <a:rPr lang="en-US" altLang="zh-CN" dirty="0"/>
              <a:t>PRC</a:t>
            </a:r>
            <a:r>
              <a:rPr lang="zh-CN" altLang="en-US" dirty="0"/>
              <a:t>相同，会比较指定桥</a:t>
            </a:r>
            <a:r>
              <a:rPr lang="en-US" altLang="zh-CN" dirty="0"/>
              <a:t>ID</a:t>
            </a:r>
            <a:r>
              <a:rPr lang="zh-CN" altLang="en-US" dirty="0"/>
              <a:t>，如果</a:t>
            </a:r>
            <a:r>
              <a:rPr lang="en-US" altLang="zh-CN" dirty="0"/>
              <a:t>BID</a:t>
            </a:r>
            <a:r>
              <a:rPr lang="zh-CN" altLang="en-US" dirty="0"/>
              <a:t>即桥</a:t>
            </a:r>
            <a:r>
              <a:rPr lang="en-US" altLang="zh-CN" dirty="0"/>
              <a:t>ID</a:t>
            </a:r>
            <a:r>
              <a:rPr lang="zh-CN" altLang="en-US" dirty="0"/>
              <a:t>相同，比较</a:t>
            </a:r>
            <a:r>
              <a:rPr lang="en-US" altLang="zh-CN" dirty="0"/>
              <a:t>PID</a:t>
            </a:r>
            <a:r>
              <a:rPr lang="zh-CN" altLang="en-US" dirty="0"/>
              <a:t>即端口</a:t>
            </a:r>
            <a:r>
              <a:rPr lang="en-US" altLang="zh-CN" dirty="0"/>
              <a:t>ID</a:t>
            </a:r>
            <a:r>
              <a:rPr lang="zh-CN" altLang="en-US" dirty="0"/>
              <a:t>。</a:t>
            </a:r>
            <a:endParaRPr lang="en-US" altLang="zh-CN" dirty="0"/>
          </a:p>
          <a:p>
            <a:pPr lvl="1">
              <a:buFont typeface="Wingdings" panose="05000000000000000000" pitchFamily="2" charset="2"/>
              <a:buChar char="ü"/>
            </a:pPr>
            <a:r>
              <a:rPr lang="zh-CN" altLang="en-US" dirty="0"/>
              <a:t>指定</a:t>
            </a:r>
            <a:r>
              <a:rPr lang="en-US" altLang="zh-CN" dirty="0"/>
              <a:t>(designated)</a:t>
            </a:r>
            <a:r>
              <a:rPr lang="zh-CN" altLang="en-US" dirty="0"/>
              <a:t>端口</a:t>
            </a:r>
            <a:r>
              <a:rPr lang="en-US" altLang="zh-CN" dirty="0"/>
              <a:t>DP</a:t>
            </a:r>
            <a:r>
              <a:rPr lang="zh-CN" altLang="en-US" dirty="0"/>
              <a:t>和指定桥</a:t>
            </a:r>
            <a:r>
              <a:rPr lang="en-US" altLang="zh-CN" dirty="0"/>
              <a:t>DB</a:t>
            </a:r>
            <a:r>
              <a:rPr lang="zh-CN" altLang="en-US" dirty="0"/>
              <a:t>：对与本机设备直接相连并负责向本设备转发配置信息的设备就是指定桥，指定桥里面向本机转发配置信息的端口叫指定端口。对一个局域网来说，负责向本网段转发配置信息的设备就是指定桥，指定桥上向本网段发送配置消息的端口叫指定端口</a:t>
            </a:r>
            <a:endParaRPr lang="en-US" altLang="zh-CN" dirty="0"/>
          </a:p>
          <a:p>
            <a:pPr lvl="1">
              <a:buFont typeface="Wingdings" panose="05000000000000000000" pitchFamily="2" charset="2"/>
              <a:buChar char="ü"/>
            </a:pPr>
            <a:r>
              <a:rPr lang="zh-CN" altLang="en-US" dirty="0"/>
              <a:t>一旦根桥，根端口，指定端口设定完毕，则整个拓扑设定完毕，只有根端口，指定端口转发流量，其他端口都处于阻塞状态，只接收</a:t>
            </a:r>
            <a:r>
              <a:rPr lang="en-US" altLang="zh-CN" dirty="0"/>
              <a:t>BPDU</a:t>
            </a:r>
            <a:r>
              <a:rPr lang="zh-CN" altLang="en-US" dirty="0"/>
              <a:t>，不转发数据报文</a:t>
            </a:r>
            <a:endParaRPr lang="en-US" altLang="zh-CN" dirty="0"/>
          </a:p>
          <a:p>
            <a:endParaRPr lang="en-US" altLang="zh-CN" dirty="0"/>
          </a:p>
          <a:p>
            <a:pPr marL="68580" indent="0">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682EB-EDFB-4908-BFFB-0F358D068413}"/>
              </a:ext>
            </a:extLst>
          </p:cNvPr>
          <p:cNvSpPr>
            <a:spLocks noGrp="1"/>
          </p:cNvSpPr>
          <p:nvPr>
            <p:ph type="title"/>
          </p:nvPr>
        </p:nvSpPr>
        <p:spPr/>
        <p:txBody>
          <a:bodyPr/>
          <a:lstStyle/>
          <a:p>
            <a:r>
              <a:rPr lang="zh-CN" altLang="en-US" dirty="0"/>
              <a:t>例</a:t>
            </a:r>
            <a:r>
              <a:rPr lang="en-US" altLang="zh-CN" dirty="0"/>
              <a:t>1</a:t>
            </a:r>
            <a:endParaRPr lang="zh-CN" altLang="en-US" dirty="0"/>
          </a:p>
        </p:txBody>
      </p:sp>
      <p:pic>
        <p:nvPicPr>
          <p:cNvPr id="9" name="内容占位符 8">
            <a:extLst>
              <a:ext uri="{FF2B5EF4-FFF2-40B4-BE49-F238E27FC236}">
                <a16:creationId xmlns:a16="http://schemas.microsoft.com/office/drawing/2014/main" id="{A3747E03-478D-448B-AB6E-556865A4F4D9}"/>
              </a:ext>
            </a:extLst>
          </p:cNvPr>
          <p:cNvPicPr>
            <a:picLocks noGrp="1" noChangeAspect="1"/>
          </p:cNvPicPr>
          <p:nvPr>
            <p:ph idx="1"/>
          </p:nvPr>
        </p:nvPicPr>
        <p:blipFill>
          <a:blip r:embed="rId2"/>
          <a:stretch>
            <a:fillRect/>
          </a:stretch>
        </p:blipFill>
        <p:spPr>
          <a:xfrm>
            <a:off x="1047750" y="2991019"/>
            <a:ext cx="4629030" cy="689247"/>
          </a:xfrm>
        </p:spPr>
      </p:pic>
      <p:pic>
        <p:nvPicPr>
          <p:cNvPr id="5" name="图片 4">
            <a:extLst>
              <a:ext uri="{FF2B5EF4-FFF2-40B4-BE49-F238E27FC236}">
                <a16:creationId xmlns:a16="http://schemas.microsoft.com/office/drawing/2014/main" id="{51D3C087-3D21-4790-B3C4-1A72AC6D3E92}"/>
              </a:ext>
            </a:extLst>
          </p:cNvPr>
          <p:cNvPicPr>
            <a:picLocks noChangeAspect="1"/>
          </p:cNvPicPr>
          <p:nvPr/>
        </p:nvPicPr>
        <p:blipFill>
          <a:blip r:embed="rId3"/>
          <a:stretch>
            <a:fillRect/>
          </a:stretch>
        </p:blipFill>
        <p:spPr>
          <a:xfrm>
            <a:off x="1743075" y="746739"/>
            <a:ext cx="3424237" cy="2183962"/>
          </a:xfrm>
          <a:prstGeom prst="rect">
            <a:avLst/>
          </a:prstGeom>
        </p:spPr>
      </p:pic>
      <p:pic>
        <p:nvPicPr>
          <p:cNvPr id="11" name="图片 10">
            <a:extLst>
              <a:ext uri="{FF2B5EF4-FFF2-40B4-BE49-F238E27FC236}">
                <a16:creationId xmlns:a16="http://schemas.microsoft.com/office/drawing/2014/main" id="{B0596181-2275-440A-9326-56AA0DCE00C3}"/>
              </a:ext>
            </a:extLst>
          </p:cNvPr>
          <p:cNvPicPr>
            <a:picLocks noChangeAspect="1"/>
          </p:cNvPicPr>
          <p:nvPr/>
        </p:nvPicPr>
        <p:blipFill>
          <a:blip r:embed="rId4"/>
          <a:stretch>
            <a:fillRect/>
          </a:stretch>
        </p:blipFill>
        <p:spPr>
          <a:xfrm>
            <a:off x="1047750" y="3680266"/>
            <a:ext cx="4629030" cy="562931"/>
          </a:xfrm>
          <a:prstGeom prst="rect">
            <a:avLst/>
          </a:prstGeom>
        </p:spPr>
      </p:pic>
      <p:pic>
        <p:nvPicPr>
          <p:cNvPr id="17" name="图片 16">
            <a:extLst>
              <a:ext uri="{FF2B5EF4-FFF2-40B4-BE49-F238E27FC236}">
                <a16:creationId xmlns:a16="http://schemas.microsoft.com/office/drawing/2014/main" id="{DCDC163A-EDDD-4C9D-A275-2D80B3BC8AA4}"/>
              </a:ext>
            </a:extLst>
          </p:cNvPr>
          <p:cNvPicPr>
            <a:picLocks noChangeAspect="1"/>
          </p:cNvPicPr>
          <p:nvPr/>
        </p:nvPicPr>
        <p:blipFill>
          <a:blip r:embed="rId5"/>
          <a:stretch>
            <a:fillRect/>
          </a:stretch>
        </p:blipFill>
        <p:spPr>
          <a:xfrm>
            <a:off x="1047750" y="4243197"/>
            <a:ext cx="4591050" cy="566428"/>
          </a:xfrm>
          <a:prstGeom prst="rect">
            <a:avLst/>
          </a:prstGeom>
        </p:spPr>
      </p:pic>
    </p:spTree>
    <p:extLst>
      <p:ext uri="{BB962C8B-B14F-4D97-AF65-F5344CB8AC3E}">
        <p14:creationId xmlns:p14="http://schemas.microsoft.com/office/powerpoint/2010/main" val="40055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51861-129C-4B0A-ADDF-D1C10875519F}"/>
              </a:ext>
            </a:extLst>
          </p:cNvPr>
          <p:cNvSpPr>
            <a:spLocks noGrp="1"/>
          </p:cNvSpPr>
          <p:nvPr>
            <p:ph type="title"/>
          </p:nvPr>
        </p:nvSpPr>
        <p:spPr>
          <a:xfrm>
            <a:off x="238126" y="-18640"/>
            <a:ext cx="6024562" cy="655638"/>
          </a:xfrm>
        </p:spPr>
        <p:txBody>
          <a:bodyPr/>
          <a:lstStyle/>
          <a:p>
            <a:r>
              <a:rPr lang="zh-CN" altLang="en-US" dirty="0"/>
              <a:t>例</a:t>
            </a:r>
            <a:r>
              <a:rPr lang="en-US" altLang="zh-CN" dirty="0"/>
              <a:t>2</a:t>
            </a:r>
            <a:endParaRPr lang="zh-CN" altLang="en-US" dirty="0"/>
          </a:p>
        </p:txBody>
      </p:sp>
      <p:pic>
        <p:nvPicPr>
          <p:cNvPr id="9" name="图片 8">
            <a:extLst>
              <a:ext uri="{FF2B5EF4-FFF2-40B4-BE49-F238E27FC236}">
                <a16:creationId xmlns:a16="http://schemas.microsoft.com/office/drawing/2014/main" id="{19109B99-D15B-4C13-ADE6-B8E0EE12F18C}"/>
              </a:ext>
            </a:extLst>
          </p:cNvPr>
          <p:cNvPicPr>
            <a:picLocks noChangeAspect="1"/>
          </p:cNvPicPr>
          <p:nvPr/>
        </p:nvPicPr>
        <p:blipFill>
          <a:blip r:embed="rId2"/>
          <a:stretch>
            <a:fillRect/>
          </a:stretch>
        </p:blipFill>
        <p:spPr>
          <a:xfrm>
            <a:off x="102956" y="639026"/>
            <a:ext cx="5109064" cy="620941"/>
          </a:xfrm>
          <a:prstGeom prst="rect">
            <a:avLst/>
          </a:prstGeom>
        </p:spPr>
      </p:pic>
      <p:pic>
        <p:nvPicPr>
          <p:cNvPr id="11" name="图片 10">
            <a:extLst>
              <a:ext uri="{FF2B5EF4-FFF2-40B4-BE49-F238E27FC236}">
                <a16:creationId xmlns:a16="http://schemas.microsoft.com/office/drawing/2014/main" id="{48FCDA3A-B3B5-4C4E-B56F-04669E5C5F59}"/>
              </a:ext>
            </a:extLst>
          </p:cNvPr>
          <p:cNvPicPr>
            <a:picLocks noChangeAspect="1"/>
          </p:cNvPicPr>
          <p:nvPr/>
        </p:nvPicPr>
        <p:blipFill>
          <a:blip r:embed="rId3"/>
          <a:stretch>
            <a:fillRect/>
          </a:stretch>
        </p:blipFill>
        <p:spPr>
          <a:xfrm>
            <a:off x="75098" y="1243881"/>
            <a:ext cx="5062561" cy="731106"/>
          </a:xfrm>
          <a:prstGeom prst="rect">
            <a:avLst/>
          </a:prstGeom>
        </p:spPr>
      </p:pic>
      <p:pic>
        <p:nvPicPr>
          <p:cNvPr id="15" name="图片 14">
            <a:extLst>
              <a:ext uri="{FF2B5EF4-FFF2-40B4-BE49-F238E27FC236}">
                <a16:creationId xmlns:a16="http://schemas.microsoft.com/office/drawing/2014/main" id="{221C6536-E08D-4444-A965-7F841BCC6A8B}"/>
              </a:ext>
            </a:extLst>
          </p:cNvPr>
          <p:cNvPicPr>
            <a:picLocks noChangeAspect="1"/>
          </p:cNvPicPr>
          <p:nvPr/>
        </p:nvPicPr>
        <p:blipFill>
          <a:blip r:embed="rId4"/>
          <a:stretch>
            <a:fillRect/>
          </a:stretch>
        </p:blipFill>
        <p:spPr>
          <a:xfrm>
            <a:off x="102957" y="1943818"/>
            <a:ext cx="5109063" cy="1033600"/>
          </a:xfrm>
          <a:prstGeom prst="rect">
            <a:avLst/>
          </a:prstGeom>
        </p:spPr>
      </p:pic>
      <p:pic>
        <p:nvPicPr>
          <p:cNvPr id="17" name="图片 16">
            <a:extLst>
              <a:ext uri="{FF2B5EF4-FFF2-40B4-BE49-F238E27FC236}">
                <a16:creationId xmlns:a16="http://schemas.microsoft.com/office/drawing/2014/main" id="{F5ED75F7-072F-4C35-AE29-2196AC9BD3D4}"/>
              </a:ext>
            </a:extLst>
          </p:cNvPr>
          <p:cNvPicPr>
            <a:picLocks noChangeAspect="1"/>
          </p:cNvPicPr>
          <p:nvPr/>
        </p:nvPicPr>
        <p:blipFill>
          <a:blip r:embed="rId5"/>
          <a:stretch>
            <a:fillRect/>
          </a:stretch>
        </p:blipFill>
        <p:spPr>
          <a:xfrm>
            <a:off x="102957" y="2946248"/>
            <a:ext cx="5085814" cy="644548"/>
          </a:xfrm>
          <a:prstGeom prst="rect">
            <a:avLst/>
          </a:prstGeom>
        </p:spPr>
      </p:pic>
      <p:pic>
        <p:nvPicPr>
          <p:cNvPr id="26" name="内容占位符 25">
            <a:extLst>
              <a:ext uri="{FF2B5EF4-FFF2-40B4-BE49-F238E27FC236}">
                <a16:creationId xmlns:a16="http://schemas.microsoft.com/office/drawing/2014/main" id="{AA21FAD5-E8A8-4786-B073-72D143CFAD93}"/>
              </a:ext>
            </a:extLst>
          </p:cNvPr>
          <p:cNvPicPr>
            <a:picLocks noGrp="1" noChangeAspect="1"/>
          </p:cNvPicPr>
          <p:nvPr>
            <p:ph idx="1"/>
          </p:nvPr>
        </p:nvPicPr>
        <p:blipFill>
          <a:blip r:embed="rId6"/>
          <a:stretch>
            <a:fillRect/>
          </a:stretch>
        </p:blipFill>
        <p:spPr>
          <a:xfrm>
            <a:off x="756999" y="4447446"/>
            <a:ext cx="4986815" cy="600821"/>
          </a:xfrm>
        </p:spPr>
      </p:pic>
      <p:pic>
        <p:nvPicPr>
          <p:cNvPr id="21" name="图片 20">
            <a:extLst>
              <a:ext uri="{FF2B5EF4-FFF2-40B4-BE49-F238E27FC236}">
                <a16:creationId xmlns:a16="http://schemas.microsoft.com/office/drawing/2014/main" id="{348CD080-039C-422B-8405-D524FD9F99C0}"/>
              </a:ext>
            </a:extLst>
          </p:cNvPr>
          <p:cNvPicPr>
            <a:picLocks noChangeAspect="1"/>
          </p:cNvPicPr>
          <p:nvPr/>
        </p:nvPicPr>
        <p:blipFill>
          <a:blip r:embed="rId7"/>
          <a:stretch>
            <a:fillRect/>
          </a:stretch>
        </p:blipFill>
        <p:spPr>
          <a:xfrm>
            <a:off x="5304628" y="636998"/>
            <a:ext cx="3467897" cy="3035497"/>
          </a:xfrm>
          <a:prstGeom prst="rect">
            <a:avLst/>
          </a:prstGeom>
        </p:spPr>
      </p:pic>
      <p:sp>
        <p:nvSpPr>
          <p:cNvPr id="22" name="标题 1">
            <a:extLst>
              <a:ext uri="{FF2B5EF4-FFF2-40B4-BE49-F238E27FC236}">
                <a16:creationId xmlns:a16="http://schemas.microsoft.com/office/drawing/2014/main" id="{834DB687-19C1-4901-89F8-AE06D432899E}"/>
              </a:ext>
            </a:extLst>
          </p:cNvPr>
          <p:cNvSpPr txBox="1">
            <a:spLocks/>
          </p:cNvSpPr>
          <p:nvPr/>
        </p:nvSpPr>
        <p:spPr>
          <a:xfrm>
            <a:off x="75098" y="3502487"/>
            <a:ext cx="6024562" cy="655638"/>
          </a:xfrm>
          <a:prstGeom prst="rect">
            <a:avLst/>
          </a:prstGeom>
        </p:spPr>
        <p:txBody>
          <a:bodyPr vert="horz" lIns="0" tIns="45720" rIns="0" bIns="45720" rtlCol="0" anchor="ctr">
            <a:normAutofit/>
          </a:bodyPr>
          <a:lst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例</a:t>
            </a:r>
            <a:r>
              <a:rPr lang="en-US" altLang="zh-CN" dirty="0"/>
              <a:t>3</a:t>
            </a:r>
            <a:endParaRPr lang="zh-CN" altLang="en-US" dirty="0"/>
          </a:p>
        </p:txBody>
      </p:sp>
      <p:pic>
        <p:nvPicPr>
          <p:cNvPr id="24" name="图片 23">
            <a:extLst>
              <a:ext uri="{FF2B5EF4-FFF2-40B4-BE49-F238E27FC236}">
                <a16:creationId xmlns:a16="http://schemas.microsoft.com/office/drawing/2014/main" id="{1C3B5AE7-3DC3-464E-B713-17ACF5A5E808}"/>
              </a:ext>
            </a:extLst>
          </p:cNvPr>
          <p:cNvPicPr>
            <a:picLocks noChangeAspect="1"/>
          </p:cNvPicPr>
          <p:nvPr/>
        </p:nvPicPr>
        <p:blipFill>
          <a:blip r:embed="rId8"/>
          <a:stretch>
            <a:fillRect/>
          </a:stretch>
        </p:blipFill>
        <p:spPr>
          <a:xfrm>
            <a:off x="756440" y="3846624"/>
            <a:ext cx="5077622" cy="600822"/>
          </a:xfrm>
          <a:prstGeom prst="rect">
            <a:avLst/>
          </a:prstGeom>
        </p:spPr>
      </p:pic>
      <p:pic>
        <p:nvPicPr>
          <p:cNvPr id="28" name="图片 27">
            <a:extLst>
              <a:ext uri="{FF2B5EF4-FFF2-40B4-BE49-F238E27FC236}">
                <a16:creationId xmlns:a16="http://schemas.microsoft.com/office/drawing/2014/main" id="{4ECD6FC8-DF73-4908-8BAC-069641927D5D}"/>
              </a:ext>
            </a:extLst>
          </p:cNvPr>
          <p:cNvPicPr>
            <a:picLocks noChangeAspect="1"/>
          </p:cNvPicPr>
          <p:nvPr/>
        </p:nvPicPr>
        <p:blipFill>
          <a:blip r:embed="rId9"/>
          <a:stretch>
            <a:fillRect/>
          </a:stretch>
        </p:blipFill>
        <p:spPr>
          <a:xfrm>
            <a:off x="6016857" y="4146699"/>
            <a:ext cx="2847996" cy="971557"/>
          </a:xfrm>
          <a:prstGeom prst="rect">
            <a:avLst/>
          </a:prstGeom>
        </p:spPr>
      </p:pic>
    </p:spTree>
    <p:extLst>
      <p:ext uri="{BB962C8B-B14F-4D97-AF65-F5344CB8AC3E}">
        <p14:creationId xmlns:p14="http://schemas.microsoft.com/office/powerpoint/2010/main" val="186479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A42CB-1C3F-4D09-9FD7-B38D551D0BA5}"/>
              </a:ext>
            </a:extLst>
          </p:cNvPr>
          <p:cNvSpPr>
            <a:spLocks noGrp="1"/>
          </p:cNvSpPr>
          <p:nvPr>
            <p:ph type="title"/>
          </p:nvPr>
        </p:nvSpPr>
        <p:spPr/>
        <p:txBody>
          <a:bodyPr/>
          <a:lstStyle/>
          <a:p>
            <a:pPr algn="ctr"/>
            <a:r>
              <a:rPr lang="zh-CN" altLang="en-US" dirty="0"/>
              <a:t>四个比较原则</a:t>
            </a:r>
          </a:p>
        </p:txBody>
      </p:sp>
      <p:sp>
        <p:nvSpPr>
          <p:cNvPr id="3" name="内容占位符 2">
            <a:extLst>
              <a:ext uri="{FF2B5EF4-FFF2-40B4-BE49-F238E27FC236}">
                <a16:creationId xmlns:a16="http://schemas.microsoft.com/office/drawing/2014/main" id="{11BDB94D-E415-4E78-AC77-2411E38D80CF}"/>
              </a:ext>
            </a:extLst>
          </p:cNvPr>
          <p:cNvSpPr>
            <a:spLocks noGrp="1"/>
          </p:cNvSpPr>
          <p:nvPr>
            <p:ph idx="1"/>
          </p:nvPr>
        </p:nvSpPr>
        <p:spPr/>
        <p:txBody>
          <a:bodyPr>
            <a:normAutofit fontScale="92500" lnSpcReduction="10000"/>
          </a:bodyPr>
          <a:lstStyle/>
          <a:p>
            <a:r>
              <a:rPr lang="en-US" altLang="zh-CN" dirty="0"/>
              <a:t>BPDU</a:t>
            </a:r>
            <a:r>
              <a:rPr lang="zh-CN" altLang="en-US" dirty="0"/>
              <a:t>携带四个信息</a:t>
            </a:r>
            <a:r>
              <a:rPr lang="en-US" altLang="zh-CN" dirty="0"/>
              <a:t>{</a:t>
            </a:r>
            <a:r>
              <a:rPr lang="zh-CN" altLang="en-US" dirty="0"/>
              <a:t>根桥</a:t>
            </a:r>
            <a:r>
              <a:rPr lang="en-US" altLang="zh-CN" dirty="0"/>
              <a:t>ID, </a:t>
            </a:r>
            <a:r>
              <a:rPr lang="zh-CN" altLang="en-US" dirty="0"/>
              <a:t>累计根路径开销</a:t>
            </a:r>
            <a:r>
              <a:rPr lang="en-US" altLang="zh-CN" dirty="0"/>
              <a:t>PC</a:t>
            </a:r>
            <a:r>
              <a:rPr lang="zh-CN" altLang="en-US" dirty="0"/>
              <a:t>，发送者</a:t>
            </a:r>
            <a:r>
              <a:rPr lang="en-US" altLang="zh-CN" dirty="0"/>
              <a:t>BID</a:t>
            </a:r>
            <a:r>
              <a:rPr lang="zh-CN" altLang="en-US" dirty="0"/>
              <a:t>，发送端口</a:t>
            </a:r>
            <a:r>
              <a:rPr lang="en-US" altLang="zh-CN" dirty="0"/>
              <a:t>PID},</a:t>
            </a:r>
            <a:r>
              <a:rPr lang="zh-CN" altLang="en-US" dirty="0"/>
              <a:t>累计根路径开销指发送者到根桥的距离</a:t>
            </a:r>
            <a:endParaRPr lang="en-US" altLang="zh-CN" dirty="0"/>
          </a:p>
          <a:p>
            <a:pPr lvl="1">
              <a:buFont typeface="Wingdings" panose="05000000000000000000" pitchFamily="2" charset="2"/>
              <a:buChar char="ü"/>
            </a:pPr>
            <a:r>
              <a:rPr lang="zh-CN" altLang="en-US" dirty="0"/>
              <a:t>根</a:t>
            </a:r>
            <a:r>
              <a:rPr lang="en-US" altLang="zh-CN" dirty="0"/>
              <a:t>ID</a:t>
            </a:r>
          </a:p>
          <a:p>
            <a:pPr lvl="1">
              <a:buFont typeface="Wingdings" panose="05000000000000000000" pitchFamily="2" charset="2"/>
              <a:buChar char="ü"/>
            </a:pPr>
            <a:r>
              <a:rPr lang="zh-CN" altLang="en-US" dirty="0"/>
              <a:t>累计根路径开销：发送配置</a:t>
            </a:r>
            <a:r>
              <a:rPr lang="en-US" altLang="zh-CN" dirty="0"/>
              <a:t>BPDU</a:t>
            </a:r>
            <a:r>
              <a:rPr lang="zh-CN" altLang="en-US" dirty="0"/>
              <a:t>的端口到根桥的距离</a:t>
            </a:r>
            <a:endParaRPr lang="en-US" altLang="zh-CN" dirty="0"/>
          </a:p>
          <a:p>
            <a:pPr lvl="1">
              <a:buFont typeface="Wingdings" panose="05000000000000000000" pitchFamily="2" charset="2"/>
              <a:buChar char="ü"/>
            </a:pPr>
            <a:r>
              <a:rPr lang="zh-CN" altLang="en-US" dirty="0"/>
              <a:t>发送者</a:t>
            </a:r>
            <a:r>
              <a:rPr lang="en-US" altLang="zh-CN" dirty="0"/>
              <a:t>BID</a:t>
            </a:r>
            <a:r>
              <a:rPr lang="zh-CN" altLang="en-US" dirty="0"/>
              <a:t>：发送配置</a:t>
            </a:r>
            <a:r>
              <a:rPr lang="en-US" altLang="zh-CN" dirty="0"/>
              <a:t>BPDU</a:t>
            </a:r>
            <a:r>
              <a:rPr lang="zh-CN" altLang="en-US" dirty="0"/>
              <a:t>的设备的</a:t>
            </a:r>
            <a:r>
              <a:rPr lang="en-US" altLang="zh-CN" dirty="0"/>
              <a:t>BID</a:t>
            </a:r>
          </a:p>
          <a:p>
            <a:pPr lvl="1">
              <a:buFont typeface="Wingdings" panose="05000000000000000000" pitchFamily="2" charset="2"/>
              <a:buChar char="ü"/>
            </a:pPr>
            <a:r>
              <a:rPr lang="zh-CN" altLang="en-US" dirty="0"/>
              <a:t>发送端口</a:t>
            </a:r>
            <a:r>
              <a:rPr lang="en-US" altLang="zh-CN" dirty="0"/>
              <a:t>PID</a:t>
            </a:r>
            <a:r>
              <a:rPr lang="zh-CN" altLang="en-US" dirty="0"/>
              <a:t>：发送配置</a:t>
            </a:r>
            <a:r>
              <a:rPr lang="en-US" altLang="zh-CN" dirty="0"/>
              <a:t>BPDU</a:t>
            </a:r>
            <a:r>
              <a:rPr lang="zh-CN" altLang="en-US" dirty="0"/>
              <a:t>的端口的</a:t>
            </a:r>
            <a:r>
              <a:rPr lang="en-US" altLang="zh-CN" dirty="0"/>
              <a:t>PID</a:t>
            </a:r>
          </a:p>
          <a:p>
            <a:pPr>
              <a:buFont typeface="Wingdings" panose="05000000000000000000" pitchFamily="2" charset="2"/>
              <a:buChar char="Ø"/>
            </a:pPr>
            <a:r>
              <a:rPr lang="zh-CN" altLang="en-US" dirty="0"/>
              <a:t>其他设备收到</a:t>
            </a:r>
            <a:r>
              <a:rPr lang="en-US" altLang="zh-CN" dirty="0"/>
              <a:t>BPDU</a:t>
            </a:r>
            <a:r>
              <a:rPr lang="zh-CN" altLang="en-US" dirty="0"/>
              <a:t>，会比较这些值，基于四个原则（</a:t>
            </a:r>
            <a:r>
              <a:rPr lang="en-US" altLang="zh-CN" dirty="0"/>
              <a:t>STP</a:t>
            </a:r>
            <a:r>
              <a:rPr lang="zh-CN" altLang="en-US" dirty="0"/>
              <a:t>计算中，遵循数字越小越好原则）</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50530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A42CB-1C3F-4D09-9FD7-B38D551D0BA5}"/>
              </a:ext>
            </a:extLst>
          </p:cNvPr>
          <p:cNvSpPr>
            <a:spLocks noGrp="1"/>
          </p:cNvSpPr>
          <p:nvPr>
            <p:ph type="title"/>
          </p:nvPr>
        </p:nvSpPr>
        <p:spPr/>
        <p:txBody>
          <a:bodyPr/>
          <a:lstStyle/>
          <a:p>
            <a:pPr algn="ctr"/>
            <a:r>
              <a:rPr lang="zh-CN" altLang="en-US" dirty="0"/>
              <a:t>四个比较原则（</a:t>
            </a:r>
            <a:r>
              <a:rPr lang="en-US" altLang="zh-CN" dirty="0" err="1"/>
              <a:t>cont</a:t>
            </a:r>
            <a:r>
              <a:rPr lang="en-US" altLang="zh-CN" dirty="0"/>
              <a:t>’</a:t>
            </a:r>
            <a:r>
              <a:rPr lang="zh-CN" altLang="en-US" dirty="0"/>
              <a:t>）</a:t>
            </a:r>
          </a:p>
        </p:txBody>
      </p:sp>
      <p:sp>
        <p:nvSpPr>
          <p:cNvPr id="3" name="内容占位符 2">
            <a:extLst>
              <a:ext uri="{FF2B5EF4-FFF2-40B4-BE49-F238E27FC236}">
                <a16:creationId xmlns:a16="http://schemas.microsoft.com/office/drawing/2014/main" id="{11BDB94D-E415-4E78-AC77-2411E38D80CF}"/>
              </a:ext>
            </a:extLst>
          </p:cNvPr>
          <p:cNvSpPr>
            <a:spLocks noGrp="1"/>
          </p:cNvSpPr>
          <p:nvPr>
            <p:ph idx="1"/>
          </p:nvPr>
        </p:nvSpPr>
        <p:spPr/>
        <p:txBody>
          <a:bodyPr>
            <a:normAutofit/>
          </a:bodyPr>
          <a:lstStyle/>
          <a:p>
            <a:r>
              <a:rPr lang="zh-CN" altLang="en-US" dirty="0"/>
              <a:t>最小</a:t>
            </a:r>
            <a:r>
              <a:rPr lang="en-US" altLang="zh-CN" dirty="0"/>
              <a:t>BID: </a:t>
            </a:r>
            <a:r>
              <a:rPr lang="zh-CN" altLang="en-US" dirty="0"/>
              <a:t>用来选举根</a:t>
            </a:r>
            <a:r>
              <a:rPr lang="en-US" altLang="zh-CN" dirty="0"/>
              <a:t>ID</a:t>
            </a:r>
          </a:p>
          <a:p>
            <a:r>
              <a:rPr lang="zh-CN" altLang="en-US" dirty="0"/>
              <a:t>最小累积根路径开销：用来选举根端口，到达根桥的总路径开销最小的为根端口</a:t>
            </a:r>
            <a:endParaRPr lang="en-US" altLang="zh-CN" dirty="0"/>
          </a:p>
          <a:p>
            <a:r>
              <a:rPr lang="zh-CN" altLang="en-US" dirty="0"/>
              <a:t>最小发送者</a:t>
            </a:r>
            <a:r>
              <a:rPr lang="en-US" altLang="zh-CN" dirty="0"/>
              <a:t>BID: </a:t>
            </a:r>
            <a:r>
              <a:rPr lang="zh-CN" altLang="en-US" dirty="0"/>
              <a:t>用来选举根端口。如果路径开销相同，</a:t>
            </a:r>
            <a:r>
              <a:rPr lang="en-US" altLang="zh-CN" dirty="0"/>
              <a:t>BID</a:t>
            </a:r>
            <a:r>
              <a:rPr lang="zh-CN" altLang="en-US" dirty="0"/>
              <a:t>最小的为根端口。</a:t>
            </a:r>
            <a:endParaRPr lang="en-US" altLang="zh-CN" dirty="0"/>
          </a:p>
          <a:p>
            <a:r>
              <a:rPr lang="zh-CN" altLang="en-US" dirty="0"/>
              <a:t>最小发送者</a:t>
            </a:r>
            <a:r>
              <a:rPr lang="en-US" altLang="zh-CN" dirty="0"/>
              <a:t>PID</a:t>
            </a:r>
            <a:r>
              <a:rPr lang="zh-CN" altLang="en-US" dirty="0"/>
              <a:t>：根路径开销相同时，用来选举指定端口。</a:t>
            </a:r>
            <a:endParaRPr lang="en-US" altLang="zh-CN" dirty="0"/>
          </a:p>
          <a:p>
            <a:endParaRPr lang="zh-CN" altLang="en-US" dirty="0"/>
          </a:p>
        </p:txBody>
      </p:sp>
    </p:spTree>
    <p:extLst>
      <p:ext uri="{BB962C8B-B14F-4D97-AF65-F5344CB8AC3E}">
        <p14:creationId xmlns:p14="http://schemas.microsoft.com/office/powerpoint/2010/main" val="2326702085"/>
      </p:ext>
    </p:extLst>
  </p:cSld>
  <p:clrMapOvr>
    <a:masterClrMapping/>
  </p:clrMapOvr>
</p:sld>
</file>

<file path=ppt/theme/theme1.xml><?xml version="1.0" encoding="utf-8"?>
<a:theme xmlns:a="http://schemas.openxmlformats.org/drawingml/2006/main" name="都市流行色">
  <a:themeElements>
    <a:clrScheme name="都市流行色">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都市流行色">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都市流行色">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都市流行色.thmx</Template>
  <TotalTime>504</TotalTime>
  <Words>1290</Words>
  <Application>Microsoft Office PowerPoint</Application>
  <PresentationFormat>全屏显示(4:3)</PresentationFormat>
  <Paragraphs>69</Paragraphs>
  <Slides>15</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Arial</vt:lpstr>
      <vt:lpstr>Calibri</vt:lpstr>
      <vt:lpstr>Calibri Light</vt:lpstr>
      <vt:lpstr>Gill Sans MT</vt:lpstr>
      <vt:lpstr>Wingdings</vt:lpstr>
      <vt:lpstr>Wingdings 2</vt:lpstr>
      <vt:lpstr>Wingdings 3</vt:lpstr>
      <vt:lpstr>都市流行色</vt:lpstr>
      <vt:lpstr>HDOfficeLightV0</vt:lpstr>
      <vt:lpstr>课前说明</vt:lpstr>
      <vt:lpstr>生成树技术</vt:lpstr>
      <vt:lpstr>STP基本思想</vt:lpstr>
      <vt:lpstr>网桥协议数据单元-BPDU</vt:lpstr>
      <vt:lpstr>基本术语：一个根桥，两个度量，三个选举要素，四个比较原则和五种端口状态。 </vt:lpstr>
      <vt:lpstr>例1</vt:lpstr>
      <vt:lpstr>例2</vt:lpstr>
      <vt:lpstr>四个比较原则</vt:lpstr>
      <vt:lpstr>四个比较原则（cont’）</vt:lpstr>
      <vt:lpstr>五种SPT端口状态</vt:lpstr>
      <vt:lpstr>根桥选举</vt:lpstr>
      <vt:lpstr>根端口选举</vt:lpstr>
      <vt:lpstr>指定端口选举</vt:lpstr>
      <vt:lpstr>指定端口选举</vt:lpstr>
      <vt:lpstr>STP的缺点</vt:lpstr>
    </vt:vector>
  </TitlesOfParts>
  <Company>惠州学院派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路由与交换技术</dc:title>
  <dc:creator>华斌 汪</dc:creator>
  <cp:lastModifiedBy>Li Xiaohan</cp:lastModifiedBy>
  <cp:revision>209</cp:revision>
  <cp:lastPrinted>2018-09-02T08:41:00Z</cp:lastPrinted>
  <dcterms:created xsi:type="dcterms:W3CDTF">2018-03-05T15:18:00Z</dcterms:created>
  <dcterms:modified xsi:type="dcterms:W3CDTF">2021-03-25T11:55:57Z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