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2" r:id="rId2"/>
    <p:sldId id="313" r:id="rId3"/>
    <p:sldId id="314" r:id="rId4"/>
    <p:sldId id="302" r:id="rId5"/>
    <p:sldId id="295" r:id="rId6"/>
    <p:sldId id="298" r:id="rId7"/>
    <p:sldId id="296" r:id="rId8"/>
    <p:sldId id="300" r:id="rId9"/>
    <p:sldId id="301" r:id="rId10"/>
    <p:sldId id="258" r:id="rId11"/>
    <p:sldId id="291" r:id="rId12"/>
    <p:sldId id="275" r:id="rId13"/>
    <p:sldId id="280" r:id="rId14"/>
    <p:sldId id="283" r:id="rId15"/>
    <p:sldId id="282" r:id="rId16"/>
    <p:sldId id="290" r:id="rId17"/>
    <p:sldId id="288" r:id="rId18"/>
    <p:sldId id="292" r:id="rId19"/>
    <p:sldId id="261" r:id="rId20"/>
    <p:sldId id="303" r:id="rId21"/>
    <p:sldId id="264" r:id="rId22"/>
    <p:sldId id="266" r:id="rId23"/>
    <p:sldId id="265" r:id="rId24"/>
    <p:sldId id="262" r:id="rId25"/>
    <p:sldId id="273" r:id="rId26"/>
    <p:sldId id="310" r:id="rId27"/>
    <p:sldId id="311" r:id="rId28"/>
    <p:sldId id="263" r:id="rId29"/>
    <p:sldId id="304" r:id="rId30"/>
    <p:sldId id="306" r:id="rId31"/>
    <p:sldId id="307" r:id="rId32"/>
    <p:sldId id="308" r:id="rId33"/>
    <p:sldId id="309" r:id="rId34"/>
    <p:sldId id="294" r:id="rId35"/>
    <p:sldId id="305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949494"/>
    <a:srgbClr val="787878"/>
    <a:srgbClr val="8B8B8B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96BC6-1853-4EE9-827D-6E4CC6346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46EBB-18C1-4BCC-A214-1E731BA8D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13DB0E-9680-494B-A142-A713E29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40E18-6BF7-41C9-A461-65D7C859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54F636-8171-47AA-A6EC-A8D1E61C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29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53FC-3250-401B-A605-54EF808D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EB9828-860C-4865-AFC3-72DA4209C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1B322-F0D8-4738-B3E4-29EFC08B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AA940-743C-444E-ABB4-59DDC3F0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8539C-515F-4ADC-930C-16823569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0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00454-5A68-4AA4-9561-D4FD21D6F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71E0FD-80B7-46AB-83D9-2A359A16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4B8D80-EE38-4D28-AF91-D95E2575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F0BEF-4795-495D-A18F-1D2CF6CF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9ABD0-D8E5-480C-8D18-2C263923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08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5E1C6-7A13-40CB-809F-B15DC479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98248-FE09-4105-B2FC-465B6B811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9ED45-D138-4E7A-8356-C5C3E5A9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A21A1-142D-4EC1-868D-4043F788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BC929D-0D20-4FBF-B5FC-1C81F10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86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C41D-A58F-498F-8844-902DF9F43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A87790-C762-4210-81A4-FCD16DCAB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84588-04DD-438C-BB73-890DABED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6798A-0833-49AF-A5D7-3A07283D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ADD5B6-B2BC-4F26-A6B6-FFC96817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5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29EC4-6577-4B10-AF08-CE7132CA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289E3-5491-4451-ABBC-00BD0B195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AB0E55-91D2-43E4-BE8A-2A464238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955DAE-3C3C-484D-A678-A2798854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10FE47-CB99-4C44-BA25-5F3E2C15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0D8462-ADD2-488F-AB46-36FB3F27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68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90B0B-23A4-4FCE-AF9F-0943D6E7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1E4B8-6797-4D49-91FD-F3BCDB076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DF1D30-3AAE-4C90-B810-602863F54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ECB7DE-3202-4859-90B2-945055B71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2AF8C6-4222-4C9F-BD43-9D23A4F6C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8C7F8C-713E-497F-9D61-0D0B97B7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2DBF4C-2F1B-46A6-A7A2-AF41F77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CD30BA-7BC1-4A85-8B5E-9DF9B16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36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B8438-7ADF-4355-B377-7A17151A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8249B5-8A5A-4047-B8A6-9205D50E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01B311-3C2E-4C78-84D9-9F7241D2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A2D659-5400-4DD9-9C75-4C43AF4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1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929357-E6B1-4155-AA74-3AD05F35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AC9359-1344-4698-9B56-8BB27BCE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F412C0-D348-4386-A9E4-ED20995D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2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97404-35C8-453E-A759-F6700E58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87A2B-2A0D-48BB-9D7D-D9131635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13D8D-2D11-452E-8B7C-D8558BBD9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532716-E39F-405A-8BED-5A2C7E7D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5FF4B4-D18E-464F-900D-9CDCAD87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B6C2C3-3AD4-4443-9C10-E6140D4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03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BDA5C-F5A4-4DA8-901F-121CF799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22A5FF-7442-4CA3-8B8E-03A0560E7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44CDA-241C-4A06-8A18-38CA20A2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D4AE20-A933-491F-8410-0DC8DAF4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056425-5E04-4ADB-A5BD-615D3079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6A7E51-7B3B-4455-8D34-B296BD05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9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8069E0-999D-4490-96B3-0346AFBB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24CC1B-DFF8-4705-88E6-42FABD1F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16FDF-7FCE-4074-8344-BBCE80C88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09F5-2140-407B-A174-F03A86B5262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E787A-01FC-4BD8-90AD-2204CA62B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BCB0B-3F20-4195-9F83-615A583BC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357A-B9BA-439E-A872-8D840F4B36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4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barbedorafael/Python_workshop_HG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the-ability-to-control-dreams-may-help-us-unravel-the-mystery-of-consciousness-52394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d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cpedia.org/highway-signs/l/lifestyle.html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028120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arena.it/big-data-sempre-piu-importanti-per-imprese-proposta-hp-50099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thernationtv.com/news/landsat-8-marks-five-years-orbit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hatch.org/wiki/Matplotli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technology/what-hr-should-know-about-machine-learning-17521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-driven.com/high-performance-ideas/the-power-of-idea-fai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6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12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6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iaideias.com/artigo/o-caminho-da-escolha.html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github.com/barbedorafael/Python_workshop_HG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stdtypes.html" TargetMode="External"/><Relationship Id="rId4" Type="http://schemas.openxmlformats.org/officeDocument/2006/relationships/hyperlink" Target="https://docs.python.org/3/library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stdtypes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f-strings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castlebeach.org/explore/lighthouse-nigh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30753-A447-4E6C-B582-26147239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https://github.com/barbedorafael/Python_workshop_HGE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C6176C-0E6D-483F-90F9-879FFDAE71DC}"/>
              </a:ext>
            </a:extLst>
          </p:cNvPr>
          <p:cNvSpPr txBox="1"/>
          <p:nvPr/>
        </p:nvSpPr>
        <p:spPr>
          <a:xfrm>
            <a:off x="838200" y="681037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https://colab.research.google.com/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35728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7A879B93-909A-4B27-B009-C0D2B7573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93" y="2025625"/>
            <a:ext cx="7848948" cy="41446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A7EF9E8-7204-447B-A0D4-3EA6401F6BC7}"/>
              </a:ext>
            </a:extLst>
          </p:cNvPr>
          <p:cNvSpPr txBox="1"/>
          <p:nvPr/>
        </p:nvSpPr>
        <p:spPr>
          <a:xfrm>
            <a:off x="1029228" y="404591"/>
            <a:ext cx="10133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Escreva um ou mais problemas (ou tipos de problemas) que</a:t>
            </a:r>
          </a:p>
          <a:p>
            <a:pPr algn="ctr"/>
            <a:r>
              <a:rPr lang="pt-BR" sz="3200" u="sng" dirty="0"/>
              <a:t>você gostaria de tentar resolver </a:t>
            </a:r>
            <a:r>
              <a:rPr lang="pt-BR" sz="3200" dirty="0"/>
              <a:t>com </a:t>
            </a:r>
            <a:r>
              <a:rPr lang="pt-BR" sz="3200" dirty="0" err="1"/>
              <a:t>python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91496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8C4EE46-F493-4D8F-B32A-5C34C57277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38" t="2731" r="358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5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737A0EEB-022A-40FD-8D62-8F8A073A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dirty="0" err="1"/>
              <a:t>Idéias</a:t>
            </a:r>
            <a:r>
              <a:rPr lang="pt-BR" dirty="0"/>
              <a:t> gerais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085D9E2-9F3E-493D-8B1D-548A01683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355451" cy="356276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cálculos</a:t>
            </a:r>
            <a:r>
              <a:rPr lang="en-US" sz="1800" dirty="0"/>
              <a:t> e </a:t>
            </a:r>
            <a:r>
              <a:rPr lang="en-US" sz="1800" dirty="0" err="1"/>
              <a:t>obter</a:t>
            </a:r>
            <a:r>
              <a:rPr lang="en-US" sz="1800" dirty="0"/>
              <a:t> </a:t>
            </a:r>
            <a:r>
              <a:rPr lang="en-US" sz="1800" dirty="0" err="1"/>
              <a:t>soluções</a:t>
            </a:r>
            <a:r>
              <a:rPr lang="en-US" sz="1800" dirty="0"/>
              <a:t> </a:t>
            </a:r>
            <a:r>
              <a:rPr lang="en-US" sz="1800" dirty="0" err="1"/>
              <a:t>numéricas</a:t>
            </a:r>
            <a:endParaRPr lang="en-US" sz="1800" dirty="0"/>
          </a:p>
          <a:p>
            <a:r>
              <a:rPr lang="en-US" sz="1800" dirty="0" err="1"/>
              <a:t>Aprender</a:t>
            </a:r>
            <a:r>
              <a:rPr lang="en-US" sz="1800" dirty="0"/>
              <a:t> e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análises</a:t>
            </a:r>
            <a:r>
              <a:rPr lang="en-US" sz="1800" dirty="0"/>
              <a:t> </a:t>
            </a:r>
            <a:r>
              <a:rPr lang="en-US" sz="1800" dirty="0" err="1"/>
              <a:t>hidrológicas</a:t>
            </a:r>
            <a:endParaRPr lang="en-US" sz="1800" dirty="0"/>
          </a:p>
          <a:p>
            <a:r>
              <a:rPr lang="en-US" sz="1800" dirty="0" err="1"/>
              <a:t>Utilizar</a:t>
            </a:r>
            <a:r>
              <a:rPr lang="en-US" sz="1800" dirty="0"/>
              <a:t> no </a:t>
            </a:r>
            <a:r>
              <a:rPr lang="en-US" sz="1800" dirty="0" err="1"/>
              <a:t>ensino</a:t>
            </a:r>
            <a:endParaRPr lang="en-US" sz="1800" dirty="0"/>
          </a:p>
          <a:p>
            <a:r>
              <a:rPr lang="en-US" sz="1800" dirty="0" err="1"/>
              <a:t>Modelagens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geral</a:t>
            </a:r>
            <a:endParaRPr lang="en-US" sz="1800" dirty="0"/>
          </a:p>
          <a:p>
            <a:r>
              <a:rPr lang="en-US" sz="1800" dirty="0" err="1"/>
              <a:t>Aplicações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hidrologia</a:t>
            </a:r>
            <a:endParaRPr lang="en-US" sz="1800" dirty="0"/>
          </a:p>
          <a:p>
            <a:r>
              <a:rPr lang="en-US" sz="1800" dirty="0" err="1"/>
              <a:t>Aplicativos</a:t>
            </a:r>
            <a:r>
              <a:rPr lang="en-US" sz="1800" dirty="0"/>
              <a:t> no GEE</a:t>
            </a:r>
          </a:p>
          <a:p>
            <a:r>
              <a:rPr lang="en-US" sz="1800" dirty="0" err="1"/>
              <a:t>Aplicativos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sensoriamento</a:t>
            </a:r>
            <a:r>
              <a:rPr lang="en-US" sz="1800" dirty="0"/>
              <a:t> (QGIS)</a:t>
            </a:r>
          </a:p>
          <a:p>
            <a:r>
              <a:rPr lang="en-US" sz="1800" dirty="0" err="1"/>
              <a:t>Programar</a:t>
            </a:r>
            <a:r>
              <a:rPr lang="en-US" sz="1800" dirty="0"/>
              <a:t> ferramentas para </a:t>
            </a:r>
            <a:r>
              <a:rPr lang="en-US" sz="1800" dirty="0" err="1"/>
              <a:t>integrar</a:t>
            </a:r>
            <a:r>
              <a:rPr lang="en-US" sz="1800" dirty="0"/>
              <a:t> no QGIS</a:t>
            </a:r>
          </a:p>
          <a:p>
            <a:r>
              <a:rPr lang="en-US" sz="1800" dirty="0"/>
              <a:t>Usar </a:t>
            </a:r>
            <a:r>
              <a:rPr lang="en-US" sz="1800" dirty="0" err="1"/>
              <a:t>vários</a:t>
            </a:r>
            <a:r>
              <a:rPr lang="en-US" sz="1800" dirty="0"/>
              <a:t> REST API e python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máquina</a:t>
            </a:r>
            <a:r>
              <a:rPr lang="en-US" sz="1800" dirty="0"/>
              <a:t> virtual no </a:t>
            </a:r>
            <a:r>
              <a:rPr lang="en-US" sz="1800" dirty="0" err="1"/>
              <a:t>gcloud</a:t>
            </a:r>
            <a:endParaRPr lang="en-US" sz="1800" dirty="0"/>
          </a:p>
          <a:p>
            <a:r>
              <a:rPr lang="en-US" sz="1800" dirty="0"/>
              <a:t>Machine Learning</a:t>
            </a:r>
          </a:p>
          <a:p>
            <a:r>
              <a:rPr lang="en-US" sz="1800" dirty="0" err="1"/>
              <a:t>Confecção</a:t>
            </a:r>
            <a:r>
              <a:rPr lang="en-US" sz="1800" dirty="0"/>
              <a:t> de </a:t>
            </a:r>
            <a:r>
              <a:rPr lang="en-US" sz="1800" dirty="0" err="1"/>
              <a:t>mapas</a:t>
            </a:r>
            <a:endParaRPr lang="en-US" sz="1800" dirty="0"/>
          </a:p>
          <a:p>
            <a:endParaRPr lang="pt-BR" sz="1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43B8EA-A194-4728-9369-A9C9F8F1F294}"/>
              </a:ext>
            </a:extLst>
          </p:cNvPr>
          <p:cNvSpPr txBox="1"/>
          <p:nvPr/>
        </p:nvSpPr>
        <p:spPr>
          <a:xfrm>
            <a:off x="9719849" y="6657945"/>
            <a:ext cx="247215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theconversation.com/the-ability-to-control-dreams-may-help-us-unravel-the-mystery-of-consciousness-5239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1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laca com nome de rua&#10;&#10;Descrição gerada automaticamente">
            <a:extLst>
              <a:ext uri="{FF2B5EF4-FFF2-40B4-BE49-F238E27FC236}">
                <a16:creationId xmlns:a16="http://schemas.microsoft.com/office/drawing/2014/main" id="{19FC076C-6F50-483B-A551-9B06BDF4F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648364" y="10"/>
            <a:ext cx="8543638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0F9D6A3B-3B31-44A5-BC05-04644D2D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Python pra vida!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E0441B2-95CD-48EB-9A25-7FA424A6F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20" y="2618232"/>
            <a:ext cx="3934688" cy="4053136"/>
          </a:xfrm>
        </p:spPr>
        <p:txBody>
          <a:bodyPr anchor="t">
            <a:normAutofit/>
          </a:bodyPr>
          <a:lstStyle/>
          <a:p>
            <a:r>
              <a:rPr lang="pt-BR" sz="2000" dirty="0"/>
              <a:t>Conseguir montar códigos sozinha</a:t>
            </a:r>
          </a:p>
          <a:p>
            <a:r>
              <a:rPr lang="pt-BR" sz="2000" dirty="0"/>
              <a:t>Todos (os problemas)</a:t>
            </a:r>
          </a:p>
          <a:p>
            <a:r>
              <a:rPr lang="pt-BR" sz="2000" dirty="0"/>
              <a:t>Além disso tenho o TCC</a:t>
            </a:r>
          </a:p>
          <a:p>
            <a:r>
              <a:rPr lang="pt-BR" sz="2000" dirty="0"/>
              <a:t>The </a:t>
            </a:r>
            <a:r>
              <a:rPr lang="pt-BR" sz="2000" dirty="0" err="1"/>
              <a:t>life</a:t>
            </a:r>
            <a:r>
              <a:rPr lang="pt-BR" sz="2000" dirty="0"/>
              <a:t>!</a:t>
            </a:r>
          </a:p>
          <a:p>
            <a:r>
              <a:rPr lang="pt-BR" sz="2000" dirty="0"/>
              <a:t>Tudo </a:t>
            </a:r>
            <a:r>
              <a:rPr lang="pt-BR" sz="2000" dirty="0" err="1"/>
              <a:t>tudo</a:t>
            </a:r>
            <a:r>
              <a:rPr lang="pt-BR" sz="2000" dirty="0"/>
              <a:t> e mais um pouco</a:t>
            </a:r>
          </a:p>
          <a:p>
            <a:r>
              <a:rPr lang="pt-BR" sz="2000" dirty="0"/>
              <a:t>Não me ocorre agora</a:t>
            </a:r>
          </a:p>
          <a:p>
            <a:r>
              <a:rPr lang="pt-BR" sz="2000" dirty="0"/>
              <a:t>Utilizar no ensino</a:t>
            </a:r>
          </a:p>
          <a:p>
            <a:r>
              <a:rPr lang="pt-BR" sz="2000" dirty="0"/>
              <a:t>Saudades da galera do HGE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D8AFAC3-89D0-4661-B104-B7143D963EED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://www.picpedia.org/highway-signs/l/lifestyl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6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9091A3D-8108-484A-96AD-C67EE6E6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Fundamentos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95CCC08-FA03-4559-9185-CB9A507EC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000" dirty="0"/>
              <a:t>Fazer loops e condicionais</a:t>
            </a:r>
          </a:p>
          <a:p>
            <a:r>
              <a:rPr lang="pt-BR" sz="2000" dirty="0"/>
              <a:t>Saber mais de funções e dicionários</a:t>
            </a:r>
          </a:p>
          <a:p>
            <a:r>
              <a:rPr lang="pt-BR" sz="2000" dirty="0"/>
              <a:t>Manipulação de datas (</a:t>
            </a:r>
            <a:r>
              <a:rPr lang="pt-BR" sz="2000" dirty="0" err="1"/>
              <a:t>dd</a:t>
            </a:r>
            <a:r>
              <a:rPr lang="pt-BR" sz="2000" dirty="0"/>
              <a:t>/mm/</a:t>
            </a:r>
            <a:r>
              <a:rPr lang="pt-BR" sz="2000" dirty="0" err="1"/>
              <a:t>yyyy</a:t>
            </a:r>
            <a:r>
              <a:rPr lang="pt-BR" sz="2000" dirty="0"/>
              <a:t>)</a:t>
            </a:r>
          </a:p>
          <a:p>
            <a:r>
              <a:rPr lang="pt-BR" sz="2000" dirty="0"/>
              <a:t>Ler arquivos texto e arquivos de bases de dados</a:t>
            </a:r>
          </a:p>
          <a:p>
            <a:r>
              <a:rPr lang="pt-BR" sz="2000" dirty="0"/>
              <a:t>Escrever resultados em arquivos</a:t>
            </a:r>
          </a:p>
          <a:p>
            <a:r>
              <a:rPr lang="pt-BR" sz="2000" dirty="0"/>
              <a:t>Manejo de dados</a:t>
            </a:r>
          </a:p>
          <a:p>
            <a:r>
              <a:rPr lang="pt-BR" sz="2000" dirty="0"/>
              <a:t>Arquivos binários</a:t>
            </a:r>
          </a:p>
          <a:p>
            <a:endParaRPr lang="pt-BR" sz="2000" dirty="0"/>
          </a:p>
        </p:txBody>
      </p:sp>
      <p:pic>
        <p:nvPicPr>
          <p:cNvPr id="5" name="Imagem 4" descr="Uma imagem contendo edifício, comida, mesa, de madeira&#10;&#10;Descrição gerada automaticamente">
            <a:extLst>
              <a:ext uri="{FF2B5EF4-FFF2-40B4-BE49-F238E27FC236}">
                <a16:creationId xmlns:a16="http://schemas.microsoft.com/office/drawing/2014/main" id="{8E097BD6-E7F2-4577-A631-B1119FAB3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494" r="1454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787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metal, trem, torre, em pé&#10;&#10;Descrição gerada automaticamente">
            <a:extLst>
              <a:ext uri="{FF2B5EF4-FFF2-40B4-BE49-F238E27FC236}">
                <a16:creationId xmlns:a16="http://schemas.microsoft.com/office/drawing/2014/main" id="{29F6A1A9-B0C1-4566-805A-84C80A3B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700987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1"/>
                </a:lnTo>
                <a:lnTo>
                  <a:pt x="6295211" y="1"/>
                </a:lnTo>
                <a:lnTo>
                  <a:pt x="6195255" y="380651"/>
                </a:lnTo>
                <a:cubicBezTo>
                  <a:pt x="5677600" y="2559611"/>
                  <a:pt x="5966601" y="4758249"/>
                  <a:pt x="6880029" y="6647018"/>
                </a:cubicBezTo>
                <a:lnTo>
                  <a:pt x="698828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DAA0B190-7FE4-4675-B06B-7097EE22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436" y="1396289"/>
            <a:ext cx="4819952" cy="1325563"/>
          </a:xfrm>
        </p:spPr>
        <p:txBody>
          <a:bodyPr>
            <a:normAutofit/>
          </a:bodyPr>
          <a:lstStyle/>
          <a:p>
            <a:r>
              <a:rPr lang="pt-BR" dirty="0"/>
              <a:t>Análise de dados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6B80654-1BBD-44B0-8755-F4F8A12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1435" y="2871982"/>
            <a:ext cx="4819951" cy="3181684"/>
          </a:xfrm>
        </p:spPr>
        <p:txBody>
          <a:bodyPr anchor="t">
            <a:normAutofit/>
          </a:bodyPr>
          <a:lstStyle/>
          <a:p>
            <a:r>
              <a:rPr lang="pt-BR" sz="2400" dirty="0"/>
              <a:t>Manuseio de dados de planilhas</a:t>
            </a:r>
          </a:p>
          <a:p>
            <a:r>
              <a:rPr lang="pt-BR" sz="2400" dirty="0"/>
              <a:t>Análise de bancos de dados</a:t>
            </a:r>
          </a:p>
          <a:p>
            <a:r>
              <a:rPr lang="pt-BR" sz="2400" dirty="0"/>
              <a:t>Manipulação de grandes bases de dados</a:t>
            </a:r>
          </a:p>
          <a:p>
            <a:r>
              <a:rPr lang="pt-BR" sz="2400" dirty="0"/>
              <a:t>Tratamento de dados espaciais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A88690-8F17-4F5D-BF66-D1D92079AF93}"/>
              </a:ext>
            </a:extLst>
          </p:cNvPr>
          <p:cNvSpPr txBox="1"/>
          <p:nvPr/>
        </p:nvSpPr>
        <p:spPr>
          <a:xfrm>
            <a:off x="9606036" y="6657945"/>
            <a:ext cx="258596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://www.techarena.it/big-data-sempre-piu-importanti-per-imprese-proposta-hp-5009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8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0C8BA6-2B55-40DC-9A04-25857BE3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4600"/>
              <a:t>Processamento de imagens e GEE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32">
            <a:extLst>
              <a:ext uri="{FF2B5EF4-FFF2-40B4-BE49-F238E27FC236}">
                <a16:creationId xmlns:a16="http://schemas.microsoft.com/office/drawing/2014/main" id="{66439614-BF21-4010-829A-BAFE076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57" y="2909771"/>
            <a:ext cx="4619834" cy="352797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Processamento</a:t>
            </a:r>
            <a:r>
              <a:rPr lang="en-US" sz="1800" dirty="0"/>
              <a:t> de imagens</a:t>
            </a:r>
          </a:p>
          <a:p>
            <a:r>
              <a:rPr lang="en-US" sz="1800" dirty="0" err="1"/>
              <a:t>Matrizes</a:t>
            </a:r>
            <a:r>
              <a:rPr lang="en-US" sz="1800" dirty="0"/>
              <a:t> e imagens</a:t>
            </a:r>
          </a:p>
          <a:p>
            <a:r>
              <a:rPr lang="en-US" sz="1800" dirty="0" err="1"/>
              <a:t>Trabalhar</a:t>
            </a:r>
            <a:r>
              <a:rPr lang="en-US" sz="1800" dirty="0"/>
              <a:t> com imagens de </a:t>
            </a:r>
            <a:r>
              <a:rPr lang="en-US" sz="1800" dirty="0" err="1"/>
              <a:t>sensoriamento</a:t>
            </a:r>
            <a:r>
              <a:rPr lang="en-US" sz="1800" dirty="0"/>
              <a:t> </a:t>
            </a:r>
            <a:r>
              <a:rPr lang="en-US" sz="1800" dirty="0" err="1"/>
              <a:t>remoto</a:t>
            </a:r>
            <a:endParaRPr lang="en-US" sz="1800" dirty="0"/>
          </a:p>
          <a:p>
            <a:r>
              <a:rPr lang="en-US" sz="1800" dirty="0" err="1"/>
              <a:t>Acessar</a:t>
            </a:r>
            <a:r>
              <a:rPr lang="en-US" sz="1800" dirty="0"/>
              <a:t> </a:t>
            </a:r>
            <a:r>
              <a:rPr lang="en-US" sz="1800" dirty="0" err="1"/>
              <a:t>biblioteca</a:t>
            </a:r>
            <a:r>
              <a:rPr lang="en-US" sz="1800" dirty="0"/>
              <a:t> de imagens do GEE</a:t>
            </a:r>
          </a:p>
          <a:p>
            <a:r>
              <a:rPr lang="en-US" sz="1800" dirty="0" err="1"/>
              <a:t>Começar</a:t>
            </a:r>
            <a:r>
              <a:rPr lang="en-US" sz="1800" dirty="0"/>
              <a:t> a usar o GEE</a:t>
            </a:r>
          </a:p>
          <a:p>
            <a:r>
              <a:rPr lang="en-US" sz="1800" dirty="0"/>
              <a:t>Fazer </a:t>
            </a:r>
            <a:r>
              <a:rPr lang="en-US" sz="1800" dirty="0" err="1"/>
              <a:t>aplicativos</a:t>
            </a:r>
            <a:r>
              <a:rPr lang="en-US" sz="1800" dirty="0"/>
              <a:t> no GEE</a:t>
            </a:r>
          </a:p>
          <a:p>
            <a:r>
              <a:rPr lang="en-US" sz="1800" dirty="0" err="1"/>
              <a:t>Plotagem</a:t>
            </a:r>
            <a:r>
              <a:rPr lang="en-US" sz="1800" dirty="0"/>
              <a:t> de </a:t>
            </a:r>
            <a:r>
              <a:rPr lang="en-US" sz="1800" dirty="0" err="1"/>
              <a:t>mapas</a:t>
            </a:r>
            <a:r>
              <a:rPr lang="en-US" sz="1800" dirty="0"/>
              <a:t> de grade </a:t>
            </a:r>
            <a:r>
              <a:rPr lang="en-US" sz="1800" dirty="0" err="1"/>
              <a:t>em</a:t>
            </a:r>
            <a:r>
              <a:rPr lang="en-US" sz="1800" dirty="0"/>
              <a:t> pixels</a:t>
            </a:r>
          </a:p>
          <a:p>
            <a:r>
              <a:rPr lang="en-US" sz="1800" dirty="0" err="1"/>
              <a:t>Mapeamento</a:t>
            </a:r>
            <a:r>
              <a:rPr lang="en-US" sz="1800" dirty="0"/>
              <a:t> de </a:t>
            </a:r>
            <a:r>
              <a:rPr lang="en-US" sz="1800" dirty="0" err="1"/>
              <a:t>manchas</a:t>
            </a:r>
            <a:r>
              <a:rPr lang="en-US" sz="1800" dirty="0"/>
              <a:t> de </a:t>
            </a:r>
            <a:r>
              <a:rPr lang="en-US" sz="1800" dirty="0" err="1"/>
              <a:t>inundação</a:t>
            </a:r>
            <a:endParaRPr lang="en-US" sz="1800" dirty="0"/>
          </a:p>
          <a:p>
            <a:r>
              <a:rPr lang="en-US" sz="1800" dirty="0" err="1"/>
              <a:t>Mapas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de </a:t>
            </a:r>
            <a:r>
              <a:rPr lang="en-US" sz="1800" dirty="0" err="1"/>
              <a:t>arquivos</a:t>
            </a:r>
            <a:r>
              <a:rPr lang="en-US" sz="1800" dirty="0"/>
              <a:t> </a:t>
            </a:r>
            <a:r>
              <a:rPr lang="en-US" sz="1800" dirty="0" err="1"/>
              <a:t>binários</a:t>
            </a:r>
            <a:endParaRPr lang="en-US" sz="1800" dirty="0"/>
          </a:p>
          <a:p>
            <a:r>
              <a:rPr lang="en-US" sz="1800" dirty="0" err="1"/>
              <a:t>Arquivos</a:t>
            </a:r>
            <a:r>
              <a:rPr lang="en-US" sz="1800" dirty="0"/>
              <a:t> </a:t>
            </a:r>
            <a:r>
              <a:rPr lang="en-US" sz="1800" dirty="0" err="1"/>
              <a:t>netcdf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22" name="Espaço Reservado para Conteúdo 21" descr="Mapa&#10;&#10;Descrição gerada automaticamente">
            <a:extLst>
              <a:ext uri="{FF2B5EF4-FFF2-40B4-BE49-F238E27FC236}">
                <a16:creationId xmlns:a16="http://schemas.microsoft.com/office/drawing/2014/main" id="{E063F558-45E5-471F-ADDC-54438425F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108" r="3947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96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666A94-6708-49BE-8FA7-1CF7673B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pt-BR" sz="3600" dirty="0"/>
              <a:t>Gráficos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B45D1E1-3161-47B3-9F4C-2F17A013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400" dirty="0"/>
              <a:t>Fazer </a:t>
            </a:r>
            <a:r>
              <a:rPr lang="en-US" sz="2400" dirty="0" err="1"/>
              <a:t>gráficos</a:t>
            </a:r>
            <a:endParaRPr lang="en-US" sz="2400" dirty="0"/>
          </a:p>
          <a:p>
            <a:r>
              <a:rPr lang="en-US" sz="2400" dirty="0"/>
              <a:t>Scatterplot</a:t>
            </a:r>
          </a:p>
          <a:p>
            <a:r>
              <a:rPr lang="en-US" sz="2400" dirty="0" err="1"/>
              <a:t>Bandas</a:t>
            </a:r>
            <a:r>
              <a:rPr lang="en-US" sz="2400" dirty="0"/>
              <a:t> de </a:t>
            </a:r>
            <a:r>
              <a:rPr lang="en-US" sz="2400" dirty="0" err="1"/>
              <a:t>incerteza</a:t>
            </a:r>
            <a:endParaRPr lang="en-US" sz="2400" dirty="0"/>
          </a:p>
          <a:p>
            <a:r>
              <a:rPr lang="en-US" sz="2400" dirty="0" err="1"/>
              <a:t>Plotar</a:t>
            </a:r>
            <a:r>
              <a:rPr lang="en-US" sz="2400" dirty="0"/>
              <a:t> dados de entrada e </a:t>
            </a:r>
            <a:r>
              <a:rPr lang="en-US" sz="2400" dirty="0" err="1"/>
              <a:t>resultados</a:t>
            </a:r>
            <a:r>
              <a:rPr lang="en-US" sz="2400" dirty="0"/>
              <a:t> de </a:t>
            </a:r>
            <a:r>
              <a:rPr lang="en-US" sz="2400" dirty="0" err="1"/>
              <a:t>modelos</a:t>
            </a:r>
            <a:endParaRPr lang="en-US" sz="2400" dirty="0"/>
          </a:p>
          <a:p>
            <a:endParaRPr lang="pt-BR" sz="2400" dirty="0"/>
          </a:p>
        </p:txBody>
      </p:sp>
      <p:pic>
        <p:nvPicPr>
          <p:cNvPr id="2" name="Espaço Reservado para Conteúdo 3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id="{6D40CDA7-544D-49C1-AFB1-5656AE03B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5320" y="1908184"/>
            <a:ext cx="6253212" cy="411148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2107D4-0AAE-48FE-BD39-0D9044F577F9}"/>
              </a:ext>
            </a:extLst>
          </p:cNvPr>
          <p:cNvSpPr txBox="1"/>
          <p:nvPr/>
        </p:nvSpPr>
        <p:spPr>
          <a:xfrm>
            <a:off x="9095616" y="5819615"/>
            <a:ext cx="24529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iki.openhatch.org/wiki/Matplotli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7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igital fictícia de personagem de jogo de vídeo game&#10;&#10;Descrição gerada automaticamente com confiança baixa">
            <a:extLst>
              <a:ext uri="{FF2B5EF4-FFF2-40B4-BE49-F238E27FC236}">
                <a16:creationId xmlns:a16="http://schemas.microsoft.com/office/drawing/2014/main" id="{3CD4C3A4-3830-410D-BD66-B3C3D9EAE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449" r="2244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5C31A2-166A-4BFC-B13B-1AF988B3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3600" dirty="0"/>
              <a:t>Inteligência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AAFF1-C88C-4F1F-A0F4-3EC1C26C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2000" dirty="0"/>
              <a:t>Resolver problemas complexos com </a:t>
            </a:r>
            <a:r>
              <a:rPr lang="pt-BR" sz="2000" dirty="0" err="1"/>
              <a:t>Machine</a:t>
            </a:r>
            <a:r>
              <a:rPr lang="pt-BR" sz="2000" dirty="0"/>
              <a:t> Learning</a:t>
            </a:r>
          </a:p>
          <a:p>
            <a:r>
              <a:rPr lang="pt-BR" sz="2000" dirty="0"/>
              <a:t>Modelagem</a:t>
            </a:r>
          </a:p>
          <a:p>
            <a:r>
              <a:rPr lang="pt-BR" sz="2000" dirty="0" err="1"/>
              <a:t>Deep</a:t>
            </a:r>
            <a:r>
              <a:rPr lang="pt-BR" sz="2000" dirty="0"/>
              <a:t> 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3D18D3-C926-4343-BE1C-BD8FD8DE9F70}"/>
              </a:ext>
            </a:extLst>
          </p:cNvPr>
          <p:cNvSpPr txBox="1"/>
          <p:nvPr/>
        </p:nvSpPr>
        <p:spPr>
          <a:xfrm>
            <a:off x="9606036" y="6657945"/>
            <a:ext cx="258596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peoplematters.in/article/technology/what-hr-should-know-about-machine-learning-175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1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CB13B-12EA-4266-ADF7-B4CB7ADA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pilares...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7A864-D67F-4711-AE49-E24B92EA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97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C30019E-55D1-4065-9521-3C51D6A7CD19}"/>
              </a:ext>
            </a:extLst>
          </p:cNvPr>
          <p:cNvSpPr/>
          <p:nvPr/>
        </p:nvSpPr>
        <p:spPr>
          <a:xfrm>
            <a:off x="595317" y="3970472"/>
            <a:ext cx="3619362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302A-C2D8-4B50-B261-DD7D64C7D422}"/>
              </a:ext>
            </a:extLst>
          </p:cNvPr>
          <p:cNvSpPr txBox="1"/>
          <p:nvPr/>
        </p:nvSpPr>
        <p:spPr>
          <a:xfrm>
            <a:off x="672087" y="3776354"/>
            <a:ext cx="3465821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VISUALIZAÇÃO DE DADOS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FD932A-984D-471D-8A37-1BFF87B1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4534762"/>
            <a:ext cx="2497024" cy="625769"/>
          </a:xfrm>
          <a:prstGeom prst="rect">
            <a:avLst/>
          </a:prstGeom>
        </p:spPr>
      </p:pic>
      <p:sp>
        <p:nvSpPr>
          <p:cNvPr id="36" name="AutoShape 6">
            <a:extLst>
              <a:ext uri="{FF2B5EF4-FFF2-40B4-BE49-F238E27FC236}">
                <a16:creationId xmlns:a16="http://schemas.microsoft.com/office/drawing/2014/main" id="{C4095E1A-621E-4326-BDCC-E888ACB23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1BF83D3-F2FC-4267-9C56-D183F08F6DEE}"/>
              </a:ext>
            </a:extLst>
          </p:cNvPr>
          <p:cNvSpPr/>
          <p:nvPr/>
        </p:nvSpPr>
        <p:spPr>
          <a:xfrm>
            <a:off x="608032" y="484742"/>
            <a:ext cx="3606646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6A41AE2-7BD9-4815-948E-AB854EBD89F7}"/>
              </a:ext>
            </a:extLst>
          </p:cNvPr>
          <p:cNvSpPr txBox="1"/>
          <p:nvPr/>
        </p:nvSpPr>
        <p:spPr>
          <a:xfrm>
            <a:off x="1003191" y="284686"/>
            <a:ext cx="2908040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BIBLIOTECA PADRÃO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A75440C-1442-4744-969F-7551EBA38D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923319"/>
            <a:ext cx="1842539" cy="1842539"/>
          </a:xfrm>
          <a:prstGeom prst="rect">
            <a:avLst/>
          </a:prstGeom>
        </p:spPr>
      </p:pic>
      <p:sp>
        <p:nvSpPr>
          <p:cNvPr id="1029" name="Seta: Curva para a Esquerda 1028">
            <a:extLst>
              <a:ext uri="{FF2B5EF4-FFF2-40B4-BE49-F238E27FC236}">
                <a16:creationId xmlns:a16="http://schemas.microsoft.com/office/drawing/2014/main" id="{13BE86FB-B779-480A-8A8B-8AB3A71C5744}"/>
              </a:ext>
            </a:extLst>
          </p:cNvPr>
          <p:cNvSpPr/>
          <p:nvPr/>
        </p:nvSpPr>
        <p:spPr>
          <a:xfrm>
            <a:off x="4049486" y="2470068"/>
            <a:ext cx="1223158" cy="24463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Bando de pássaros voando no céu&#10;&#10;Descrição gerada automaticamente com confiança média">
            <a:extLst>
              <a:ext uri="{FF2B5EF4-FFF2-40B4-BE49-F238E27FC236}">
                <a16:creationId xmlns:a16="http://schemas.microsoft.com/office/drawing/2014/main" id="{FB6371C3-A34B-498F-BCDA-1221887952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769" b="236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9CAF1A-211D-4EA3-8CC2-9143417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rgbClr val="FFFFFF"/>
                </a:solidFill>
              </a:rPr>
              <a:t>Iluminando</a:t>
            </a:r>
            <a:r>
              <a:rPr lang="en-US" sz="7200" dirty="0">
                <a:solidFill>
                  <a:srgbClr val="FFFFFF"/>
                </a:solidFill>
              </a:rPr>
              <a:t> python</a:t>
            </a:r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09 de </a:t>
            </a:r>
            <a:r>
              <a:rPr lang="en-US" sz="2400" dirty="0" err="1">
                <a:solidFill>
                  <a:srgbClr val="FFFFFF"/>
                </a:solidFill>
              </a:rPr>
              <a:t>Fevereiro</a:t>
            </a:r>
            <a:r>
              <a:rPr lang="en-US" sz="2400" dirty="0">
                <a:solidFill>
                  <a:srgbClr val="FFFFFF"/>
                </a:solidFill>
              </a:rPr>
              <a:t> de 2022</a:t>
            </a:r>
          </a:p>
        </p:txBody>
      </p:sp>
    </p:spTree>
    <p:extLst>
      <p:ext uri="{BB962C8B-B14F-4D97-AF65-F5344CB8AC3E}">
        <p14:creationId xmlns:p14="http://schemas.microsoft.com/office/powerpoint/2010/main" val="236718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C30019E-55D1-4065-9521-3C51D6A7CD19}"/>
              </a:ext>
            </a:extLst>
          </p:cNvPr>
          <p:cNvSpPr/>
          <p:nvPr/>
        </p:nvSpPr>
        <p:spPr>
          <a:xfrm>
            <a:off x="595317" y="3970472"/>
            <a:ext cx="3619362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302A-C2D8-4B50-B261-DD7D64C7D422}"/>
              </a:ext>
            </a:extLst>
          </p:cNvPr>
          <p:cNvSpPr txBox="1"/>
          <p:nvPr/>
        </p:nvSpPr>
        <p:spPr>
          <a:xfrm>
            <a:off x="672087" y="3776354"/>
            <a:ext cx="3465821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VISUALIZAÇÃO DE DADOS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FD932A-984D-471D-8A37-1BFF87B1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4534762"/>
            <a:ext cx="2497024" cy="625769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59E837F-4F4F-410B-AFE8-26B7DB3A1CED}"/>
              </a:ext>
            </a:extLst>
          </p:cNvPr>
          <p:cNvSpPr/>
          <p:nvPr/>
        </p:nvSpPr>
        <p:spPr>
          <a:xfrm>
            <a:off x="4520216" y="484742"/>
            <a:ext cx="3621024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C4095E1A-621E-4326-BDCC-E888ACB23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1BF83D3-F2FC-4267-9C56-D183F08F6DEE}"/>
              </a:ext>
            </a:extLst>
          </p:cNvPr>
          <p:cNvSpPr/>
          <p:nvPr/>
        </p:nvSpPr>
        <p:spPr>
          <a:xfrm>
            <a:off x="608032" y="484742"/>
            <a:ext cx="3606646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6A41AE2-7BD9-4815-948E-AB854EBD89F7}"/>
              </a:ext>
            </a:extLst>
          </p:cNvPr>
          <p:cNvSpPr txBox="1"/>
          <p:nvPr/>
        </p:nvSpPr>
        <p:spPr>
          <a:xfrm>
            <a:off x="1003191" y="284686"/>
            <a:ext cx="2908040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BIBLIOTECA PADRÃO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A75440C-1442-4744-969F-7551EBA38D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923319"/>
            <a:ext cx="1842539" cy="1842539"/>
          </a:xfrm>
          <a:prstGeom prst="rect">
            <a:avLst/>
          </a:prstGeom>
        </p:spPr>
      </p:pic>
      <p:sp>
        <p:nvSpPr>
          <p:cNvPr id="1029" name="Seta: Curva para a Esquerda 1028">
            <a:extLst>
              <a:ext uri="{FF2B5EF4-FFF2-40B4-BE49-F238E27FC236}">
                <a16:creationId xmlns:a16="http://schemas.microsoft.com/office/drawing/2014/main" id="{13BE86FB-B779-480A-8A8B-8AB3A71C5744}"/>
              </a:ext>
            </a:extLst>
          </p:cNvPr>
          <p:cNvSpPr/>
          <p:nvPr/>
        </p:nvSpPr>
        <p:spPr>
          <a:xfrm>
            <a:off x="4049486" y="2470068"/>
            <a:ext cx="1223158" cy="24463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48E2F6D-5677-45F2-A11C-15677BFBC7A6}"/>
              </a:ext>
            </a:extLst>
          </p:cNvPr>
          <p:cNvSpPr txBox="1"/>
          <p:nvPr/>
        </p:nvSpPr>
        <p:spPr>
          <a:xfrm>
            <a:off x="5033600" y="284686"/>
            <a:ext cx="2657138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ANÁLISE DE DADOS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0D08820-7A66-45E9-8E4B-8AADCE13774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38" y="850320"/>
            <a:ext cx="1952960" cy="7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4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C30019E-55D1-4065-9521-3C51D6A7CD19}"/>
              </a:ext>
            </a:extLst>
          </p:cNvPr>
          <p:cNvSpPr/>
          <p:nvPr/>
        </p:nvSpPr>
        <p:spPr>
          <a:xfrm>
            <a:off x="595317" y="3970472"/>
            <a:ext cx="3619362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302A-C2D8-4B50-B261-DD7D64C7D422}"/>
              </a:ext>
            </a:extLst>
          </p:cNvPr>
          <p:cNvSpPr txBox="1"/>
          <p:nvPr/>
        </p:nvSpPr>
        <p:spPr>
          <a:xfrm>
            <a:off x="672087" y="3776354"/>
            <a:ext cx="3465821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VISUALIZAÇÃO DE DADOS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FD932A-984D-471D-8A37-1BFF87B1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4534762"/>
            <a:ext cx="2497024" cy="625769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59E837F-4F4F-410B-AFE8-26B7DB3A1CED}"/>
              </a:ext>
            </a:extLst>
          </p:cNvPr>
          <p:cNvSpPr/>
          <p:nvPr/>
        </p:nvSpPr>
        <p:spPr>
          <a:xfrm>
            <a:off x="4520216" y="484742"/>
            <a:ext cx="3621024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C4095E1A-621E-4326-BDCC-E888ACB23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1BF83D3-F2FC-4267-9C56-D183F08F6DEE}"/>
              </a:ext>
            </a:extLst>
          </p:cNvPr>
          <p:cNvSpPr/>
          <p:nvPr/>
        </p:nvSpPr>
        <p:spPr>
          <a:xfrm>
            <a:off x="608032" y="484742"/>
            <a:ext cx="3606646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6A41AE2-7BD9-4815-948E-AB854EBD89F7}"/>
              </a:ext>
            </a:extLst>
          </p:cNvPr>
          <p:cNvSpPr txBox="1"/>
          <p:nvPr/>
        </p:nvSpPr>
        <p:spPr>
          <a:xfrm>
            <a:off x="1003191" y="284686"/>
            <a:ext cx="2908040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BIBLIOTECA PADRÃO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A75440C-1442-4744-969F-7551EBA38D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923319"/>
            <a:ext cx="1842539" cy="184253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1CB318-348B-4C92-89E2-090448F736F2}"/>
              </a:ext>
            </a:extLst>
          </p:cNvPr>
          <p:cNvSpPr txBox="1"/>
          <p:nvPr/>
        </p:nvSpPr>
        <p:spPr>
          <a:xfrm>
            <a:off x="5033600" y="284686"/>
            <a:ext cx="2657138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ANÁLISE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9F4E593-A496-4AF0-9EA3-CFEEAA438D6F}"/>
              </a:ext>
            </a:extLst>
          </p:cNvPr>
          <p:cNvSpPr txBox="1"/>
          <p:nvPr/>
        </p:nvSpPr>
        <p:spPr>
          <a:xfrm>
            <a:off x="6315186" y="4534762"/>
            <a:ext cx="347479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6000" b="1" dirty="0"/>
              <a:t>MATLAB?!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33E5467A-4726-47A9-A372-E485B7BBA1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57" y="1446441"/>
            <a:ext cx="1624482" cy="7292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7BC64DD-6CC1-47FA-AAAF-A7AF6EE4E59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38" y="850320"/>
            <a:ext cx="1952960" cy="74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C30019E-55D1-4065-9521-3C51D6A7CD19}"/>
              </a:ext>
            </a:extLst>
          </p:cNvPr>
          <p:cNvSpPr/>
          <p:nvPr/>
        </p:nvSpPr>
        <p:spPr>
          <a:xfrm>
            <a:off x="595317" y="3970472"/>
            <a:ext cx="3619362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302A-C2D8-4B50-B261-DD7D64C7D422}"/>
              </a:ext>
            </a:extLst>
          </p:cNvPr>
          <p:cNvSpPr txBox="1"/>
          <p:nvPr/>
        </p:nvSpPr>
        <p:spPr>
          <a:xfrm>
            <a:off x="672087" y="3776354"/>
            <a:ext cx="3465821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VISUALIZAÇÃO DE DADOS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FD932A-984D-471D-8A37-1BFF87B1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4534762"/>
            <a:ext cx="2497024" cy="62576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09E1857-10A9-4421-9622-2FD4D50E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5408978"/>
            <a:ext cx="2497024" cy="696988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59E837F-4F4F-410B-AFE8-26B7DB3A1CED}"/>
              </a:ext>
            </a:extLst>
          </p:cNvPr>
          <p:cNvSpPr/>
          <p:nvPr/>
        </p:nvSpPr>
        <p:spPr>
          <a:xfrm>
            <a:off x="4520216" y="484742"/>
            <a:ext cx="3621024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E3A238B9-859A-4C60-AC3F-A68393F4980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38" y="850320"/>
            <a:ext cx="1952960" cy="748491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1BF83D3-F2FC-4267-9C56-D183F08F6DEE}"/>
              </a:ext>
            </a:extLst>
          </p:cNvPr>
          <p:cNvSpPr/>
          <p:nvPr/>
        </p:nvSpPr>
        <p:spPr>
          <a:xfrm>
            <a:off x="608032" y="484742"/>
            <a:ext cx="3606646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6A41AE2-7BD9-4815-948E-AB854EBD89F7}"/>
              </a:ext>
            </a:extLst>
          </p:cNvPr>
          <p:cNvSpPr txBox="1"/>
          <p:nvPr/>
        </p:nvSpPr>
        <p:spPr>
          <a:xfrm>
            <a:off x="1003191" y="284686"/>
            <a:ext cx="2908040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BIBLIOTECA PADRÃO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A75440C-1442-4744-969F-7551EBA38DD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923319"/>
            <a:ext cx="1842539" cy="1842539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C1CB318-348B-4C92-89E2-090448F736F2}"/>
              </a:ext>
            </a:extLst>
          </p:cNvPr>
          <p:cNvSpPr txBox="1"/>
          <p:nvPr/>
        </p:nvSpPr>
        <p:spPr>
          <a:xfrm>
            <a:off x="5033600" y="284686"/>
            <a:ext cx="2657138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ANÁLISE DE DADOS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84B54A9-F62C-47A9-9D46-992C14AD1EC0}"/>
              </a:ext>
            </a:extLst>
          </p:cNvPr>
          <p:cNvSpPr txBox="1"/>
          <p:nvPr/>
        </p:nvSpPr>
        <p:spPr>
          <a:xfrm>
            <a:off x="5005030" y="4296909"/>
            <a:ext cx="6272422" cy="175432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5400" b="1" dirty="0"/>
              <a:t>ANÁLISE DE DADOS</a:t>
            </a:r>
          </a:p>
          <a:p>
            <a:pPr algn="ctr"/>
            <a:r>
              <a:rPr lang="pt-BR" sz="5400" b="1" dirty="0"/>
              <a:t>PANDAS DATAFRAME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409A26CC-427B-4A83-BEBB-5D37BD3B6FD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57" y="1446441"/>
            <a:ext cx="1624482" cy="729270"/>
          </a:xfrm>
          <a:prstGeom prst="rect">
            <a:avLst/>
          </a:prstGeom>
        </p:spPr>
      </p:pic>
      <p:sp>
        <p:nvSpPr>
          <p:cNvPr id="3" name="Balão de Pensamento: Nuvem 2">
            <a:extLst>
              <a:ext uri="{FF2B5EF4-FFF2-40B4-BE49-F238E27FC236}">
                <a16:creationId xmlns:a16="http://schemas.microsoft.com/office/drawing/2014/main" id="{AA99CB4E-9C4A-4EE3-ADF4-C8EA3BC77108}"/>
              </a:ext>
            </a:extLst>
          </p:cNvPr>
          <p:cNvSpPr/>
          <p:nvPr/>
        </p:nvSpPr>
        <p:spPr>
          <a:xfrm>
            <a:off x="6733309" y="1995056"/>
            <a:ext cx="2842537" cy="198209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88A6F1A3-34D2-4312-983F-8AE36D9FBC4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20" y="2495466"/>
            <a:ext cx="2167514" cy="889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19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C30019E-55D1-4065-9521-3C51D6A7CD19}"/>
              </a:ext>
            </a:extLst>
          </p:cNvPr>
          <p:cNvSpPr/>
          <p:nvPr/>
        </p:nvSpPr>
        <p:spPr>
          <a:xfrm>
            <a:off x="595317" y="3970472"/>
            <a:ext cx="3619362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F73302A-C2D8-4B50-B261-DD7D64C7D422}"/>
              </a:ext>
            </a:extLst>
          </p:cNvPr>
          <p:cNvSpPr txBox="1"/>
          <p:nvPr/>
        </p:nvSpPr>
        <p:spPr>
          <a:xfrm>
            <a:off x="672087" y="3776354"/>
            <a:ext cx="3465821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VISUALIZAÇÃO DE DADOS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48FD932A-984D-471D-8A37-1BFF87B1F7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4534762"/>
            <a:ext cx="2497024" cy="62576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09E1857-10A9-4421-9622-2FD4D50E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8037" y="5408978"/>
            <a:ext cx="2497024" cy="696988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59E837F-4F4F-410B-AFE8-26B7DB3A1CED}"/>
              </a:ext>
            </a:extLst>
          </p:cNvPr>
          <p:cNvSpPr/>
          <p:nvPr/>
        </p:nvSpPr>
        <p:spPr>
          <a:xfrm>
            <a:off x="4520216" y="484742"/>
            <a:ext cx="3621024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7C4EFBF-DAC8-4735-94FC-83EC5AA1866A}"/>
              </a:ext>
            </a:extLst>
          </p:cNvPr>
          <p:cNvSpPr txBox="1"/>
          <p:nvPr/>
        </p:nvSpPr>
        <p:spPr>
          <a:xfrm>
            <a:off x="5033600" y="284686"/>
            <a:ext cx="2657138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ANÁLISE DE DADOS</a:t>
            </a:r>
          </a:p>
        </p:txBody>
      </p:sp>
      <p:sp>
        <p:nvSpPr>
          <p:cNvPr id="36" name="AutoShape 6">
            <a:extLst>
              <a:ext uri="{FF2B5EF4-FFF2-40B4-BE49-F238E27FC236}">
                <a16:creationId xmlns:a16="http://schemas.microsoft.com/office/drawing/2014/main" id="{C4095E1A-621E-4326-BDCC-E888ACB23F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F2317F2-8E74-4464-BE9B-F4A23FC1A3B9}"/>
              </a:ext>
            </a:extLst>
          </p:cNvPr>
          <p:cNvSpPr/>
          <p:nvPr/>
        </p:nvSpPr>
        <p:spPr>
          <a:xfrm>
            <a:off x="4563922" y="3970472"/>
            <a:ext cx="3621024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C7AA665-E7CC-4BCD-B7EA-A2406EC8B3B3}"/>
              </a:ext>
            </a:extLst>
          </p:cNvPr>
          <p:cNvSpPr txBox="1"/>
          <p:nvPr/>
        </p:nvSpPr>
        <p:spPr>
          <a:xfrm>
            <a:off x="4747015" y="3770417"/>
            <a:ext cx="3230308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MODELAGEM DE DADOS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846E7B6E-8C0A-4581-8E50-7B9FC45F7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45" y="4711999"/>
            <a:ext cx="1883672" cy="6828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1BF83D3-F2FC-4267-9C56-D183F08F6DEE}"/>
              </a:ext>
            </a:extLst>
          </p:cNvPr>
          <p:cNvSpPr/>
          <p:nvPr/>
        </p:nvSpPr>
        <p:spPr>
          <a:xfrm>
            <a:off x="608032" y="484742"/>
            <a:ext cx="3606646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6A41AE2-7BD9-4815-948E-AB854EBD89F7}"/>
              </a:ext>
            </a:extLst>
          </p:cNvPr>
          <p:cNvSpPr txBox="1"/>
          <p:nvPr/>
        </p:nvSpPr>
        <p:spPr>
          <a:xfrm>
            <a:off x="1003191" y="284686"/>
            <a:ext cx="2908040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BIBLIOTECA PADRÃO</a:t>
            </a: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AA75440C-1442-4744-969F-7551EBA38DD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97" y="923319"/>
            <a:ext cx="1842539" cy="184253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631C3F3F-9ADD-4F55-99E9-2B349F5D514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74" y="4185365"/>
            <a:ext cx="2814452" cy="4591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B27F1FBD-1B79-4238-A4E1-5A72FF87711E}"/>
              </a:ext>
            </a:extLst>
          </p:cNvPr>
          <p:cNvSpPr/>
          <p:nvPr/>
        </p:nvSpPr>
        <p:spPr>
          <a:xfrm>
            <a:off x="8446778" y="507503"/>
            <a:ext cx="3621024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7238A9C-ACEF-486F-802D-68DC03FB629A}"/>
              </a:ext>
            </a:extLst>
          </p:cNvPr>
          <p:cNvSpPr txBox="1"/>
          <p:nvPr/>
        </p:nvSpPr>
        <p:spPr>
          <a:xfrm>
            <a:off x="9550980" y="307448"/>
            <a:ext cx="1494320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HTML XML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89ADB64C-D8DC-4133-A2A3-146DE7D3AD5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37" y="1083170"/>
            <a:ext cx="1001183" cy="1197587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F1E9C0E6-41AB-4C4E-A271-FE1ABE64FBA5}"/>
              </a:ext>
            </a:extLst>
          </p:cNvPr>
          <p:cNvSpPr txBox="1"/>
          <p:nvPr/>
        </p:nvSpPr>
        <p:spPr>
          <a:xfrm>
            <a:off x="10387006" y="2280757"/>
            <a:ext cx="113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err="1"/>
              <a:t>BSoup</a:t>
            </a:r>
            <a:endParaRPr lang="pt-BR" sz="2800" b="1" dirty="0"/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A6451DF2-F5FB-4FAB-9142-F75351424AE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13" y="1014946"/>
            <a:ext cx="1365390" cy="1750912"/>
          </a:xfrm>
          <a:prstGeom prst="rect">
            <a:avLst/>
          </a:prstGeom>
        </p:spPr>
      </p:pic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66ACE81A-21EB-46DE-937F-31EEE5598B80}"/>
              </a:ext>
            </a:extLst>
          </p:cNvPr>
          <p:cNvSpPr/>
          <p:nvPr/>
        </p:nvSpPr>
        <p:spPr>
          <a:xfrm>
            <a:off x="8448440" y="4001564"/>
            <a:ext cx="3619362" cy="2602842"/>
          </a:xfrm>
          <a:prstGeom prst="roundRect">
            <a:avLst/>
          </a:prstGeom>
          <a:noFill/>
          <a:ln w="603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1D99AD0-3F20-43E1-959C-2553D214E0A0}"/>
              </a:ext>
            </a:extLst>
          </p:cNvPr>
          <p:cNvSpPr txBox="1"/>
          <p:nvPr/>
        </p:nvSpPr>
        <p:spPr>
          <a:xfrm>
            <a:off x="8874034" y="3801509"/>
            <a:ext cx="2580386" cy="400110"/>
          </a:xfrm>
          <a:prstGeom prst="rect">
            <a:avLst/>
          </a:prstGeom>
          <a:solidFill>
            <a:srgbClr val="787878"/>
          </a:solidFill>
          <a:ln>
            <a:noFill/>
          </a:ln>
          <a:effectLst>
            <a:softEdge rad="1270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ANÁLISE ESPACIAL</a:t>
            </a:r>
          </a:p>
        </p:txBody>
      </p:sp>
      <p:pic>
        <p:nvPicPr>
          <p:cNvPr id="1024" name="Imagem 1023">
            <a:extLst>
              <a:ext uri="{FF2B5EF4-FFF2-40B4-BE49-F238E27FC236}">
                <a16:creationId xmlns:a16="http://schemas.microsoft.com/office/drawing/2014/main" id="{5627940D-B502-4C5C-91F8-9CDB133F28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015" y="4307932"/>
            <a:ext cx="1962424" cy="514422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AE92E49C-F1AE-4329-826B-FCDCEAE30EE2}"/>
              </a:ext>
            </a:extLst>
          </p:cNvPr>
          <p:cNvSpPr txBox="1"/>
          <p:nvPr/>
        </p:nvSpPr>
        <p:spPr>
          <a:xfrm>
            <a:off x="8664418" y="4882418"/>
            <a:ext cx="1592872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b="1" dirty="0" err="1"/>
              <a:t>Shapely</a:t>
            </a:r>
            <a:endParaRPr lang="pt-BR" sz="2400" b="1" dirty="0"/>
          </a:p>
          <a:p>
            <a:r>
              <a:rPr lang="pt-BR" sz="2400" b="1" dirty="0"/>
              <a:t>Fiona</a:t>
            </a:r>
          </a:p>
          <a:p>
            <a:r>
              <a:rPr lang="pt-BR" sz="2400" b="1" dirty="0"/>
              <a:t>GDAL/OGR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D4DF50D3-1646-4937-A900-42C394A47804}"/>
              </a:ext>
            </a:extLst>
          </p:cNvPr>
          <p:cNvSpPr txBox="1"/>
          <p:nvPr/>
        </p:nvSpPr>
        <p:spPr>
          <a:xfrm>
            <a:off x="10368146" y="4892783"/>
            <a:ext cx="123860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2400" b="1" dirty="0" err="1"/>
              <a:t>Rasterio</a:t>
            </a:r>
            <a:endParaRPr lang="pt-BR" sz="2400" b="1" dirty="0"/>
          </a:p>
          <a:p>
            <a:r>
              <a:rPr lang="pt-BR" sz="2400" b="1" dirty="0" err="1"/>
              <a:t>PySAL</a:t>
            </a:r>
            <a:endParaRPr lang="pt-BR" sz="2400" b="1" dirty="0"/>
          </a:p>
          <a:p>
            <a:r>
              <a:rPr lang="pt-BR" sz="2400" b="1" dirty="0" err="1"/>
              <a:t>Xarray</a:t>
            </a:r>
            <a:endParaRPr lang="pt-BR" sz="2400" b="1" dirty="0"/>
          </a:p>
          <a:p>
            <a:r>
              <a:rPr lang="pt-BR" sz="2400" b="1" dirty="0" err="1"/>
              <a:t>imageio</a:t>
            </a:r>
            <a:endParaRPr lang="pt-BR" sz="2400" b="1" dirty="0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5E4BEE3-9324-4854-AD95-55C98471DD9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57" y="1446441"/>
            <a:ext cx="1624482" cy="72927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92F7C690-B93B-49ED-8E19-059D013CF218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20" y="2121527"/>
            <a:ext cx="1855763" cy="748491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AED2F58-F230-47D0-BAAE-C2114D1C73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20645" y="5436068"/>
            <a:ext cx="2306224" cy="52673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0E30411-C890-4088-9DDF-88F999BBFCCA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38" y="850320"/>
            <a:ext cx="1952960" cy="748491"/>
          </a:xfrm>
          <a:prstGeom prst="rect">
            <a:avLst/>
          </a:prstGeom>
        </p:spPr>
      </p:pic>
      <p:pic>
        <p:nvPicPr>
          <p:cNvPr id="35" name="Picture 2" descr="Resultado de imagem para pytorch">
            <a:extLst>
              <a:ext uri="{FF2B5EF4-FFF2-40B4-BE49-F238E27FC236}">
                <a16:creationId xmlns:a16="http://schemas.microsoft.com/office/drawing/2014/main" id="{B64CC93E-2727-4E2C-86C2-2CE8EFD3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744" y="5992909"/>
            <a:ext cx="1825968" cy="40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68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241C3F-0BF8-4926-AFB4-A53C41732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20" y="88109"/>
            <a:ext cx="2037377" cy="16140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5904362-F84E-45EA-8994-8EBF87BE04C4}"/>
              </a:ext>
            </a:extLst>
          </p:cNvPr>
          <p:cNvSpPr txBox="1"/>
          <p:nvPr/>
        </p:nvSpPr>
        <p:spPr>
          <a:xfrm>
            <a:off x="5723217" y="724695"/>
            <a:ext cx="4518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https://www.w3schools.com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B330E5-0F8D-4F94-A524-9926B1F38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0898"/>
            <a:ext cx="5275398" cy="91340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E61116D-FE3B-4C65-8469-A60F1C6A540A}"/>
              </a:ext>
            </a:extLst>
          </p:cNvPr>
          <p:cNvSpPr txBox="1"/>
          <p:nvPr/>
        </p:nvSpPr>
        <p:spPr>
          <a:xfrm>
            <a:off x="5693843" y="1691053"/>
            <a:ext cx="6576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https://www.geeksforgeeks.org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D7AB88B-4E22-4577-811C-FB0C992E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42" y="3204924"/>
            <a:ext cx="2104811" cy="91340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1EC309-E151-4D2D-9AA4-C0123CB1AFD8}"/>
              </a:ext>
            </a:extLst>
          </p:cNvPr>
          <p:cNvSpPr txBox="1"/>
          <p:nvPr/>
        </p:nvSpPr>
        <p:spPr>
          <a:xfrm>
            <a:off x="5723217" y="3400018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https://www.kaggle.com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C031886-5D70-44B7-AF03-E803B5923A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15" y="4213854"/>
            <a:ext cx="3024394" cy="91340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DFE5BE0-86F6-45AF-B48B-3DF22097B631}"/>
              </a:ext>
            </a:extLst>
          </p:cNvPr>
          <p:cNvSpPr txBox="1"/>
          <p:nvPr/>
        </p:nvSpPr>
        <p:spPr>
          <a:xfrm>
            <a:off x="5723217" y="4335416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https://www.codecademy.com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ECA0BE3-3206-4A95-8AE5-8A2546F58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15" y="5510625"/>
            <a:ext cx="2276793" cy="314369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4D2AF1-85EE-4CDE-86C5-95C4E518D6B5}"/>
              </a:ext>
            </a:extLst>
          </p:cNvPr>
          <p:cNvSpPr txBox="1"/>
          <p:nvPr/>
        </p:nvSpPr>
        <p:spPr>
          <a:xfrm>
            <a:off x="5723217" y="5301774"/>
            <a:ext cx="6136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https://www.freecodecamp.org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972D593-236A-4A83-A90D-7AC6AE620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2" y="6153491"/>
            <a:ext cx="2136352" cy="47352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D531F54-C94F-45B1-AFBC-0363831B1BB4}"/>
              </a:ext>
            </a:extLst>
          </p:cNvPr>
          <p:cNvSpPr txBox="1"/>
          <p:nvPr/>
        </p:nvSpPr>
        <p:spPr>
          <a:xfrm>
            <a:off x="5723217" y="6103792"/>
            <a:ext cx="6136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https://www.datacamp.org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D0496C-E57A-4474-8AF6-5508D196E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542" y="2476884"/>
            <a:ext cx="2023493" cy="82156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F90274-8717-4E6E-9244-28428ECDF815}"/>
              </a:ext>
            </a:extLst>
          </p:cNvPr>
          <p:cNvSpPr txBox="1"/>
          <p:nvPr/>
        </p:nvSpPr>
        <p:spPr>
          <a:xfrm>
            <a:off x="5723217" y="2598000"/>
            <a:ext cx="6136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https://www.udemy.com</a:t>
            </a:r>
          </a:p>
        </p:txBody>
      </p:sp>
    </p:spTree>
    <p:extLst>
      <p:ext uri="{BB962C8B-B14F-4D97-AF65-F5344CB8AC3E}">
        <p14:creationId xmlns:p14="http://schemas.microsoft.com/office/powerpoint/2010/main" val="384436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7BFF2-9529-476E-A221-7AB0E3C1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t-BR" sz="3600" dirty="0"/>
              <a:t>Caminhos das Pedras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DE2CB63A-ACD7-405C-8125-754121A5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0" y="4029941"/>
            <a:ext cx="8189191" cy="245268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Python + </a:t>
            </a:r>
            <a:r>
              <a:rPr lang="en-US" sz="2400" dirty="0" err="1"/>
              <a:t>matplotlib.pyplot</a:t>
            </a:r>
            <a:endParaRPr lang="en-US" sz="2400" dirty="0"/>
          </a:p>
          <a:p>
            <a:r>
              <a:rPr lang="en-US" sz="2400" dirty="0"/>
              <a:t>Dados </a:t>
            </a:r>
            <a:r>
              <a:rPr lang="en-US" sz="2400" dirty="0" err="1"/>
              <a:t>tabulares</a:t>
            </a:r>
            <a:r>
              <a:rPr lang="en-US" sz="2400" dirty="0"/>
              <a:t>: pandas</a:t>
            </a:r>
          </a:p>
          <a:p>
            <a:r>
              <a:rPr lang="en-US" sz="2400" dirty="0"/>
              <a:t>Dados </a:t>
            </a:r>
            <a:r>
              <a:rPr lang="en-US" sz="2400" dirty="0" err="1"/>
              <a:t>georeferenciados</a:t>
            </a:r>
            <a:r>
              <a:rPr lang="en-US" sz="2400" dirty="0"/>
              <a:t>: </a:t>
            </a:r>
            <a:r>
              <a:rPr lang="en-US" sz="2400" dirty="0" err="1"/>
              <a:t>geopandas</a:t>
            </a:r>
            <a:endParaRPr lang="en-US" sz="2400" dirty="0"/>
          </a:p>
          <a:p>
            <a:r>
              <a:rPr lang="en-US" sz="2400" dirty="0"/>
              <a:t>Dados </a:t>
            </a:r>
            <a:r>
              <a:rPr lang="en-US" sz="2400" dirty="0" err="1"/>
              <a:t>matriciais</a:t>
            </a:r>
            <a:r>
              <a:rPr lang="en-US" sz="2400" dirty="0"/>
              <a:t>: </a:t>
            </a:r>
            <a:r>
              <a:rPr lang="en-US" sz="2400" dirty="0" err="1"/>
              <a:t>numpy</a:t>
            </a:r>
            <a:r>
              <a:rPr lang="en-US" sz="2400" dirty="0"/>
              <a:t> + </a:t>
            </a:r>
            <a:r>
              <a:rPr lang="en-US" sz="2400" dirty="0" err="1"/>
              <a:t>rasterio</a:t>
            </a:r>
            <a:r>
              <a:rPr lang="en-US" sz="2400" dirty="0"/>
              <a:t> + </a:t>
            </a:r>
            <a:r>
              <a:rPr lang="en-US" sz="2400" dirty="0" err="1"/>
              <a:t>scipy</a:t>
            </a:r>
            <a:endParaRPr lang="en-US" sz="2400" dirty="0"/>
          </a:p>
          <a:p>
            <a:r>
              <a:rPr lang="en-US" sz="2400" dirty="0"/>
              <a:t>Machine learning: </a:t>
            </a:r>
            <a:r>
              <a:rPr lang="en-US" sz="2400" dirty="0" err="1"/>
              <a:t>numpy</a:t>
            </a:r>
            <a:r>
              <a:rPr lang="en-US" sz="2400" dirty="0"/>
              <a:t> + pandas + </a:t>
            </a:r>
            <a:r>
              <a:rPr lang="en-US" sz="2400" dirty="0" err="1"/>
              <a:t>sklearn</a:t>
            </a:r>
            <a:r>
              <a:rPr lang="en-US" sz="2400" dirty="0"/>
              <a:t> (</a:t>
            </a:r>
            <a:r>
              <a:rPr lang="en-US" sz="2400" dirty="0" err="1"/>
              <a:t>pytorch</a:t>
            </a:r>
            <a:r>
              <a:rPr lang="en-US" sz="2400" dirty="0"/>
              <a:t>, 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tf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Interpolação</a:t>
            </a:r>
            <a:r>
              <a:rPr lang="en-US" sz="2400" dirty="0"/>
              <a:t>/</a:t>
            </a:r>
            <a:r>
              <a:rPr lang="en-US" sz="2400" dirty="0" err="1"/>
              <a:t>Otimização</a:t>
            </a:r>
            <a:r>
              <a:rPr lang="en-US" sz="2400" dirty="0"/>
              <a:t>: </a:t>
            </a:r>
            <a:r>
              <a:rPr lang="en-US" sz="2400" dirty="0" err="1"/>
              <a:t>Numpy</a:t>
            </a:r>
            <a:r>
              <a:rPr lang="en-US" sz="2400" dirty="0"/>
              <a:t> + </a:t>
            </a:r>
            <a:r>
              <a:rPr lang="en-US" sz="2400" dirty="0" err="1"/>
              <a:t>Scipy</a:t>
            </a:r>
            <a:endParaRPr lang="en-US" sz="2400" dirty="0"/>
          </a:p>
        </p:txBody>
      </p:sp>
      <p:pic>
        <p:nvPicPr>
          <p:cNvPr id="6" name="Espaço Reservado para Conteúdo 5" descr="Pessoas andando em caminho de terra com grama&#10;&#10;Descrição gerada automaticamente">
            <a:extLst>
              <a:ext uri="{FF2B5EF4-FFF2-40B4-BE49-F238E27FC236}">
                <a16:creationId xmlns:a16="http://schemas.microsoft.com/office/drawing/2014/main" id="{BAB73704-BBBA-48D7-973D-3F4E0DD58C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E6D42FF-534A-427A-887F-BE3BEE694183}"/>
              </a:ext>
            </a:extLst>
          </p:cNvPr>
          <p:cNvSpPr txBox="1"/>
          <p:nvPr/>
        </p:nvSpPr>
        <p:spPr>
          <a:xfrm>
            <a:off x="9859310" y="6657945"/>
            <a:ext cx="23326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://www.soniaideias.com/artigo/o-caminho-da-escolh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72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30753-A447-4E6C-B582-26147239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https://github.com/barbedorafael/Python_workshop_HGE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C6176C-0E6D-483F-90F9-879FFDAE71DC}"/>
              </a:ext>
            </a:extLst>
          </p:cNvPr>
          <p:cNvSpPr txBox="1"/>
          <p:nvPr/>
        </p:nvSpPr>
        <p:spPr>
          <a:xfrm>
            <a:off x="838200" y="681037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https://colab.research.google.com/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48777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CD4C3-5485-4B44-8317-48EFAE80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coisas...</a:t>
            </a:r>
          </a:p>
        </p:txBody>
      </p:sp>
    </p:spTree>
    <p:extLst>
      <p:ext uri="{BB962C8B-B14F-4D97-AF65-F5344CB8AC3E}">
        <p14:creationId xmlns:p14="http://schemas.microsoft.com/office/powerpoint/2010/main" val="241755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https://docs.python.org/3/library/index.html</a:t>
            </a:r>
          </a:p>
        </p:txBody>
      </p:sp>
    </p:spTree>
    <p:extLst>
      <p:ext uri="{BB962C8B-B14F-4D97-AF65-F5344CB8AC3E}">
        <p14:creationId xmlns:p14="http://schemas.microsoft.com/office/powerpoint/2010/main" val="1353432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  <a:hlinkClick r:id="rId4"/>
              </a:rPr>
              <a:t>https://docs.python.org/3/library/index.html</a:t>
            </a:r>
            <a:endParaRPr lang="pt-BR" sz="2800" dirty="0">
              <a:latin typeface="Abadi" panose="020B0604020104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FE285B-2C21-4B57-BCBB-26D0B3FA8F64}"/>
              </a:ext>
            </a:extLst>
          </p:cNvPr>
          <p:cNvSpPr txBox="1"/>
          <p:nvPr/>
        </p:nvSpPr>
        <p:spPr>
          <a:xfrm>
            <a:off x="522514" y="1510487"/>
            <a:ext cx="368081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badi" panose="020B0604020104020204" pitchFamily="34" charset="0"/>
                <a:hlinkClick r:id="rId5"/>
              </a:rPr>
              <a:t>Built</a:t>
            </a:r>
            <a:r>
              <a:rPr lang="pt-BR" sz="2000" dirty="0">
                <a:latin typeface="Abadi" panose="020B0604020104020204" pitchFamily="34" charset="0"/>
                <a:hlinkClick r:id="rId5"/>
              </a:rPr>
              <a:t>-in </a:t>
            </a:r>
            <a:r>
              <a:rPr lang="pt-BR" sz="2000" dirty="0" err="1">
                <a:latin typeface="Abadi" panose="020B0604020104020204" pitchFamily="34" charset="0"/>
                <a:hlinkClick r:id="rId5"/>
              </a:rPr>
              <a:t>Types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String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common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string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operations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Data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Types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datetime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datetime.timedelta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calendar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pprint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collections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Numeric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Mathematical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math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File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Directory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pathlib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glob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EDAB00-AA8B-47DF-BA82-90A54B5FE411}"/>
              </a:ext>
            </a:extLst>
          </p:cNvPr>
          <p:cNvSpPr txBox="1"/>
          <p:nvPr/>
        </p:nvSpPr>
        <p:spPr>
          <a:xfrm>
            <a:off x="4917960" y="2281728"/>
            <a:ext cx="6494170" cy="424731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Teste de verdadeiro/falso (0/1, </a:t>
            </a:r>
            <a:r>
              <a:rPr lang="pt-BR" dirty="0" err="1">
                <a:latin typeface="Abadi" panose="020B0604020104020204" pitchFamily="34" charset="0"/>
              </a:rPr>
              <a:t>True</a:t>
            </a:r>
            <a:r>
              <a:rPr lang="pt-BR" dirty="0">
                <a:latin typeface="Abadi" panose="020B0604020104020204" pitchFamily="34" charset="0"/>
              </a:rPr>
              <a:t>/False, </a:t>
            </a:r>
            <a:r>
              <a:rPr lang="pt-BR" dirty="0" err="1">
                <a:latin typeface="Abadi" panose="020B0604020104020204" pitchFamily="34" charset="0"/>
              </a:rPr>
              <a:t>None</a:t>
            </a:r>
            <a:r>
              <a:rPr lang="pt-BR" dirty="0">
                <a:latin typeface="Abadi" panose="020B0604020104020204" pitchFamily="34" charset="0"/>
              </a:rPr>
              <a:t>, ‘’, (), [], {})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Comparações (==,!=, &lt;=, &gt;= , &lt;, &gt;, </a:t>
            </a:r>
            <a:r>
              <a:rPr lang="pt-BR" dirty="0" err="1">
                <a:latin typeface="Abadi" panose="020B0604020104020204" pitchFamily="34" charset="0"/>
              </a:rPr>
              <a:t>is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is</a:t>
            </a:r>
            <a:r>
              <a:rPr lang="pt-BR" dirty="0">
                <a:latin typeface="Abadi" panose="020B0604020104020204" pitchFamily="34" charset="0"/>
              </a:rPr>
              <a:t> </a:t>
            </a:r>
            <a:r>
              <a:rPr lang="pt-BR" dirty="0" err="1">
                <a:latin typeface="Abadi" panose="020B0604020104020204" pitchFamily="34" charset="0"/>
              </a:rPr>
              <a:t>not</a:t>
            </a:r>
            <a:r>
              <a:rPr lang="pt-BR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Tipos numéricos (</a:t>
            </a:r>
            <a:r>
              <a:rPr lang="pt-BR" dirty="0" err="1">
                <a:latin typeface="Abadi" panose="020B0604020104020204" pitchFamily="34" charset="0"/>
              </a:rPr>
              <a:t>int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float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complex</a:t>
            </a:r>
            <a:r>
              <a:rPr lang="pt-BR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Sequências (</a:t>
            </a:r>
            <a:r>
              <a:rPr lang="pt-BR" dirty="0" err="1">
                <a:latin typeface="Abadi" panose="020B0604020104020204" pitchFamily="34" charset="0"/>
              </a:rPr>
              <a:t>list</a:t>
            </a:r>
            <a:r>
              <a:rPr lang="pt-BR" dirty="0">
                <a:latin typeface="Abadi" panose="020B0604020104020204" pitchFamily="34" charset="0"/>
              </a:rPr>
              <a:t>, </a:t>
            </a:r>
            <a:r>
              <a:rPr lang="pt-BR" dirty="0" err="1">
                <a:latin typeface="Abadi" panose="020B0604020104020204" pitchFamily="34" charset="0"/>
              </a:rPr>
              <a:t>tuple</a:t>
            </a:r>
            <a:r>
              <a:rPr lang="pt-BR" dirty="0">
                <a:latin typeface="Abadi" panose="020B0604020104020204" pitchFamily="34" charset="0"/>
              </a:rPr>
              <a:t>, range)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Sequências de texto (</a:t>
            </a:r>
            <a:r>
              <a:rPr lang="pt-BR" dirty="0" err="1">
                <a:latin typeface="Abadi" panose="020B0604020104020204" pitchFamily="34" charset="0"/>
              </a:rPr>
              <a:t>str</a:t>
            </a:r>
            <a:r>
              <a:rPr lang="pt-BR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Tipos de conjunto (set)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Tipos de mapeamento (</a:t>
            </a:r>
            <a:r>
              <a:rPr lang="pt-BR" dirty="0" err="1">
                <a:latin typeface="Abadi" panose="020B0604020104020204" pitchFamily="34" charset="0"/>
              </a:rPr>
              <a:t>dict</a:t>
            </a:r>
            <a:r>
              <a:rPr lang="pt-BR" dirty="0">
                <a:latin typeface="Abadi" panose="020B0604020104020204" pitchFamily="34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...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12C6B32-0537-4B44-90C8-4EFD7FF2C08B}"/>
              </a:ext>
            </a:extLst>
          </p:cNvPr>
          <p:cNvSpPr/>
          <p:nvPr/>
        </p:nvSpPr>
        <p:spPr>
          <a:xfrm rot="841450">
            <a:off x="2929557" y="1677681"/>
            <a:ext cx="118786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5C3FE89-A0B6-4C0E-A1F2-7CA2025B3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156092" cy="3442494"/>
          </a:xfrm>
          <a:custGeom>
            <a:avLst/>
            <a:gdLst>
              <a:gd name="connsiteX0" fmla="*/ 0 w 3156092"/>
              <a:gd name="connsiteY0" fmla="*/ 0 h 3442494"/>
              <a:gd name="connsiteX1" fmla="*/ 2765641 w 3156092"/>
              <a:gd name="connsiteY1" fmla="*/ 0 h 3442494"/>
              <a:gd name="connsiteX2" fmla="*/ 2781296 w 3156092"/>
              <a:gd name="connsiteY2" fmla="*/ 20935 h 3442494"/>
              <a:gd name="connsiteX3" fmla="*/ 3156092 w 3156092"/>
              <a:gd name="connsiteY3" fmla="*/ 1247934 h 3442494"/>
              <a:gd name="connsiteX4" fmla="*/ 961532 w 3156092"/>
              <a:gd name="connsiteY4" fmla="*/ 3442494 h 3442494"/>
              <a:gd name="connsiteX5" fmla="*/ 107310 w 3156092"/>
              <a:gd name="connsiteY5" fmla="*/ 3270035 h 3442494"/>
              <a:gd name="connsiteX6" fmla="*/ 0 w 3156092"/>
              <a:gd name="connsiteY6" fmla="*/ 3218341 h 344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6092" h="3442494">
                <a:moveTo>
                  <a:pt x="0" y="0"/>
                </a:moveTo>
                <a:lnTo>
                  <a:pt x="2765641" y="0"/>
                </a:lnTo>
                <a:lnTo>
                  <a:pt x="2781296" y="20935"/>
                </a:lnTo>
                <a:cubicBezTo>
                  <a:pt x="3017923" y="371189"/>
                  <a:pt x="3156092" y="793426"/>
                  <a:pt x="3156092" y="1247934"/>
                </a:cubicBezTo>
                <a:cubicBezTo>
                  <a:pt x="3156092" y="2459956"/>
                  <a:pt x="2173554" y="3442494"/>
                  <a:pt x="961532" y="3442494"/>
                </a:cubicBezTo>
                <a:cubicBezTo>
                  <a:pt x="658527" y="3442494"/>
                  <a:pt x="369864" y="3381086"/>
                  <a:pt x="107310" y="3270035"/>
                </a:cubicBezTo>
                <a:lnTo>
                  <a:pt x="0" y="3218341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E2D6A2B-B8E5-4852-B9A7-274BE010C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78" r="4928" b="-1"/>
          <a:stretch/>
        </p:blipFill>
        <p:spPr>
          <a:xfrm>
            <a:off x="5" y="-1"/>
            <a:ext cx="3005349" cy="3291750"/>
          </a:xfrm>
          <a:custGeom>
            <a:avLst/>
            <a:gdLst/>
            <a:ahLst/>
            <a:cxnLst/>
            <a:rect l="l" t="t" r="r" b="b"/>
            <a:pathLst>
              <a:path w="3005349" h="3291750">
                <a:moveTo>
                  <a:pt x="0" y="0"/>
                </a:moveTo>
                <a:lnTo>
                  <a:pt x="2577617" y="0"/>
                </a:lnTo>
                <a:lnTo>
                  <a:pt x="2656297" y="105217"/>
                </a:lnTo>
                <a:cubicBezTo>
                  <a:pt x="2876670" y="431412"/>
                  <a:pt x="3005349" y="824646"/>
                  <a:pt x="3005349" y="1247934"/>
                </a:cubicBezTo>
                <a:cubicBezTo>
                  <a:pt x="3005349" y="2376702"/>
                  <a:pt x="2090301" y="3291750"/>
                  <a:pt x="961533" y="3291750"/>
                </a:cubicBezTo>
                <a:cubicBezTo>
                  <a:pt x="679341" y="3291750"/>
                  <a:pt x="410507" y="3234560"/>
                  <a:pt x="165988" y="3131137"/>
                </a:cubicBezTo>
                <a:lnTo>
                  <a:pt x="0" y="3051176"/>
                </a:ln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A6D7C84-6176-4F2A-985C-7F1B8C39D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141" y="459337"/>
            <a:ext cx="3163824" cy="3163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9ACB58-45C6-4246-A13D-C89D53BFC5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r="214" b="1"/>
          <a:stretch/>
        </p:blipFill>
        <p:spPr>
          <a:xfrm>
            <a:off x="3832733" y="623929"/>
            <a:ext cx="2834640" cy="2834640"/>
          </a:xfrm>
          <a:custGeom>
            <a:avLst/>
            <a:gdLst/>
            <a:ahLst/>
            <a:cxnLst/>
            <a:rect l="l" t="t" r="r" b="b"/>
            <a:pathLst>
              <a:path w="2990088" h="2990088">
                <a:moveTo>
                  <a:pt x="1495044" y="0"/>
                </a:moveTo>
                <a:cubicBezTo>
                  <a:pt x="2320734" y="0"/>
                  <a:pt x="2990088" y="669354"/>
                  <a:pt x="2990088" y="1495044"/>
                </a:cubicBezTo>
                <a:cubicBezTo>
                  <a:pt x="2990088" y="2320734"/>
                  <a:pt x="2320734" y="2990088"/>
                  <a:pt x="1495044" y="2990088"/>
                </a:cubicBezTo>
                <a:cubicBezTo>
                  <a:pt x="669354" y="2990088"/>
                  <a:pt x="0" y="2320734"/>
                  <a:pt x="0" y="1495044"/>
                </a:cubicBezTo>
                <a:cubicBezTo>
                  <a:pt x="0" y="669354"/>
                  <a:pt x="669354" y="0"/>
                  <a:pt x="1495044" y="0"/>
                </a:cubicBezTo>
                <a:close/>
              </a:path>
            </a:pathLst>
          </a:custGeom>
        </p:spPr>
      </p:pic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C8E319B0-C403-46B6-8DDF-C46B5EB13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6150" y="2364552"/>
            <a:ext cx="3835850" cy="4493449"/>
          </a:xfrm>
          <a:custGeom>
            <a:avLst/>
            <a:gdLst>
              <a:gd name="connsiteX0" fmla="*/ 2839212 w 3835850"/>
              <a:gd name="connsiteY0" fmla="*/ 0 h 4493449"/>
              <a:gd name="connsiteX1" fmla="*/ 3683507 w 3835850"/>
              <a:gd name="connsiteY1" fmla="*/ 127646 h 4493449"/>
              <a:gd name="connsiteX2" fmla="*/ 3835850 w 3835850"/>
              <a:gd name="connsiteY2" fmla="*/ 183404 h 4493449"/>
              <a:gd name="connsiteX3" fmla="*/ 3835850 w 3835850"/>
              <a:gd name="connsiteY3" fmla="*/ 4493449 h 4493449"/>
              <a:gd name="connsiteX4" fmla="*/ 534850 w 3835850"/>
              <a:gd name="connsiteY4" fmla="*/ 4493449 h 4493449"/>
              <a:gd name="connsiteX5" fmla="*/ 484893 w 3835850"/>
              <a:gd name="connsiteY5" fmla="*/ 4426642 h 4493449"/>
              <a:gd name="connsiteX6" fmla="*/ 0 w 3835850"/>
              <a:gd name="connsiteY6" fmla="*/ 2839212 h 4493449"/>
              <a:gd name="connsiteX7" fmla="*/ 2839212 w 3835850"/>
              <a:gd name="connsiteY7" fmla="*/ 0 h 4493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5850" h="4493449">
                <a:moveTo>
                  <a:pt x="2839212" y="0"/>
                </a:moveTo>
                <a:cubicBezTo>
                  <a:pt x="3133222" y="0"/>
                  <a:pt x="3416794" y="44689"/>
                  <a:pt x="3683507" y="127646"/>
                </a:cubicBezTo>
                <a:lnTo>
                  <a:pt x="3835850" y="183404"/>
                </a:lnTo>
                <a:lnTo>
                  <a:pt x="3835850" y="4493449"/>
                </a:lnTo>
                <a:lnTo>
                  <a:pt x="534850" y="4493449"/>
                </a:lnTo>
                <a:lnTo>
                  <a:pt x="484893" y="4426642"/>
                </a:lnTo>
                <a:cubicBezTo>
                  <a:pt x="178757" y="3973501"/>
                  <a:pt x="0" y="3427232"/>
                  <a:pt x="0" y="2839212"/>
                </a:cubicBezTo>
                <a:cubicBezTo>
                  <a:pt x="0" y="1271159"/>
                  <a:pt x="1271159" y="0"/>
                  <a:pt x="283921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E1E27C89-94CF-4F2D-8750-9361FD1D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7371" y="1"/>
            <a:ext cx="3986784" cy="2427765"/>
          </a:xfrm>
          <a:custGeom>
            <a:avLst/>
            <a:gdLst>
              <a:gd name="connsiteX0" fmla="*/ 48890 w 3986784"/>
              <a:gd name="connsiteY0" fmla="*/ 0 h 2427765"/>
              <a:gd name="connsiteX1" fmla="*/ 3937894 w 3986784"/>
              <a:gd name="connsiteY1" fmla="*/ 0 h 2427765"/>
              <a:gd name="connsiteX2" fmla="*/ 3946285 w 3986784"/>
              <a:gd name="connsiteY2" fmla="*/ 32635 h 2427765"/>
              <a:gd name="connsiteX3" fmla="*/ 3986784 w 3986784"/>
              <a:gd name="connsiteY3" fmla="*/ 434373 h 2427765"/>
              <a:gd name="connsiteX4" fmla="*/ 1993392 w 3986784"/>
              <a:gd name="connsiteY4" fmla="*/ 2427765 h 2427765"/>
              <a:gd name="connsiteX5" fmla="*/ 0 w 3986784"/>
              <a:gd name="connsiteY5" fmla="*/ 434373 h 2427765"/>
              <a:gd name="connsiteX6" fmla="*/ 40499 w 3986784"/>
              <a:gd name="connsiteY6" fmla="*/ 32635 h 242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6784" h="2427765">
                <a:moveTo>
                  <a:pt x="48890" y="0"/>
                </a:moveTo>
                <a:lnTo>
                  <a:pt x="3937894" y="0"/>
                </a:lnTo>
                <a:lnTo>
                  <a:pt x="3946285" y="32635"/>
                </a:lnTo>
                <a:cubicBezTo>
                  <a:pt x="3972839" y="162400"/>
                  <a:pt x="3986784" y="296758"/>
                  <a:pt x="3986784" y="434373"/>
                </a:cubicBezTo>
                <a:cubicBezTo>
                  <a:pt x="3986784" y="1535293"/>
                  <a:pt x="3094312" y="2427765"/>
                  <a:pt x="1993392" y="2427765"/>
                </a:cubicBezTo>
                <a:cubicBezTo>
                  <a:pt x="892472" y="2427765"/>
                  <a:pt x="0" y="1535293"/>
                  <a:pt x="0" y="434373"/>
                </a:cubicBezTo>
                <a:cubicBezTo>
                  <a:pt x="0" y="296758"/>
                  <a:pt x="13945" y="162400"/>
                  <a:pt x="40499" y="32635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092291-3D3D-42BA-A9C0-51C4C240F6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145" r="1" b="1"/>
          <a:stretch/>
        </p:blipFill>
        <p:spPr>
          <a:xfrm>
            <a:off x="7171962" y="2"/>
            <a:ext cx="3657600" cy="2263173"/>
          </a:xfrm>
          <a:custGeom>
            <a:avLst/>
            <a:gdLst/>
            <a:ahLst/>
            <a:cxnLst/>
            <a:rect l="l" t="t" r="r" b="b"/>
            <a:pathLst>
              <a:path w="3657600" h="2263173">
                <a:moveTo>
                  <a:pt x="54075" y="0"/>
                </a:moveTo>
                <a:lnTo>
                  <a:pt x="3603525" y="0"/>
                </a:lnTo>
                <a:lnTo>
                  <a:pt x="3620445" y="65806"/>
                </a:lnTo>
                <a:cubicBezTo>
                  <a:pt x="3644807" y="184856"/>
                  <a:pt x="3657600" y="308121"/>
                  <a:pt x="3657600" y="434373"/>
                </a:cubicBezTo>
                <a:cubicBezTo>
                  <a:pt x="3657600" y="1444391"/>
                  <a:pt x="2838818" y="2263173"/>
                  <a:pt x="1828800" y="2263173"/>
                </a:cubicBezTo>
                <a:cubicBezTo>
                  <a:pt x="818782" y="2263173"/>
                  <a:pt x="0" y="1444391"/>
                  <a:pt x="0" y="434373"/>
                </a:cubicBezTo>
                <a:cubicBezTo>
                  <a:pt x="0" y="308121"/>
                  <a:pt x="12794" y="184856"/>
                  <a:pt x="37155" y="65806"/>
                </a:cubicBezTo>
                <a:close/>
              </a:path>
            </a:pathLst>
          </a:cu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3B809F-C513-41ED-ADEA-FB1EA03720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703" b="-2"/>
          <a:stretch/>
        </p:blipFill>
        <p:spPr>
          <a:xfrm>
            <a:off x="8520674" y="2529078"/>
            <a:ext cx="3671324" cy="4328922"/>
          </a:xfrm>
          <a:custGeom>
            <a:avLst/>
            <a:gdLst/>
            <a:ahLst/>
            <a:cxnLst/>
            <a:rect l="l" t="t" r="r" b="b"/>
            <a:pathLst>
              <a:path w="3671324" h="4328922">
                <a:moveTo>
                  <a:pt x="2674686" y="0"/>
                </a:moveTo>
                <a:cubicBezTo>
                  <a:pt x="2951659" y="0"/>
                  <a:pt x="3218799" y="42100"/>
                  <a:pt x="3470056" y="120249"/>
                </a:cubicBezTo>
                <a:lnTo>
                  <a:pt x="3671324" y="193914"/>
                </a:lnTo>
                <a:lnTo>
                  <a:pt x="3671324" y="4328922"/>
                </a:lnTo>
                <a:lnTo>
                  <a:pt x="575538" y="4328922"/>
                </a:lnTo>
                <a:lnTo>
                  <a:pt x="456795" y="4170129"/>
                </a:lnTo>
                <a:cubicBezTo>
                  <a:pt x="168398" y="3743246"/>
                  <a:pt x="0" y="3228632"/>
                  <a:pt x="0" y="2674686"/>
                </a:cubicBezTo>
                <a:cubicBezTo>
                  <a:pt x="0" y="1197498"/>
                  <a:pt x="1197498" y="0"/>
                  <a:pt x="2674686" y="0"/>
                </a:cubicBezTo>
                <a:close/>
              </a:path>
            </a:pathLst>
          </a:cu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8A4511-64A5-43D5-B409-E42340E6952B}"/>
              </a:ext>
            </a:extLst>
          </p:cNvPr>
          <p:cNvSpPr txBox="1"/>
          <p:nvPr/>
        </p:nvSpPr>
        <p:spPr>
          <a:xfrm>
            <a:off x="2096655" y="4424218"/>
            <a:ext cx="391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COLABORADORES</a:t>
            </a:r>
          </a:p>
        </p:txBody>
      </p:sp>
    </p:spTree>
    <p:extLst>
      <p:ext uri="{BB962C8B-B14F-4D97-AF65-F5344CB8AC3E}">
        <p14:creationId xmlns:p14="http://schemas.microsoft.com/office/powerpoint/2010/main" val="836623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https://docs.python.org/3/library/index.html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42F7C2-3B50-48BF-AFEB-1D5C608F309F}"/>
              </a:ext>
            </a:extLst>
          </p:cNvPr>
          <p:cNvSpPr txBox="1"/>
          <p:nvPr/>
        </p:nvSpPr>
        <p:spPr>
          <a:xfrm>
            <a:off x="522514" y="1510487"/>
            <a:ext cx="36487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latin typeface="Abadi" panose="020B0604020104020204" pitchFamily="34" charset="0"/>
              </a:rPr>
              <a:t>String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B0604020104020204" pitchFamily="34" charset="0"/>
              </a:rPr>
              <a:t>common </a:t>
            </a:r>
            <a:r>
              <a:rPr lang="pt-BR" sz="2000" dirty="0" err="1">
                <a:latin typeface="Abadi" panose="020B0604020104020204" pitchFamily="34" charset="0"/>
              </a:rPr>
              <a:t>string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operations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Data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Types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datetime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datetime.timedelta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calendar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pprint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collections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Numeric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Mathematical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math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File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Directory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pathlib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glob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5FB6EB-2BC6-4C71-B2DD-34D468EEFD90}"/>
              </a:ext>
            </a:extLst>
          </p:cNvPr>
          <p:cNvSpPr txBox="1"/>
          <p:nvPr/>
        </p:nvSpPr>
        <p:spPr>
          <a:xfrm>
            <a:off x="5301213" y="2752704"/>
            <a:ext cx="6494170" cy="3693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Métodos para operações com texto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6E7ACBE-CA2A-4F24-B4DB-F6BB6B5779B3}"/>
              </a:ext>
            </a:extLst>
          </p:cNvPr>
          <p:cNvSpPr/>
          <p:nvPr/>
        </p:nvSpPr>
        <p:spPr>
          <a:xfrm rot="841450">
            <a:off x="4018877" y="2504158"/>
            <a:ext cx="118786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55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https://docs.python.org/3/library/index.html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42F7C2-3B50-48BF-AFEB-1D5C608F309F}"/>
              </a:ext>
            </a:extLst>
          </p:cNvPr>
          <p:cNvSpPr txBox="1"/>
          <p:nvPr/>
        </p:nvSpPr>
        <p:spPr>
          <a:xfrm>
            <a:off x="522514" y="1510487"/>
            <a:ext cx="36038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String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common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string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operations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Data </a:t>
            </a:r>
            <a:r>
              <a:rPr lang="pt-BR" sz="2000" dirty="0" err="1">
                <a:latin typeface="Abadi" panose="020B0604020104020204" pitchFamily="34" charset="0"/>
              </a:rPr>
              <a:t>Types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datetime,datetime.timedelta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calendar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pprint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Numeric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Mathematical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math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File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Directory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pathlib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</a:rPr>
              <a:t>glob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5FB6EB-2BC6-4C71-B2DD-34D468EEFD90}"/>
              </a:ext>
            </a:extLst>
          </p:cNvPr>
          <p:cNvSpPr txBox="1"/>
          <p:nvPr/>
        </p:nvSpPr>
        <p:spPr>
          <a:xfrm>
            <a:off x="5343942" y="3429000"/>
            <a:ext cx="6494170" cy="923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Datas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 err="1">
                <a:latin typeface="Abadi" panose="020B0604020104020204" pitchFamily="34" charset="0"/>
              </a:rPr>
              <a:t>Pretty</a:t>
            </a:r>
            <a:r>
              <a:rPr lang="pt-BR" dirty="0">
                <a:latin typeface="Abadi" panose="020B0604020104020204" pitchFamily="34" charset="0"/>
              </a:rPr>
              <a:t> print: “Impressão bonita”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Abadi" panose="020B0604020104020204" pitchFamily="34" charset="0"/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6E7ACBE-CA2A-4F24-B4DB-F6BB6B5779B3}"/>
              </a:ext>
            </a:extLst>
          </p:cNvPr>
          <p:cNvSpPr/>
          <p:nvPr/>
        </p:nvSpPr>
        <p:spPr>
          <a:xfrm rot="841450">
            <a:off x="3970100" y="3478379"/>
            <a:ext cx="118786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14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https://docs.python.org/3/library/index.html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42F7C2-3B50-48BF-AFEB-1D5C608F309F}"/>
              </a:ext>
            </a:extLst>
          </p:cNvPr>
          <p:cNvSpPr txBox="1"/>
          <p:nvPr/>
        </p:nvSpPr>
        <p:spPr>
          <a:xfrm>
            <a:off x="522514" y="1510487"/>
            <a:ext cx="364875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String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common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string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operations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Data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Types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datetime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,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datetime.timedelta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calendar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pprint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collections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Numeric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Mathematical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math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File </a:t>
            </a:r>
            <a:r>
              <a:rPr lang="pt-BR" sz="2000" dirty="0" err="1">
                <a:latin typeface="Abadi" panose="020B0604020104020204" pitchFamily="34" charset="0"/>
              </a:rPr>
              <a:t>and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Directory</a:t>
            </a:r>
            <a:r>
              <a:rPr lang="pt-BR" sz="2000" dirty="0">
                <a:latin typeface="Abadi" panose="020B0604020104020204" pitchFamily="34" charset="0"/>
              </a:rPr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pathlib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glob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5FB6EB-2BC6-4C71-B2DD-34D468EEFD90}"/>
              </a:ext>
            </a:extLst>
          </p:cNvPr>
          <p:cNvSpPr txBox="1"/>
          <p:nvPr/>
        </p:nvSpPr>
        <p:spPr>
          <a:xfrm>
            <a:off x="5335397" y="5231834"/>
            <a:ext cx="6494170" cy="3693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Operações matemáticas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6E7ACBE-CA2A-4F24-B4DB-F6BB6B5779B3}"/>
              </a:ext>
            </a:extLst>
          </p:cNvPr>
          <p:cNvSpPr/>
          <p:nvPr/>
        </p:nvSpPr>
        <p:spPr>
          <a:xfrm rot="841450">
            <a:off x="3711230" y="4990984"/>
            <a:ext cx="118786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11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https://docs.python.org/3/library/index.html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42F7C2-3B50-48BF-AFEB-1D5C608F309F}"/>
              </a:ext>
            </a:extLst>
          </p:cNvPr>
          <p:cNvSpPr txBox="1"/>
          <p:nvPr/>
        </p:nvSpPr>
        <p:spPr>
          <a:xfrm>
            <a:off x="522514" y="1510487"/>
            <a:ext cx="357181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</a:t>
            </a:r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-in 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String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common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string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operations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Data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Types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datetime,datetime.timedelta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calendar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pprint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collections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Numeric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and</a:t>
            </a:r>
            <a:r>
              <a:rPr lang="pt-BR" sz="2000" dirty="0">
                <a:solidFill>
                  <a:srgbClr val="B4B4B4"/>
                </a:solidFill>
                <a:latin typeface="Abadi" panose="020B0604020104020204" pitchFamily="34" charset="0"/>
              </a:rPr>
              <a:t> </a:t>
            </a: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Mathematical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B4B4B4"/>
                </a:solidFill>
                <a:latin typeface="Abadi" panose="020B0604020104020204" pitchFamily="34" charset="0"/>
              </a:rPr>
              <a:t>math</a:t>
            </a:r>
            <a:endParaRPr lang="pt-BR" sz="2000" dirty="0">
              <a:solidFill>
                <a:srgbClr val="B4B4B4"/>
              </a:solidFill>
              <a:latin typeface="Abadi" panose="020B0604020104020204" pitchFamily="34" charset="0"/>
            </a:endParaRPr>
          </a:p>
          <a:p>
            <a:endParaRPr lang="pt-BR" sz="20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File </a:t>
            </a:r>
            <a:r>
              <a:rPr lang="pt-BR" sz="2000" dirty="0" err="1">
                <a:latin typeface="Abadi" panose="020B0604020104020204" pitchFamily="34" charset="0"/>
              </a:rPr>
              <a:t>and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Directory</a:t>
            </a:r>
            <a:r>
              <a:rPr lang="pt-BR" sz="2000" dirty="0">
                <a:latin typeface="Abadi" panose="020B0604020104020204" pitchFamily="34" charset="0"/>
              </a:rPr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pathlib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glob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5FB6EB-2BC6-4C71-B2DD-34D468EEFD90}"/>
              </a:ext>
            </a:extLst>
          </p:cNvPr>
          <p:cNvSpPr txBox="1"/>
          <p:nvPr/>
        </p:nvSpPr>
        <p:spPr>
          <a:xfrm>
            <a:off x="5175316" y="5916921"/>
            <a:ext cx="6494170" cy="3693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Abadi" panose="020B0604020104020204" pitchFamily="34" charset="0"/>
              </a:rPr>
              <a:t>Acesso a arquivos no computador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6E7ACBE-CA2A-4F24-B4DB-F6BB6B5779B3}"/>
              </a:ext>
            </a:extLst>
          </p:cNvPr>
          <p:cNvSpPr/>
          <p:nvPr/>
        </p:nvSpPr>
        <p:spPr>
          <a:xfrm rot="841450">
            <a:off x="3625770" y="5839978"/>
            <a:ext cx="1187866" cy="523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29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B97C632-406D-44FA-813F-2D0C0F79A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3"/>
          <a:stretch/>
        </p:blipFill>
        <p:spPr>
          <a:xfrm>
            <a:off x="0" y="0"/>
            <a:ext cx="5767729" cy="6096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5B0E23B-401B-45A2-A3F9-747A76258C44}"/>
              </a:ext>
            </a:extLst>
          </p:cNvPr>
          <p:cNvSpPr txBox="1"/>
          <p:nvPr/>
        </p:nvSpPr>
        <p:spPr>
          <a:xfrm>
            <a:off x="6309633" y="1510487"/>
            <a:ext cx="409278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badi" panose="020B0604020104020204" pitchFamily="34" charset="0"/>
              </a:rPr>
              <a:t>Generic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Operations</a:t>
            </a:r>
            <a:r>
              <a:rPr lang="pt-BR" sz="2000" dirty="0">
                <a:latin typeface="Abadi" panose="020B0604020104020204" pitchFamily="34" charset="0"/>
              </a:rPr>
              <a:t> System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B0604020104020204" pitchFamily="34" charset="0"/>
              </a:rPr>
              <a:t>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B0604020104020204" pitchFamily="34" charset="0"/>
              </a:rPr>
              <a:t>time</a:t>
            </a: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Internet Data </a:t>
            </a:r>
            <a:r>
              <a:rPr lang="pt-BR" sz="2000" dirty="0" err="1">
                <a:latin typeface="Abadi" panose="020B0604020104020204" pitchFamily="34" charset="0"/>
              </a:rPr>
              <a:t>Handling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json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Data </a:t>
            </a:r>
            <a:r>
              <a:rPr lang="pt-BR" sz="2000" dirty="0" err="1">
                <a:latin typeface="Abadi" panose="020B0604020104020204" pitchFamily="34" charset="0"/>
              </a:rPr>
              <a:t>Persistence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pickle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File </a:t>
            </a:r>
            <a:r>
              <a:rPr lang="pt-BR" sz="2000" dirty="0" err="1">
                <a:latin typeface="Abadi" panose="020B0604020104020204" pitchFamily="34" charset="0"/>
              </a:rPr>
              <a:t>formats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csv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 err="1">
                <a:latin typeface="Abadi" panose="020B0604020104020204" pitchFamily="34" charset="0"/>
              </a:rPr>
              <a:t>Graphical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User</a:t>
            </a:r>
            <a:r>
              <a:rPr lang="pt-BR" sz="2000" dirty="0">
                <a:latin typeface="Abadi" panose="020B0604020104020204" pitchFamily="34" charset="0"/>
              </a:rPr>
              <a:t> Interfaces (GUI)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tkinter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DABE829-C99F-4119-8B7E-94B04047948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32" y="96753"/>
            <a:ext cx="1842539" cy="18425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C056524-4BE4-4FF1-9D20-080B33FD14ED}"/>
              </a:ext>
            </a:extLst>
          </p:cNvPr>
          <p:cNvSpPr txBox="1"/>
          <p:nvPr/>
        </p:nvSpPr>
        <p:spPr>
          <a:xfrm>
            <a:off x="130629" y="756413"/>
            <a:ext cx="78495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badi" panose="020B0604020104020204" pitchFamily="34" charset="0"/>
              </a:rPr>
              <a:t>https://docs.python.org/3/library/index.html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42F7C2-3B50-48BF-AFEB-1D5C608F309F}"/>
              </a:ext>
            </a:extLst>
          </p:cNvPr>
          <p:cNvSpPr txBox="1"/>
          <p:nvPr/>
        </p:nvSpPr>
        <p:spPr>
          <a:xfrm>
            <a:off x="522514" y="1510487"/>
            <a:ext cx="340189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badi" panose="020B0604020104020204" pitchFamily="34" charset="0"/>
                <a:hlinkClick r:id="rId4"/>
              </a:rPr>
              <a:t>Built</a:t>
            </a:r>
            <a:r>
              <a:rPr lang="pt-BR" sz="2000" dirty="0">
                <a:latin typeface="Abadi" panose="020B0604020104020204" pitchFamily="34" charset="0"/>
                <a:hlinkClick r:id="rId4"/>
              </a:rPr>
              <a:t>-in </a:t>
            </a:r>
            <a:r>
              <a:rPr lang="pt-BR" sz="2000" dirty="0" err="1">
                <a:latin typeface="Abadi" panose="020B0604020104020204" pitchFamily="34" charset="0"/>
                <a:hlinkClick r:id="rId4"/>
              </a:rPr>
              <a:t>Types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 err="1">
                <a:latin typeface="Abadi" panose="020B0604020104020204" pitchFamily="34" charset="0"/>
              </a:rPr>
              <a:t>String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Abadi" panose="020B0604020104020204" pitchFamily="34" charset="0"/>
              </a:rPr>
              <a:t>common </a:t>
            </a:r>
            <a:r>
              <a:rPr lang="pt-BR" sz="2000" dirty="0" err="1">
                <a:latin typeface="Abadi" panose="020B0604020104020204" pitchFamily="34" charset="0"/>
              </a:rPr>
              <a:t>string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operations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Data </a:t>
            </a:r>
            <a:r>
              <a:rPr lang="pt-BR" sz="2000" dirty="0" err="1">
                <a:latin typeface="Abadi" panose="020B0604020104020204" pitchFamily="34" charset="0"/>
              </a:rPr>
              <a:t>Types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datetime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calendar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pprint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collections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 err="1">
                <a:latin typeface="Abadi" panose="020B0604020104020204" pitchFamily="34" charset="0"/>
              </a:rPr>
              <a:t>Numeric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and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Mathematical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math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  <a:p>
            <a:r>
              <a:rPr lang="pt-BR" sz="2000" dirty="0">
                <a:latin typeface="Abadi" panose="020B0604020104020204" pitchFamily="34" charset="0"/>
              </a:rPr>
              <a:t>File </a:t>
            </a:r>
            <a:r>
              <a:rPr lang="pt-BR" sz="2000" dirty="0" err="1">
                <a:latin typeface="Abadi" panose="020B0604020104020204" pitchFamily="34" charset="0"/>
              </a:rPr>
              <a:t>and</a:t>
            </a:r>
            <a:r>
              <a:rPr lang="pt-BR" sz="2000" dirty="0">
                <a:latin typeface="Abadi" panose="020B0604020104020204" pitchFamily="34" charset="0"/>
              </a:rPr>
              <a:t> </a:t>
            </a:r>
            <a:r>
              <a:rPr lang="pt-BR" sz="2000" dirty="0" err="1">
                <a:latin typeface="Abadi" panose="020B0604020104020204" pitchFamily="34" charset="0"/>
              </a:rPr>
              <a:t>Directory</a:t>
            </a:r>
            <a:r>
              <a:rPr lang="pt-BR" sz="2000" dirty="0">
                <a:latin typeface="Abadi" panose="020B0604020104020204" pitchFamily="34" charset="0"/>
              </a:rPr>
              <a:t>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pathlib</a:t>
            </a:r>
            <a:endParaRPr lang="pt-BR" sz="2000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Abadi" panose="020B0604020104020204" pitchFamily="34" charset="0"/>
              </a:rPr>
              <a:t>glob</a:t>
            </a:r>
            <a:endParaRPr lang="pt-BR" sz="2000" dirty="0">
              <a:latin typeface="Abadi" panose="020B0604020104020204" pitchFamily="34" charset="0"/>
            </a:endParaRPr>
          </a:p>
          <a:p>
            <a:endParaRPr lang="pt-BR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8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F15753-0DAA-4191-A546-328CD9FC2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" y="1056465"/>
            <a:ext cx="7802064" cy="58015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828E26-0B1A-4663-A21D-CE07F80D6959}"/>
              </a:ext>
            </a:extLst>
          </p:cNvPr>
          <p:cNvSpPr txBox="1"/>
          <p:nvPr/>
        </p:nvSpPr>
        <p:spPr>
          <a:xfrm>
            <a:off x="86716" y="687133"/>
            <a:ext cx="651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https://docs.python.org/3/reference/lexical_analysis.html#f-strings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9CA49-0CDB-414C-93BC-F093BFE02AE8}"/>
              </a:ext>
            </a:extLst>
          </p:cNvPr>
          <p:cNvSpPr txBox="1"/>
          <p:nvPr/>
        </p:nvSpPr>
        <p:spPr>
          <a:xfrm>
            <a:off x="86716" y="0"/>
            <a:ext cx="369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Formatação de f-</a:t>
            </a:r>
            <a:r>
              <a:rPr lang="pt-BR" sz="2800" b="1" dirty="0" err="1"/>
              <a:t>strings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5266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orre alta com luz&#10;&#10;Descrição gerada automaticamente com confiança média">
            <a:extLst>
              <a:ext uri="{FF2B5EF4-FFF2-40B4-BE49-F238E27FC236}">
                <a16:creationId xmlns:a16="http://schemas.microsoft.com/office/drawing/2014/main" id="{882D3A38-66D3-4B24-A0B8-6F8EDE8E9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638" t="9091" r="172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CAF1A-211D-4EA3-8CC2-9143417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Panorama do </a:t>
            </a:r>
            <a:r>
              <a:rPr lang="en-US" sz="4800" dirty="0" err="1"/>
              <a:t>questionário</a:t>
            </a:r>
            <a:r>
              <a:rPr lang="en-US" sz="4800" dirty="0"/>
              <a:t> e </a:t>
            </a:r>
            <a:r>
              <a:rPr lang="en-US" sz="4800" dirty="0" err="1"/>
              <a:t>os</a:t>
            </a:r>
            <a:r>
              <a:rPr lang="en-US" sz="4800" dirty="0"/>
              <a:t> </a:t>
            </a:r>
            <a:r>
              <a:rPr lang="en-US" sz="4800" dirty="0" err="1"/>
              <a:t>pilares</a:t>
            </a:r>
            <a:r>
              <a:rPr lang="en-US" sz="4800" dirty="0"/>
              <a:t> do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55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BCFE18-7798-4B7A-9492-76EE5DAE70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9"/>
          <a:stretch/>
        </p:blipFill>
        <p:spPr>
          <a:xfrm>
            <a:off x="301658" y="194324"/>
            <a:ext cx="4758533" cy="38488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C24E1AE-B9E0-42CD-B4D5-2A85C194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074" y="4600052"/>
            <a:ext cx="2884602" cy="19202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812763-EBC0-40A4-994D-0C625C7750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091"/>
          <a:stretch/>
        </p:blipFill>
        <p:spPr>
          <a:xfrm>
            <a:off x="6123267" y="194324"/>
            <a:ext cx="5767075" cy="38488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464AB3-26F2-43C5-B9D6-EFA1D8CB4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013" y="4306748"/>
            <a:ext cx="3839851" cy="255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9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8D4B13-9129-40C1-A46F-B3A49012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8" y="840891"/>
            <a:ext cx="11527005" cy="45323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C9E16F-BF32-4A90-A42C-4C7D78809B4A}"/>
              </a:ext>
            </a:extLst>
          </p:cNvPr>
          <p:cNvSpPr txBox="1"/>
          <p:nvPr/>
        </p:nvSpPr>
        <p:spPr>
          <a:xfrm>
            <a:off x="5036485" y="37170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6.3%</a:t>
            </a:r>
          </a:p>
        </p:txBody>
      </p:sp>
    </p:spTree>
    <p:extLst>
      <p:ext uri="{BB962C8B-B14F-4D97-AF65-F5344CB8AC3E}">
        <p14:creationId xmlns:p14="http://schemas.microsoft.com/office/powerpoint/2010/main" val="24130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A54092-94EE-4FA9-9420-BA3AF573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2241" cy="319202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F951B9D-F636-40AB-9B1E-6300FD22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869" y="3563333"/>
            <a:ext cx="7677198" cy="329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7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B44B1D-2087-4EE3-97BD-AEAD06A1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29" y="652245"/>
            <a:ext cx="11692118" cy="52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6BA99F-A8F9-4E60-9789-7D8228EE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8" y="725274"/>
            <a:ext cx="11547323" cy="54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2625</TotalTime>
  <Words>926</Words>
  <Application>Microsoft Office PowerPoint</Application>
  <PresentationFormat>Widescreen</PresentationFormat>
  <Paragraphs>259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Abadi</vt:lpstr>
      <vt:lpstr>Arial</vt:lpstr>
      <vt:lpstr>Arial Nova</vt:lpstr>
      <vt:lpstr>Calibri</vt:lpstr>
      <vt:lpstr>Calibri Light</vt:lpstr>
      <vt:lpstr>Wingdings</vt:lpstr>
      <vt:lpstr>Tema do Office</vt:lpstr>
      <vt:lpstr>Apresentação do PowerPoint</vt:lpstr>
      <vt:lpstr>Iluminando python 09 de Fevereiro de 2022</vt:lpstr>
      <vt:lpstr>Apresentação do PowerPoint</vt:lpstr>
      <vt:lpstr>Panorama do questionário e os pilares do python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Idéias gerais</vt:lpstr>
      <vt:lpstr>Python pra vida!</vt:lpstr>
      <vt:lpstr>Fundamentos</vt:lpstr>
      <vt:lpstr>Análise de dados</vt:lpstr>
      <vt:lpstr>Processamento de imagens e GEE</vt:lpstr>
      <vt:lpstr>Gráficos</vt:lpstr>
      <vt:lpstr>Inteligência Artificial</vt:lpstr>
      <vt:lpstr>Os pilares...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Caminhos das Pedras</vt:lpstr>
      <vt:lpstr>Apresentação do PowerPoint</vt:lpstr>
      <vt:lpstr>Mais coisas...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MINO SORRIBAS</dc:creator>
  <cp:lastModifiedBy>MINO SORRIBAS</cp:lastModifiedBy>
  <cp:revision>80</cp:revision>
  <cp:lastPrinted>2022-01-27T21:28:17Z</cp:lastPrinted>
  <dcterms:created xsi:type="dcterms:W3CDTF">2022-01-27T15:31:18Z</dcterms:created>
  <dcterms:modified xsi:type="dcterms:W3CDTF">2022-02-09T16:49:33Z</dcterms:modified>
</cp:coreProperties>
</file>