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B56-A00A-48E2-96A9-742AFBB3046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B002-B2BB-4634-A5EE-97D016BE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B56-A00A-48E2-96A9-742AFBB3046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B002-B2BB-4634-A5EE-97D016BE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B56-A00A-48E2-96A9-742AFBB3046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B002-B2BB-4634-A5EE-97D016BE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B56-A00A-48E2-96A9-742AFBB3046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B002-B2BB-4634-A5EE-97D016BE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B56-A00A-48E2-96A9-742AFBB3046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B002-B2BB-4634-A5EE-97D016BE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B56-A00A-48E2-96A9-742AFBB3046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B002-B2BB-4634-A5EE-97D016BE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B56-A00A-48E2-96A9-742AFBB3046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B002-B2BB-4634-A5EE-97D016BE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B56-A00A-48E2-96A9-742AFBB3046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B002-B2BB-4634-A5EE-97D016BE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4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B56-A00A-48E2-96A9-742AFBB3046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B002-B2BB-4634-A5EE-97D016BE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B56-A00A-48E2-96A9-742AFBB3046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B002-B2BB-4634-A5EE-97D016BE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B56-A00A-48E2-96A9-742AFBB3046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B002-B2BB-4634-A5EE-97D016BE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1B56-A00A-48E2-96A9-742AFBB3046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B002-B2BB-4634-A5EE-97D016BE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Regressão de </a:t>
            </a:r>
            <a:r>
              <a:rPr lang="pt-BR" dirty="0" smtClean="0"/>
              <a:t>vazões </a:t>
            </a:r>
            <a:r>
              <a:rPr lang="pt-BR" dirty="0" smtClean="0"/>
              <a:t>utilizando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das variáveis preditoras (features)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Existem várias técnicas para isto, cada uma com suas particularidades</a:t>
            </a:r>
            <a:endParaRPr lang="pt-BR" dirty="0"/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Recursive Feature Elimination (RFE)</a:t>
            </a:r>
          </a:p>
          <a:p>
            <a:pPr marL="914400" lvl="2" indent="0">
              <a:buNone/>
            </a:pPr>
            <a:r>
              <a:rPr lang="pt-BR" dirty="0" smtClean="0"/>
              <a:t>Começa com todas as variáveis, e vai eliminando as menos relevantes até chegar no n_features desejado / relevâncias são analisadas pelos coeficientes (ou importâncias) de cada feature na regressão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Sequential Feature Selection (SFS)</a:t>
            </a:r>
            <a:endParaRPr lang="pt-BR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pt-BR" dirty="0" smtClean="0"/>
              <a:t>Similar ao RFE, mas podendo ser na direção contrária (seleciona o feature com maior relevância e vai adicionando features até chegar no n_features desejado) / relevâncias são analisadas pelo feature que maximiza a função objetivo (depende de cada modelo ML)</a:t>
            </a:r>
            <a:endParaRPr lang="pt-BR" dirty="0"/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Select From Model (SFM)</a:t>
            </a:r>
            <a:endParaRPr lang="pt-BR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pt-BR" dirty="0" smtClean="0"/>
              <a:t>Mais simples que os anteriores, seleciona os features cuja importância é maior que um threshold (por padrão a média das importâncias ou coeficientes)</a:t>
            </a:r>
          </a:p>
          <a:p>
            <a:pPr marL="914400" lvl="2" indent="0">
              <a:buNone/>
            </a:pPr>
            <a:r>
              <a:rPr lang="pt-BR" dirty="0" smtClean="0"/>
              <a:t>.</a:t>
            </a:r>
          </a:p>
          <a:p>
            <a:pPr marL="914400" lvl="2" indent="0">
              <a:buNone/>
            </a:pPr>
            <a:r>
              <a:rPr lang="pt-BR" dirty="0" smtClean="0"/>
              <a:t>.</a:t>
            </a:r>
          </a:p>
          <a:p>
            <a:pPr marL="914400" lvl="2" indent="0">
              <a:buNone/>
            </a:pP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321724" y="4372495"/>
            <a:ext cx="9127374" cy="8562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40" y="1740285"/>
            <a:ext cx="4480569" cy="44805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b="5739"/>
          <a:stretch/>
        </p:blipFill>
        <p:spPr>
          <a:xfrm>
            <a:off x="5285507" y="1686930"/>
            <a:ext cx="1737364" cy="4223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dos resultados (LOO-CV)</a:t>
            </a:r>
            <a:br>
              <a:rPr lang="pt-BR" dirty="0" smtClean="0"/>
            </a:br>
            <a:r>
              <a:rPr lang="pt-BR" dirty="0" smtClean="0"/>
              <a:t>Multiple Linear Regression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4175" y="384207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1.91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388302" y="478541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1.40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84175" y="549847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1.07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84175" y="521055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1.18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384175" y="174028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3.71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5979785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RQ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347" y="1571122"/>
            <a:ext cx="4416561" cy="48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5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dos resultados (LOO-CV)</a:t>
            </a:r>
            <a:br>
              <a:rPr lang="pt-BR" dirty="0" smtClean="0"/>
            </a:br>
            <a:r>
              <a:rPr lang="pt-BR" dirty="0" smtClean="0"/>
              <a:t>Random Forest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52" y="1753982"/>
            <a:ext cx="4430688" cy="4430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380"/>
          <a:stretch/>
        </p:blipFill>
        <p:spPr>
          <a:xfrm>
            <a:off x="5285507" y="1729041"/>
            <a:ext cx="1737364" cy="42394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4175" y="390698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1.56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384175" y="486716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1.24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84175" y="549847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1.04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84175" y="526226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1.10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384175" y="174028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2.69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5979785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RQ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100" y="2105819"/>
            <a:ext cx="3192193" cy="36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Coleta de variáveis</a:t>
            </a:r>
          </a:p>
          <a:p>
            <a:r>
              <a:rPr lang="pt-BR" dirty="0" smtClean="0"/>
              <a:t>Remoção de outliers</a:t>
            </a:r>
          </a:p>
          <a:p>
            <a:r>
              <a:rPr lang="pt-BR" dirty="0" smtClean="0"/>
              <a:t>Escolha do modelo</a:t>
            </a:r>
          </a:p>
          <a:p>
            <a:r>
              <a:rPr lang="pt-BR" dirty="0" smtClean="0"/>
              <a:t>Escolha das variáveis preditoras</a:t>
            </a:r>
          </a:p>
          <a:p>
            <a:r>
              <a:rPr lang="pt-BR" dirty="0" smtClean="0"/>
              <a:t>Otimização dos hiperparâmetros</a:t>
            </a:r>
          </a:p>
          <a:p>
            <a:r>
              <a:rPr lang="pt-BR" dirty="0" smtClean="0"/>
              <a:t>Avaliação dos 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Coleta de variáveis</a:t>
            </a:r>
          </a:p>
          <a:p>
            <a:r>
              <a:rPr lang="pt-BR" strike="sngStrike" dirty="0" smtClean="0"/>
              <a:t>Remoção de outliers</a:t>
            </a:r>
          </a:p>
          <a:p>
            <a:r>
              <a:rPr lang="pt-BR" dirty="0" smtClean="0"/>
              <a:t>Escolha do modelo</a:t>
            </a:r>
          </a:p>
          <a:p>
            <a:r>
              <a:rPr lang="pt-BR" dirty="0" smtClean="0"/>
              <a:t>Escolha das variáveis preditoras</a:t>
            </a:r>
          </a:p>
          <a:p>
            <a:r>
              <a:rPr lang="pt-BR" strike="sngStrike" dirty="0" smtClean="0"/>
              <a:t>Otimização dos hiperparâmetros</a:t>
            </a:r>
          </a:p>
          <a:p>
            <a:r>
              <a:rPr lang="pt-BR" dirty="0" smtClean="0"/>
              <a:t>Avaliação dos 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Coleta de variáveis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01444" cy="4774680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Clima (médias mensais)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2600" dirty="0" smtClean="0"/>
              <a:t>P_avg / P_min / P_max (GPM)</a:t>
            </a:r>
          </a:p>
          <a:p>
            <a:pPr marL="0" indent="0">
              <a:buNone/>
            </a:pPr>
            <a:r>
              <a:rPr lang="pt-BR" sz="2600" dirty="0"/>
              <a:t>	</a:t>
            </a:r>
            <a:r>
              <a:rPr lang="pt-BR" sz="2600" dirty="0" smtClean="0"/>
              <a:t>T_avg / T_min / T_max (ERA5)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Topografia (MERIT)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sz="2600" dirty="0" smtClean="0"/>
              <a:t>Elv_avg / Elv_std</a:t>
            </a:r>
          </a:p>
          <a:p>
            <a:pPr marL="457200" lvl="1" indent="0">
              <a:buNone/>
            </a:pPr>
            <a:r>
              <a:rPr lang="pt-BR" sz="2600" dirty="0" smtClean="0"/>
              <a:t>	Slp_avg / Slp_st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Topografia derivados (TPS-MERIT)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sz="2600" dirty="0" smtClean="0"/>
              <a:t>Hnd_avg / Hnd_std</a:t>
            </a:r>
          </a:p>
          <a:p>
            <a:pPr marL="457200" lvl="1" indent="0">
              <a:buNone/>
            </a:pPr>
            <a:r>
              <a:rPr lang="pt-BR" sz="2600" dirty="0"/>
              <a:t>	</a:t>
            </a:r>
            <a:r>
              <a:rPr lang="pt-BR" sz="2600" dirty="0" smtClean="0"/>
              <a:t>Dd</a:t>
            </a:r>
          </a:p>
          <a:p>
            <a:pPr marL="457200" lvl="1" indent="0">
              <a:buNone/>
            </a:pPr>
            <a:r>
              <a:rPr lang="pt-BR" sz="2600" dirty="0"/>
              <a:t>	</a:t>
            </a:r>
            <a:r>
              <a:rPr lang="pt-BR" sz="2600" dirty="0" smtClean="0"/>
              <a:t>Wetlands / Flat / Gentle / Moderate / Steep / Extreme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Cobertura (Mapbiomas + MODIS)</a:t>
            </a:r>
          </a:p>
          <a:p>
            <a:pPr marL="914400" lvl="2" indent="0">
              <a:buNone/>
            </a:pPr>
            <a:r>
              <a:rPr lang="pt-BR" sz="2600" dirty="0" smtClean="0"/>
              <a:t>Forest / Grassland / Agriculture / Semi-permeable / Water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Localização</a:t>
            </a:r>
          </a:p>
          <a:p>
            <a:pPr marL="914400" lvl="2" indent="0">
              <a:buNone/>
            </a:pPr>
            <a:r>
              <a:rPr lang="pt-BR" sz="2600" dirty="0" smtClean="0"/>
              <a:t>Lat / Lon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Atributos BHO</a:t>
            </a:r>
            <a:endParaRPr lang="pt-BR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pt-BR" sz="2600" dirty="0" smtClean="0"/>
              <a:t>cotrecho / cobacia / cocursodag / sub / posto / Area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5748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6701444" cy="4774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0070C0"/>
                </a:solidFill>
              </a:rPr>
              <a:t>Clima (médias mensais)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	</a:t>
            </a:r>
            <a:r>
              <a:rPr lang="pt-BR" sz="2600" dirty="0" smtClean="0"/>
              <a:t>P_avg / P_min / P_max (GPM)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600" dirty="0" smtClean="0"/>
              <a:t>	T_avg / T_min / T_max (ERA5)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Topografia (MERIT)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dirty="0" smtClean="0"/>
              <a:t>	</a:t>
            </a:r>
            <a:r>
              <a:rPr lang="pt-BR" sz="2600" dirty="0" smtClean="0"/>
              <a:t>Elv_avg / Elv_std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sz="2600" dirty="0" smtClean="0"/>
              <a:t>	Slp_avg / Slp_st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Topografia derivados (TPS-MERIT)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dirty="0" smtClean="0"/>
              <a:t>	</a:t>
            </a:r>
            <a:r>
              <a:rPr lang="pt-BR" sz="2600" dirty="0" smtClean="0"/>
              <a:t>Hnd_avg / Hnd_std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sz="2600" dirty="0" smtClean="0"/>
              <a:t>	Dd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sz="2600" dirty="0" smtClean="0"/>
              <a:t>	Wetlands / Flat / Gentle / Moderate / Steep / Extreme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Cobertura (Mapbiomas + MODIS)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pt-BR" sz="2600" dirty="0" smtClean="0"/>
              <a:t>Forest / Grassland / Agriculture / Semi-permeable / Water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Localização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pt-BR" sz="2600" dirty="0" smtClean="0"/>
              <a:t>Lat / Lon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Atributos BHO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pt-BR" sz="2600" dirty="0" smtClean="0"/>
              <a:t>cotrecho / cobacia / cocursodag / sub / posto / Area</a:t>
            </a:r>
            <a:endParaRPr lang="pt-BR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Coleta de variáveis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1" y="1803891"/>
            <a:ext cx="11693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n = 32</a:t>
            </a:r>
          </a:p>
        </p:txBody>
      </p:sp>
    </p:spTree>
    <p:extLst>
      <p:ext uri="{BB962C8B-B14F-4D97-AF65-F5344CB8AC3E}">
        <p14:creationId xmlns:p14="http://schemas.microsoft.com/office/powerpoint/2010/main" val="5339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25625"/>
            <a:ext cx="6701444" cy="4774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0070C0"/>
                </a:solidFill>
              </a:rPr>
              <a:t>Clima (médias mensais)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	</a:t>
            </a:r>
            <a:r>
              <a:rPr lang="pt-BR" sz="2600" dirty="0" smtClean="0"/>
              <a:t>P_avg / P_min / P_max (GPM)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600" dirty="0" smtClean="0"/>
              <a:t>	T_avg / T_min / T_max (ERA5)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Topografia (MERIT)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dirty="0" smtClean="0"/>
              <a:t>	</a:t>
            </a:r>
            <a:r>
              <a:rPr lang="pt-BR" sz="2600" dirty="0" smtClean="0"/>
              <a:t>Elv_avg / Elv_std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sz="2600" dirty="0" smtClean="0"/>
              <a:t>	Slp_avg / Slp_st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Topografia derivados (TPS-MERIT)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dirty="0" smtClean="0"/>
              <a:t>	</a:t>
            </a:r>
            <a:r>
              <a:rPr lang="pt-BR" sz="2600" dirty="0" smtClean="0"/>
              <a:t>Hnd_avg / Hnd_std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sz="2600" dirty="0" smtClean="0"/>
              <a:t>	Dd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sz="2600" dirty="0" smtClean="0"/>
              <a:t>	Wetlands / Flat / Gentle / Moderate / Steep / Extreme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Cobertura (Mapbiomas + MODIS)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pt-BR" sz="2600" dirty="0" smtClean="0"/>
              <a:t>Forest / Grassland / Agriculture / Semi-permeable / Water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Localização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pt-BR" sz="2600" dirty="0" smtClean="0"/>
              <a:t>Lat / Lon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Atributos BHO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pt-BR" sz="2600" dirty="0" smtClean="0"/>
              <a:t>cotrecho / cobacia / cocursodag / sub / posto / Area</a:t>
            </a:r>
            <a:endParaRPr lang="pt-BR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Coleta de variáveis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1" y="1803891"/>
            <a:ext cx="11693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n = 32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7838902" y="2490643"/>
            <a:ext cx="278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Ferreira et al. (2021): n = 76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8902" y="2121311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Worland et al. (2018): n =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do 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Multiple Linear Regression</a:t>
            </a:r>
          </a:p>
          <a:p>
            <a:r>
              <a:rPr lang="pt-BR" dirty="0" smtClean="0"/>
              <a:t>Random </a:t>
            </a:r>
            <a:r>
              <a:rPr lang="pt-BR" dirty="0" smtClean="0"/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35603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do 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Multiple Linear Regression</a:t>
            </a:r>
          </a:p>
          <a:p>
            <a:r>
              <a:rPr lang="pt-BR" dirty="0" smtClean="0"/>
              <a:t>Random </a:t>
            </a:r>
            <a:r>
              <a:rPr lang="pt-BR" dirty="0" smtClean="0"/>
              <a:t>Forest</a:t>
            </a:r>
          </a:p>
          <a:p>
            <a:pPr marL="914400" lvl="2" indent="0">
              <a:buNone/>
            </a:pPr>
            <a:r>
              <a:rPr lang="pt-BR" dirty="0" smtClean="0"/>
              <a:t>	.</a:t>
            </a:r>
          </a:p>
          <a:p>
            <a:pPr marL="914400" lvl="2" indent="0">
              <a:buNone/>
            </a:pPr>
            <a:r>
              <a:rPr lang="pt-BR" dirty="0" smtClean="0"/>
              <a:t>	.</a:t>
            </a:r>
          </a:p>
          <a:p>
            <a:pPr marL="914400" lvl="2" indent="0">
              <a:buNone/>
            </a:pPr>
            <a:r>
              <a:rPr lang="pt-BR" dirty="0" smtClean="0"/>
              <a:t>	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das variáveis preditoras (features)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Existem várias técnicas para isto, cada uma com suas particularidades</a:t>
            </a:r>
            <a:endParaRPr lang="pt-BR" dirty="0"/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Recursive Feature Elimination (RFE)</a:t>
            </a:r>
          </a:p>
          <a:p>
            <a:pPr marL="914400" lvl="2" indent="0">
              <a:buNone/>
            </a:pPr>
            <a:r>
              <a:rPr lang="pt-BR" dirty="0" smtClean="0"/>
              <a:t>Começa com todas as variáveis, e vai eliminando as menos relevantes até chegar no n_features desejado / relevâncias são analisadas pelos coeficientes (ou importâncias) de cada feature na regressão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Sequential Feature Selection (SFS)</a:t>
            </a:r>
            <a:endParaRPr lang="pt-BR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pt-BR" dirty="0" smtClean="0"/>
              <a:t>Similar ao RFE, mas podendo ser na direção contrária (seleciona o feature com maior relevância e vai adicionando features até chegar no n_features desejado) / relevâncias são analisadas pelo feature que maximiza a função objetivo (depende de cada modelo ML)</a:t>
            </a:r>
            <a:endParaRPr lang="pt-BR" dirty="0"/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Select From Model (SFM)</a:t>
            </a:r>
            <a:endParaRPr lang="pt-BR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pt-BR" dirty="0" smtClean="0"/>
              <a:t>Mais simples que os anteriores, seleciona os features cuja importância é maior que um threshold (por padrão a média das importâncias ou coeficientes)</a:t>
            </a:r>
          </a:p>
          <a:p>
            <a:pPr marL="914400" lvl="2" indent="0">
              <a:buNone/>
            </a:pPr>
            <a:r>
              <a:rPr lang="pt-BR" dirty="0" smtClean="0"/>
              <a:t>.</a:t>
            </a:r>
          </a:p>
          <a:p>
            <a:pPr marL="914400" lvl="2" indent="0">
              <a:buNone/>
            </a:pPr>
            <a:r>
              <a:rPr lang="pt-BR" dirty="0" smtClean="0"/>
              <a:t>.</a:t>
            </a:r>
          </a:p>
          <a:p>
            <a:pPr marL="914400" lvl="2" indent="0">
              <a:buNone/>
            </a:pP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0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420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Regressão de vazões utilizando Machine Learning</vt:lpstr>
      <vt:lpstr>Etapas</vt:lpstr>
      <vt:lpstr>Etapas</vt:lpstr>
      <vt:lpstr>Coleta de variáveis</vt:lpstr>
      <vt:lpstr>Coleta de variáveis</vt:lpstr>
      <vt:lpstr>Coleta de variáveis</vt:lpstr>
      <vt:lpstr>Escolha do modelo</vt:lpstr>
      <vt:lpstr>Escolha do modelo</vt:lpstr>
      <vt:lpstr>Escolha das variáveis preditoras (features)</vt:lpstr>
      <vt:lpstr>Escolha das variáveis preditoras (features)</vt:lpstr>
      <vt:lpstr>Avaliação dos resultados (LOO-CV) Multiple Linear Regression</vt:lpstr>
      <vt:lpstr>Avaliação dos resultados (LOO-CV)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Barbedo Fontana</dc:creator>
  <cp:lastModifiedBy>Rafael Barbedo Fontana</cp:lastModifiedBy>
  <cp:revision>16</cp:revision>
  <dcterms:created xsi:type="dcterms:W3CDTF">2021-09-08T18:26:40Z</dcterms:created>
  <dcterms:modified xsi:type="dcterms:W3CDTF">2021-09-09T18:13:02Z</dcterms:modified>
</cp:coreProperties>
</file>