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Maven Pro"/>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500"/>
              <a:t>Good morning.  My name is Barbara Marques and I will be presentingmy proposed to solution to _____________________</a:t>
            </a:r>
            <a:endParaRPr sz="2500"/>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1" name="Google Shape;101;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02" name="Google Shape;102;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t>We will start with a quick look at our goal, analysis and significant findings.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Next, we'll review the data and pinpoint a driver of churn.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I will present my informed recommendation to reduce churn.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Finally, we'll look at expected results and talk about the next steps to take.</a:t>
            </a:r>
            <a:endParaRPr sz="2400"/>
          </a:p>
        </p:txBody>
      </p:sp>
      <p:sp>
        <p:nvSpPr>
          <p:cNvPr id="104" name="Google Shape;104;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5" name="Google Shape;105;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6" name="Google Shape;136;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37" name="Google Shape;137;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700"/>
              <a:t>My goal was to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US" sz="2700"/>
              <a:t>I used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US" sz="2700"/>
              <a:t>My analysis revealed that 88% of MTM customers who leave us do not have access to Telco's customer tech support team. </a:t>
            </a:r>
            <a:endParaRPr sz="2700"/>
          </a:p>
          <a:p>
            <a:pPr indent="0" lvl="0" marL="0" rtl="0" algn="l">
              <a:spcBef>
                <a:spcPts val="0"/>
              </a:spcBef>
              <a:spcAft>
                <a:spcPts val="0"/>
              </a:spcAft>
              <a:buNone/>
            </a:pPr>
            <a:r>
              <a:rPr lang="en-US" sz="2700"/>
              <a:t>On average, these customers leave us within 14 months.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US" sz="2700"/>
              <a:t>As compared to those with tech support who have an average tenure of 24 months. </a:t>
            </a:r>
            <a:endParaRPr sz="2700"/>
          </a:p>
        </p:txBody>
      </p:sp>
      <p:sp>
        <p:nvSpPr>
          <p:cNvPr id="139" name="Google Shape;139;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1" name="Google Shape;161;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62" name="Google Shape;162;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00"/>
              <a:t>Our data contained 3,875 MTM customers, with a total churn of 1,655 of those customers.  MTM Customers currently have an average tenure of 14.1 months.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I began my analysis by looking at possible drivers of churn in MTM customers</a:t>
            </a:r>
            <a:endParaRPr sz="2600"/>
          </a:p>
          <a:p>
            <a:pPr indent="0" lvl="0" marL="0" rtl="0" algn="l">
              <a:spcBef>
                <a:spcPts val="0"/>
              </a:spcBef>
              <a:spcAft>
                <a:spcPts val="0"/>
              </a:spcAft>
              <a:buClr>
                <a:schemeClr val="dk1"/>
              </a:buClr>
              <a:buFont typeface="Arial"/>
              <a:buNone/>
            </a:pPr>
            <a:r>
              <a:t/>
            </a:r>
            <a:endParaRPr sz="2600"/>
          </a:p>
          <a:p>
            <a:pPr indent="0" lvl="0" marL="0" rtl="0" algn="l">
              <a:spcBef>
                <a:spcPts val="0"/>
              </a:spcBef>
              <a:spcAft>
                <a:spcPts val="0"/>
              </a:spcAft>
              <a:buNone/>
            </a:pPr>
            <a:r>
              <a:rPr lang="en-US" sz="2600"/>
              <a:t>A comparison of these factors revealed  several key issues. The greatest influencer among these is customers who do not purchase tech support as part of their subscription.</a:t>
            </a:r>
            <a:endParaRPr sz="2600"/>
          </a:p>
        </p:txBody>
      </p:sp>
      <p:sp>
        <p:nvSpPr>
          <p:cNvPr id="164" name="Google Shape;164;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5" name="Google Shape;165;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9" name="Google Shape;179;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80" name="Google Shape;180;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4100"/>
              <a:t>More specifically, of the 1,655 month-to-month customers who left us, 1,350 did not have access to Telco's skilled tech support in the event that they experience difficulties with internet connectivity.  82%</a:t>
            </a:r>
            <a:endParaRPr sz="4100"/>
          </a:p>
          <a:p>
            <a:pPr indent="0" lvl="0" marL="0" rtl="0" algn="l">
              <a:spcBef>
                <a:spcPts val="0"/>
              </a:spcBef>
              <a:spcAft>
                <a:spcPts val="0"/>
              </a:spcAft>
              <a:buNone/>
            </a:pPr>
            <a:r>
              <a:t/>
            </a:r>
            <a:endParaRPr sz="4100"/>
          </a:p>
          <a:p>
            <a:pPr indent="0" lvl="0" marL="0" rtl="0" algn="l">
              <a:spcBef>
                <a:spcPts val="0"/>
              </a:spcBef>
              <a:spcAft>
                <a:spcPts val="0"/>
              </a:spcAft>
              <a:buNone/>
            </a:pPr>
            <a:r>
              <a:rPr lang="en-US" sz="4100"/>
              <a:t>In comparison </a:t>
            </a:r>
            <a:r>
              <a:rPr lang="en-US" sz="3500">
                <a:latin typeface="Maven Pro"/>
                <a:ea typeface="Maven Pro"/>
                <a:cs typeface="Maven Pro"/>
                <a:sym typeface="Maven Pro"/>
              </a:rPr>
              <a:t>Month-to-month customers with access to tech support had a churn rate of only 11%.</a:t>
            </a:r>
            <a:endParaRPr sz="3500">
              <a:latin typeface="Maven Pro"/>
              <a:ea typeface="Maven Pro"/>
              <a:cs typeface="Maven Pro"/>
              <a:sym typeface="Maven Pro"/>
            </a:endParaRPr>
          </a:p>
          <a:p>
            <a:pPr indent="0" lvl="0" marL="914400" rtl="0" algn="l">
              <a:spcBef>
                <a:spcPts val="0"/>
              </a:spcBef>
              <a:spcAft>
                <a:spcPts val="0"/>
              </a:spcAft>
              <a:buClr>
                <a:schemeClr val="dk1"/>
              </a:buClr>
              <a:buSzPts val="1100"/>
              <a:buFont typeface="Arial"/>
              <a:buNone/>
            </a:pPr>
            <a:r>
              <a:t/>
            </a:r>
            <a:endParaRPr sz="3000">
              <a:solidFill>
                <a:srgbClr val="0083BB"/>
              </a:solidFill>
              <a:latin typeface="Arial"/>
              <a:ea typeface="Arial"/>
              <a:cs typeface="Arial"/>
              <a:sym typeface="Arial"/>
            </a:endParaRPr>
          </a:p>
          <a:p>
            <a:pPr indent="0" lvl="0" marL="0" rtl="0" algn="l">
              <a:spcBef>
                <a:spcPts val="0"/>
              </a:spcBef>
              <a:spcAft>
                <a:spcPts val="0"/>
              </a:spcAft>
              <a:buNone/>
            </a:pPr>
            <a:r>
              <a:t/>
            </a:r>
            <a:endParaRPr sz="2400"/>
          </a:p>
        </p:txBody>
      </p:sp>
      <p:sp>
        <p:nvSpPr>
          <p:cNvPr id="182" name="Google Shape;182;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3" name="Google Shape;183;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1" name="Google Shape;191;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92" name="Google Shape;192;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300"/>
              <a:t>My recommendation is that Telco provide </a:t>
            </a:r>
            <a:r>
              <a:rPr b="1" lang="en-US" sz="3300">
                <a:solidFill>
                  <a:srgbClr val="191919"/>
                </a:solidFill>
                <a:latin typeface="Maven Pro"/>
                <a:ea typeface="Maven Pro"/>
                <a:cs typeface="Maven Pro"/>
                <a:sym typeface="Maven Pro"/>
              </a:rPr>
              <a:t>Provide </a:t>
            </a:r>
            <a:r>
              <a:rPr b="1" lang="en-US" sz="3300">
                <a:solidFill>
                  <a:srgbClr val="0083BB"/>
                </a:solidFill>
                <a:latin typeface="Maven Pro"/>
                <a:ea typeface="Maven Pro"/>
                <a:cs typeface="Maven Pro"/>
                <a:sym typeface="Maven Pro"/>
              </a:rPr>
              <a:t>complimentary tech support</a:t>
            </a:r>
            <a:r>
              <a:rPr b="1" lang="en-US" sz="3300">
                <a:solidFill>
                  <a:srgbClr val="191919"/>
                </a:solidFill>
                <a:latin typeface="Maven Pro"/>
                <a:ea typeface="Maven Pro"/>
                <a:cs typeface="Maven Pro"/>
                <a:sym typeface="Maven Pro"/>
              </a:rPr>
              <a:t> to month-to-month customers for their first 12 months of service.</a:t>
            </a:r>
            <a:endParaRPr sz="3300"/>
          </a:p>
        </p:txBody>
      </p:sp>
      <p:sp>
        <p:nvSpPr>
          <p:cNvPr id="194" name="Google Shape;194;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5" name="Google Shape;195;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Google Shape;205;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06" name="Google Shape;206;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00"/>
              <a:t>With access to free tech support, we can expect to see a jump in monthly tenure of MTM customers with internet service, which is 96% of all of our MTM'ers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We can expect the average tenure of MTM customers to  increase 24 months.  Which is equivalent to the average monthly tenure of all mom customers who currently have access to Telco's excellent customer tech support team.</a:t>
            </a:r>
            <a:endParaRPr sz="2600"/>
          </a:p>
        </p:txBody>
      </p:sp>
      <p:sp>
        <p:nvSpPr>
          <p:cNvPr id="208" name="Google Shape;208;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9" name="Google Shape;209;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0" name="Google Shape;220;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21" name="Google Shape;221;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00"/>
              <a:t>In conclusion, I have identified a lack of access to technical support as the key driver of churn for Telco's MTM customers.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We anticipate that providing free customer tech support In the form of telephone, chat and/or online videos, would increase the average monthly tenure of MTM customers to 24 months, thus reducing churn.</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Given more time and resources to explore the issue, I would look at additional services that might be bundled and offered to mom customers to further reduce churn among this customer group.</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Thank you for your time and attention. You will find details of my analysis in the two appendices attached to this presentation. </a:t>
            </a:r>
            <a:endParaRPr sz="2600"/>
          </a:p>
        </p:txBody>
      </p:sp>
      <p:sp>
        <p:nvSpPr>
          <p:cNvPr id="223" name="Google Shape;223;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4" name="Google Shape;224;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a:off x="0" y="0"/>
            <a:ext cx="8646970" cy="102870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090364" y="7211900"/>
            <a:ext cx="6396689" cy="198772"/>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3"/>
          <p:cNvGrpSpPr/>
          <p:nvPr/>
        </p:nvGrpSpPr>
        <p:grpSpPr>
          <a:xfrm>
            <a:off x="-1653075" y="-258925"/>
            <a:ext cx="18287874" cy="10287000"/>
            <a:chOff x="0" y="0"/>
            <a:chExt cx="18287874" cy="10287000"/>
          </a:xfrm>
        </p:grpSpPr>
        <p:pic>
          <p:nvPicPr>
            <p:cNvPr id="95" name="Google Shape;95;p13"/>
            <p:cNvPicPr preferRelativeResize="0"/>
            <p:nvPr/>
          </p:nvPicPr>
          <p:blipFill rotWithShape="1">
            <a:blip r:embed="rId3">
              <a:alphaModFix/>
            </a:blip>
            <a:srcRect b="0" l="22127" r="32341" t="0"/>
            <a:stretch/>
          </p:blipFill>
          <p:spPr>
            <a:xfrm>
              <a:off x="0" y="0"/>
              <a:ext cx="8646970" cy="10287000"/>
            </a:xfrm>
            <a:prstGeom prst="rect">
              <a:avLst/>
            </a:prstGeom>
            <a:noFill/>
            <a:ln>
              <a:noFill/>
            </a:ln>
          </p:spPr>
        </p:pic>
        <p:sp>
          <p:nvSpPr>
            <p:cNvPr id="96" name="Google Shape;96;p13"/>
            <p:cNvSpPr txBox="1"/>
            <p:nvPr/>
          </p:nvSpPr>
          <p:spPr>
            <a:xfrm>
              <a:off x="10004574" y="9245642"/>
              <a:ext cx="8283300" cy="507600"/>
            </a:xfrm>
            <a:prstGeom prst="rect">
              <a:avLst/>
            </a:prstGeom>
            <a:noFill/>
            <a:ln>
              <a:noFill/>
            </a:ln>
          </p:spPr>
          <p:txBody>
            <a:bodyPr anchorCtr="0" anchor="t" bIns="0" lIns="0" spcFirstLastPara="1" rIns="0" wrap="square" tIns="0">
              <a:spAutoFit/>
            </a:bodyPr>
            <a:lstStyle/>
            <a:p>
              <a:pPr indent="0" lvl="0" marL="0" marR="0" rtl="0" algn="l">
                <a:lnSpc>
                  <a:spcPct val="130018"/>
                </a:lnSpc>
                <a:spcBef>
                  <a:spcPts val="0"/>
                </a:spcBef>
                <a:spcAft>
                  <a:spcPts val="0"/>
                </a:spcAft>
                <a:buNone/>
              </a:pPr>
              <a:r>
                <a:rPr b="1" i="0" lang="en-US" sz="3298" u="none" cap="none" strike="noStrike">
                  <a:solidFill>
                    <a:srgbClr val="191919"/>
                  </a:solidFill>
                  <a:latin typeface="Maven Pro"/>
                  <a:ea typeface="Maven Pro"/>
                  <a:cs typeface="Maven Pro"/>
                  <a:sym typeface="Maven Pro"/>
                </a:rPr>
                <a:t>         Barbara Marques   |   Feb. 8, 2021</a:t>
              </a:r>
              <a:endParaRPr/>
            </a:p>
          </p:txBody>
        </p:sp>
        <p:sp>
          <p:nvSpPr>
            <p:cNvPr id="97" name="Google Shape;97;p13"/>
            <p:cNvSpPr txBox="1"/>
            <p:nvPr/>
          </p:nvSpPr>
          <p:spPr>
            <a:xfrm>
              <a:off x="9144000" y="1171575"/>
              <a:ext cx="7515600" cy="3646500"/>
            </a:xfrm>
            <a:prstGeom prst="rect">
              <a:avLst/>
            </a:prstGeom>
            <a:noFill/>
            <a:ln>
              <a:noFill/>
            </a:ln>
          </p:spPr>
          <p:txBody>
            <a:bodyPr anchorCtr="0" anchor="t" bIns="0" lIns="0" spcFirstLastPara="1" rIns="0" wrap="square" tIns="0">
              <a:spAutoFit/>
            </a:bodyPr>
            <a:lstStyle/>
            <a:p>
              <a:pPr indent="0" lvl="0" marL="0" marR="0" rtl="0" algn="l">
                <a:lnSpc>
                  <a:spcPct val="105999"/>
                </a:lnSpc>
                <a:spcBef>
                  <a:spcPts val="0"/>
                </a:spcBef>
                <a:spcAft>
                  <a:spcPts val="0"/>
                </a:spcAft>
                <a:buNone/>
              </a:pPr>
              <a:r>
                <a:rPr b="1" i="0" lang="en-US" sz="11500" u="none" cap="none" strike="noStrike">
                  <a:solidFill>
                    <a:srgbClr val="01A0C4"/>
                  </a:solidFill>
                  <a:latin typeface="Maven Pro"/>
                  <a:ea typeface="Maven Pro"/>
                  <a:cs typeface="Maven Pro"/>
                  <a:sym typeface="Maven Pro"/>
                </a:rPr>
                <a:t>Reducing Churn:</a:t>
              </a:r>
              <a:endParaRPr/>
            </a:p>
          </p:txBody>
        </p:sp>
        <p:sp>
          <p:nvSpPr>
            <p:cNvPr id="98" name="Google Shape;98;p13"/>
            <p:cNvSpPr txBox="1"/>
            <p:nvPr/>
          </p:nvSpPr>
          <p:spPr>
            <a:xfrm>
              <a:off x="9242088" y="4983275"/>
              <a:ext cx="7624200" cy="1137600"/>
            </a:xfrm>
            <a:prstGeom prst="rect">
              <a:avLst/>
            </a:prstGeom>
            <a:noFill/>
            <a:ln>
              <a:noFill/>
            </a:ln>
          </p:spPr>
          <p:txBody>
            <a:bodyPr anchorCtr="0" anchor="t" bIns="0" lIns="0" spcFirstLastPara="1" rIns="0" wrap="square" tIns="0">
              <a:spAutoFit/>
            </a:bodyPr>
            <a:lstStyle/>
            <a:p>
              <a:pPr indent="0" lvl="0" marL="0" marR="0" rtl="0" algn="l">
                <a:lnSpc>
                  <a:spcPct val="161038"/>
                </a:lnSpc>
                <a:spcBef>
                  <a:spcPts val="0"/>
                </a:spcBef>
                <a:spcAft>
                  <a:spcPts val="0"/>
                </a:spcAft>
                <a:buNone/>
              </a:pPr>
              <a:r>
                <a:rPr b="0" i="0" lang="en-US" sz="2831" u="none" cap="none" strike="noStrike">
                  <a:solidFill>
                    <a:srgbClr val="191919"/>
                  </a:solidFill>
                  <a:latin typeface="Maven Pro"/>
                  <a:ea typeface="Maven Pro"/>
                  <a:cs typeface="Maven Pro"/>
                  <a:sym typeface="Maven Pro"/>
                </a:rPr>
                <a:t>INCREASING TENURE OF TELCO'S MONTH-TO-MONTH CUSTOMERS</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22"/>
          <p:cNvGrpSpPr/>
          <p:nvPr/>
        </p:nvGrpSpPr>
        <p:grpSpPr>
          <a:xfrm>
            <a:off x="1028700" y="180382"/>
            <a:ext cx="16230600" cy="9077918"/>
            <a:chOff x="1028700" y="180382"/>
            <a:chExt cx="16230600" cy="9077918"/>
          </a:xfrm>
        </p:grpSpPr>
        <p:sp>
          <p:nvSpPr>
            <p:cNvPr id="260" name="Google Shape;260;p22"/>
            <p:cNvSpPr/>
            <p:nvPr/>
          </p:nvSpPr>
          <p:spPr>
            <a:xfrm>
              <a:off x="1028700" y="9059528"/>
              <a:ext cx="16230600" cy="198772"/>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2"/>
            <p:cNvGrpSpPr/>
            <p:nvPr/>
          </p:nvGrpSpPr>
          <p:grpSpPr>
            <a:xfrm>
              <a:off x="1028700" y="180382"/>
              <a:ext cx="16085850" cy="7166078"/>
              <a:chOff x="1028700" y="180382"/>
              <a:chExt cx="16085850" cy="7166078"/>
            </a:xfrm>
          </p:grpSpPr>
          <p:pic>
            <p:nvPicPr>
              <p:cNvPr id="262" name="Google Shape;262;p22"/>
              <p:cNvPicPr preferRelativeResize="0"/>
              <p:nvPr/>
            </p:nvPicPr>
            <p:blipFill rotWithShape="1">
              <a:blip r:embed="rId3">
                <a:alphaModFix/>
              </a:blip>
              <a:srcRect b="0" l="464" r="0" t="293"/>
              <a:stretch/>
            </p:blipFill>
            <p:spPr>
              <a:xfrm>
                <a:off x="1447800" y="2368125"/>
                <a:ext cx="10194540" cy="4671985"/>
              </a:xfrm>
              <a:prstGeom prst="rect">
                <a:avLst/>
              </a:prstGeom>
              <a:noFill/>
              <a:ln>
                <a:noFill/>
              </a:ln>
            </p:spPr>
          </p:pic>
          <p:pic>
            <p:nvPicPr>
              <p:cNvPr id="263" name="Google Shape;263;p22"/>
              <p:cNvPicPr preferRelativeResize="0"/>
              <p:nvPr/>
            </p:nvPicPr>
            <p:blipFill rotWithShape="1">
              <a:blip r:embed="rId4">
                <a:alphaModFix/>
              </a:blip>
              <a:srcRect b="0" l="0" r="0" t="0"/>
              <a:stretch/>
            </p:blipFill>
            <p:spPr>
              <a:xfrm>
                <a:off x="12670236" y="2609407"/>
                <a:ext cx="4444315" cy="4737053"/>
              </a:xfrm>
              <a:prstGeom prst="rect">
                <a:avLst/>
              </a:prstGeom>
              <a:noFill/>
              <a:ln>
                <a:noFill/>
              </a:ln>
            </p:spPr>
          </p:pic>
          <p:sp>
            <p:nvSpPr>
              <p:cNvPr id="264" name="Google Shape;264;p22"/>
              <p:cNvSpPr txBox="1"/>
              <p:nvPr/>
            </p:nvSpPr>
            <p:spPr>
              <a:xfrm>
                <a:off x="1028700" y="180382"/>
                <a:ext cx="12937590" cy="1458510"/>
              </a:xfrm>
              <a:prstGeom prst="rect">
                <a:avLst/>
              </a:prstGeom>
              <a:noFill/>
              <a:ln>
                <a:noFill/>
              </a:ln>
            </p:spPr>
            <p:txBody>
              <a:bodyPr anchorCtr="0" anchor="t" bIns="0" lIns="0" spcFirstLastPara="1" rIns="0" wrap="square" tIns="0">
                <a:spAutoFit/>
              </a:bodyPr>
              <a:lstStyle/>
              <a:p>
                <a:pPr indent="0" lvl="0" marL="0" marR="0" rtl="0" algn="l">
                  <a:lnSpc>
                    <a:spcPct val="150006"/>
                  </a:lnSpc>
                  <a:spcBef>
                    <a:spcPts val="0"/>
                  </a:spcBef>
                  <a:spcAft>
                    <a:spcPts val="0"/>
                  </a:spcAft>
                  <a:buNone/>
                </a:pPr>
                <a:r>
                  <a:rPr b="1" i="0" lang="en-US" sz="8007" u="none" cap="none" strike="noStrike">
                    <a:solidFill>
                      <a:srgbClr val="191919"/>
                    </a:solidFill>
                    <a:latin typeface="Maven Pro"/>
                    <a:ea typeface="Maven Pro"/>
                    <a:cs typeface="Maven Pro"/>
                    <a:sym typeface="Maven Pro"/>
                  </a:rPr>
                  <a:t> </a:t>
                </a:r>
                <a:r>
                  <a:rPr b="1" i="0" lang="en-US" sz="8007" u="none" cap="none" strike="noStrike">
                    <a:solidFill>
                      <a:srgbClr val="0083BB"/>
                    </a:solidFill>
                    <a:latin typeface="Maven Pro"/>
                    <a:ea typeface="Maven Pro"/>
                    <a:cs typeface="Maven Pro"/>
                    <a:sym typeface="Maven Pro"/>
                  </a:rPr>
                  <a:t> Appendix 2</a:t>
                </a:r>
                <a:r>
                  <a:rPr b="1" i="0" lang="en-US" sz="8007" u="none" cap="none" strike="noStrike">
                    <a:solidFill>
                      <a:srgbClr val="E61313"/>
                    </a:solidFill>
                    <a:latin typeface="Maven Pro"/>
                    <a:ea typeface="Maven Pro"/>
                    <a:cs typeface="Maven Pro"/>
                    <a:sym typeface="Maven Pro"/>
                  </a:rPr>
                  <a:t>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14"/>
          <p:cNvGrpSpPr/>
          <p:nvPr/>
        </p:nvGrpSpPr>
        <p:grpSpPr>
          <a:xfrm>
            <a:off x="1663496" y="800100"/>
            <a:ext cx="15360134" cy="8026502"/>
            <a:chOff x="1663496" y="800100"/>
            <a:chExt cx="15360134" cy="8026502"/>
          </a:xfrm>
        </p:grpSpPr>
        <p:sp>
          <p:nvSpPr>
            <p:cNvPr id="108" name="Google Shape;108;p14"/>
            <p:cNvSpPr/>
            <p:nvPr/>
          </p:nvSpPr>
          <p:spPr>
            <a:xfrm>
              <a:off x="1663496" y="2994030"/>
              <a:ext cx="3322762" cy="49400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5542911" y="2994030"/>
              <a:ext cx="3322762" cy="49400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9422327" y="2994030"/>
              <a:ext cx="3322762" cy="49400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13301742" y="2994030"/>
              <a:ext cx="3322762" cy="49400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1663496" y="7804832"/>
              <a:ext cx="3322762" cy="129198"/>
            </a:xfrm>
            <a:prstGeom prst="rect">
              <a:avLst/>
            </a:prstGeom>
            <a:solidFill>
              <a:srgbClr val="86EA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542911" y="7804832"/>
              <a:ext cx="3322762" cy="129198"/>
            </a:xfrm>
            <a:prstGeom prst="rect">
              <a:avLst/>
            </a:prstGeom>
            <a:solidFill>
              <a:srgbClr val="3E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9422327" y="7804832"/>
              <a:ext cx="3322762" cy="129198"/>
            </a:xfrm>
            <a:prstGeom prst="rect">
              <a:avLst/>
            </a:pr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3301742" y="7804832"/>
              <a:ext cx="3322762" cy="129198"/>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4"/>
            <p:cNvPicPr preferRelativeResize="0"/>
            <p:nvPr/>
          </p:nvPicPr>
          <p:blipFill rotWithShape="1">
            <a:blip r:embed="rId3">
              <a:alphaModFix amt="30000"/>
            </a:blip>
            <a:srcRect b="0" l="0" r="0" t="0"/>
            <a:stretch/>
          </p:blipFill>
          <p:spPr>
            <a:xfrm>
              <a:off x="2765040" y="3504459"/>
              <a:ext cx="1119674" cy="1119674"/>
            </a:xfrm>
            <a:prstGeom prst="rect">
              <a:avLst/>
            </a:prstGeom>
            <a:noFill/>
            <a:ln>
              <a:noFill/>
            </a:ln>
          </p:spPr>
        </p:pic>
        <p:pic>
          <p:nvPicPr>
            <p:cNvPr id="117" name="Google Shape;117;p14"/>
            <p:cNvPicPr preferRelativeResize="0"/>
            <p:nvPr/>
          </p:nvPicPr>
          <p:blipFill rotWithShape="1">
            <a:blip r:embed="rId4">
              <a:alphaModFix amt="30000"/>
            </a:blip>
            <a:srcRect b="0" l="0" r="0" t="0"/>
            <a:stretch/>
          </p:blipFill>
          <p:spPr>
            <a:xfrm>
              <a:off x="10476246" y="3409209"/>
              <a:ext cx="1214924" cy="1214924"/>
            </a:xfrm>
            <a:prstGeom prst="rect">
              <a:avLst/>
            </a:prstGeom>
            <a:noFill/>
            <a:ln>
              <a:noFill/>
            </a:ln>
          </p:spPr>
        </p:pic>
        <p:pic>
          <p:nvPicPr>
            <p:cNvPr id="118" name="Google Shape;118;p14"/>
            <p:cNvPicPr preferRelativeResize="0"/>
            <p:nvPr/>
          </p:nvPicPr>
          <p:blipFill rotWithShape="1">
            <a:blip r:embed="rId5">
              <a:alphaModFix amt="50000"/>
            </a:blip>
            <a:srcRect b="0" l="0" r="0" t="0"/>
            <a:stretch/>
          </p:blipFill>
          <p:spPr>
            <a:xfrm>
              <a:off x="14073884" y="3127433"/>
              <a:ext cx="1778475" cy="1778475"/>
            </a:xfrm>
            <a:prstGeom prst="rect">
              <a:avLst/>
            </a:prstGeom>
            <a:noFill/>
            <a:ln>
              <a:noFill/>
            </a:ln>
          </p:spPr>
        </p:pic>
        <p:pic>
          <p:nvPicPr>
            <p:cNvPr id="119" name="Google Shape;119;p14"/>
            <p:cNvPicPr preferRelativeResize="0"/>
            <p:nvPr/>
          </p:nvPicPr>
          <p:blipFill rotWithShape="1">
            <a:blip r:embed="rId6">
              <a:alphaModFix amt="30000"/>
            </a:blip>
            <a:srcRect b="0" l="0" r="0" t="0"/>
            <a:stretch/>
          </p:blipFill>
          <p:spPr>
            <a:xfrm>
              <a:off x="6430379" y="3409209"/>
              <a:ext cx="1547827" cy="1547827"/>
            </a:xfrm>
            <a:prstGeom prst="rect">
              <a:avLst/>
            </a:prstGeom>
            <a:noFill/>
            <a:ln>
              <a:noFill/>
            </a:ln>
          </p:spPr>
        </p:pic>
        <p:sp>
          <p:nvSpPr>
            <p:cNvPr id="120" name="Google Shape;120;p14"/>
            <p:cNvSpPr txBox="1"/>
            <p:nvPr/>
          </p:nvSpPr>
          <p:spPr>
            <a:xfrm>
              <a:off x="2307660" y="800100"/>
              <a:ext cx="13116026" cy="1465817"/>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8118" u="none" cap="none" strike="noStrike">
                  <a:solidFill>
                    <a:srgbClr val="191919"/>
                  </a:solidFill>
                  <a:latin typeface="Maven Pro"/>
                  <a:ea typeface="Maven Pro"/>
                  <a:cs typeface="Maven Pro"/>
                  <a:sym typeface="Maven Pro"/>
                </a:rPr>
                <a:t>  </a:t>
              </a:r>
              <a:r>
                <a:rPr b="1" i="0" lang="en-US" sz="8118" u="none" cap="none" strike="noStrike">
                  <a:solidFill>
                    <a:srgbClr val="01A0C4"/>
                  </a:solidFill>
                  <a:latin typeface="Maven Pro"/>
                  <a:ea typeface="Maven Pro"/>
                  <a:cs typeface="Maven Pro"/>
                  <a:sym typeface="Maven Pro"/>
                </a:rPr>
                <a:t>OUR AGENDA</a:t>
              </a:r>
              <a:endParaRPr/>
            </a:p>
          </p:txBody>
        </p:sp>
        <p:sp>
          <p:nvSpPr>
            <p:cNvPr id="121" name="Google Shape;121;p14"/>
            <p:cNvSpPr txBox="1"/>
            <p:nvPr/>
          </p:nvSpPr>
          <p:spPr>
            <a:xfrm>
              <a:off x="1821024" y="8357406"/>
              <a:ext cx="15202606" cy="469196"/>
            </a:xfrm>
            <a:prstGeom prst="rect">
              <a:avLst/>
            </a:prstGeom>
            <a:noFill/>
            <a:ln>
              <a:noFill/>
            </a:ln>
          </p:spPr>
          <p:txBody>
            <a:bodyPr anchorCtr="0" anchor="t" bIns="0" lIns="0" spcFirstLastPara="1" rIns="0" wrap="square" tIns="0">
              <a:spAutoFit/>
            </a:bodyPr>
            <a:lstStyle/>
            <a:p>
              <a:pPr indent="0" lvl="0" marL="0" marR="0" rtl="0" algn="ctr">
                <a:lnSpc>
                  <a:spcPct val="167006"/>
                </a:lnSpc>
                <a:spcBef>
                  <a:spcPts val="0"/>
                </a:spcBef>
                <a:spcAft>
                  <a:spcPts val="0"/>
                </a:spcAft>
                <a:buNone/>
              </a:pPr>
              <a:r>
                <a:rPr b="0" i="0" lang="en-US" sz="2352" u="none" cap="none" strike="noStrike">
                  <a:solidFill>
                    <a:srgbClr val="737373"/>
                  </a:solidFill>
                  <a:latin typeface="Maven Pro"/>
                  <a:ea typeface="Maven Pro"/>
                  <a:cs typeface="Maven Pro"/>
                  <a:sym typeface="Maven Pro"/>
                </a:rPr>
                <a:t>*An </a:t>
              </a:r>
              <a:r>
                <a:rPr b="1" i="0" lang="en-US" sz="2352" u="none" cap="none" strike="noStrike">
                  <a:solidFill>
                    <a:srgbClr val="0083BB"/>
                  </a:solidFill>
                  <a:latin typeface="Maven Pro"/>
                  <a:ea typeface="Maven Pro"/>
                  <a:cs typeface="Maven Pro"/>
                  <a:sym typeface="Maven Pro"/>
                </a:rPr>
                <a:t>appendix</a:t>
              </a:r>
              <a:r>
                <a:rPr b="0" i="0" lang="en-US" sz="2352" u="none" cap="none" strike="noStrike">
                  <a:solidFill>
                    <a:srgbClr val="737373"/>
                  </a:solidFill>
                  <a:latin typeface="Maven Pro"/>
                  <a:ea typeface="Maven Pro"/>
                  <a:cs typeface="Maven Pro"/>
                  <a:sym typeface="Maven Pro"/>
                </a:rPr>
                <a:t> with detailed information on my analysis is included as the last slide. </a:t>
              </a:r>
              <a:endParaRPr/>
            </a:p>
          </p:txBody>
        </p:sp>
        <p:grpSp>
          <p:nvGrpSpPr>
            <p:cNvPr id="122" name="Google Shape;122;p14"/>
            <p:cNvGrpSpPr/>
            <p:nvPr/>
          </p:nvGrpSpPr>
          <p:grpSpPr>
            <a:xfrm>
              <a:off x="5754453" y="4870189"/>
              <a:ext cx="2899678" cy="2447348"/>
              <a:chOff x="0" y="-47625"/>
              <a:chExt cx="3866237" cy="3263130"/>
            </a:xfrm>
          </p:grpSpPr>
          <p:sp>
            <p:nvSpPr>
              <p:cNvPr id="123" name="Google Shape;123;p14"/>
              <p:cNvSpPr txBox="1"/>
              <p:nvPr/>
            </p:nvSpPr>
            <p:spPr>
              <a:xfrm>
                <a:off x="0" y="-47625"/>
                <a:ext cx="3866237" cy="108394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EXPLORING</a:t>
                </a:r>
                <a:endParaRPr/>
              </a:p>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 THE ISSUE</a:t>
                </a:r>
                <a:endParaRPr/>
              </a:p>
            </p:txBody>
          </p:sp>
          <p:sp>
            <p:nvSpPr>
              <p:cNvPr id="124" name="Google Shape;124;p14"/>
              <p:cNvSpPr txBox="1"/>
              <p:nvPr/>
            </p:nvSpPr>
            <p:spPr>
              <a:xfrm>
                <a:off x="0" y="1341154"/>
                <a:ext cx="3866237" cy="1874351"/>
              </a:xfrm>
              <a:prstGeom prst="rect">
                <a:avLst/>
              </a:prstGeom>
              <a:noFill/>
              <a:ln>
                <a:noFill/>
              </a:ln>
            </p:spPr>
            <p:txBody>
              <a:bodyPr anchorCtr="0" anchor="t" bIns="0" lIns="0" spcFirstLastPara="1" rIns="0" wrap="square" tIns="0">
                <a:spAutoFit/>
              </a:bodyPr>
              <a:lstStyle/>
              <a:p>
                <a:pPr indent="0" lvl="0" marL="0" marR="0" rtl="0" algn="ctr">
                  <a:lnSpc>
                    <a:spcPct val="166956"/>
                  </a:lnSpc>
                  <a:spcBef>
                    <a:spcPts val="0"/>
                  </a:spcBef>
                  <a:spcAft>
                    <a:spcPts val="0"/>
                  </a:spcAft>
                  <a:buNone/>
                </a:pPr>
                <a:r>
                  <a:rPr b="0" i="0" lang="en-US" sz="2300" u="none" cap="none" strike="noStrike">
                    <a:solidFill>
                      <a:srgbClr val="191919"/>
                    </a:solidFill>
                    <a:latin typeface="Maven Pro"/>
                    <a:ea typeface="Maven Pro"/>
                    <a:cs typeface="Maven Pro"/>
                    <a:sym typeface="Maven Pro"/>
                  </a:rPr>
                  <a:t>Reviewing the data and pinpointing a driver of churn. </a:t>
                </a:r>
                <a:endParaRPr/>
              </a:p>
            </p:txBody>
          </p:sp>
        </p:grpSp>
        <p:grpSp>
          <p:nvGrpSpPr>
            <p:cNvPr id="125" name="Google Shape;125;p14"/>
            <p:cNvGrpSpPr/>
            <p:nvPr/>
          </p:nvGrpSpPr>
          <p:grpSpPr>
            <a:xfrm>
              <a:off x="9845411" y="4870189"/>
              <a:ext cx="2476593" cy="2447348"/>
              <a:chOff x="0" y="-47625"/>
              <a:chExt cx="3302124" cy="3263130"/>
            </a:xfrm>
          </p:grpSpPr>
          <p:sp>
            <p:nvSpPr>
              <p:cNvPr id="126" name="Google Shape;126;p14"/>
              <p:cNvSpPr txBox="1"/>
              <p:nvPr/>
            </p:nvSpPr>
            <p:spPr>
              <a:xfrm>
                <a:off x="0" y="-47625"/>
                <a:ext cx="3302124" cy="108394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RECOMMENDED SOLUTION</a:t>
                </a:r>
                <a:endParaRPr/>
              </a:p>
            </p:txBody>
          </p:sp>
          <p:sp>
            <p:nvSpPr>
              <p:cNvPr id="127" name="Google Shape;127;p14"/>
              <p:cNvSpPr txBox="1"/>
              <p:nvPr/>
            </p:nvSpPr>
            <p:spPr>
              <a:xfrm>
                <a:off x="0" y="1341154"/>
                <a:ext cx="3302124" cy="1874351"/>
              </a:xfrm>
              <a:prstGeom prst="rect">
                <a:avLst/>
              </a:prstGeom>
              <a:noFill/>
              <a:ln>
                <a:noFill/>
              </a:ln>
            </p:spPr>
            <p:txBody>
              <a:bodyPr anchorCtr="0" anchor="t" bIns="0" lIns="0" spcFirstLastPara="1" rIns="0" wrap="square" tIns="0">
                <a:spAutoFit/>
              </a:bodyPr>
              <a:lstStyle/>
              <a:p>
                <a:pPr indent="0" lvl="0" marL="0" marR="0" rtl="0" algn="ctr">
                  <a:lnSpc>
                    <a:spcPct val="166956"/>
                  </a:lnSpc>
                  <a:spcBef>
                    <a:spcPts val="0"/>
                  </a:spcBef>
                  <a:spcAft>
                    <a:spcPts val="0"/>
                  </a:spcAft>
                  <a:buNone/>
                </a:pPr>
                <a:r>
                  <a:rPr b="0" i="0" lang="en-US" sz="2300" u="none" cap="none" strike="noStrike">
                    <a:solidFill>
                      <a:srgbClr val="191919"/>
                    </a:solidFill>
                    <a:latin typeface="Maven Pro"/>
                    <a:ea typeface="Maven Pro"/>
                    <a:cs typeface="Maven Pro"/>
                    <a:sym typeface="Maven Pro"/>
                  </a:rPr>
                  <a:t>Our informed recommendation to reduce churn. </a:t>
                </a:r>
                <a:endParaRPr/>
              </a:p>
            </p:txBody>
          </p:sp>
        </p:grpSp>
        <p:grpSp>
          <p:nvGrpSpPr>
            <p:cNvPr id="128" name="Google Shape;128;p14"/>
            <p:cNvGrpSpPr/>
            <p:nvPr/>
          </p:nvGrpSpPr>
          <p:grpSpPr>
            <a:xfrm>
              <a:off x="1985299" y="4870189"/>
              <a:ext cx="2679157" cy="2447348"/>
              <a:chOff x="0" y="-47625"/>
              <a:chExt cx="3572209" cy="3263130"/>
            </a:xfrm>
          </p:grpSpPr>
          <p:sp>
            <p:nvSpPr>
              <p:cNvPr id="129" name="Google Shape;129;p14"/>
              <p:cNvSpPr txBox="1"/>
              <p:nvPr/>
            </p:nvSpPr>
            <p:spPr>
              <a:xfrm>
                <a:off x="0" y="-47625"/>
                <a:ext cx="3572209" cy="108394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EXECUTIVE</a:t>
                </a:r>
                <a:endParaRPr/>
              </a:p>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SUMMARY</a:t>
                </a:r>
                <a:endParaRPr/>
              </a:p>
            </p:txBody>
          </p:sp>
          <p:sp>
            <p:nvSpPr>
              <p:cNvPr id="130" name="Google Shape;130;p14"/>
              <p:cNvSpPr txBox="1"/>
              <p:nvPr/>
            </p:nvSpPr>
            <p:spPr>
              <a:xfrm>
                <a:off x="0" y="1341154"/>
                <a:ext cx="3572209" cy="1874351"/>
              </a:xfrm>
              <a:prstGeom prst="rect">
                <a:avLst/>
              </a:prstGeom>
              <a:noFill/>
              <a:ln>
                <a:noFill/>
              </a:ln>
            </p:spPr>
            <p:txBody>
              <a:bodyPr anchorCtr="0" anchor="t" bIns="0" lIns="0" spcFirstLastPara="1" rIns="0" wrap="square" tIns="0">
                <a:spAutoFit/>
              </a:bodyPr>
              <a:lstStyle/>
              <a:p>
                <a:pPr indent="0" lvl="0" marL="0" marR="0" rtl="0" algn="ctr">
                  <a:lnSpc>
                    <a:spcPct val="166956"/>
                  </a:lnSpc>
                  <a:spcBef>
                    <a:spcPts val="0"/>
                  </a:spcBef>
                  <a:spcAft>
                    <a:spcPts val="0"/>
                  </a:spcAft>
                  <a:buNone/>
                </a:pPr>
                <a:r>
                  <a:rPr b="0" i="0" lang="en-US" sz="2300" u="none" cap="none" strike="noStrike">
                    <a:solidFill>
                      <a:srgbClr val="191919"/>
                    </a:solidFill>
                    <a:latin typeface="Maven Pro"/>
                    <a:ea typeface="Maven Pro"/>
                    <a:cs typeface="Maven Pro"/>
                    <a:sym typeface="Maven Pro"/>
                  </a:rPr>
                  <a:t>A quick look at our goal, analysis and significant findings. </a:t>
                </a:r>
                <a:endParaRPr/>
              </a:p>
            </p:txBody>
          </p:sp>
        </p:grpSp>
        <p:grpSp>
          <p:nvGrpSpPr>
            <p:cNvPr id="131" name="Google Shape;131;p14"/>
            <p:cNvGrpSpPr/>
            <p:nvPr/>
          </p:nvGrpSpPr>
          <p:grpSpPr>
            <a:xfrm>
              <a:off x="13724827" y="4921317"/>
              <a:ext cx="2476593" cy="2447348"/>
              <a:chOff x="0" y="-47625"/>
              <a:chExt cx="3302124" cy="3263130"/>
            </a:xfrm>
          </p:grpSpPr>
          <p:sp>
            <p:nvSpPr>
              <p:cNvPr id="132" name="Google Shape;132;p14"/>
              <p:cNvSpPr txBox="1"/>
              <p:nvPr/>
            </p:nvSpPr>
            <p:spPr>
              <a:xfrm>
                <a:off x="0" y="-47625"/>
                <a:ext cx="3302124" cy="108394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ANTICIPATED OUTCOME</a:t>
                </a:r>
                <a:endParaRPr/>
              </a:p>
            </p:txBody>
          </p:sp>
          <p:sp>
            <p:nvSpPr>
              <p:cNvPr id="133" name="Google Shape;133;p14"/>
              <p:cNvSpPr txBox="1"/>
              <p:nvPr/>
            </p:nvSpPr>
            <p:spPr>
              <a:xfrm>
                <a:off x="0" y="1341154"/>
                <a:ext cx="3302124" cy="1874351"/>
              </a:xfrm>
              <a:prstGeom prst="rect">
                <a:avLst/>
              </a:prstGeom>
              <a:noFill/>
              <a:ln>
                <a:noFill/>
              </a:ln>
            </p:spPr>
            <p:txBody>
              <a:bodyPr anchorCtr="0" anchor="t" bIns="0" lIns="0" spcFirstLastPara="1" rIns="0" wrap="square" tIns="0">
                <a:spAutoFit/>
              </a:bodyPr>
              <a:lstStyle/>
              <a:p>
                <a:pPr indent="0" lvl="0" marL="0" marR="0" rtl="0" algn="ctr">
                  <a:lnSpc>
                    <a:spcPct val="166956"/>
                  </a:lnSpc>
                  <a:spcBef>
                    <a:spcPts val="0"/>
                  </a:spcBef>
                  <a:spcAft>
                    <a:spcPts val="0"/>
                  </a:spcAft>
                  <a:buNone/>
                </a:pPr>
                <a:r>
                  <a:rPr b="0" i="0" lang="en-US" sz="2300" u="none" cap="none" strike="noStrike">
                    <a:solidFill>
                      <a:srgbClr val="191919"/>
                    </a:solidFill>
                    <a:latin typeface="Maven Pro"/>
                    <a:ea typeface="Maven Pro"/>
                    <a:cs typeface="Maven Pro"/>
                    <a:sym typeface="Maven Pro"/>
                  </a:rPr>
                  <a:t>Expected results and a look at our next steps.</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p:nvPr/>
        </p:nvSpPr>
        <p:spPr>
          <a:xfrm>
            <a:off x="1028700" y="8274375"/>
            <a:ext cx="16230600" cy="1301101"/>
          </a:xfrm>
          <a:prstGeom prst="rect">
            <a:avLst/>
          </a:prstGeom>
          <a:solidFill>
            <a:srgbClr val="191919">
              <a:alpha val="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9512120" y="1917196"/>
            <a:ext cx="7747180" cy="2666006"/>
          </a:xfrm>
          <a:prstGeom prst="rect">
            <a:avLst/>
          </a:prstGeom>
          <a:solidFill>
            <a:srgbClr val="191919">
              <a:alpha val="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1028700" y="7848929"/>
            <a:ext cx="16210756" cy="60642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nvSpPr>
        <p:spPr>
          <a:xfrm>
            <a:off x="1212544" y="7899727"/>
            <a:ext cx="4911027" cy="4857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90" u="none" cap="none" strike="noStrike">
                <a:solidFill>
                  <a:srgbClr val="F6F6F6"/>
                </a:solidFill>
                <a:latin typeface="Maven Pro"/>
                <a:ea typeface="Maven Pro"/>
                <a:cs typeface="Maven Pro"/>
                <a:sym typeface="Maven Pro"/>
              </a:rPr>
              <a:t>RECOMMENDATION</a:t>
            </a:r>
            <a:endParaRPr/>
          </a:p>
        </p:txBody>
      </p:sp>
      <p:sp>
        <p:nvSpPr>
          <p:cNvPr id="146" name="Google Shape;146;p15"/>
          <p:cNvSpPr/>
          <p:nvPr/>
        </p:nvSpPr>
        <p:spPr>
          <a:xfrm>
            <a:off x="9512120" y="1925680"/>
            <a:ext cx="7747180" cy="597763"/>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nvSpPr>
        <p:spPr>
          <a:xfrm>
            <a:off x="9736783" y="1982604"/>
            <a:ext cx="4081007" cy="485775"/>
          </a:xfrm>
          <a:prstGeom prst="rect">
            <a:avLst/>
          </a:prstGeom>
          <a:noFill/>
          <a:ln>
            <a:noFill/>
          </a:ln>
        </p:spPr>
        <p:txBody>
          <a:bodyPr anchorCtr="0" anchor="t" bIns="0" lIns="0" spcFirstLastPara="1" rIns="0" wrap="square" tIns="0">
            <a:spAutoFit/>
          </a:bodyPr>
          <a:lstStyle/>
          <a:p>
            <a:pPr indent="0" lvl="0" marL="0" marR="0" rtl="0" algn="l">
              <a:lnSpc>
                <a:spcPct val="120019"/>
              </a:lnSpc>
              <a:spcBef>
                <a:spcPts val="0"/>
              </a:spcBef>
              <a:spcAft>
                <a:spcPts val="0"/>
              </a:spcAft>
              <a:buNone/>
            </a:pPr>
            <a:r>
              <a:rPr b="1" i="0" lang="en-US" sz="3087" u="none" cap="none" strike="noStrike">
                <a:solidFill>
                  <a:srgbClr val="F6F6F6"/>
                </a:solidFill>
                <a:latin typeface="Maven Pro"/>
                <a:ea typeface="Maven Pro"/>
                <a:cs typeface="Maven Pro"/>
                <a:sym typeface="Maven Pro"/>
              </a:rPr>
              <a:t>DATA SET</a:t>
            </a:r>
            <a:endParaRPr/>
          </a:p>
        </p:txBody>
      </p:sp>
      <p:sp>
        <p:nvSpPr>
          <p:cNvPr id="148" name="Google Shape;148;p15"/>
          <p:cNvSpPr txBox="1"/>
          <p:nvPr/>
        </p:nvSpPr>
        <p:spPr>
          <a:xfrm>
            <a:off x="1028702" y="406500"/>
            <a:ext cx="16210800" cy="1232400"/>
          </a:xfrm>
          <a:prstGeom prst="rect">
            <a:avLst/>
          </a:prstGeom>
          <a:noFill/>
          <a:ln>
            <a:noFill/>
          </a:ln>
        </p:spPr>
        <p:txBody>
          <a:bodyPr anchorCtr="0" anchor="t" bIns="0" lIns="0" spcFirstLastPara="1" rIns="0" wrap="square" tIns="0">
            <a:spAutoFit/>
          </a:bodyPr>
          <a:lstStyle/>
          <a:p>
            <a:pPr indent="0" lvl="0" marL="0" marR="0" rtl="0" algn="ctr">
              <a:lnSpc>
                <a:spcPct val="150006"/>
              </a:lnSpc>
              <a:spcBef>
                <a:spcPts val="0"/>
              </a:spcBef>
              <a:spcAft>
                <a:spcPts val="0"/>
              </a:spcAft>
              <a:buNone/>
            </a:pPr>
            <a:r>
              <a:rPr b="1" i="0" lang="en-US" sz="8007" u="none" cap="none" strike="noStrike">
                <a:solidFill>
                  <a:srgbClr val="01A0C4"/>
                </a:solidFill>
                <a:latin typeface="Maven Pro"/>
                <a:ea typeface="Maven Pro"/>
                <a:cs typeface="Maven Pro"/>
                <a:sym typeface="Maven Pro"/>
              </a:rPr>
              <a:t>Executive Summary</a:t>
            </a:r>
            <a:endParaRPr/>
          </a:p>
        </p:txBody>
      </p:sp>
      <p:sp>
        <p:nvSpPr>
          <p:cNvPr id="149" name="Google Shape;149;p15"/>
          <p:cNvSpPr/>
          <p:nvPr/>
        </p:nvSpPr>
        <p:spPr>
          <a:xfrm>
            <a:off x="1028700" y="4882397"/>
            <a:ext cx="16230600" cy="2591506"/>
          </a:xfrm>
          <a:prstGeom prst="rect">
            <a:avLst/>
          </a:prstGeom>
          <a:solidFill>
            <a:srgbClr val="191919">
              <a:alpha val="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1028700" y="1925680"/>
            <a:ext cx="7747180" cy="2657522"/>
          </a:xfrm>
          <a:prstGeom prst="rect">
            <a:avLst/>
          </a:prstGeom>
          <a:solidFill>
            <a:srgbClr val="191919">
              <a:alpha val="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028700" y="4960688"/>
            <a:ext cx="16230600" cy="660770"/>
          </a:xfrm>
          <a:prstGeom prst="rect">
            <a:avLst/>
          </a:prstGeom>
          <a:solidFill>
            <a:srgbClr val="0083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1234313" y="5088058"/>
            <a:ext cx="6669862" cy="4857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90" u="none" cap="none" strike="noStrike">
                <a:solidFill>
                  <a:srgbClr val="F6F6F6"/>
                </a:solidFill>
                <a:latin typeface="Maven Pro"/>
                <a:ea typeface="Maven Pro"/>
                <a:cs typeface="Maven Pro"/>
                <a:sym typeface="Maven Pro"/>
              </a:rPr>
              <a:t>SIGNIFICANT FINDINGS</a:t>
            </a:r>
            <a:endParaRPr/>
          </a:p>
        </p:txBody>
      </p:sp>
      <p:sp>
        <p:nvSpPr>
          <p:cNvPr id="153" name="Google Shape;153;p15"/>
          <p:cNvSpPr/>
          <p:nvPr/>
        </p:nvSpPr>
        <p:spPr>
          <a:xfrm>
            <a:off x="1028700" y="1934165"/>
            <a:ext cx="7747180" cy="589279"/>
          </a:xfrm>
          <a:prstGeom prst="rect">
            <a:avLst/>
          </a:prstGeom>
          <a:solidFill>
            <a:srgbClr val="3E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txBox="1"/>
          <p:nvPr/>
        </p:nvSpPr>
        <p:spPr>
          <a:xfrm>
            <a:off x="1212544" y="1982604"/>
            <a:ext cx="2020379" cy="473349"/>
          </a:xfrm>
          <a:prstGeom prst="rect">
            <a:avLst/>
          </a:prstGeom>
          <a:noFill/>
          <a:ln>
            <a:noFill/>
          </a:ln>
        </p:spPr>
        <p:txBody>
          <a:bodyPr anchorCtr="0" anchor="t" bIns="0" lIns="0" spcFirstLastPara="1" rIns="0" wrap="square" tIns="0">
            <a:spAutoFit/>
          </a:bodyPr>
          <a:lstStyle/>
          <a:p>
            <a:pPr indent="0" lvl="0" marL="0" marR="0" rtl="0" algn="l">
              <a:lnSpc>
                <a:spcPct val="119993"/>
              </a:lnSpc>
              <a:spcBef>
                <a:spcPts val="0"/>
              </a:spcBef>
              <a:spcAft>
                <a:spcPts val="0"/>
              </a:spcAft>
              <a:buNone/>
            </a:pPr>
            <a:r>
              <a:rPr b="1" i="0" lang="en-US" sz="3086" u="none" cap="none" strike="noStrike">
                <a:solidFill>
                  <a:srgbClr val="F6F6F6"/>
                </a:solidFill>
                <a:latin typeface="Maven Pro"/>
                <a:ea typeface="Maven Pro"/>
                <a:cs typeface="Maven Pro"/>
                <a:sym typeface="Maven Pro"/>
              </a:rPr>
              <a:t>GOAL</a:t>
            </a:r>
            <a:endParaRPr/>
          </a:p>
        </p:txBody>
      </p:sp>
      <p:sp>
        <p:nvSpPr>
          <p:cNvPr id="155" name="Google Shape;155;p15"/>
          <p:cNvSpPr txBox="1"/>
          <p:nvPr/>
        </p:nvSpPr>
        <p:spPr>
          <a:xfrm>
            <a:off x="1454388" y="2818717"/>
            <a:ext cx="7200600" cy="1446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847" u="none" cap="none" strike="noStrike">
                <a:solidFill>
                  <a:srgbClr val="000000"/>
                </a:solidFill>
                <a:latin typeface="Maven Pro"/>
                <a:ea typeface="Maven Pro"/>
                <a:cs typeface="Maven Pro"/>
                <a:sym typeface="Maven Pro"/>
              </a:rPr>
              <a:t>Identify the driver of customer churn for Telco's month-to-month customers and recommend a targeted solution.</a:t>
            </a:r>
            <a:endParaRPr sz="1500"/>
          </a:p>
        </p:txBody>
      </p:sp>
      <p:sp>
        <p:nvSpPr>
          <p:cNvPr id="156" name="Google Shape;156;p15"/>
          <p:cNvSpPr txBox="1"/>
          <p:nvPr/>
        </p:nvSpPr>
        <p:spPr>
          <a:xfrm>
            <a:off x="9861306" y="2810217"/>
            <a:ext cx="7048800" cy="1395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747" u="none" cap="none" strike="noStrike">
                <a:solidFill>
                  <a:srgbClr val="000000"/>
                </a:solidFill>
                <a:latin typeface="Maven Pro"/>
                <a:ea typeface="Maven Pro"/>
                <a:cs typeface="Maven Pro"/>
                <a:sym typeface="Maven Pro"/>
              </a:rPr>
              <a:t>Telco’s database of 7,043 customers which includes contract details, service</a:t>
            </a:r>
            <a:r>
              <a:rPr lang="en-US" sz="2747">
                <a:latin typeface="Maven Pro"/>
                <a:ea typeface="Maven Pro"/>
                <a:cs typeface="Maven Pro"/>
                <a:sym typeface="Maven Pro"/>
              </a:rPr>
              <a:t>s</a:t>
            </a:r>
            <a:r>
              <a:rPr b="0" i="0" lang="en-US" sz="2747" u="none" cap="none" strike="noStrike">
                <a:solidFill>
                  <a:srgbClr val="000000"/>
                </a:solidFill>
                <a:latin typeface="Maven Pro"/>
                <a:ea typeface="Maven Pro"/>
                <a:cs typeface="Maven Pro"/>
                <a:sym typeface="Maven Pro"/>
              </a:rPr>
              <a:t>, monthly rates and tenure. </a:t>
            </a:r>
            <a:endParaRPr/>
          </a:p>
        </p:txBody>
      </p:sp>
      <p:sp>
        <p:nvSpPr>
          <p:cNvPr id="157" name="Google Shape;157;p15"/>
          <p:cNvSpPr txBox="1"/>
          <p:nvPr/>
        </p:nvSpPr>
        <p:spPr>
          <a:xfrm>
            <a:off x="1488495" y="5823808"/>
            <a:ext cx="15960300" cy="1422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800" u="none" cap="none" strike="noStrike">
                <a:solidFill>
                  <a:srgbClr val="000000"/>
                </a:solidFill>
                <a:latin typeface="Maven Pro"/>
                <a:ea typeface="Maven Pro"/>
                <a:cs typeface="Maven Pro"/>
                <a:sym typeface="Maven Pro"/>
              </a:rPr>
              <a:t>- 88% of month-to-month customers (MTM) who churn have no tech support. </a:t>
            </a:r>
            <a:endParaRPr sz="2800"/>
          </a:p>
          <a:p>
            <a:pPr indent="0" lvl="0" marL="0" marR="0" rtl="0" algn="l">
              <a:lnSpc>
                <a:spcPct val="115000"/>
              </a:lnSpc>
              <a:spcBef>
                <a:spcPts val="0"/>
              </a:spcBef>
              <a:spcAft>
                <a:spcPts val="0"/>
              </a:spcAft>
              <a:buNone/>
            </a:pPr>
            <a:r>
              <a:rPr b="0" i="0" lang="en-US" sz="2800" u="none" cap="none" strike="noStrike">
                <a:solidFill>
                  <a:srgbClr val="000000"/>
                </a:solidFill>
                <a:latin typeface="Maven Pro"/>
                <a:ea typeface="Maven Pro"/>
                <a:cs typeface="Maven Pro"/>
                <a:sym typeface="Maven Pro"/>
              </a:rPr>
              <a:t>- Month-to-month customers with no tech support have an average monthly tenure of 14. </a:t>
            </a:r>
            <a:endParaRPr sz="2800"/>
          </a:p>
          <a:p>
            <a:pPr indent="0" lvl="0" marL="0" marR="0" rtl="0" algn="l">
              <a:lnSpc>
                <a:spcPct val="115000"/>
              </a:lnSpc>
              <a:spcBef>
                <a:spcPts val="0"/>
              </a:spcBef>
              <a:spcAft>
                <a:spcPts val="0"/>
              </a:spcAft>
              <a:buNone/>
            </a:pPr>
            <a:r>
              <a:rPr b="0" i="0" lang="en-US" sz="2800" u="none" cap="none" strike="noStrike">
                <a:solidFill>
                  <a:srgbClr val="000000"/>
                </a:solidFill>
                <a:latin typeface="Maven Pro"/>
                <a:ea typeface="Maven Pro"/>
                <a:cs typeface="Maven Pro"/>
                <a:sym typeface="Maven Pro"/>
              </a:rPr>
              <a:t>- Month-to-month customers withtech support have an average monthly tenure of 24. </a:t>
            </a:r>
            <a:endParaRPr sz="2800"/>
          </a:p>
        </p:txBody>
      </p:sp>
      <p:sp>
        <p:nvSpPr>
          <p:cNvPr id="158" name="Google Shape;158;p15"/>
          <p:cNvSpPr txBox="1"/>
          <p:nvPr/>
        </p:nvSpPr>
        <p:spPr>
          <a:xfrm>
            <a:off x="1549220" y="8644206"/>
            <a:ext cx="15534000" cy="570900"/>
          </a:xfrm>
          <a:prstGeom prst="rect">
            <a:avLst/>
          </a:prstGeom>
          <a:noFill/>
          <a:ln>
            <a:noFill/>
          </a:ln>
        </p:spPr>
        <p:txBody>
          <a:bodyPr anchorCtr="0" anchor="t" bIns="0" lIns="0" spcFirstLastPara="1" rIns="0" wrap="square" tIns="0">
            <a:spAutoFit/>
          </a:bodyPr>
          <a:lstStyle/>
          <a:p>
            <a:pPr indent="0" lvl="0" marL="0" marR="0" rtl="0" algn="l">
              <a:lnSpc>
                <a:spcPct val="167002"/>
              </a:lnSpc>
              <a:spcBef>
                <a:spcPts val="0"/>
              </a:spcBef>
              <a:spcAft>
                <a:spcPts val="0"/>
              </a:spcAft>
              <a:buNone/>
            </a:pPr>
            <a:r>
              <a:rPr b="0" i="0" lang="en-US" sz="2879" u="none" cap="none" strike="noStrike">
                <a:solidFill>
                  <a:srgbClr val="000000"/>
                </a:solidFill>
                <a:latin typeface="Maven Pro"/>
                <a:ea typeface="Maven Pro"/>
                <a:cs typeface="Maven Pro"/>
                <a:sym typeface="Maven Pro"/>
              </a:rPr>
              <a:t>Provide and promote free tech support for month-to-month customers.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p:nvPr/>
        </p:nvSpPr>
        <p:spPr>
          <a:xfrm>
            <a:off x="11700" y="-50"/>
            <a:ext cx="5151300" cy="10287000"/>
          </a:xfrm>
          <a:prstGeom prst="rect">
            <a:avLst/>
          </a:prstGeom>
          <a:solidFill>
            <a:srgbClr val="191919">
              <a:alpha val="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464375" y="1682675"/>
            <a:ext cx="4259667" cy="1873288"/>
          </a:xfrm>
          <a:custGeom>
            <a:rect b="b" l="l" r="r" t="t"/>
            <a:pathLst>
              <a:path extrusionOk="0" h="1738550" w="3505899">
                <a:moveTo>
                  <a:pt x="0" y="0"/>
                </a:moveTo>
                <a:lnTo>
                  <a:pt x="3505899" y="0"/>
                </a:lnTo>
                <a:lnTo>
                  <a:pt x="3505899" y="1738550"/>
                </a:lnTo>
                <a:lnTo>
                  <a:pt x="0" y="1738550"/>
                </a:lnTo>
                <a:close/>
              </a:path>
            </a:pathLst>
          </a:custGeom>
          <a:solidFill>
            <a:srgbClr val="0083BB"/>
          </a:solidFill>
          <a:ln>
            <a:noFill/>
          </a:ln>
        </p:spPr>
      </p:sp>
      <p:sp>
        <p:nvSpPr>
          <p:cNvPr id="169" name="Google Shape;169;p16"/>
          <p:cNvSpPr txBox="1"/>
          <p:nvPr/>
        </p:nvSpPr>
        <p:spPr>
          <a:xfrm>
            <a:off x="442325" y="1900525"/>
            <a:ext cx="4173300" cy="1262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5700" u="none" cap="none" strike="noStrike">
                <a:solidFill>
                  <a:srgbClr val="F6F6F6"/>
                </a:solidFill>
                <a:latin typeface="Maven Pro"/>
                <a:ea typeface="Maven Pro"/>
                <a:cs typeface="Maven Pro"/>
                <a:sym typeface="Maven Pro"/>
              </a:rPr>
              <a:t>3,875</a:t>
            </a:r>
            <a:endParaRPr sz="1800"/>
          </a:p>
          <a:p>
            <a:pPr indent="0" lvl="0" marL="0" marR="0" rtl="0" algn="ctr">
              <a:lnSpc>
                <a:spcPct val="100000"/>
              </a:lnSpc>
              <a:spcBef>
                <a:spcPts val="0"/>
              </a:spcBef>
              <a:spcAft>
                <a:spcPts val="0"/>
              </a:spcAft>
              <a:buNone/>
            </a:pPr>
            <a:r>
              <a:rPr b="1" i="0" lang="en-US" sz="2500" u="none" cap="none" strike="noStrike">
                <a:solidFill>
                  <a:srgbClr val="F6F6F6"/>
                </a:solidFill>
                <a:latin typeface="Maven Pro"/>
                <a:ea typeface="Maven Pro"/>
                <a:cs typeface="Maven Pro"/>
                <a:sym typeface="Maven Pro"/>
              </a:rPr>
              <a:t>MTM SUBSCRIBERS</a:t>
            </a:r>
            <a:endParaRPr sz="2400"/>
          </a:p>
        </p:txBody>
      </p:sp>
      <p:sp>
        <p:nvSpPr>
          <p:cNvPr id="170" name="Google Shape;170;p16"/>
          <p:cNvSpPr/>
          <p:nvPr/>
        </p:nvSpPr>
        <p:spPr>
          <a:xfrm>
            <a:off x="407250" y="6646875"/>
            <a:ext cx="4356080" cy="1873288"/>
          </a:xfrm>
          <a:custGeom>
            <a:rect b="b" l="l" r="r" t="t"/>
            <a:pathLst>
              <a:path extrusionOk="0" h="1738550" w="3505899">
                <a:moveTo>
                  <a:pt x="0" y="0"/>
                </a:moveTo>
                <a:lnTo>
                  <a:pt x="3505899" y="0"/>
                </a:lnTo>
                <a:lnTo>
                  <a:pt x="3505899" y="1738550"/>
                </a:lnTo>
                <a:lnTo>
                  <a:pt x="0" y="1738550"/>
                </a:lnTo>
                <a:close/>
              </a:path>
            </a:pathLst>
          </a:custGeom>
          <a:solidFill>
            <a:srgbClr val="0083BB"/>
          </a:solidFill>
          <a:ln>
            <a:noFill/>
          </a:ln>
        </p:spPr>
      </p:sp>
      <p:sp>
        <p:nvSpPr>
          <p:cNvPr id="171" name="Google Shape;171;p16"/>
          <p:cNvSpPr/>
          <p:nvPr/>
        </p:nvSpPr>
        <p:spPr>
          <a:xfrm>
            <a:off x="388163" y="4199750"/>
            <a:ext cx="4356080" cy="1873288"/>
          </a:xfrm>
          <a:custGeom>
            <a:rect b="b" l="l" r="r" t="t"/>
            <a:pathLst>
              <a:path extrusionOk="0" h="1738550" w="3505899">
                <a:moveTo>
                  <a:pt x="0" y="0"/>
                </a:moveTo>
                <a:lnTo>
                  <a:pt x="3505899" y="0"/>
                </a:lnTo>
                <a:lnTo>
                  <a:pt x="3505899" y="1738550"/>
                </a:lnTo>
                <a:lnTo>
                  <a:pt x="0" y="1738550"/>
                </a:lnTo>
                <a:close/>
              </a:path>
            </a:pathLst>
          </a:custGeom>
          <a:solidFill>
            <a:srgbClr val="6FA8DC"/>
          </a:solidFill>
          <a:ln>
            <a:noFill/>
          </a:ln>
        </p:spPr>
      </p:sp>
      <p:sp>
        <p:nvSpPr>
          <p:cNvPr id="172" name="Google Shape;172;p16"/>
          <p:cNvSpPr txBox="1"/>
          <p:nvPr/>
        </p:nvSpPr>
        <p:spPr>
          <a:xfrm>
            <a:off x="407250" y="4417600"/>
            <a:ext cx="4326900" cy="1262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5700" u="none" cap="none" strike="noStrike">
                <a:solidFill>
                  <a:srgbClr val="F6F6F6"/>
                </a:solidFill>
                <a:latin typeface="Maven Pro"/>
                <a:ea typeface="Maven Pro"/>
                <a:cs typeface="Maven Pro"/>
                <a:sym typeface="Maven Pro"/>
              </a:rPr>
              <a:t>43%</a:t>
            </a:r>
            <a:endParaRPr sz="5700"/>
          </a:p>
          <a:p>
            <a:pPr indent="0" lvl="0" marL="0" marR="0" rtl="0" algn="ctr">
              <a:lnSpc>
                <a:spcPct val="100000"/>
              </a:lnSpc>
              <a:spcBef>
                <a:spcPts val="0"/>
              </a:spcBef>
              <a:spcAft>
                <a:spcPts val="0"/>
              </a:spcAft>
              <a:buNone/>
            </a:pPr>
            <a:r>
              <a:rPr b="1" i="0" lang="en-US" sz="2500" u="none" cap="none" strike="noStrike">
                <a:solidFill>
                  <a:srgbClr val="F6F6F6"/>
                </a:solidFill>
                <a:latin typeface="Maven Pro"/>
                <a:ea typeface="Maven Pro"/>
                <a:cs typeface="Maven Pro"/>
                <a:sym typeface="Maven Pro"/>
              </a:rPr>
              <a:t>CHURN RATE</a:t>
            </a:r>
            <a:endParaRPr sz="2500"/>
          </a:p>
        </p:txBody>
      </p:sp>
      <p:sp>
        <p:nvSpPr>
          <p:cNvPr id="173" name="Google Shape;173;p16"/>
          <p:cNvSpPr txBox="1"/>
          <p:nvPr/>
        </p:nvSpPr>
        <p:spPr>
          <a:xfrm>
            <a:off x="407375" y="6878375"/>
            <a:ext cx="4326900" cy="1276200"/>
          </a:xfrm>
          <a:prstGeom prst="rect">
            <a:avLst/>
          </a:prstGeom>
          <a:noFill/>
          <a:ln>
            <a:noFill/>
          </a:ln>
        </p:spPr>
        <p:txBody>
          <a:bodyPr anchorCtr="0" anchor="t" bIns="0" lIns="0" spcFirstLastPara="1" rIns="0" wrap="square" tIns="0">
            <a:spAutoFit/>
          </a:bodyPr>
          <a:lstStyle/>
          <a:p>
            <a:pPr indent="0" lvl="0" marL="0" marR="0" rtl="0" algn="ctr">
              <a:lnSpc>
                <a:spcPct val="119981"/>
              </a:lnSpc>
              <a:spcBef>
                <a:spcPts val="0"/>
              </a:spcBef>
              <a:spcAft>
                <a:spcPts val="0"/>
              </a:spcAft>
              <a:buNone/>
            </a:pPr>
            <a:r>
              <a:rPr b="1" i="0" lang="en-US" sz="5700" u="none" cap="none" strike="noStrike">
                <a:solidFill>
                  <a:srgbClr val="F6F6F6"/>
                </a:solidFill>
                <a:latin typeface="Maven Pro"/>
                <a:ea typeface="Maven Pro"/>
                <a:cs typeface="Maven Pro"/>
                <a:sym typeface="Maven Pro"/>
              </a:rPr>
              <a:t>14.1 mos.</a:t>
            </a:r>
            <a:endParaRPr sz="1800"/>
          </a:p>
          <a:p>
            <a:pPr indent="0" lvl="0" marL="0" marR="0" rtl="0" algn="ctr">
              <a:lnSpc>
                <a:spcPct val="58064"/>
              </a:lnSpc>
              <a:spcBef>
                <a:spcPts val="0"/>
              </a:spcBef>
              <a:spcAft>
                <a:spcPts val="0"/>
              </a:spcAft>
              <a:buNone/>
            </a:pPr>
            <a:r>
              <a:rPr b="1" i="0" lang="en-US" sz="2500" u="none" cap="none" strike="noStrike">
                <a:solidFill>
                  <a:srgbClr val="F6F6F6"/>
                </a:solidFill>
                <a:latin typeface="Maven Pro"/>
                <a:ea typeface="Maven Pro"/>
                <a:cs typeface="Maven Pro"/>
                <a:sym typeface="Maven Pro"/>
              </a:rPr>
              <a:t>AV</a:t>
            </a:r>
            <a:r>
              <a:rPr b="1" lang="en-US" sz="2500">
                <a:solidFill>
                  <a:srgbClr val="F6F6F6"/>
                </a:solidFill>
                <a:latin typeface="Maven Pro"/>
                <a:ea typeface="Maven Pro"/>
                <a:cs typeface="Maven Pro"/>
                <a:sym typeface="Maven Pro"/>
              </a:rPr>
              <a:t>ERA</a:t>
            </a:r>
            <a:r>
              <a:rPr b="1" i="0" lang="en-US" sz="2500" u="none" cap="none" strike="noStrike">
                <a:solidFill>
                  <a:srgbClr val="F6F6F6"/>
                </a:solidFill>
                <a:latin typeface="Maven Pro"/>
                <a:ea typeface="Maven Pro"/>
                <a:cs typeface="Maven Pro"/>
                <a:sym typeface="Maven Pro"/>
              </a:rPr>
              <a:t>GE TENURE</a:t>
            </a:r>
            <a:endParaRPr sz="800"/>
          </a:p>
        </p:txBody>
      </p:sp>
      <p:sp>
        <p:nvSpPr>
          <p:cNvPr id="174" name="Google Shape;174;p16"/>
          <p:cNvSpPr txBox="1"/>
          <p:nvPr/>
        </p:nvSpPr>
        <p:spPr>
          <a:xfrm>
            <a:off x="11701" y="-50"/>
            <a:ext cx="5465100" cy="1232400"/>
          </a:xfrm>
          <a:prstGeom prst="rect">
            <a:avLst/>
          </a:prstGeom>
          <a:noFill/>
          <a:ln>
            <a:noFill/>
          </a:ln>
        </p:spPr>
        <p:txBody>
          <a:bodyPr anchorCtr="0" anchor="t" bIns="0" lIns="0" spcFirstLastPara="1" rIns="0" wrap="square" tIns="0">
            <a:spAutoFit/>
          </a:bodyPr>
          <a:lstStyle/>
          <a:p>
            <a:pPr indent="0" lvl="0" marL="0" marR="0" rtl="0" algn="l">
              <a:lnSpc>
                <a:spcPct val="150006"/>
              </a:lnSpc>
              <a:spcBef>
                <a:spcPts val="0"/>
              </a:spcBef>
              <a:spcAft>
                <a:spcPts val="0"/>
              </a:spcAft>
              <a:buNone/>
            </a:pPr>
            <a:r>
              <a:rPr b="1" i="0" lang="en-US" sz="7207" u="none" cap="none" strike="noStrike">
                <a:solidFill>
                  <a:srgbClr val="191919"/>
                </a:solidFill>
                <a:latin typeface="Maven Pro"/>
                <a:ea typeface="Maven Pro"/>
                <a:cs typeface="Maven Pro"/>
                <a:sym typeface="Maven Pro"/>
              </a:rPr>
              <a:t> </a:t>
            </a:r>
            <a:r>
              <a:rPr b="1" i="0" lang="en-US" sz="7207" u="none" cap="none" strike="noStrike">
                <a:solidFill>
                  <a:srgbClr val="0083BB"/>
                </a:solidFill>
                <a:latin typeface="Maven Pro"/>
                <a:ea typeface="Maven Pro"/>
                <a:cs typeface="Maven Pro"/>
                <a:sym typeface="Maven Pro"/>
              </a:rPr>
              <a:t> The issue:</a:t>
            </a:r>
            <a:r>
              <a:rPr b="1" i="0" lang="en-US" sz="8007" u="none" cap="none" strike="noStrike">
                <a:solidFill>
                  <a:srgbClr val="01A0C4"/>
                </a:solidFill>
                <a:latin typeface="Maven Pro"/>
                <a:ea typeface="Maven Pro"/>
                <a:cs typeface="Maven Pro"/>
                <a:sym typeface="Maven Pro"/>
              </a:rPr>
              <a:t> </a:t>
            </a:r>
            <a:endParaRPr/>
          </a:p>
        </p:txBody>
      </p:sp>
      <p:pic>
        <p:nvPicPr>
          <p:cNvPr id="175" name="Google Shape;175;p16"/>
          <p:cNvPicPr preferRelativeResize="0"/>
          <p:nvPr/>
        </p:nvPicPr>
        <p:blipFill>
          <a:blip r:embed="rId3">
            <a:alphaModFix/>
          </a:blip>
          <a:stretch>
            <a:fillRect/>
          </a:stretch>
        </p:blipFill>
        <p:spPr>
          <a:xfrm>
            <a:off x="5156575" y="1584325"/>
            <a:ext cx="12298625" cy="6654501"/>
          </a:xfrm>
          <a:prstGeom prst="rect">
            <a:avLst/>
          </a:prstGeom>
          <a:noFill/>
          <a:ln>
            <a:noFill/>
          </a:ln>
        </p:spPr>
      </p:pic>
      <p:sp>
        <p:nvSpPr>
          <p:cNvPr id="176" name="Google Shape;176;p16"/>
          <p:cNvSpPr txBox="1"/>
          <p:nvPr/>
        </p:nvSpPr>
        <p:spPr>
          <a:xfrm>
            <a:off x="13189225" y="6612600"/>
            <a:ext cx="3747600" cy="7080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Total MTM Customers = 3,875</a:t>
            </a:r>
            <a:endParaRPr b="1" sz="1700">
              <a:latin typeface="Calibri"/>
              <a:ea typeface="Calibri"/>
              <a:cs typeface="Calibri"/>
              <a:sym typeface="Calibri"/>
            </a:endParaRPr>
          </a:p>
          <a:p>
            <a:pPr indent="0" lvl="0" marL="0" rtl="0" algn="l">
              <a:spcBef>
                <a:spcPts val="0"/>
              </a:spcBef>
              <a:spcAft>
                <a:spcPts val="0"/>
              </a:spcAft>
              <a:buNone/>
            </a:pPr>
            <a:r>
              <a:rPr b="1" lang="en-US" sz="1700">
                <a:latin typeface="Calibri"/>
                <a:ea typeface="Calibri"/>
                <a:cs typeface="Calibri"/>
                <a:sym typeface="Calibri"/>
              </a:rPr>
              <a:t>Total MTM Customer Churn = 1,655</a:t>
            </a:r>
            <a:endParaRPr b="1"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p:nvPr/>
        </p:nvSpPr>
        <p:spPr>
          <a:xfrm>
            <a:off x="0" y="0"/>
            <a:ext cx="11106000" cy="10287000"/>
          </a:xfrm>
          <a:prstGeom prst="rect">
            <a:avLst/>
          </a:prstGeom>
          <a:solidFill>
            <a:srgbClr val="191919">
              <a:alpha val="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17"/>
          <p:cNvPicPr preferRelativeResize="0"/>
          <p:nvPr/>
        </p:nvPicPr>
        <p:blipFill rotWithShape="1">
          <a:blip r:embed="rId3">
            <a:alphaModFix/>
          </a:blip>
          <a:srcRect b="0" l="0" r="31210" t="0"/>
          <a:stretch/>
        </p:blipFill>
        <p:spPr>
          <a:xfrm>
            <a:off x="11582400" y="611900"/>
            <a:ext cx="6381749" cy="9527526"/>
          </a:xfrm>
          <a:prstGeom prst="rect">
            <a:avLst/>
          </a:prstGeom>
          <a:noFill/>
          <a:ln>
            <a:noFill/>
          </a:ln>
        </p:spPr>
      </p:pic>
      <p:sp>
        <p:nvSpPr>
          <p:cNvPr id="187" name="Google Shape;187;p17"/>
          <p:cNvSpPr txBox="1"/>
          <p:nvPr/>
        </p:nvSpPr>
        <p:spPr>
          <a:xfrm>
            <a:off x="209988" y="856510"/>
            <a:ext cx="12937500" cy="924600"/>
          </a:xfrm>
          <a:prstGeom prst="rect">
            <a:avLst/>
          </a:prstGeom>
          <a:noFill/>
          <a:ln>
            <a:noFill/>
          </a:ln>
        </p:spPr>
        <p:txBody>
          <a:bodyPr anchorCtr="0" anchor="t" bIns="0" lIns="0" spcFirstLastPara="1" rIns="0" wrap="square" tIns="0">
            <a:spAutoFit/>
          </a:bodyPr>
          <a:lstStyle/>
          <a:p>
            <a:pPr indent="0" lvl="0" marL="0" marR="0" rtl="0" algn="l">
              <a:lnSpc>
                <a:spcPct val="150008"/>
              </a:lnSpc>
              <a:spcBef>
                <a:spcPts val="0"/>
              </a:spcBef>
              <a:spcAft>
                <a:spcPts val="0"/>
              </a:spcAft>
              <a:buNone/>
            </a:pPr>
            <a:r>
              <a:rPr b="1" i="0" lang="en-US" sz="6007" u="none" cap="none" strike="noStrike">
                <a:solidFill>
                  <a:srgbClr val="0083BB"/>
                </a:solidFill>
                <a:latin typeface="Maven Pro"/>
                <a:ea typeface="Maven Pro"/>
                <a:cs typeface="Maven Pro"/>
                <a:sym typeface="Maven Pro"/>
              </a:rPr>
              <a:t>Understanding the problem:</a:t>
            </a:r>
            <a:endParaRPr/>
          </a:p>
        </p:txBody>
      </p:sp>
      <p:sp>
        <p:nvSpPr>
          <p:cNvPr id="188" name="Google Shape;188;p17"/>
          <p:cNvSpPr txBox="1"/>
          <p:nvPr/>
        </p:nvSpPr>
        <p:spPr>
          <a:xfrm>
            <a:off x="933450" y="2275525"/>
            <a:ext cx="9144000" cy="7711500"/>
          </a:xfrm>
          <a:prstGeom prst="rect">
            <a:avLst/>
          </a:prstGeom>
          <a:noFill/>
          <a:ln>
            <a:noFill/>
          </a:ln>
        </p:spPr>
        <p:txBody>
          <a:bodyPr anchorCtr="0" anchor="t" bIns="91425" lIns="91425" spcFirstLastPara="1" rIns="91425" wrap="square" tIns="91425">
            <a:noAutofit/>
          </a:bodyPr>
          <a:lstStyle/>
          <a:p>
            <a:pPr indent="-539750" lvl="0" marL="457200" rtl="0" algn="l">
              <a:spcBef>
                <a:spcPts val="0"/>
              </a:spcBef>
              <a:spcAft>
                <a:spcPts val="0"/>
              </a:spcAft>
              <a:buClr>
                <a:schemeClr val="dk1"/>
              </a:buClr>
              <a:buSzPts val="4900"/>
              <a:buFont typeface="Maven Pro"/>
              <a:buChar char="●"/>
            </a:pPr>
            <a:r>
              <a:rPr lang="en-US" sz="4900">
                <a:solidFill>
                  <a:schemeClr val="dk1"/>
                </a:solidFill>
                <a:latin typeface="Maven Pro"/>
                <a:ea typeface="Maven Pro"/>
                <a:cs typeface="Maven Pro"/>
                <a:sym typeface="Maven Pro"/>
              </a:rPr>
              <a:t>82% of the month-to-month customers who churned did not have access to Telco tech support.</a:t>
            </a:r>
            <a:endParaRPr sz="4900">
              <a:solidFill>
                <a:schemeClr val="dk1"/>
              </a:solidFill>
              <a:latin typeface="Maven Pro"/>
              <a:ea typeface="Maven Pro"/>
              <a:cs typeface="Maven Pro"/>
              <a:sym typeface="Maven Pro"/>
            </a:endParaRPr>
          </a:p>
          <a:p>
            <a:pPr indent="0" lvl="0" marL="914400" rtl="0" algn="ctr">
              <a:spcBef>
                <a:spcPts val="0"/>
              </a:spcBef>
              <a:spcAft>
                <a:spcPts val="0"/>
              </a:spcAft>
              <a:buNone/>
            </a:pPr>
            <a:r>
              <a:t/>
            </a:r>
            <a:endParaRPr sz="5300">
              <a:solidFill>
                <a:srgbClr val="0083BB"/>
              </a:solidFill>
              <a:latin typeface="Maven Pro"/>
              <a:ea typeface="Maven Pro"/>
              <a:cs typeface="Maven Pro"/>
              <a:sym typeface="Maven Pro"/>
            </a:endParaRPr>
          </a:p>
          <a:p>
            <a:pPr indent="-539750" lvl="0" marL="457200" rtl="0" algn="l">
              <a:spcBef>
                <a:spcPts val="0"/>
              </a:spcBef>
              <a:spcAft>
                <a:spcPts val="0"/>
              </a:spcAft>
              <a:buClr>
                <a:schemeClr val="dk1"/>
              </a:buClr>
              <a:buSzPts val="4900"/>
              <a:buFont typeface="Maven Pro"/>
              <a:buChar char="●"/>
            </a:pPr>
            <a:r>
              <a:rPr lang="en-US" sz="4900">
                <a:solidFill>
                  <a:schemeClr val="dk1"/>
                </a:solidFill>
                <a:latin typeface="Maven Pro"/>
                <a:ea typeface="Maven Pro"/>
                <a:cs typeface="Maven Pro"/>
                <a:sym typeface="Maven Pro"/>
              </a:rPr>
              <a:t>Month-to-month customers with access to tech support had a churn rate of only 11%.</a:t>
            </a:r>
            <a:endParaRPr sz="4900">
              <a:solidFill>
                <a:schemeClr val="dk1"/>
              </a:solidFill>
              <a:latin typeface="Maven Pro"/>
              <a:ea typeface="Maven Pro"/>
              <a:cs typeface="Maven Pro"/>
              <a:sym typeface="Maven Pro"/>
            </a:endParaRPr>
          </a:p>
          <a:p>
            <a:pPr indent="0" lvl="0" marL="914400" rtl="0" algn="l">
              <a:spcBef>
                <a:spcPts val="0"/>
              </a:spcBef>
              <a:spcAft>
                <a:spcPts val="0"/>
              </a:spcAft>
              <a:buClr>
                <a:schemeClr val="dk1"/>
              </a:buClr>
              <a:buSzPts val="1100"/>
              <a:buFont typeface="Arial"/>
              <a:buNone/>
            </a:pPr>
            <a:r>
              <a:t/>
            </a:r>
            <a:endParaRPr sz="3000">
              <a:solidFill>
                <a:srgbClr val="0083BB"/>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p:nvPr/>
        </p:nvSpPr>
        <p:spPr>
          <a:xfrm>
            <a:off x="893121" y="507740"/>
            <a:ext cx="8646970" cy="8817229"/>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9144000" y="9059528"/>
            <a:ext cx="8612330" cy="265442"/>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18"/>
          <p:cNvPicPr preferRelativeResize="0"/>
          <p:nvPr/>
        </p:nvPicPr>
        <p:blipFill rotWithShape="1">
          <a:blip r:embed="rId3">
            <a:alphaModFix/>
          </a:blip>
          <a:srcRect b="0" l="36624" r="0" t="5148"/>
          <a:stretch/>
        </p:blipFill>
        <p:spPr>
          <a:xfrm>
            <a:off x="9144000" y="507740"/>
            <a:ext cx="8612330" cy="8593118"/>
          </a:xfrm>
          <a:prstGeom prst="rect">
            <a:avLst/>
          </a:prstGeom>
          <a:noFill/>
          <a:ln>
            <a:noFill/>
          </a:ln>
        </p:spPr>
      </p:pic>
      <p:sp>
        <p:nvSpPr>
          <p:cNvPr id="200" name="Google Shape;200;p18"/>
          <p:cNvSpPr txBox="1"/>
          <p:nvPr/>
        </p:nvSpPr>
        <p:spPr>
          <a:xfrm>
            <a:off x="1526046" y="2332696"/>
            <a:ext cx="7059600" cy="4283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4216" u="none" cap="none" strike="noStrike">
                <a:solidFill>
                  <a:srgbClr val="191919"/>
                </a:solidFill>
                <a:latin typeface="Maven Pro"/>
                <a:ea typeface="Maven Pro"/>
                <a:cs typeface="Maven Pro"/>
                <a:sym typeface="Maven Pro"/>
              </a:rPr>
              <a:t>Provide </a:t>
            </a:r>
            <a:r>
              <a:rPr b="1" i="0" lang="en-US" sz="4216" u="none" cap="none" strike="noStrike">
                <a:solidFill>
                  <a:srgbClr val="0083BB"/>
                </a:solidFill>
                <a:latin typeface="Maven Pro"/>
                <a:ea typeface="Maven Pro"/>
                <a:cs typeface="Maven Pro"/>
                <a:sym typeface="Maven Pro"/>
              </a:rPr>
              <a:t>complimentary tech support</a:t>
            </a:r>
            <a:r>
              <a:rPr b="1" i="0" lang="en-US" sz="4216" u="none" cap="none" strike="noStrike">
                <a:solidFill>
                  <a:srgbClr val="191919"/>
                </a:solidFill>
                <a:latin typeface="Maven Pro"/>
                <a:ea typeface="Maven Pro"/>
                <a:cs typeface="Maven Pro"/>
                <a:sym typeface="Maven Pro"/>
              </a:rPr>
              <a:t> to month-to-month customers for their first 12 months of service. </a:t>
            </a:r>
            <a:endParaRPr/>
          </a:p>
        </p:txBody>
      </p:sp>
      <p:sp>
        <p:nvSpPr>
          <p:cNvPr id="201" name="Google Shape;201;p18"/>
          <p:cNvSpPr txBox="1"/>
          <p:nvPr/>
        </p:nvSpPr>
        <p:spPr>
          <a:xfrm>
            <a:off x="1248542" y="2109786"/>
            <a:ext cx="7614600" cy="277200"/>
          </a:xfrm>
          <a:prstGeom prst="rect">
            <a:avLst/>
          </a:prstGeom>
          <a:noFill/>
          <a:ln>
            <a:noFill/>
          </a:ln>
        </p:spPr>
        <p:txBody>
          <a:bodyPr anchorCtr="0" anchor="t" bIns="0" lIns="0" spcFirstLastPara="1" rIns="0" wrap="square" tIns="0">
            <a:spAutoFit/>
          </a:bodyPr>
          <a:lstStyle/>
          <a:p>
            <a:pPr indent="0" lvl="0" marL="0" marR="0" rtl="0" algn="l">
              <a:lnSpc>
                <a:spcPct val="123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2" name="Google Shape;202;p18"/>
          <p:cNvSpPr txBox="1"/>
          <p:nvPr/>
        </p:nvSpPr>
        <p:spPr>
          <a:xfrm>
            <a:off x="1038602" y="728200"/>
            <a:ext cx="16210800" cy="970800"/>
          </a:xfrm>
          <a:prstGeom prst="rect">
            <a:avLst/>
          </a:prstGeom>
          <a:noFill/>
          <a:ln>
            <a:noFill/>
          </a:ln>
        </p:spPr>
        <p:txBody>
          <a:bodyPr anchorCtr="0" anchor="t" bIns="0" lIns="0" spcFirstLastPara="1" rIns="0" wrap="square" tIns="0">
            <a:spAutoFit/>
          </a:bodyPr>
          <a:lstStyle/>
          <a:p>
            <a:pPr indent="0" lvl="0" marL="0" marR="0" rtl="0" algn="l">
              <a:lnSpc>
                <a:spcPct val="150006"/>
              </a:lnSpc>
              <a:spcBef>
                <a:spcPts val="0"/>
              </a:spcBef>
              <a:spcAft>
                <a:spcPts val="0"/>
              </a:spcAft>
              <a:buNone/>
            </a:pPr>
            <a:r>
              <a:rPr b="1" lang="en-US" sz="6307">
                <a:solidFill>
                  <a:srgbClr val="0083BB"/>
                </a:solidFill>
                <a:latin typeface="Maven Pro"/>
                <a:ea typeface="Maven Pro"/>
                <a:cs typeface="Maven Pro"/>
                <a:sym typeface="Maven Pro"/>
              </a:rPr>
              <a:t>Recommendation</a:t>
            </a:r>
            <a:endParaRPr sz="100">
              <a:solidFill>
                <a:srgbClr val="0083B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nvSpPr>
        <p:spPr>
          <a:xfrm>
            <a:off x="557803" y="623150"/>
            <a:ext cx="17014500" cy="928800"/>
          </a:xfrm>
          <a:prstGeom prst="rect">
            <a:avLst/>
          </a:prstGeom>
          <a:noFill/>
          <a:ln>
            <a:noFill/>
          </a:ln>
        </p:spPr>
        <p:txBody>
          <a:bodyPr anchorCtr="0" anchor="t" bIns="0" lIns="0" spcFirstLastPara="1" rIns="0" wrap="square" tIns="0">
            <a:spAutoFit/>
          </a:bodyPr>
          <a:lstStyle/>
          <a:p>
            <a:pPr indent="0" lvl="0" marL="0" marR="0" rtl="0" algn="l">
              <a:lnSpc>
                <a:spcPct val="150016"/>
              </a:lnSpc>
              <a:spcBef>
                <a:spcPts val="0"/>
              </a:spcBef>
              <a:spcAft>
                <a:spcPts val="0"/>
              </a:spcAft>
              <a:buNone/>
            </a:pPr>
            <a:r>
              <a:rPr b="1" i="0" lang="en-US" sz="6034" u="none" cap="none" strike="noStrike">
                <a:solidFill>
                  <a:srgbClr val="01A0C4"/>
                </a:solidFill>
                <a:latin typeface="Maven Pro"/>
                <a:ea typeface="Maven Pro"/>
                <a:cs typeface="Maven Pro"/>
                <a:sym typeface="Maven Pro"/>
              </a:rPr>
              <a:t>Anticipated Outcomes:</a:t>
            </a:r>
            <a:endParaRPr/>
          </a:p>
        </p:txBody>
      </p:sp>
      <p:pic>
        <p:nvPicPr>
          <p:cNvPr id="212" name="Google Shape;212;p19"/>
          <p:cNvPicPr preferRelativeResize="0"/>
          <p:nvPr/>
        </p:nvPicPr>
        <p:blipFill>
          <a:blip r:embed="rId3">
            <a:alphaModFix/>
          </a:blip>
          <a:stretch>
            <a:fillRect/>
          </a:stretch>
        </p:blipFill>
        <p:spPr>
          <a:xfrm>
            <a:off x="190700" y="2088925"/>
            <a:ext cx="11144049" cy="6884049"/>
          </a:xfrm>
          <a:prstGeom prst="rect">
            <a:avLst/>
          </a:prstGeom>
          <a:noFill/>
          <a:ln>
            <a:noFill/>
          </a:ln>
        </p:spPr>
      </p:pic>
      <p:grpSp>
        <p:nvGrpSpPr>
          <p:cNvPr id="213" name="Google Shape;213;p19"/>
          <p:cNvGrpSpPr/>
          <p:nvPr/>
        </p:nvGrpSpPr>
        <p:grpSpPr>
          <a:xfrm>
            <a:off x="13184050" y="2412751"/>
            <a:ext cx="4696665" cy="6236401"/>
            <a:chOff x="557800" y="2300001"/>
            <a:chExt cx="4696665" cy="6236401"/>
          </a:xfrm>
        </p:grpSpPr>
        <p:sp>
          <p:nvSpPr>
            <p:cNvPr id="214" name="Google Shape;214;p19"/>
            <p:cNvSpPr/>
            <p:nvPr/>
          </p:nvSpPr>
          <p:spPr>
            <a:xfrm>
              <a:off x="557800" y="2537002"/>
              <a:ext cx="4382700" cy="5999400"/>
            </a:xfrm>
            <a:prstGeom prst="rect">
              <a:avLst/>
            </a:prstGeom>
            <a:solidFill>
              <a:srgbClr val="191919">
                <a:alpha val="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557800" y="2300001"/>
              <a:ext cx="4382700" cy="277200"/>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txBox="1"/>
            <p:nvPr/>
          </p:nvSpPr>
          <p:spPr>
            <a:xfrm>
              <a:off x="1185565" y="3784812"/>
              <a:ext cx="4068900" cy="277200"/>
            </a:xfrm>
            <a:prstGeom prst="rect">
              <a:avLst/>
            </a:prstGeom>
            <a:noFill/>
            <a:ln>
              <a:noFill/>
            </a:ln>
          </p:spPr>
          <p:txBody>
            <a:bodyPr anchorCtr="0" anchor="t" bIns="0" lIns="0" spcFirstLastPara="1" rIns="0" wrap="square" tIns="0">
              <a:spAutoFit/>
            </a:bodyPr>
            <a:lstStyle/>
            <a:p>
              <a:pPr indent="0" lvl="0" marL="0" marR="0" rtl="0" algn="ctr">
                <a:lnSpc>
                  <a:spcPct val="167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7" name="Google Shape;217;p19"/>
            <p:cNvSpPr txBox="1"/>
            <p:nvPr/>
          </p:nvSpPr>
          <p:spPr>
            <a:xfrm>
              <a:off x="760650" y="2813225"/>
              <a:ext cx="3811200" cy="541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400">
                  <a:latin typeface="Maven Pro"/>
                  <a:ea typeface="Maven Pro"/>
                  <a:cs typeface="Maven Pro"/>
                  <a:sym typeface="Maven Pro"/>
                </a:rPr>
                <a:t>Month-to-Month customer churn reduced to 12% within 1 year</a:t>
              </a:r>
              <a:endParaRPr sz="3400">
                <a:latin typeface="Maven Pro"/>
                <a:ea typeface="Maven Pro"/>
                <a:cs typeface="Maven Pro"/>
                <a:sym typeface="Maven Pro"/>
              </a:endParaRPr>
            </a:p>
            <a:p>
              <a:pPr indent="0" lvl="0" marL="0" rtl="0" algn="ctr">
                <a:spcBef>
                  <a:spcPts val="0"/>
                </a:spcBef>
                <a:spcAft>
                  <a:spcPts val="0"/>
                </a:spcAft>
                <a:buNone/>
              </a:pPr>
              <a:r>
                <a:rPr lang="en-US" sz="3400">
                  <a:solidFill>
                    <a:srgbClr val="0083BB"/>
                  </a:solidFill>
                  <a:latin typeface="Maven Pro"/>
                  <a:ea typeface="Maven Pro"/>
                  <a:cs typeface="Maven Pro"/>
                  <a:sym typeface="Maven Pro"/>
                </a:rPr>
                <a:t>_______</a:t>
              </a:r>
              <a:endParaRPr sz="3400">
                <a:solidFill>
                  <a:srgbClr val="0083BB"/>
                </a:solidFill>
                <a:latin typeface="Maven Pro"/>
                <a:ea typeface="Maven Pro"/>
                <a:cs typeface="Maven Pro"/>
                <a:sym typeface="Maven Pro"/>
              </a:endParaRPr>
            </a:p>
            <a:p>
              <a:pPr indent="0" lvl="0" marL="0" rtl="0" algn="ctr">
                <a:spcBef>
                  <a:spcPts val="0"/>
                </a:spcBef>
                <a:spcAft>
                  <a:spcPts val="0"/>
                </a:spcAft>
                <a:buNone/>
              </a:pPr>
              <a:r>
                <a:t/>
              </a:r>
              <a:endParaRPr sz="3400">
                <a:solidFill>
                  <a:srgbClr val="0083BB"/>
                </a:solidFill>
                <a:latin typeface="Maven Pro"/>
                <a:ea typeface="Maven Pro"/>
                <a:cs typeface="Maven Pro"/>
                <a:sym typeface="Maven Pro"/>
              </a:endParaRPr>
            </a:p>
            <a:p>
              <a:pPr indent="0" lvl="0" marL="0" rtl="0" algn="ctr">
                <a:spcBef>
                  <a:spcPts val="0"/>
                </a:spcBef>
                <a:spcAft>
                  <a:spcPts val="0"/>
                </a:spcAft>
                <a:buNone/>
              </a:pPr>
              <a:r>
                <a:rPr lang="en-US" sz="3400">
                  <a:latin typeface="Maven Pro"/>
                  <a:ea typeface="Maven Pro"/>
                  <a:cs typeface="Maven Pro"/>
                  <a:sym typeface="Maven Pro"/>
                </a:rPr>
                <a:t>Average tenure of MTM customers increased from </a:t>
              </a:r>
              <a:endParaRPr sz="3400">
                <a:latin typeface="Maven Pro"/>
                <a:ea typeface="Maven Pro"/>
                <a:cs typeface="Maven Pro"/>
                <a:sym typeface="Maven Pro"/>
              </a:endParaRPr>
            </a:p>
            <a:p>
              <a:pPr indent="0" lvl="0" marL="0" rtl="0" algn="ctr">
                <a:spcBef>
                  <a:spcPts val="0"/>
                </a:spcBef>
                <a:spcAft>
                  <a:spcPts val="0"/>
                </a:spcAft>
                <a:buNone/>
              </a:pPr>
              <a:r>
                <a:rPr lang="en-US" sz="3400">
                  <a:latin typeface="Maven Pro"/>
                  <a:ea typeface="Maven Pro"/>
                  <a:cs typeface="Maven Pro"/>
                  <a:sym typeface="Maven Pro"/>
                </a:rPr>
                <a:t>14 to 24 months.</a:t>
              </a:r>
              <a:endParaRPr sz="3400">
                <a:latin typeface="Maven Pro"/>
                <a:ea typeface="Maven Pro"/>
                <a:cs typeface="Maven Pro"/>
                <a:sym typeface="Maven Pr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20"/>
          <p:cNvGrpSpPr/>
          <p:nvPr/>
        </p:nvGrpSpPr>
        <p:grpSpPr>
          <a:xfrm>
            <a:off x="2051613" y="1170670"/>
            <a:ext cx="14693700" cy="7758323"/>
            <a:chOff x="2051613" y="1170670"/>
            <a:chExt cx="14693700" cy="7758323"/>
          </a:xfrm>
        </p:grpSpPr>
        <p:sp>
          <p:nvSpPr>
            <p:cNvPr id="227" name="Google Shape;227;p20"/>
            <p:cNvSpPr/>
            <p:nvPr/>
          </p:nvSpPr>
          <p:spPr>
            <a:xfrm>
              <a:off x="2051625" y="2994025"/>
              <a:ext cx="4167300" cy="51294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7079141" y="3175587"/>
              <a:ext cx="4116900" cy="49401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12270000" y="3035950"/>
              <a:ext cx="3931500" cy="5129400"/>
            </a:xfrm>
            <a:prstGeom prst="rect">
              <a:avLst/>
            </a:prstGeom>
            <a:solidFill>
              <a:srgbClr val="191919">
                <a:alpha val="35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2051613" y="8109632"/>
              <a:ext cx="4167300" cy="129300"/>
            </a:xfrm>
            <a:prstGeom prst="rect">
              <a:avLst/>
            </a:prstGeom>
            <a:solidFill>
              <a:srgbClr val="3E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7085503" y="8123308"/>
              <a:ext cx="4116900" cy="115500"/>
            </a:xfrm>
            <a:prstGeom prst="rect">
              <a:avLst/>
            </a:pr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12270000" y="8109632"/>
              <a:ext cx="3931500" cy="129300"/>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20"/>
            <p:cNvPicPr preferRelativeResize="0"/>
            <p:nvPr/>
          </p:nvPicPr>
          <p:blipFill rotWithShape="1">
            <a:blip r:embed="rId3">
              <a:alphaModFix amt="31999"/>
            </a:blip>
            <a:srcRect b="16733" l="0" r="31658" t="16732"/>
            <a:stretch/>
          </p:blipFill>
          <p:spPr>
            <a:xfrm>
              <a:off x="13511809" y="3531277"/>
              <a:ext cx="986626" cy="960510"/>
            </a:xfrm>
            <a:prstGeom prst="rect">
              <a:avLst/>
            </a:prstGeom>
            <a:noFill/>
            <a:ln>
              <a:noFill/>
            </a:ln>
          </p:spPr>
        </p:pic>
        <p:pic>
          <p:nvPicPr>
            <p:cNvPr id="234" name="Google Shape;234;p20"/>
            <p:cNvPicPr preferRelativeResize="0"/>
            <p:nvPr/>
          </p:nvPicPr>
          <p:blipFill rotWithShape="1">
            <a:blip r:embed="rId4">
              <a:alphaModFix amt="31999"/>
            </a:blip>
            <a:srcRect b="6063" l="0" r="0" t="0"/>
            <a:stretch/>
          </p:blipFill>
          <p:spPr>
            <a:xfrm>
              <a:off x="3507061" y="3392511"/>
              <a:ext cx="1256420" cy="1180220"/>
            </a:xfrm>
            <a:prstGeom prst="rect">
              <a:avLst/>
            </a:prstGeom>
            <a:noFill/>
            <a:ln>
              <a:noFill/>
            </a:ln>
          </p:spPr>
        </p:pic>
        <p:pic>
          <p:nvPicPr>
            <p:cNvPr id="235" name="Google Shape;235;p20"/>
            <p:cNvPicPr preferRelativeResize="0"/>
            <p:nvPr/>
          </p:nvPicPr>
          <p:blipFill rotWithShape="1">
            <a:blip r:embed="rId5">
              <a:alphaModFix amt="31999"/>
            </a:blip>
            <a:srcRect b="0" l="0" r="0" t="0"/>
            <a:stretch/>
          </p:blipFill>
          <p:spPr>
            <a:xfrm>
              <a:off x="8456259" y="3294880"/>
              <a:ext cx="1375482" cy="1375482"/>
            </a:xfrm>
            <a:prstGeom prst="rect">
              <a:avLst/>
            </a:prstGeom>
            <a:noFill/>
            <a:ln>
              <a:noFill/>
            </a:ln>
          </p:spPr>
        </p:pic>
        <p:sp>
          <p:nvSpPr>
            <p:cNvPr id="236" name="Google Shape;236;p20"/>
            <p:cNvSpPr txBox="1"/>
            <p:nvPr/>
          </p:nvSpPr>
          <p:spPr>
            <a:xfrm>
              <a:off x="2717415" y="1170670"/>
              <a:ext cx="13116000" cy="1249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8118" u="none" cap="none" strike="noStrike">
                  <a:solidFill>
                    <a:srgbClr val="0083BB"/>
                  </a:solidFill>
                  <a:latin typeface="Maven Pro"/>
                  <a:ea typeface="Maven Pro"/>
                  <a:cs typeface="Maven Pro"/>
                  <a:sym typeface="Maven Pro"/>
                </a:rPr>
                <a:t>Conclusions</a:t>
              </a:r>
              <a:endParaRPr b="1">
                <a:solidFill>
                  <a:srgbClr val="0083BB"/>
                </a:solidFill>
              </a:endParaRPr>
            </a:p>
          </p:txBody>
        </p:sp>
        <p:sp>
          <p:nvSpPr>
            <p:cNvPr id="237" name="Google Shape;237;p20"/>
            <p:cNvSpPr txBox="1"/>
            <p:nvPr/>
          </p:nvSpPr>
          <p:spPr>
            <a:xfrm>
              <a:off x="2051613" y="8638593"/>
              <a:ext cx="14693700" cy="290400"/>
            </a:xfrm>
            <a:prstGeom prst="rect">
              <a:avLst/>
            </a:prstGeom>
            <a:noFill/>
            <a:ln>
              <a:noFill/>
            </a:ln>
          </p:spPr>
          <p:txBody>
            <a:bodyPr anchorCtr="0" anchor="t" bIns="0" lIns="0" spcFirstLastPara="1" rIns="0" wrap="square" tIns="0">
              <a:spAutoFit/>
            </a:bodyPr>
            <a:lstStyle/>
            <a:p>
              <a:pPr indent="0" lvl="0" marL="0" marR="0" rtl="0" algn="l">
                <a:lnSpc>
                  <a:spcPct val="167073"/>
                </a:lnSpc>
                <a:spcBef>
                  <a:spcPts val="0"/>
                </a:spcBef>
                <a:spcAft>
                  <a:spcPts val="0"/>
                </a:spcAft>
                <a:buNone/>
              </a:pPr>
              <a:r>
                <a:rPr b="0" i="0" lang="en-US" sz="1886" u="none" cap="none" strike="noStrike">
                  <a:solidFill>
                    <a:srgbClr val="737373"/>
                  </a:solidFill>
                  <a:latin typeface="Maven Pro"/>
                  <a:ea typeface="Maven Pro"/>
                  <a:cs typeface="Maven Pro"/>
                  <a:sym typeface="Maven Pro"/>
                </a:rPr>
                <a:t>*</a:t>
              </a:r>
              <a:r>
                <a:rPr lang="en-US" sz="1886">
                  <a:solidFill>
                    <a:srgbClr val="737373"/>
                  </a:solidFill>
                  <a:latin typeface="Maven Pro"/>
                  <a:ea typeface="Maven Pro"/>
                  <a:cs typeface="Maven Pro"/>
                  <a:sym typeface="Maven Pro"/>
                </a:rPr>
                <a:t>For detailed information on the data analyzed, please refer to the </a:t>
              </a:r>
              <a:r>
                <a:rPr b="1" lang="en-US" sz="1886">
                  <a:solidFill>
                    <a:srgbClr val="0083BB"/>
                  </a:solidFill>
                  <a:latin typeface="Maven Pro"/>
                  <a:ea typeface="Maven Pro"/>
                  <a:cs typeface="Maven Pro"/>
                  <a:sym typeface="Maven Pro"/>
                </a:rPr>
                <a:t>appendix</a:t>
              </a:r>
              <a:r>
                <a:rPr lang="en-US" sz="1886">
                  <a:solidFill>
                    <a:srgbClr val="737373"/>
                  </a:solidFill>
                  <a:latin typeface="Maven Pro"/>
                  <a:ea typeface="Maven Pro"/>
                  <a:cs typeface="Maven Pro"/>
                  <a:sym typeface="Maven Pro"/>
                </a:rPr>
                <a:t>.</a:t>
              </a:r>
              <a:endParaRPr/>
            </a:p>
          </p:txBody>
        </p:sp>
        <p:grpSp>
          <p:nvGrpSpPr>
            <p:cNvPr id="238" name="Google Shape;238;p20"/>
            <p:cNvGrpSpPr/>
            <p:nvPr/>
          </p:nvGrpSpPr>
          <p:grpSpPr>
            <a:xfrm>
              <a:off x="7358625" y="4789505"/>
              <a:ext cx="3631350" cy="3001070"/>
              <a:chOff x="-269675" y="-47625"/>
              <a:chExt cx="4841799" cy="4001427"/>
            </a:xfrm>
          </p:grpSpPr>
          <p:sp>
            <p:nvSpPr>
              <p:cNvPr id="239" name="Google Shape;239;p20"/>
              <p:cNvSpPr txBox="1"/>
              <p:nvPr/>
            </p:nvSpPr>
            <p:spPr>
              <a:xfrm>
                <a:off x="0" y="-47625"/>
                <a:ext cx="4572124" cy="52514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RECOMMENDATION </a:t>
                </a:r>
                <a:endParaRPr/>
              </a:p>
            </p:txBody>
          </p:sp>
          <p:sp>
            <p:nvSpPr>
              <p:cNvPr id="240" name="Google Shape;240;p20"/>
              <p:cNvSpPr txBox="1"/>
              <p:nvPr/>
            </p:nvSpPr>
            <p:spPr>
              <a:xfrm>
                <a:off x="-269675" y="801402"/>
                <a:ext cx="4841700" cy="3152400"/>
              </a:xfrm>
              <a:prstGeom prst="rect">
                <a:avLst/>
              </a:prstGeom>
              <a:noFill/>
              <a:ln>
                <a:noFill/>
              </a:ln>
            </p:spPr>
            <p:txBody>
              <a:bodyPr anchorCtr="0" anchor="t" bIns="0" lIns="0" spcFirstLastPara="1" rIns="0" wrap="square" tIns="0">
                <a:spAutoFit/>
              </a:bodyPr>
              <a:lstStyle/>
              <a:p>
                <a:pPr indent="0" lvl="0" marL="0" marR="0" rtl="0" algn="ctr">
                  <a:lnSpc>
                    <a:spcPct val="167000"/>
                  </a:lnSpc>
                  <a:spcBef>
                    <a:spcPts val="0"/>
                  </a:spcBef>
                  <a:spcAft>
                    <a:spcPts val="0"/>
                  </a:spcAft>
                  <a:buNone/>
                </a:pPr>
                <a:r>
                  <a:rPr b="0" i="0" lang="en-US" sz="2000" u="none" cap="none" strike="noStrike">
                    <a:solidFill>
                      <a:srgbClr val="191919"/>
                    </a:solidFill>
                    <a:latin typeface="Maven Pro"/>
                    <a:ea typeface="Maven Pro"/>
                    <a:cs typeface="Maven Pro"/>
                    <a:sym typeface="Maven Pro"/>
                  </a:rPr>
                  <a:t>Providing </a:t>
                </a:r>
                <a:r>
                  <a:rPr b="1" lang="en-US" sz="2000">
                    <a:solidFill>
                      <a:srgbClr val="13538A"/>
                    </a:solidFill>
                    <a:latin typeface="Maven Pro"/>
                    <a:ea typeface="Maven Pro"/>
                    <a:cs typeface="Maven Pro"/>
                    <a:sym typeface="Maven Pro"/>
                  </a:rPr>
                  <a:t>complementary</a:t>
                </a:r>
                <a:r>
                  <a:rPr b="1" i="0" lang="en-US" sz="2000" u="none" cap="none" strike="noStrike">
                    <a:solidFill>
                      <a:srgbClr val="13538A"/>
                    </a:solidFill>
                    <a:latin typeface="Maven Pro"/>
                    <a:ea typeface="Maven Pro"/>
                    <a:cs typeface="Maven Pro"/>
                    <a:sym typeface="Maven Pro"/>
                  </a:rPr>
                  <a:t> tech support</a:t>
                </a:r>
                <a:r>
                  <a:rPr b="0" i="0" lang="en-US" sz="2000" u="none" cap="none" strike="noStrike">
                    <a:solidFill>
                      <a:srgbClr val="191919"/>
                    </a:solidFill>
                    <a:latin typeface="Maven Pro"/>
                    <a:ea typeface="Maven Pro"/>
                    <a:cs typeface="Maven Pro"/>
                    <a:sym typeface="Maven Pro"/>
                  </a:rPr>
                  <a:t> to internet customers</a:t>
                </a:r>
                <a:r>
                  <a:rPr lang="en-US" sz="2000">
                    <a:solidFill>
                      <a:srgbClr val="191919"/>
                    </a:solidFill>
                    <a:latin typeface="Maven Pro"/>
                    <a:ea typeface="Maven Pro"/>
                    <a:cs typeface="Maven Pro"/>
                    <a:sym typeface="Maven Pro"/>
                  </a:rPr>
                  <a:t> will reduce churn and</a:t>
                </a:r>
                <a:r>
                  <a:rPr b="0" i="0" lang="en-US" sz="2000" u="none" cap="none" strike="noStrike">
                    <a:solidFill>
                      <a:srgbClr val="191919"/>
                    </a:solidFill>
                    <a:latin typeface="Maven Pro"/>
                    <a:ea typeface="Maven Pro"/>
                    <a:cs typeface="Maven Pro"/>
                    <a:sym typeface="Maven Pro"/>
                  </a:rPr>
                  <a:t> raise average monthly tenure to 24 months.  </a:t>
                </a:r>
                <a:endParaRPr/>
              </a:p>
            </p:txBody>
          </p:sp>
        </p:grpSp>
        <p:grpSp>
          <p:nvGrpSpPr>
            <p:cNvPr id="241" name="Google Shape;241;p20"/>
            <p:cNvGrpSpPr/>
            <p:nvPr/>
          </p:nvGrpSpPr>
          <p:grpSpPr>
            <a:xfrm>
              <a:off x="2389251" y="4789505"/>
              <a:ext cx="3492042" cy="3001072"/>
              <a:chOff x="0" y="-47625"/>
              <a:chExt cx="4656055" cy="4001429"/>
            </a:xfrm>
          </p:grpSpPr>
          <p:sp>
            <p:nvSpPr>
              <p:cNvPr id="242" name="Google Shape;242;p20"/>
              <p:cNvSpPr txBox="1"/>
              <p:nvPr/>
            </p:nvSpPr>
            <p:spPr>
              <a:xfrm>
                <a:off x="0" y="-47625"/>
                <a:ext cx="4656055" cy="52514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KEY DRIVER</a:t>
                </a:r>
                <a:endParaRPr/>
              </a:p>
            </p:txBody>
          </p:sp>
          <p:sp>
            <p:nvSpPr>
              <p:cNvPr id="243" name="Google Shape;243;p20"/>
              <p:cNvSpPr txBox="1"/>
              <p:nvPr/>
            </p:nvSpPr>
            <p:spPr>
              <a:xfrm>
                <a:off x="0" y="801404"/>
                <a:ext cx="4656000" cy="3152400"/>
              </a:xfrm>
              <a:prstGeom prst="rect">
                <a:avLst/>
              </a:prstGeom>
              <a:noFill/>
              <a:ln>
                <a:noFill/>
              </a:ln>
            </p:spPr>
            <p:txBody>
              <a:bodyPr anchorCtr="0" anchor="t" bIns="0" lIns="0" spcFirstLastPara="1" rIns="0" wrap="square" tIns="0">
                <a:spAutoFit/>
              </a:bodyPr>
              <a:lstStyle/>
              <a:p>
                <a:pPr indent="0" lvl="0" marL="0" marR="0" rtl="0" algn="ctr">
                  <a:lnSpc>
                    <a:spcPct val="167000"/>
                  </a:lnSpc>
                  <a:spcBef>
                    <a:spcPts val="0"/>
                  </a:spcBef>
                  <a:spcAft>
                    <a:spcPts val="0"/>
                  </a:spcAft>
                  <a:buNone/>
                </a:pPr>
                <a:r>
                  <a:rPr b="0" i="0" lang="en-US" sz="2000" u="none" cap="none" strike="noStrike">
                    <a:solidFill>
                      <a:srgbClr val="191919"/>
                    </a:solidFill>
                    <a:latin typeface="Maven Pro"/>
                    <a:ea typeface="Maven Pro"/>
                    <a:cs typeface="Maven Pro"/>
                    <a:sym typeface="Maven Pro"/>
                  </a:rPr>
                  <a:t>The key driver of churn among month-to-month customers at Telco is a</a:t>
                </a:r>
                <a:r>
                  <a:rPr b="1" lang="en-US" sz="2000">
                    <a:solidFill>
                      <a:srgbClr val="13538A"/>
                    </a:solidFill>
                    <a:latin typeface="Maven Pro"/>
                    <a:ea typeface="Maven Pro"/>
                    <a:cs typeface="Maven Pro"/>
                    <a:sym typeface="Maven Pro"/>
                  </a:rPr>
                  <a:t> lack of technical support</a:t>
                </a:r>
                <a:r>
                  <a:rPr b="0" i="0" lang="en-US" sz="2000" u="none" cap="none" strike="noStrike">
                    <a:solidFill>
                      <a:srgbClr val="191919"/>
                    </a:solidFill>
                    <a:latin typeface="Maven Pro"/>
                    <a:ea typeface="Maven Pro"/>
                    <a:cs typeface="Maven Pro"/>
                    <a:sym typeface="Maven Pro"/>
                  </a:rPr>
                  <a:t> for internet customers. </a:t>
                </a:r>
                <a:endParaRPr/>
              </a:p>
            </p:txBody>
          </p:sp>
        </p:grpSp>
        <p:grpSp>
          <p:nvGrpSpPr>
            <p:cNvPr id="244" name="Google Shape;244;p20"/>
            <p:cNvGrpSpPr/>
            <p:nvPr/>
          </p:nvGrpSpPr>
          <p:grpSpPr>
            <a:xfrm>
              <a:off x="12467313" y="4789500"/>
              <a:ext cx="3491897" cy="3001070"/>
              <a:chOff x="-370384" y="-47625"/>
              <a:chExt cx="4488300" cy="4001427"/>
            </a:xfrm>
          </p:grpSpPr>
          <p:sp>
            <p:nvSpPr>
              <p:cNvPr id="245" name="Google Shape;245;p20"/>
              <p:cNvSpPr txBox="1"/>
              <p:nvPr/>
            </p:nvSpPr>
            <p:spPr>
              <a:xfrm>
                <a:off x="0" y="-47625"/>
                <a:ext cx="4117803" cy="52514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191919"/>
                    </a:solidFill>
                    <a:latin typeface="Maven Pro"/>
                    <a:ea typeface="Maven Pro"/>
                    <a:cs typeface="Maven Pro"/>
                    <a:sym typeface="Maven Pro"/>
                  </a:rPr>
                  <a:t>NEXT STEPS</a:t>
                </a:r>
                <a:endParaRPr/>
              </a:p>
            </p:txBody>
          </p:sp>
          <p:sp>
            <p:nvSpPr>
              <p:cNvPr id="246" name="Google Shape;246;p20"/>
              <p:cNvSpPr txBox="1"/>
              <p:nvPr/>
            </p:nvSpPr>
            <p:spPr>
              <a:xfrm>
                <a:off x="-370384" y="801402"/>
                <a:ext cx="4488300" cy="3152400"/>
              </a:xfrm>
              <a:prstGeom prst="rect">
                <a:avLst/>
              </a:prstGeom>
              <a:noFill/>
              <a:ln>
                <a:noFill/>
              </a:ln>
            </p:spPr>
            <p:txBody>
              <a:bodyPr anchorCtr="0" anchor="t" bIns="0" lIns="0" spcFirstLastPara="1" rIns="0" wrap="square" tIns="0">
                <a:spAutoFit/>
              </a:bodyPr>
              <a:lstStyle/>
              <a:p>
                <a:pPr indent="0" lvl="0" marL="0" marR="0" rtl="0" algn="ctr">
                  <a:lnSpc>
                    <a:spcPct val="167000"/>
                  </a:lnSpc>
                  <a:spcBef>
                    <a:spcPts val="0"/>
                  </a:spcBef>
                  <a:spcAft>
                    <a:spcPts val="0"/>
                  </a:spcAft>
                  <a:buNone/>
                </a:pPr>
                <a:r>
                  <a:rPr lang="en-US" sz="2000">
                    <a:solidFill>
                      <a:srgbClr val="191919"/>
                    </a:solidFill>
                    <a:latin typeface="Maven Pro"/>
                    <a:ea typeface="Maven Pro"/>
                    <a:cs typeface="Maven Pro"/>
                    <a:sym typeface="Maven Pro"/>
                  </a:rPr>
                  <a:t>Further a</a:t>
                </a:r>
                <a:r>
                  <a:rPr b="0" i="0" lang="en-US" sz="2000" u="none" cap="none" strike="noStrike">
                    <a:solidFill>
                      <a:srgbClr val="191919"/>
                    </a:solidFill>
                    <a:latin typeface="Maven Pro"/>
                    <a:ea typeface="Maven Pro"/>
                    <a:cs typeface="Maven Pro"/>
                    <a:sym typeface="Maven Pro"/>
                  </a:rPr>
                  <a:t>nalysis of </a:t>
                </a:r>
                <a:r>
                  <a:rPr lang="en-US" sz="2000">
                    <a:solidFill>
                      <a:srgbClr val="191919"/>
                    </a:solidFill>
                    <a:latin typeface="Maven Pro"/>
                    <a:ea typeface="Maven Pro"/>
                    <a:cs typeface="Maven Pro"/>
                    <a:sym typeface="Maven Pro"/>
                  </a:rPr>
                  <a:t>other leading drivers of churn</a:t>
                </a:r>
                <a:r>
                  <a:rPr b="0" i="0" lang="en-US" sz="2000" u="none" cap="none" strike="noStrike">
                    <a:solidFill>
                      <a:srgbClr val="191919"/>
                    </a:solidFill>
                    <a:latin typeface="Maven Pro"/>
                    <a:ea typeface="Maven Pro"/>
                    <a:cs typeface="Maven Pro"/>
                    <a:sym typeface="Maven Pro"/>
                  </a:rPr>
                  <a:t> </a:t>
                </a:r>
                <a:endParaRPr b="0" i="0" sz="2000" u="none" cap="none" strike="noStrike">
                  <a:solidFill>
                    <a:srgbClr val="191919"/>
                  </a:solidFill>
                  <a:latin typeface="Maven Pro"/>
                  <a:ea typeface="Maven Pro"/>
                  <a:cs typeface="Maven Pro"/>
                  <a:sym typeface="Maven Pro"/>
                </a:endParaRPr>
              </a:p>
              <a:p>
                <a:pPr indent="0" lvl="0" marL="0" marR="0" rtl="0" algn="ctr">
                  <a:lnSpc>
                    <a:spcPct val="167000"/>
                  </a:lnSpc>
                  <a:spcBef>
                    <a:spcPts val="0"/>
                  </a:spcBef>
                  <a:spcAft>
                    <a:spcPts val="0"/>
                  </a:spcAft>
                  <a:buNone/>
                </a:pPr>
                <a:r>
                  <a:rPr b="0" i="0" lang="en-US" sz="2000" u="none" cap="none" strike="noStrike">
                    <a:solidFill>
                      <a:srgbClr val="191919"/>
                    </a:solidFill>
                    <a:latin typeface="Maven Pro"/>
                    <a:ea typeface="Maven Pro"/>
                    <a:cs typeface="Maven Pro"/>
                    <a:sym typeface="Maven Pro"/>
                  </a:rPr>
                  <a:t>may </a:t>
                </a:r>
                <a:r>
                  <a:rPr lang="en-US" sz="2000">
                    <a:solidFill>
                      <a:srgbClr val="191919"/>
                    </a:solidFill>
                    <a:latin typeface="Maven Pro"/>
                    <a:ea typeface="Maven Pro"/>
                    <a:cs typeface="Maven Pro"/>
                    <a:sym typeface="Maven Pro"/>
                  </a:rPr>
                  <a:t>lead to further reductions in attrition of </a:t>
                </a:r>
                <a:r>
                  <a:rPr b="0" i="0" lang="en-US" sz="2000" u="none" cap="none" strike="noStrike">
                    <a:solidFill>
                      <a:srgbClr val="191919"/>
                    </a:solidFill>
                    <a:latin typeface="Maven Pro"/>
                    <a:ea typeface="Maven Pro"/>
                    <a:cs typeface="Maven Pro"/>
                    <a:sym typeface="Maven Pro"/>
                  </a:rPr>
                  <a:t> month-to-month customers.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p:nvPr/>
        </p:nvSpPr>
        <p:spPr>
          <a:xfrm>
            <a:off x="1028700" y="9059528"/>
            <a:ext cx="16230600" cy="198772"/>
          </a:xfrm>
          <a:prstGeom prst="rect">
            <a:avLst/>
          </a:prstGeom>
          <a:solidFill>
            <a:srgbClr val="01A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txBox="1"/>
          <p:nvPr/>
        </p:nvSpPr>
        <p:spPr>
          <a:xfrm>
            <a:off x="1028700" y="180382"/>
            <a:ext cx="12937590" cy="1458510"/>
          </a:xfrm>
          <a:prstGeom prst="rect">
            <a:avLst/>
          </a:prstGeom>
          <a:noFill/>
          <a:ln>
            <a:noFill/>
          </a:ln>
        </p:spPr>
        <p:txBody>
          <a:bodyPr anchorCtr="0" anchor="t" bIns="0" lIns="0" spcFirstLastPara="1" rIns="0" wrap="square" tIns="0">
            <a:spAutoFit/>
          </a:bodyPr>
          <a:lstStyle/>
          <a:p>
            <a:pPr indent="0" lvl="0" marL="0" marR="0" rtl="0" algn="l">
              <a:lnSpc>
                <a:spcPct val="150006"/>
              </a:lnSpc>
              <a:spcBef>
                <a:spcPts val="0"/>
              </a:spcBef>
              <a:spcAft>
                <a:spcPts val="0"/>
              </a:spcAft>
              <a:buNone/>
            </a:pPr>
            <a:r>
              <a:rPr b="1" i="0" lang="en-US" sz="8007" u="none" cap="none" strike="noStrike">
                <a:solidFill>
                  <a:srgbClr val="191919"/>
                </a:solidFill>
                <a:latin typeface="Maven Pro"/>
                <a:ea typeface="Maven Pro"/>
                <a:cs typeface="Maven Pro"/>
                <a:sym typeface="Maven Pro"/>
              </a:rPr>
              <a:t> </a:t>
            </a:r>
            <a:r>
              <a:rPr b="1" i="0" lang="en-US" sz="8007" u="none" cap="none" strike="noStrike">
                <a:solidFill>
                  <a:srgbClr val="0083BB"/>
                </a:solidFill>
                <a:latin typeface="Maven Pro"/>
                <a:ea typeface="Maven Pro"/>
                <a:cs typeface="Maven Pro"/>
                <a:sym typeface="Maven Pro"/>
              </a:rPr>
              <a:t> Appendix 1</a:t>
            </a:r>
            <a:r>
              <a:rPr b="1" i="0" lang="en-US" sz="8007" u="none" cap="none" strike="noStrike">
                <a:solidFill>
                  <a:srgbClr val="E61313"/>
                </a:solidFill>
                <a:latin typeface="Maven Pro"/>
                <a:ea typeface="Maven Pro"/>
                <a:cs typeface="Maven Pro"/>
                <a:sym typeface="Maven Pro"/>
              </a:rPr>
              <a:t> </a:t>
            </a:r>
            <a:endParaRPr/>
          </a:p>
        </p:txBody>
      </p:sp>
      <p:pic>
        <p:nvPicPr>
          <p:cNvPr id="253" name="Google Shape;253;p21"/>
          <p:cNvPicPr preferRelativeResize="0"/>
          <p:nvPr/>
        </p:nvPicPr>
        <p:blipFill rotWithShape="1">
          <a:blip r:embed="rId3">
            <a:alphaModFix/>
          </a:blip>
          <a:srcRect b="0" l="0" r="0" t="0"/>
          <a:stretch/>
        </p:blipFill>
        <p:spPr>
          <a:xfrm>
            <a:off x="1219400" y="1709275"/>
            <a:ext cx="6010550" cy="4083375"/>
          </a:xfrm>
          <a:prstGeom prst="rect">
            <a:avLst/>
          </a:prstGeom>
          <a:noFill/>
          <a:ln>
            <a:noFill/>
          </a:ln>
        </p:spPr>
      </p:pic>
      <p:pic>
        <p:nvPicPr>
          <p:cNvPr id="254" name="Google Shape;254;p21"/>
          <p:cNvPicPr preferRelativeResize="0"/>
          <p:nvPr/>
        </p:nvPicPr>
        <p:blipFill>
          <a:blip r:embed="rId4">
            <a:alphaModFix/>
          </a:blip>
          <a:stretch>
            <a:fillRect/>
          </a:stretch>
        </p:blipFill>
        <p:spPr>
          <a:xfrm>
            <a:off x="9441125" y="1501742"/>
            <a:ext cx="7520701" cy="71158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