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76" r:id="rId4"/>
    <p:sldId id="277" r:id="rId5"/>
    <p:sldId id="278" r:id="rId6"/>
    <p:sldId id="271" r:id="rId7"/>
    <p:sldId id="279" r:id="rId8"/>
    <p:sldId id="281" r:id="rId9"/>
    <p:sldId id="280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48" d="100"/>
          <a:sy n="48" d="100"/>
        </p:scale>
        <p:origin x="67" y="86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7/10/2024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7/10/2024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GraphLLM</a:t>
            </a:r>
            <a:r>
              <a:rPr lang="en-US" dirty="0"/>
              <a:t>: Boosting Graph Reasoning Ability of Large Language Models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Mohmmadbarbod</a:t>
            </a:r>
            <a:r>
              <a:rPr lang="en-US" dirty="0"/>
              <a:t> </a:t>
            </a:r>
            <a:r>
              <a:rPr lang="en-US" dirty="0" err="1"/>
              <a:t>Amirmazlaghani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on Graph Reasoning Tasks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</a:t>
            </a:r>
            <a:r>
              <a:rPr lang="en-US" dirty="0" err="1"/>
              <a:t>GraphLLM</a:t>
            </a:r>
            <a:r>
              <a:rPr lang="en-US" dirty="0"/>
              <a:t> with Graph2Text-based methods</a:t>
            </a:r>
          </a:p>
          <a:p>
            <a:r>
              <a:rPr lang="en-US" dirty="0"/>
              <a:t>Performance metrics and improvements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79705D-8E94-AB72-95A6-B1E47E25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29" y="3429000"/>
            <a:ext cx="3886742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6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Reduction Analysis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 in context length achieved by </a:t>
            </a:r>
            <a:r>
              <a:rPr lang="en-US" dirty="0" err="1"/>
              <a:t>GraphLLM</a:t>
            </a:r>
            <a:endParaRPr lang="en-US" dirty="0"/>
          </a:p>
          <a:p>
            <a:r>
              <a:rPr lang="en-US" dirty="0"/>
              <a:t>Impact on efficiency and effectiveness of LLMs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46C63-6B93-1A89-98AB-3477CCBAD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294021"/>
            <a:ext cx="4876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2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Efficiency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time comparison</a:t>
            </a:r>
          </a:p>
          <a:p>
            <a:r>
              <a:rPr lang="en-US" dirty="0"/>
              <a:t>Speedup achieved by </a:t>
            </a:r>
            <a:r>
              <a:rPr lang="en-US" dirty="0" err="1"/>
              <a:t>GraphLLM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B46BC8-F4D7-5B45-8BD9-8B30C7E12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929543"/>
            <a:ext cx="4953000" cy="35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6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</a:t>
            </a:r>
            <a:r>
              <a:rPr lang="en-US" dirty="0" err="1"/>
              <a:t>GraphLLM's</a:t>
            </a:r>
            <a:r>
              <a:rPr lang="en-US" dirty="0"/>
              <a:t> contributions and improvements</a:t>
            </a:r>
          </a:p>
          <a:p>
            <a:r>
              <a:rPr lang="en-US" dirty="0"/>
              <a:t>Potential directions for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374688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LLMs' ability to understand diverse types of information (e.g., images, audio)</a:t>
            </a:r>
          </a:p>
          <a:p>
            <a:r>
              <a:rPr lang="en-US" dirty="0"/>
              <a:t>Gap in LLMs' ability to reason on graph data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LLMs' underwhelming performance on fundamental graph reasoning tasks</a:t>
            </a:r>
          </a:p>
          <a:p>
            <a:r>
              <a:rPr lang="en-US" dirty="0"/>
              <a:t>Common practice of converting graphs into natural language descriptions (Graph2Text) as a bottleneck</a:t>
            </a:r>
          </a:p>
        </p:txBody>
      </p:sp>
    </p:spTree>
    <p:extLst>
      <p:ext uri="{BB962C8B-B14F-4D97-AF65-F5344CB8AC3E}">
        <p14:creationId xmlns:p14="http://schemas.microsoft.com/office/powerpoint/2010/main" val="274786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Graph2Text Strategy Limitations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in learning graph structures from sequential text</a:t>
            </a:r>
          </a:p>
          <a:p>
            <a:r>
              <a:rPr lang="en-US" dirty="0"/>
              <a:t>Lengthy context of graph descriptions posing challenges for LLMs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20231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96A8-1C6C-40B7-205B-1425CA66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GraphLLM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2CEB-4FEE-A730-FC17-AB0C6270E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approach integrating graph learning models with LLMs</a:t>
            </a:r>
          </a:p>
          <a:p>
            <a:r>
              <a:rPr lang="en-US" dirty="0"/>
              <a:t>Equips LLMs to interpret and reason on graph data</a:t>
            </a:r>
          </a:p>
          <a:p>
            <a:r>
              <a:rPr lang="en-US" dirty="0"/>
              <a:t>Superior expressive power of graph learning models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CDF90-BC91-DA75-A0BF-5E3EE700E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06" y="3392905"/>
            <a:ext cx="654458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8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GraphLLM</a:t>
            </a:r>
            <a:r>
              <a:rPr lang="en-US" dirty="0"/>
              <a:t> Framework Overview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Collaborative Synergy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Integrating graph learning models and LLMs</a:t>
            </a:r>
          </a:p>
          <a:p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Context Condensation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Reducing lengthy graph descriptions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Understanding Module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textual transformer encoder-decoder</a:t>
            </a:r>
          </a:p>
          <a:p>
            <a:r>
              <a:rPr lang="en-US" dirty="0"/>
              <a:t>Extraction of semantic information from node descriptions</a:t>
            </a:r>
          </a:p>
        </p:txBody>
      </p:sp>
    </p:spTree>
    <p:extLst>
      <p:ext uri="{BB962C8B-B14F-4D97-AF65-F5344CB8AC3E}">
        <p14:creationId xmlns:p14="http://schemas.microsoft.com/office/powerpoint/2010/main" val="188016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Understanding Module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graph transformer</a:t>
            </a:r>
          </a:p>
          <a:p>
            <a:r>
              <a:rPr lang="en-US" dirty="0"/>
              <a:t>Aggregation of node representations and graph structure</a:t>
            </a:r>
          </a:p>
        </p:txBody>
      </p:sp>
    </p:spTree>
    <p:extLst>
      <p:ext uri="{BB962C8B-B14F-4D97-AF65-F5344CB8AC3E}">
        <p14:creationId xmlns:p14="http://schemas.microsoft.com/office/powerpoint/2010/main" val="230207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graph reasoning tasks</a:t>
            </a:r>
          </a:p>
          <a:p>
            <a:r>
              <a:rPr lang="en-US" dirty="0"/>
              <a:t>Dataset statistics and task illustrations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3B634F-74D9-67FF-7CA1-D4C5803F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4" y="3352417"/>
            <a:ext cx="6430272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8890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27</TotalTime>
  <Words>229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Tech Computer 16x9</vt:lpstr>
      <vt:lpstr>GraphLLM: Boosting Graph Reasoning Ability of Large Language Models</vt:lpstr>
      <vt:lpstr>Introduction</vt:lpstr>
      <vt:lpstr>Problem Statement</vt:lpstr>
      <vt:lpstr>Graph2Text Strategy Limitations</vt:lpstr>
      <vt:lpstr>Introduction to GraphLLM</vt:lpstr>
      <vt:lpstr>GraphLLM Framework Overview</vt:lpstr>
      <vt:lpstr>Node Understanding Module</vt:lpstr>
      <vt:lpstr>Structure Understanding Module</vt:lpstr>
      <vt:lpstr>Experimental Setup</vt:lpstr>
      <vt:lpstr>Performance on Graph Reasoning Tasks</vt:lpstr>
      <vt:lpstr>Context Reduction Analysis</vt:lpstr>
      <vt:lpstr>Computational Efficiency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barbod mazlaghani</dc:creator>
  <cp:lastModifiedBy>barbod mazlaghani</cp:lastModifiedBy>
  <cp:revision>4</cp:revision>
  <dcterms:created xsi:type="dcterms:W3CDTF">2024-07-10T03:42:51Z</dcterms:created>
  <dcterms:modified xsi:type="dcterms:W3CDTF">2024-07-10T04:10:03Z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