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</p:sldIdLst>
  <p:sldSz cx="32399288" cy="43200638"/>
  <p:notesSz cx="6858000" cy="9144000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61" autoAdjust="0"/>
    <p:restoredTop sz="94660"/>
  </p:normalViewPr>
  <p:slideViewPr>
    <p:cSldViewPr snapToGrid="0">
      <p:cViewPr>
        <p:scale>
          <a:sx n="19" d="100"/>
          <a:sy n="19" d="100"/>
        </p:scale>
        <p:origin x="-1302" y="354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001000"/>
            <a:ext cx="27539395" cy="14109330"/>
          </a:xfrm>
          <a:prstGeom prst="rect">
            <a:avLst/>
          </a:prstGeo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FC72E3F-DC70-4274-B66E-EB985F5A03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5355" y="40186200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106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AC21E4D0-055C-4631-82BA-F35E4A68F3C2}"/>
              </a:ext>
            </a:extLst>
          </p:cNvPr>
          <p:cNvSpPr/>
          <p:nvPr userDrawn="1"/>
        </p:nvSpPr>
        <p:spPr>
          <a:xfrm>
            <a:off x="70337" y="2951092"/>
            <a:ext cx="32399288" cy="4114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209104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94CDC0F3-3C8F-4B12-A253-A623DF10D44E}"/>
              </a:ext>
            </a:extLst>
          </p:cNvPr>
          <p:cNvSpPr/>
          <p:nvPr userDrawn="1"/>
        </p:nvSpPr>
        <p:spPr>
          <a:xfrm>
            <a:off x="0" y="0"/>
            <a:ext cx="32399288" cy="4114800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4A8EE983-FAD0-47A0-8DCC-B25D03B1FB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7" t="-6997" r="-70" b="9711"/>
          <a:stretch/>
        </p:blipFill>
        <p:spPr>
          <a:xfrm>
            <a:off x="70337" y="38475138"/>
            <a:ext cx="32355693" cy="47429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487A2E1F-504A-4EFC-89EF-79EDAB567C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213" y="626949"/>
            <a:ext cx="5444289" cy="28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88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edro.borin1@gmail.com" TargetMode="External"/><Relationship Id="rId3" Type="http://schemas.openxmlformats.org/officeDocument/2006/relationships/hyperlink" Target="mailto:barbosagdev@gmail.com" TargetMode="External"/><Relationship Id="rId7" Type="http://schemas.openxmlformats.org/officeDocument/2006/relationships/hyperlink" Target="mailto:mikaela.teodoro@fatec.sp.gov.br" TargetMode="External"/><Relationship Id="rId12" Type="http://schemas.openxmlformats.org/officeDocument/2006/relationships/image" Target="../media/image3.jpeg"/><Relationship Id="rId2" Type="http://schemas.openxmlformats.org/officeDocument/2006/relationships/hyperlink" Target="mailto:brunasimoesblum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1106420@gmail.com" TargetMode="External"/><Relationship Id="rId11" Type="http://schemas.openxmlformats.org/officeDocument/2006/relationships/hyperlink" Target="https://www.youtube.com/watch?v=Y4qcHIcNdTY" TargetMode="External"/><Relationship Id="rId5" Type="http://schemas.openxmlformats.org/officeDocument/2006/relationships/hyperlink" Target="mailto:joao_bonito12@hotmail.com" TargetMode="External"/><Relationship Id="rId10" Type="http://schemas.openxmlformats.org/officeDocument/2006/relationships/hyperlink" Target="https://arxiv.org/abs/1802.01955" TargetMode="External"/><Relationship Id="rId4" Type="http://schemas.openxmlformats.org/officeDocument/2006/relationships/hyperlink" Target="mailto:mlkinaciocosta@gmail.com" TargetMode="External"/><Relationship Id="rId9" Type="http://schemas.openxmlformats.org/officeDocument/2006/relationships/hyperlink" Target="https://arxiv.org/abs/1806.037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3181474" y="8007741"/>
            <a:ext cx="25891958" cy="2620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  <a:defRPr/>
            </a:pPr>
            <a:r>
              <a:rPr lang="pt-BR" altLang="pt-BR" sz="7103" kern="0" dirty="0"/>
              <a:t>O pôster deve conter os itens abaixo, conforme as normas disponibilizadas no </a:t>
            </a:r>
            <a:r>
              <a:rPr lang="pt-BR" altLang="pt-BR" sz="7103" b="1" kern="0" dirty="0"/>
              <a:t>www.fatecmm.edu.br</a:t>
            </a:r>
          </a:p>
          <a:p>
            <a:pPr algn="just" eaLnBrk="1" hangingPunct="1">
              <a:buFontTx/>
              <a:buNone/>
              <a:defRPr/>
            </a:pPr>
            <a:endParaRPr lang="pt-BR" altLang="pt-BR" sz="7103" kern="0" dirty="0"/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Introdução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Objetivos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Método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Resultado e Discussões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Considerações Finais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pt-BR" sz="7103" b="1" kern="0" dirty="0"/>
              <a:t>Referências</a:t>
            </a:r>
          </a:p>
          <a:p>
            <a:pPr algn="just" eaLnBrk="1" hangingPunct="1">
              <a:lnSpc>
                <a:spcPct val="150000"/>
              </a:lnSpc>
              <a:buFontTx/>
              <a:buNone/>
              <a:defRPr/>
            </a:pPr>
            <a:endParaRPr lang="pt-BR" altLang="pt-BR" sz="7103" kern="0" dirty="0"/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altLang="pt-BR" sz="7000" kern="0" dirty="0"/>
              <a:t>Aconselha-se fonte 40, tamanho mínimo 30 para uma boa visualização dos itens. Espaçamento entre linhas de 1,0.</a:t>
            </a:r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altLang="pt-BR" sz="7000" kern="0" dirty="0"/>
              <a:t>Medidas: largura: 90, altura: 120 cm. (Este modelo possui a configuração solicitada)</a:t>
            </a:r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altLang="pt-BR" sz="7000" kern="0" dirty="0"/>
              <a:t>As legendas devem ser numeradas e posicionadas acima das figuras e/ou tabelas e as fontes abaixo das mesmas, ambos seguindo o padrão justificado.</a:t>
            </a:r>
          </a:p>
          <a:p>
            <a:pPr marL="857250" indent="-85725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pt-BR" sz="7000" dirty="0"/>
              <a:t>O arquivo deve respeitar o limite máximo de 10MB, e deve ser submetido ao evento em </a:t>
            </a:r>
            <a:r>
              <a:rPr lang="pt-BR" sz="7000" b="1" dirty="0"/>
              <a:t>arquivo.pdf</a:t>
            </a:r>
            <a:endParaRPr lang="pt-BR" altLang="pt-BR" sz="7000" kern="0" dirty="0"/>
          </a:p>
        </p:txBody>
      </p:sp>
    </p:spTree>
    <p:extLst>
      <p:ext uri="{BB962C8B-B14F-4D97-AF65-F5344CB8AC3E}">
        <p14:creationId xmlns:p14="http://schemas.microsoft.com/office/powerpoint/2010/main" xmlns="" val="12645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0" y="3994420"/>
            <a:ext cx="32399288" cy="340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352" tIns="182673" rIns="365352" bIns="182673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8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pt-BR" altLang="pt-BR" sz="4000" b="1" kern="0" dirty="0" smtClean="0"/>
              <a:t>Bruna Vicente Simões – </a:t>
            </a:r>
            <a:r>
              <a:rPr lang="pt-BR" altLang="pt-BR" sz="4000" b="1" kern="0" dirty="0" smtClean="0">
                <a:hlinkClick r:id="rId2"/>
              </a:rPr>
              <a:t>brunasimoesblum@gmail.com</a:t>
            </a:r>
            <a:r>
              <a:rPr lang="pt-BR" altLang="pt-BR" sz="4000" b="1" kern="0" dirty="0" smtClean="0"/>
              <a:t> | </a:t>
            </a:r>
            <a:r>
              <a:rPr lang="pt-BR" sz="4000" b="1" dirty="0"/>
              <a:t>Gabriel Barbosa Davi</a:t>
            </a:r>
            <a:r>
              <a:rPr lang="pt-BR" altLang="pt-BR" sz="4000" b="1" kern="0" dirty="0" smtClean="0"/>
              <a:t> – </a:t>
            </a:r>
            <a:r>
              <a:rPr lang="pt-BR" sz="4000" u="sng" dirty="0" smtClean="0">
                <a:hlinkClick r:id="rId3"/>
              </a:rPr>
              <a:t>barbosagdev@gmail.com</a:t>
            </a:r>
            <a:r>
              <a:rPr lang="pt-BR" sz="4000" u="sng" dirty="0" smtClean="0"/>
              <a:t> </a:t>
            </a:r>
            <a:r>
              <a:rPr lang="pt-BR" altLang="pt-BR" sz="4000" b="1" kern="0" dirty="0" smtClean="0"/>
              <a:t>| </a:t>
            </a:r>
            <a:r>
              <a:rPr lang="pt-BR" sz="4000" b="1" dirty="0"/>
              <a:t>Inácio Costa Figueiredo </a:t>
            </a:r>
            <a:r>
              <a:rPr lang="pt-BR" sz="4000" b="1" dirty="0" smtClean="0"/>
              <a:t>Filho </a:t>
            </a:r>
            <a:r>
              <a:rPr lang="pt-BR" altLang="pt-BR" sz="4000" b="1" kern="0" dirty="0" smtClean="0"/>
              <a:t>– </a:t>
            </a:r>
            <a:r>
              <a:rPr lang="pt-BR" sz="4000" u="sng" dirty="0" smtClean="0">
                <a:hlinkClick r:id="rId4"/>
              </a:rPr>
              <a:t>mlkinaciocosta@gmail.com</a:t>
            </a:r>
            <a:r>
              <a:rPr lang="pt-BR" sz="4000" u="sng" dirty="0" smtClean="0"/>
              <a:t> | </a:t>
            </a:r>
            <a:r>
              <a:rPr lang="pt-BR" sz="4000" dirty="0"/>
              <a:t>João Vitor dos Santos </a:t>
            </a:r>
            <a:r>
              <a:rPr lang="pt-BR" sz="4000" dirty="0" smtClean="0"/>
              <a:t>- </a:t>
            </a:r>
            <a:r>
              <a:rPr lang="pt-BR" sz="4000" u="sng" dirty="0">
                <a:hlinkClick r:id="rId5"/>
              </a:rPr>
              <a:t>joao_bonito12@hotmail.com </a:t>
            </a:r>
            <a:r>
              <a:rPr lang="pt-BR" sz="4000" u="sng" dirty="0" smtClean="0"/>
              <a:t> | </a:t>
            </a:r>
            <a:r>
              <a:rPr lang="pt-BR" sz="4000" dirty="0" smtClean="0"/>
              <a:t>Lucas </a:t>
            </a:r>
            <a:r>
              <a:rPr lang="pt-BR" sz="4000" dirty="0"/>
              <a:t>Lira </a:t>
            </a:r>
            <a:r>
              <a:rPr lang="pt-BR" sz="4000" dirty="0" smtClean="0"/>
              <a:t>Mendonça - </a:t>
            </a:r>
            <a:r>
              <a:rPr lang="pt-BR" sz="4000" u="sng" dirty="0" smtClean="0">
                <a:hlinkClick r:id="rId6"/>
              </a:rPr>
              <a:t>1106420@gmail.com</a:t>
            </a:r>
            <a:r>
              <a:rPr lang="pt-BR" sz="4000" u="sng" dirty="0" smtClean="0"/>
              <a:t> | </a:t>
            </a:r>
            <a:r>
              <a:rPr lang="pt-BR" sz="4000" dirty="0"/>
              <a:t>Mikaela </a:t>
            </a:r>
            <a:r>
              <a:rPr lang="pt-BR" sz="4000" dirty="0" smtClean="0"/>
              <a:t>Teodoro - </a:t>
            </a:r>
            <a:r>
              <a:rPr lang="pt-BR" sz="4000" u="sng" dirty="0" smtClean="0">
                <a:hlinkClick r:id="rId7"/>
              </a:rPr>
              <a:t>mikaela.teodoro@fatec.sp.gov.br</a:t>
            </a:r>
            <a:r>
              <a:rPr lang="pt-BR" sz="4000" u="sng" dirty="0" smtClean="0"/>
              <a:t> | </a:t>
            </a:r>
            <a:r>
              <a:rPr lang="pt-BR" sz="4000" dirty="0"/>
              <a:t>Pedro Henrique </a:t>
            </a:r>
            <a:r>
              <a:rPr lang="pt-BR" sz="4000" dirty="0" err="1" smtClean="0"/>
              <a:t>Borin</a:t>
            </a:r>
            <a:r>
              <a:rPr lang="pt-BR" sz="4000" dirty="0" smtClean="0"/>
              <a:t> - </a:t>
            </a:r>
            <a:r>
              <a:rPr lang="pt-BR" sz="4000" u="sng" dirty="0">
                <a:hlinkClick r:id="rId8"/>
              </a:rPr>
              <a:t>pedro.borin1@gmail.com</a:t>
            </a:r>
            <a:endParaRPr lang="pt-BR" sz="4000" u="sng" dirty="0" smtClean="0"/>
          </a:p>
          <a:p>
            <a:pPr algn="ctr" eaLnBrk="1" hangingPunct="1">
              <a:buFontTx/>
              <a:buNone/>
              <a:defRPr/>
            </a:pPr>
            <a:r>
              <a:rPr lang="pt-BR" altLang="pt-BR" sz="4000" b="1" kern="0" dirty="0" smtClean="0"/>
              <a:t>Orientador (es) : Prof. MS.c DS.c </a:t>
            </a:r>
            <a:r>
              <a:rPr lang="pt-BR" sz="4000" b="1" dirty="0" smtClean="0"/>
              <a:t>Luciano H. G. Marin | </a:t>
            </a:r>
            <a:r>
              <a:rPr lang="pt-BR" altLang="pt-BR" sz="4000" b="1" kern="0" dirty="0" smtClean="0"/>
              <a:t>Prof. MS.c </a:t>
            </a:r>
            <a:r>
              <a:rPr lang="pt-BR" sz="4000" b="1" dirty="0" smtClean="0"/>
              <a:t>Vagner </a:t>
            </a:r>
            <a:r>
              <a:rPr lang="pt-BR" sz="4000" b="1" dirty="0" smtClean="0"/>
              <a:t>L. </a:t>
            </a:r>
            <a:r>
              <a:rPr lang="pt-BR" sz="4000" b="1" dirty="0" smtClean="0"/>
              <a:t>da </a:t>
            </a:r>
            <a:r>
              <a:rPr lang="pt-BR" sz="4000" b="1" dirty="0" smtClean="0"/>
              <a:t>Silva - </a:t>
            </a:r>
            <a:r>
              <a:rPr lang="pt-BR" altLang="pt-BR" sz="4000" b="1" kern="0" dirty="0" smtClean="0"/>
              <a:t>| </a:t>
            </a:r>
            <a:r>
              <a:rPr lang="pt-BR" altLang="pt-BR" sz="4000" b="1" kern="0" dirty="0" smtClean="0"/>
              <a:t>Prof. MS.c </a:t>
            </a:r>
            <a:r>
              <a:rPr lang="pt-BR" sz="4000" b="1" dirty="0" smtClean="0"/>
              <a:t>Luiz </a:t>
            </a:r>
            <a:r>
              <a:rPr lang="pt-BR" sz="4000" b="1" dirty="0" smtClean="0"/>
              <a:t>F. </a:t>
            </a:r>
            <a:r>
              <a:rPr lang="pt-BR" sz="4000" b="1" dirty="0" smtClean="0"/>
              <a:t>Ferreira</a:t>
            </a:r>
          </a:p>
          <a:p>
            <a:r>
              <a:rPr lang="pt-BR" sz="4000" dirty="0" smtClean="0"/>
              <a:t/>
            </a:r>
            <a:br>
              <a:rPr lang="pt-BR" sz="4000" dirty="0" smtClean="0"/>
            </a:br>
            <a:endParaRPr lang="pt-BR" sz="4000" b="1" dirty="0" smtClean="0"/>
          </a:p>
          <a:p>
            <a:endParaRPr lang="pt-BR" altLang="pt-BR" sz="4000" b="1" kern="0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885156" y="8224170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1. Introdução</a:t>
            </a:r>
            <a:r>
              <a:rPr lang="pt-BR" sz="4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8154064" y="8247453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4. Resultados e Discussões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885156" y="17705773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2. Objetivos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154064" y="21809432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5. Considerações Finais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1930928" y="27006938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3. Métodos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8450426" y="29882552"/>
            <a:ext cx="12240000" cy="1224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360">
            <a:solidFill>
              <a:srgbClr val="C00000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800" b="1" dirty="0">
                <a:solidFill>
                  <a:srgbClr val="FFFFFF"/>
                </a:solidFill>
              </a:rPr>
              <a:t>6. Referências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157460" y="9940010"/>
            <a:ext cx="1232033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O Brasil se encontra atualmente na terceira posição entre os países com maior número de invasões a residências, isso ocorre pela falta de um dispositivo que monitore o ambiente residencial. Porém, muitas das pessoas mal-intencionadas desistem de roubar ou invadir imóveis quando percebem que o mesmo possui sistema de segurança eletrônica monitorados. Neste trabalho tem se por objetivo um sistema de segurança residencial autônomo, equiparando-se a uma casa inteligente que tem por objetivo proporcionar segurança para os proprietários de imóveis, atenuando assim os problemas citados.</a:t>
            </a:r>
            <a:endParaRPr lang="pt-BR" sz="4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000252" y="19177841"/>
            <a:ext cx="1232033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No projeto Safenology House serão utilizados </a:t>
            </a:r>
            <a:r>
              <a:rPr lang="pt-BR" sz="4000" dirty="0"/>
              <a:t>sensores de presença que </a:t>
            </a:r>
            <a:r>
              <a:rPr lang="pt-BR" sz="4000" dirty="0" smtClean="0"/>
              <a:t>processarão os </a:t>
            </a:r>
            <a:r>
              <a:rPr lang="pt-BR" sz="4000" dirty="0"/>
              <a:t>dados do ambiente, detectando a intrusão de um indivíduo na casa, além de um teclado numérico que será utilizado para controlar a ativação do alarme, junto com um hub que emitirá um PIN, simultaneamente com um alarme via e-mail ou via SMS que será enviado quando houver uma invasão no domicílio ou algo estiver </a:t>
            </a:r>
            <a:r>
              <a:rPr lang="pt-BR" sz="4000" dirty="0" smtClean="0"/>
              <a:t>errado. Tudo será </a:t>
            </a:r>
            <a:r>
              <a:rPr lang="pt-BR" sz="4000" dirty="0"/>
              <a:t>integrado em uma maquete domiciliar que utilizará da plataforma Arduino </a:t>
            </a:r>
            <a:r>
              <a:rPr lang="pt-BR" sz="4000" dirty="0" smtClean="0"/>
              <a:t>para mostrar como a tecnologia pode ser usada em função da proteção residencial.</a:t>
            </a:r>
            <a:endParaRPr lang="pt-BR" sz="4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159528" y="28563186"/>
            <a:ext cx="1212296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O sistema será implementado em uma plataforma de prototipagem eletrônica chamada Arduino que possui um código aberto, que trabalha com a linguagem C/C++ e é um hardware flexível, o que facilita sua implementação para quaisquer sistemas </a:t>
            </a:r>
            <a:r>
              <a:rPr lang="pt-BR" sz="4000" dirty="0" smtClean="0"/>
              <a:t>automáticos. Será </a:t>
            </a:r>
            <a:r>
              <a:rPr lang="pt-BR" sz="4000" dirty="0"/>
              <a:t>utilizado também sensores de presença, equipamentos que funcionam fazendo uma leitura do ambiente, para o monitoramento e controle do mesmo e se detectado algo fora do comum quando estiver acionado, ele emitirá um alarme via email ou SMS ao proprietário</a:t>
            </a:r>
            <a:r>
              <a:rPr lang="pt-BR" sz="4000" dirty="0" smtClean="0"/>
              <a:t>. Além disso, serão acionados LEDs que representam um sistema de iluminação da residência.</a:t>
            </a:r>
          </a:p>
          <a:p>
            <a:r>
              <a:rPr lang="pt-BR" sz="4000" dirty="0" smtClean="0"/>
              <a:t>Juntamente</a:t>
            </a:r>
            <a:r>
              <a:rPr lang="pt-BR" sz="4000" dirty="0"/>
              <a:t>, temos um teclado numérico que servirá para o acionamento ou desativação do alarme. Além de, o hub que emitirá um PIN, ou seja, uma senha para que o proprietário possa controlá-lo. </a:t>
            </a:r>
          </a:p>
          <a:p>
            <a:r>
              <a:rPr lang="pt-BR" sz="4000" dirty="0" smtClean="0"/>
              <a:t> </a:t>
            </a:r>
            <a:endParaRPr lang="pt-BR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154064" y="9941954"/>
            <a:ext cx="1194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Os </a:t>
            </a:r>
            <a:r>
              <a:rPr lang="pt-BR" sz="4000" dirty="0"/>
              <a:t>resultados obtidos foram feitos em testes apenas em maquetes que simulam uma residência, ainda não houveram testes reais, contudo, o grupo acredita que os resultados são condizentes com </a:t>
            </a:r>
            <a:r>
              <a:rPr lang="pt-BR" sz="4000" dirty="0" smtClean="0"/>
              <a:t>as </a:t>
            </a:r>
            <a:r>
              <a:rPr lang="pt-BR" sz="4000" dirty="0"/>
              <a:t>intenções iniciais e </a:t>
            </a:r>
            <a:r>
              <a:rPr lang="pt-BR" sz="4000" dirty="0" smtClean="0"/>
              <a:t>pretende-se </a:t>
            </a:r>
            <a:r>
              <a:rPr lang="pt-BR" sz="4000" dirty="0"/>
              <a:t>dar continuidade no mesmo, </a:t>
            </a:r>
            <a:r>
              <a:rPr lang="pt-BR" sz="4000" dirty="0" smtClean="0"/>
              <a:t>investindo </a:t>
            </a:r>
            <a:r>
              <a:rPr lang="pt-BR" sz="4000" dirty="0"/>
              <a:t>cada vez </a:t>
            </a:r>
            <a:r>
              <a:rPr lang="pt-BR" sz="4000" dirty="0" smtClean="0"/>
              <a:t>mais em </a:t>
            </a:r>
            <a:r>
              <a:rPr lang="pt-BR" sz="4000" dirty="0"/>
              <a:t>automação na residência, até que o proprietário tenha um controle total.</a:t>
            </a:r>
          </a:p>
          <a:p>
            <a:endParaRPr lang="pt-BR" sz="4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421602" y="23401303"/>
            <a:ext cx="119724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4000" dirty="0" smtClean="0"/>
              <a:t>O</a:t>
            </a:r>
            <a:r>
              <a:rPr lang="pt-BR" sz="4000" dirty="0" smtClean="0"/>
              <a:t> </a:t>
            </a:r>
            <a:r>
              <a:rPr lang="pt-BR" sz="4000" dirty="0"/>
              <a:t>sistema oferece uma maneira robusta e econômica de monitoramento do ambiente doméstico, que tem fácil aplicação no </a:t>
            </a:r>
            <a:r>
              <a:rPr lang="pt-BR" sz="4000" dirty="0" smtClean="0"/>
              <a:t>ambiente.                                                                              Em </a:t>
            </a:r>
            <a:r>
              <a:rPr lang="pt-BR" sz="4000" dirty="0"/>
              <a:t>conclusão, por se tratar de um projeto embrionário, nem todos os testes foram concluídos, mas a criação de nosso sistema e a implementação do mesmo em uma simulação deram os resultados esperados, fazendo com que os objetivos iniciados tenham sido alcançados.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488526" y="31575871"/>
            <a:ext cx="122019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TEYMOURZADEH, Rozita. </a:t>
            </a:r>
            <a:r>
              <a:rPr lang="pt-BR" sz="4000" b="1" dirty="0"/>
              <a:t>Smart GSM Based Home Automation </a:t>
            </a:r>
            <a:r>
              <a:rPr lang="pt-BR" sz="4000" b="1" dirty="0" smtClean="0"/>
              <a:t>System. ARXIV. </a:t>
            </a:r>
            <a:r>
              <a:rPr lang="pt-BR" sz="4000" dirty="0" smtClean="0"/>
              <a:t>Disponível </a:t>
            </a:r>
            <a:r>
              <a:rPr lang="pt-BR" sz="4000" dirty="0" err="1" smtClean="0"/>
              <a:t>em:</a:t>
            </a:r>
            <a:r>
              <a:rPr lang="pt-BR" sz="4000" dirty="0" err="1" smtClean="0">
                <a:hlinkClick r:id="rId9"/>
              </a:rPr>
              <a:t>https</a:t>
            </a:r>
            <a:r>
              <a:rPr lang="pt-BR" sz="4000" dirty="0">
                <a:hlinkClick r:id="rId9"/>
              </a:rPr>
              <a:t>://</a:t>
            </a:r>
            <a:r>
              <a:rPr lang="pt-BR" sz="4000" dirty="0" smtClean="0">
                <a:hlinkClick r:id="rId9"/>
              </a:rPr>
              <a:t>arxiv.org/</a:t>
            </a:r>
            <a:r>
              <a:rPr lang="pt-BR" sz="4000" dirty="0" err="1" smtClean="0">
                <a:hlinkClick r:id="rId9"/>
              </a:rPr>
              <a:t>abs</a:t>
            </a:r>
            <a:r>
              <a:rPr lang="pt-BR" sz="4000" dirty="0" smtClean="0">
                <a:hlinkClick r:id="rId9"/>
              </a:rPr>
              <a:t>/1806.03715</a:t>
            </a:r>
            <a:r>
              <a:rPr lang="pt-BR" sz="4000" dirty="0" smtClean="0"/>
              <a:t>. Acesso em: 03 Abr. 2019. </a:t>
            </a:r>
          </a:p>
          <a:p>
            <a:r>
              <a:rPr lang="pt-BR" sz="4000" dirty="0" smtClean="0"/>
              <a:t>S</a:t>
            </a:r>
            <a:r>
              <a:rPr lang="pt-BR" sz="4000" dirty="0"/>
              <a:t>. </a:t>
            </a:r>
            <a:r>
              <a:rPr lang="pt-BR" sz="4000" dirty="0" smtClean="0"/>
              <a:t>AYO, </a:t>
            </a:r>
            <a:r>
              <a:rPr lang="pt-BR" sz="4000" dirty="0" err="1" smtClean="0"/>
              <a:t>Babatope</a:t>
            </a:r>
            <a:r>
              <a:rPr lang="pt-BR" sz="4000" dirty="0" smtClean="0"/>
              <a:t>. </a:t>
            </a:r>
            <a:r>
              <a:rPr lang="pt-BR" sz="4000" b="1" dirty="0" err="1"/>
              <a:t>Development</a:t>
            </a:r>
            <a:r>
              <a:rPr lang="pt-BR" sz="4000" b="1" dirty="0"/>
              <a:t> </a:t>
            </a:r>
            <a:r>
              <a:rPr lang="pt-BR" sz="4000" b="1" dirty="0" err="1"/>
              <a:t>of</a:t>
            </a:r>
            <a:r>
              <a:rPr lang="pt-BR" sz="4000" b="1" dirty="0"/>
              <a:t> a Home Automation System </a:t>
            </a:r>
            <a:r>
              <a:rPr lang="pt-BR" sz="4000" b="1" dirty="0" err="1"/>
              <a:t>Using</a:t>
            </a:r>
            <a:r>
              <a:rPr lang="pt-BR" sz="4000" b="1" dirty="0"/>
              <a:t> Wireless Sensor/</a:t>
            </a:r>
            <a:r>
              <a:rPr lang="pt-BR" sz="4000" b="1" dirty="0" err="1"/>
              <a:t>Actuator</a:t>
            </a:r>
            <a:r>
              <a:rPr lang="pt-BR" sz="4000" b="1" dirty="0"/>
              <a:t> Nodes</a:t>
            </a:r>
            <a:r>
              <a:rPr lang="pt-BR" sz="4000" b="1" dirty="0" smtClean="0"/>
              <a:t>. </a:t>
            </a:r>
            <a:r>
              <a:rPr lang="pt-BR" sz="4000" dirty="0" smtClean="0"/>
              <a:t>Disponível </a:t>
            </a:r>
            <a:r>
              <a:rPr lang="pt-BR" sz="4000" dirty="0" err="1" smtClean="0"/>
              <a:t>em:</a:t>
            </a:r>
            <a:r>
              <a:rPr lang="pt-BR" sz="4000" dirty="0" err="1" smtClean="0">
                <a:hlinkClick r:id="rId10"/>
              </a:rPr>
              <a:t>https</a:t>
            </a:r>
            <a:r>
              <a:rPr lang="pt-BR" sz="4000" dirty="0">
                <a:hlinkClick r:id="rId10"/>
              </a:rPr>
              <a:t>://</a:t>
            </a:r>
            <a:r>
              <a:rPr lang="pt-BR" sz="4000" dirty="0" smtClean="0">
                <a:hlinkClick r:id="rId10"/>
              </a:rPr>
              <a:t>arxiv.org/</a:t>
            </a:r>
            <a:r>
              <a:rPr lang="pt-BR" sz="4000" dirty="0" err="1" smtClean="0">
                <a:hlinkClick r:id="rId10"/>
              </a:rPr>
              <a:t>abs</a:t>
            </a:r>
            <a:r>
              <a:rPr lang="pt-BR" sz="4000" dirty="0" smtClean="0">
                <a:hlinkClick r:id="rId10"/>
              </a:rPr>
              <a:t>/1802.01955</a:t>
            </a:r>
            <a:r>
              <a:rPr lang="pt-BR" sz="4000" dirty="0" smtClean="0"/>
              <a:t>. Acesso em: 03 Abr. 2019.</a:t>
            </a:r>
            <a:r>
              <a:rPr lang="pt-BR" sz="4000" b="1" dirty="0"/>
              <a:t> </a:t>
            </a:r>
            <a:endParaRPr lang="pt-BR" sz="4000" b="1" dirty="0" smtClean="0"/>
          </a:p>
          <a:p>
            <a:r>
              <a:rPr lang="pt-BR" sz="4000" dirty="0" smtClean="0"/>
              <a:t>TDC PROJETOS. </a:t>
            </a:r>
            <a:r>
              <a:rPr lang="pt-BR" sz="4000" b="1" dirty="0" smtClean="0"/>
              <a:t>Sistema </a:t>
            </a:r>
            <a:r>
              <a:rPr lang="pt-BR" sz="4000" b="1" dirty="0"/>
              <a:t>Anti Ladrão Arduino Ao </a:t>
            </a:r>
            <a:r>
              <a:rPr lang="pt-BR" sz="4000" b="1" dirty="0" smtClean="0"/>
              <a:t>Quadrado. </a:t>
            </a:r>
            <a:r>
              <a:rPr lang="pt-BR" sz="4000" dirty="0" smtClean="0"/>
              <a:t>Disponível </a:t>
            </a:r>
            <a:r>
              <a:rPr lang="pt-BR" sz="4000" dirty="0" err="1" smtClean="0"/>
              <a:t>em:</a:t>
            </a:r>
            <a:r>
              <a:rPr lang="pt-BR" sz="4000" dirty="0" err="1" smtClean="0">
                <a:hlinkClick r:id="rId11"/>
              </a:rPr>
              <a:t>https</a:t>
            </a:r>
            <a:r>
              <a:rPr lang="pt-BR" sz="4000" dirty="0">
                <a:hlinkClick r:id="rId11"/>
              </a:rPr>
              <a:t>://</a:t>
            </a:r>
            <a:r>
              <a:rPr lang="pt-BR" sz="4000" dirty="0" smtClean="0">
                <a:hlinkClick r:id="rId11"/>
              </a:rPr>
              <a:t>www.youtube.com/</a:t>
            </a:r>
            <a:r>
              <a:rPr lang="pt-BR" sz="4000" dirty="0" err="1" smtClean="0">
                <a:hlinkClick r:id="rId11"/>
              </a:rPr>
              <a:t>watch?v</a:t>
            </a:r>
            <a:r>
              <a:rPr lang="pt-BR" sz="4000" dirty="0" smtClean="0">
                <a:hlinkClick r:id="rId11"/>
              </a:rPr>
              <a:t>=Y4qcHIcNdTY</a:t>
            </a:r>
            <a:r>
              <a:rPr lang="pt-BR" sz="4000" dirty="0" smtClean="0"/>
              <a:t>. Acesso em: 03 Abr. 2019.  </a:t>
            </a:r>
            <a:endParaRPr lang="pt-BR" sz="4000" dirty="0"/>
          </a:p>
          <a:p>
            <a:endParaRPr lang="pt-BR" sz="4000" dirty="0" smtClean="0"/>
          </a:p>
        </p:txBody>
      </p:sp>
      <p:sp>
        <p:nvSpPr>
          <p:cNvPr id="15" name="CaixaDeTexto 14"/>
          <p:cNvSpPr txBox="1"/>
          <p:nvPr/>
        </p:nvSpPr>
        <p:spPr>
          <a:xfrm>
            <a:off x="3352800" y="1351690"/>
            <a:ext cx="262090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solidFill>
                  <a:schemeClr val="bg1"/>
                </a:solidFill>
                <a:latin typeface="+mj-lt"/>
              </a:rPr>
              <a:t>SAFENOLOGY HOUSE</a:t>
            </a:r>
            <a:endParaRPr lang="pt-BR" sz="10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m 21" descr="WhatsApp Image 2019-05-02 at 16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32094" y="14404512"/>
            <a:ext cx="5498306" cy="71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278722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698</Words>
  <Application>Microsoft Office PowerPoint</Application>
  <PresentationFormat>Personalizar</PresentationFormat>
  <Paragraphs>33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1_Tema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Rita</cp:lastModifiedBy>
  <cp:revision>13</cp:revision>
  <dcterms:modified xsi:type="dcterms:W3CDTF">2019-05-03T18:49:08Z</dcterms:modified>
</cp:coreProperties>
</file>