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3" r:id="rId4"/>
    <p:sldId id="264" r:id="rId5"/>
    <p:sldId id="263" r:id="rId6"/>
    <p:sldId id="259" r:id="rId7"/>
    <p:sldId id="262" r:id="rId8"/>
    <p:sldId id="265" r:id="rId9"/>
    <p:sldId id="266" r:id="rId10"/>
    <p:sldId id="271" r:id="rId11"/>
    <p:sldId id="267" r:id="rId12"/>
    <p:sldId id="268" r:id="rId13"/>
    <p:sldId id="269" r:id="rId14"/>
    <p:sldId id="27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6/3/2014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6/3/2014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74937"/>
            <a:ext cx="11701038" cy="1497044"/>
          </a:xfrm>
        </p:spPr>
        <p:txBody>
          <a:bodyPr>
            <a:normAutofit fontScale="90000"/>
          </a:bodyPr>
          <a:lstStyle/>
          <a:p>
            <a:r>
              <a:rPr lang="es-ES" sz="4900" i="1" dirty="0" smtClean="0">
                <a:latin typeface="Algerian" panose="04020705040A02060702" pitchFamily="82" charset="0"/>
              </a:rPr>
              <a:t>sistema</a:t>
            </a:r>
            <a:r>
              <a:rPr lang="es-ES" sz="4900" i="1" dirty="0" smtClean="0">
                <a:solidFill>
                  <a:schemeClr val="bg1"/>
                </a:solidFill>
                <a:latin typeface="Algerian" panose="04020705040A02060702" pitchFamily="82" charset="0"/>
              </a:rPr>
              <a:t> </a:t>
            </a:r>
            <a:r>
              <a:rPr lang="es-ES" sz="4900" i="1" dirty="0">
                <a:latin typeface="Algerian" panose="04020705040A02060702" pitchFamily="82" charset="0"/>
              </a:rPr>
              <a:t>embebido para el Monitoreo de Flujo de agua en un Sitio remoto</a:t>
            </a:r>
            <a:r>
              <a:rPr lang="es-ES" i="1" dirty="0">
                <a:solidFill>
                  <a:schemeClr val="bg1"/>
                </a:solidFill>
              </a:rPr>
              <a:t>.</a:t>
            </a:r>
            <a:endParaRPr lang="es-MX" dirty="0">
              <a:solidFill>
                <a:schemeClr val="bg1"/>
              </a:solidFill>
            </a:endParaRPr>
          </a:p>
        </p:txBody>
      </p:sp>
      <p:sp>
        <p:nvSpPr>
          <p:cNvPr id="3" name="Subtítulo 2"/>
          <p:cNvSpPr>
            <a:spLocks noGrp="1"/>
          </p:cNvSpPr>
          <p:nvPr>
            <p:ph type="subTitle" idx="1"/>
          </p:nvPr>
        </p:nvSpPr>
        <p:spPr/>
        <p:txBody>
          <a:bodyPr/>
          <a:lstStyle/>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582" y="1671981"/>
            <a:ext cx="9421853" cy="5104122"/>
          </a:xfrm>
          <a:prstGeom prst="rect">
            <a:avLst/>
          </a:prstGeom>
        </p:spPr>
      </p:pic>
    </p:spTree>
    <p:extLst>
      <p:ext uri="{BB962C8B-B14F-4D97-AF65-F5344CB8AC3E}">
        <p14:creationId xmlns:p14="http://schemas.microsoft.com/office/powerpoint/2010/main" val="2577485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102226" y="132948"/>
            <a:ext cx="11939520" cy="6076950"/>
          </a:xfrm>
          <a:prstGeom prst="rect">
            <a:avLst/>
          </a:prstGeom>
        </p:spPr>
      </p:pic>
    </p:spTree>
    <p:extLst>
      <p:ext uri="{BB962C8B-B14F-4D97-AF65-F5344CB8AC3E}">
        <p14:creationId xmlns:p14="http://schemas.microsoft.com/office/powerpoint/2010/main" val="474951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0" y="425915"/>
            <a:ext cx="11449319" cy="6139854"/>
          </a:xfrm>
          <a:prstGeom prst="rect">
            <a:avLst/>
          </a:prstGeom>
        </p:spPr>
      </p:pic>
    </p:spTree>
    <p:extLst>
      <p:ext uri="{BB962C8B-B14F-4D97-AF65-F5344CB8AC3E}">
        <p14:creationId xmlns:p14="http://schemas.microsoft.com/office/powerpoint/2010/main" val="414530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429" y="218940"/>
            <a:ext cx="10011975" cy="6492809"/>
          </a:xfrm>
        </p:spPr>
      </p:pic>
    </p:spTree>
    <p:extLst>
      <p:ext uri="{BB962C8B-B14F-4D97-AF65-F5344CB8AC3E}">
        <p14:creationId xmlns:p14="http://schemas.microsoft.com/office/powerpoint/2010/main" val="3537892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950" y="321972"/>
            <a:ext cx="11700727" cy="6117465"/>
          </a:xfrm>
        </p:spPr>
      </p:pic>
    </p:spTree>
    <p:extLst>
      <p:ext uri="{BB962C8B-B14F-4D97-AF65-F5344CB8AC3E}">
        <p14:creationId xmlns:p14="http://schemas.microsoft.com/office/powerpoint/2010/main" val="1962737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r="25233"/>
          <a:stretch/>
        </p:blipFill>
        <p:spPr>
          <a:xfrm>
            <a:off x="1768750" y="351374"/>
            <a:ext cx="8522135" cy="6229729"/>
          </a:xfrm>
        </p:spPr>
      </p:pic>
    </p:spTree>
    <p:extLst>
      <p:ext uri="{BB962C8B-B14F-4D97-AF65-F5344CB8AC3E}">
        <p14:creationId xmlns:p14="http://schemas.microsoft.com/office/powerpoint/2010/main" val="690441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696495" y="321971"/>
            <a:ext cx="7197726" cy="972830"/>
          </a:xfrm>
        </p:spPr>
        <p:txBody>
          <a:bodyPr/>
          <a:lstStyle/>
          <a:p>
            <a:r>
              <a:rPr lang="es-ES" dirty="0" smtClean="0">
                <a:solidFill>
                  <a:schemeClr val="bg1"/>
                </a:solidFill>
              </a:rPr>
              <a:t>Costos</a:t>
            </a:r>
            <a:endParaRPr lang="es-MX" dirty="0">
              <a:solidFill>
                <a:schemeClr val="bg1"/>
              </a:solidFill>
            </a:endParaRPr>
          </a:p>
        </p:txBody>
      </p:sp>
      <p:pic>
        <p:nvPicPr>
          <p:cNvPr id="5" name="Imagen 4"/>
          <p:cNvPicPr>
            <a:picLocks noChangeAspect="1"/>
          </p:cNvPicPr>
          <p:nvPr/>
        </p:nvPicPr>
        <p:blipFill rotWithShape="1">
          <a:blip r:embed="rId2"/>
          <a:srcRect r="29090"/>
          <a:stretch/>
        </p:blipFill>
        <p:spPr>
          <a:xfrm>
            <a:off x="401144" y="1387935"/>
            <a:ext cx="11493077" cy="4678014"/>
          </a:xfrm>
          <a:prstGeom prst="rect">
            <a:avLst/>
          </a:prstGeom>
        </p:spPr>
      </p:pic>
    </p:spTree>
    <p:extLst>
      <p:ext uri="{BB962C8B-B14F-4D97-AF65-F5344CB8AC3E}">
        <p14:creationId xmlns:p14="http://schemas.microsoft.com/office/powerpoint/2010/main" val="143289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Misión</a:t>
            </a:r>
            <a:endParaRPr lang="es-MX" dirty="0"/>
          </a:p>
        </p:txBody>
      </p:sp>
      <p:sp>
        <p:nvSpPr>
          <p:cNvPr id="3" name="Marcador de contenido 2"/>
          <p:cNvSpPr>
            <a:spLocks noGrp="1"/>
          </p:cNvSpPr>
          <p:nvPr>
            <p:ph idx="1"/>
          </p:nvPr>
        </p:nvSpPr>
        <p:spPr/>
        <p:txBody>
          <a:bodyPr/>
          <a:lstStyle/>
          <a:p>
            <a:r>
              <a:rPr lang="es-MX" sz="2800" dirty="0"/>
              <a:t>Nuestra misión es la creación de sistemas informáticos para grandes y pequeñas empresas así como proyectos para organizaciones gubernamentales y privadas. El desarrollo e implementación de nuestras soluciones de software se enfocan la optimización de procesos y la mejora de los sistemas manuales ya existentes para mejorar la competitividad y el alcance de nuestros clientes, brindando un servicio personalizado y sistemas a la medida.</a:t>
            </a:r>
          </a:p>
          <a:p>
            <a:endParaRPr lang="es-MX" dirty="0"/>
          </a:p>
        </p:txBody>
      </p:sp>
    </p:spTree>
    <p:extLst>
      <p:ext uri="{BB962C8B-B14F-4D97-AF65-F5344CB8AC3E}">
        <p14:creationId xmlns:p14="http://schemas.microsoft.com/office/powerpoint/2010/main" val="82314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visión</a:t>
            </a:r>
            <a:endParaRPr lang="es-MX" dirty="0"/>
          </a:p>
        </p:txBody>
      </p:sp>
      <p:sp>
        <p:nvSpPr>
          <p:cNvPr id="3" name="Marcador de contenido 2"/>
          <p:cNvSpPr>
            <a:spLocks noGrp="1"/>
          </p:cNvSpPr>
          <p:nvPr>
            <p:ph idx="1"/>
          </p:nvPr>
        </p:nvSpPr>
        <p:spPr/>
        <p:txBody>
          <a:bodyPr/>
          <a:lstStyle/>
          <a:p>
            <a:r>
              <a:rPr lang="es-MX" sz="2800" dirty="0"/>
              <a:t>Nuestra visión es ser una empresa reconocida tanto local, estatal, nacional e internacionalmente en el ámbito del desarrollo de Software a la medida y en Software genérico para la solución de problemas tanto para empresas pequeñas, medianas y grandes. </a:t>
            </a:r>
          </a:p>
          <a:p>
            <a:endParaRPr lang="es-MX" dirty="0"/>
          </a:p>
        </p:txBody>
      </p:sp>
    </p:spTree>
    <p:extLst>
      <p:ext uri="{BB962C8B-B14F-4D97-AF65-F5344CB8AC3E}">
        <p14:creationId xmlns:p14="http://schemas.microsoft.com/office/powerpoint/2010/main" val="282356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1225686" y="226193"/>
            <a:ext cx="9591540" cy="6631807"/>
          </a:xfrm>
          <a:prstGeom prst="rect">
            <a:avLst/>
          </a:prstGeom>
        </p:spPr>
      </p:pic>
      <p:pic>
        <p:nvPicPr>
          <p:cNvPr id="5" name="Imagen 4"/>
          <p:cNvPicPr>
            <a:picLocks noChangeAspect="1"/>
          </p:cNvPicPr>
          <p:nvPr/>
        </p:nvPicPr>
        <p:blipFill>
          <a:blip r:embed="rId3"/>
          <a:stretch>
            <a:fillRect/>
          </a:stretch>
        </p:blipFill>
        <p:spPr>
          <a:xfrm>
            <a:off x="8498715" y="3653775"/>
            <a:ext cx="2190750" cy="2450811"/>
          </a:xfrm>
          <a:prstGeom prst="rect">
            <a:avLst/>
          </a:prstGeom>
        </p:spPr>
      </p:pic>
      <p:pic>
        <p:nvPicPr>
          <p:cNvPr id="6" name="Imagen 5"/>
          <p:cNvPicPr>
            <a:picLocks noChangeAspect="1"/>
          </p:cNvPicPr>
          <p:nvPr/>
        </p:nvPicPr>
        <p:blipFill>
          <a:blip r:embed="rId4"/>
          <a:stretch>
            <a:fillRect/>
          </a:stretch>
        </p:blipFill>
        <p:spPr>
          <a:xfrm>
            <a:off x="3662429" y="3653774"/>
            <a:ext cx="2184580" cy="2450812"/>
          </a:xfrm>
          <a:prstGeom prst="rect">
            <a:avLst/>
          </a:prstGeom>
        </p:spPr>
      </p:pic>
    </p:spTree>
    <p:extLst>
      <p:ext uri="{BB962C8B-B14F-4D97-AF65-F5344CB8AC3E}">
        <p14:creationId xmlns:p14="http://schemas.microsoft.com/office/powerpoint/2010/main" val="3430011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0799" y="296213"/>
            <a:ext cx="10131425" cy="984042"/>
          </a:xfrm>
        </p:spPr>
        <p:txBody>
          <a:bodyPr/>
          <a:lstStyle/>
          <a:p>
            <a:r>
              <a:rPr lang="es-ES" dirty="0" err="1" smtClean="0"/>
              <a:t>abstract</a:t>
            </a:r>
            <a:endParaRPr lang="es-MX" dirty="0"/>
          </a:p>
        </p:txBody>
      </p:sp>
      <p:sp>
        <p:nvSpPr>
          <p:cNvPr id="3" name="Marcador de contenido 2"/>
          <p:cNvSpPr>
            <a:spLocks noGrp="1"/>
          </p:cNvSpPr>
          <p:nvPr>
            <p:ph idx="1"/>
          </p:nvPr>
        </p:nvSpPr>
        <p:spPr>
          <a:xfrm>
            <a:off x="260799" y="1464369"/>
            <a:ext cx="7324858" cy="5739803"/>
          </a:xfrm>
        </p:spPr>
        <p:txBody>
          <a:bodyPr>
            <a:normAutofit fontScale="85000" lnSpcReduction="10000"/>
          </a:bodyPr>
          <a:lstStyle/>
          <a:p>
            <a:r>
              <a:rPr lang="en-US" b="1" dirty="0"/>
              <a:t>In the 21st century, due the great value of water as basic resource and the fact that is increasingly scarce the prices has been risen and because that there has been looking for ways to waste less water.</a:t>
            </a:r>
            <a:endParaRPr lang="es-MX" dirty="0"/>
          </a:p>
          <a:p>
            <a:r>
              <a:rPr lang="en-US" b="1" dirty="0"/>
              <a:t>Actually there is used just to have basic systems with pumps, meters and valves but people do not know how much water is really used. The University of Colima want to know how much water pressure is used daily to have complete control of the water flow. </a:t>
            </a:r>
            <a:br>
              <a:rPr lang="en-US" b="1" dirty="0"/>
            </a:br>
            <a:r>
              <a:rPr lang="en-US" b="1" dirty="0"/>
              <a:t/>
            </a:r>
            <a:br>
              <a:rPr lang="en-US" b="1" dirty="0"/>
            </a:br>
            <a:r>
              <a:rPr lang="en-US" b="1" dirty="0"/>
              <a:t>So we have taken on the task of developing a system to solve this problem. Our system is based on the use of sensors in three strategic points of each building owned by the University of Colima. In conjunction with a computer system that is responsible to collect, store and upload data daily to a web page, there could be monitored the water flow easily and effectively. Two and half inches sensor, </a:t>
            </a:r>
            <a:r>
              <a:rPr lang="en-US" b="1" dirty="0" err="1"/>
              <a:t>protoboards</a:t>
            </a:r>
            <a:r>
              <a:rPr lang="en-US" b="1" dirty="0"/>
              <a:t>, a gate Max32, a gate pic 18f4550 and wire DB9 to USB are the main components of our hardware tools.  C and C# programming languages were used to make the applications responsible of taking data from the sensors and converts the pulses to deciliters, and send the information to our webpage that is made with </a:t>
            </a:r>
            <a:r>
              <a:rPr lang="en-US" dirty="0"/>
              <a:t>PHP, HTML5 and MySQL</a:t>
            </a:r>
            <a:r>
              <a:rPr lang="en-US" b="1" dirty="0"/>
              <a:t>.</a:t>
            </a:r>
            <a:endParaRPr lang="es-MX" dirty="0"/>
          </a:p>
          <a:p>
            <a:r>
              <a:rPr lang="en-US" b="1" dirty="0"/>
              <a:t>As results we have achieved to know how much water is used in a period time and we can see it through our web page. With this we are obtaining data to calculate the normal use and to see if there is any excess.</a:t>
            </a:r>
            <a:endParaRPr lang="es-MX" dirty="0"/>
          </a:p>
          <a:p>
            <a:r>
              <a:rPr lang="en-US" b="1" dirty="0"/>
              <a:t>In conclusion we think that this project can be developed to a higher level to administrate the water consume of larger urban zones and to control the public water and then be more near of the solution for water problems in the world.</a:t>
            </a:r>
            <a:endParaRPr lang="es-MX" dirty="0"/>
          </a:p>
          <a:p>
            <a:endParaRPr lang="es-MX" dirty="0"/>
          </a:p>
        </p:txBody>
      </p:sp>
      <p:pic>
        <p:nvPicPr>
          <p:cNvPr id="4" name="2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0873" y="1287238"/>
            <a:ext cx="4067944" cy="3047032"/>
          </a:xfrm>
          <a:prstGeom prst="rect">
            <a:avLst/>
          </a:prstGeom>
        </p:spPr>
      </p:pic>
    </p:spTree>
    <p:extLst>
      <p:ext uri="{BB962C8B-B14F-4D97-AF65-F5344CB8AC3E}">
        <p14:creationId xmlns:p14="http://schemas.microsoft.com/office/powerpoint/2010/main" val="443993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619223" y="167425"/>
            <a:ext cx="7197726" cy="882676"/>
          </a:xfrm>
        </p:spPr>
        <p:txBody>
          <a:bodyPr/>
          <a:lstStyle/>
          <a:p>
            <a:r>
              <a:rPr lang="es-ES" dirty="0" smtClean="0"/>
              <a:t>Beneficios</a:t>
            </a:r>
            <a:endParaRPr lang="es-MX" dirty="0"/>
          </a:p>
        </p:txBody>
      </p:sp>
      <p:sp>
        <p:nvSpPr>
          <p:cNvPr id="3" name="Subtítulo 2"/>
          <p:cNvSpPr>
            <a:spLocks noGrp="1"/>
          </p:cNvSpPr>
          <p:nvPr>
            <p:ph type="subTitle" idx="1"/>
          </p:nvPr>
        </p:nvSpPr>
        <p:spPr>
          <a:xfrm>
            <a:off x="656823" y="914400"/>
            <a:ext cx="10503302" cy="5615189"/>
          </a:xfrm>
        </p:spPr>
        <p:txBody>
          <a:bodyPr>
            <a:normAutofit/>
          </a:bodyPr>
          <a:lstStyle/>
          <a:p>
            <a:pPr algn="just"/>
            <a:r>
              <a:rPr lang="es-ES" dirty="0" smtClean="0"/>
              <a:t>Los beneficios que se obtienes con este producto son varios como lo pueden ser:</a:t>
            </a:r>
          </a:p>
          <a:p>
            <a:pPr algn="just"/>
            <a:endParaRPr lang="es-ES" dirty="0" smtClean="0"/>
          </a:p>
          <a:p>
            <a:pPr algn="just"/>
            <a:r>
              <a:rPr lang="es-ES" dirty="0" smtClean="0"/>
              <a:t>Gran ahorro de agua en el consumo de esta ya que si hay un sobrepaso de los límites se es advertido a el cliente.</a:t>
            </a:r>
          </a:p>
          <a:p>
            <a:pPr algn="just"/>
            <a:r>
              <a:rPr lang="es-ES" dirty="0" smtClean="0"/>
              <a:t>Gracias al ahorro de agua se reducen los costos monetarios de la misma</a:t>
            </a:r>
            <a:r>
              <a:rPr lang="es-MX" dirty="0" smtClean="0"/>
              <a:t>.</a:t>
            </a:r>
            <a:endParaRPr lang="es-ES" dirty="0" smtClean="0"/>
          </a:p>
          <a:p>
            <a:pPr algn="just"/>
            <a:r>
              <a:rPr lang="es-ES" dirty="0" smtClean="0"/>
              <a:t>Los datos pueden ser consultados las veces que se deseen ya que la página funciona en todo momento. </a:t>
            </a:r>
          </a:p>
          <a:p>
            <a:pPr algn="just"/>
            <a:r>
              <a:rPr lang="es-ES" dirty="0" smtClean="0"/>
              <a:t>Es mas fácil saber si se está desperdiciando o consumiendo mayormente agua en alguno de los puntos del lugar.</a:t>
            </a:r>
          </a:p>
          <a:p>
            <a:pPr algn="just"/>
            <a:r>
              <a:rPr lang="es-ES" dirty="0" smtClean="0"/>
              <a:t>Los datos son obtenidos en tiempo real.</a:t>
            </a:r>
          </a:p>
          <a:p>
            <a:pPr algn="just"/>
            <a:r>
              <a:rPr lang="es-ES" dirty="0" smtClean="0"/>
              <a:t>El acceso a los datos puede ser remoto y no es necesario que se este en el lugar para el monitoreo. </a:t>
            </a:r>
          </a:p>
          <a:p>
            <a:pPr algn="just"/>
            <a:endParaRPr lang="es-ES" dirty="0"/>
          </a:p>
          <a:p>
            <a:pPr algn="just"/>
            <a:r>
              <a:rPr lang="es-ES" dirty="0" smtClean="0"/>
              <a:t>Cabe mencionar que existen mas beneficios respecto a este producto sin embargo estos son los principales. </a:t>
            </a:r>
          </a:p>
          <a:p>
            <a:pPr algn="just"/>
            <a:endParaRPr lang="es-MX" dirty="0" smtClean="0"/>
          </a:p>
        </p:txBody>
      </p:sp>
    </p:spTree>
    <p:extLst>
      <p:ext uri="{BB962C8B-B14F-4D97-AF65-F5344CB8AC3E}">
        <p14:creationId xmlns:p14="http://schemas.microsoft.com/office/powerpoint/2010/main" val="4111770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851040" y="193182"/>
            <a:ext cx="7197726" cy="1140255"/>
          </a:xfrm>
        </p:spPr>
        <p:txBody>
          <a:bodyPr/>
          <a:lstStyle/>
          <a:p>
            <a:r>
              <a:rPr lang="es-ES" dirty="0" smtClean="0"/>
              <a:t>En parte más técnica</a:t>
            </a:r>
            <a:endParaRPr lang="es-MX" dirty="0"/>
          </a:p>
        </p:txBody>
      </p:sp>
      <p:sp>
        <p:nvSpPr>
          <p:cNvPr id="3" name="Subtítulo 2"/>
          <p:cNvSpPr>
            <a:spLocks noGrp="1"/>
          </p:cNvSpPr>
          <p:nvPr>
            <p:ph type="subTitle" idx="1"/>
          </p:nvPr>
        </p:nvSpPr>
        <p:spPr>
          <a:xfrm>
            <a:off x="463639" y="1468192"/>
            <a:ext cx="11294772" cy="5074276"/>
          </a:xfrm>
        </p:spPr>
        <p:txBody>
          <a:bodyPr>
            <a:normAutofit/>
          </a:bodyPr>
          <a:lstStyle/>
          <a:p>
            <a:pPr algn="just"/>
            <a:r>
              <a:rPr lang="es-ES" dirty="0" smtClean="0"/>
              <a:t>Siendo más técnicos la codificación de nuestro producto esta basado en leguajes como lo son C, C#, PHP, HTML5 e instrucciones en </a:t>
            </a:r>
            <a:r>
              <a:rPr lang="es-ES" dirty="0" err="1" smtClean="0"/>
              <a:t>MySql</a:t>
            </a:r>
            <a:r>
              <a:rPr lang="es-ES" dirty="0" smtClean="0"/>
              <a:t>.</a:t>
            </a:r>
          </a:p>
          <a:p>
            <a:pPr algn="just"/>
            <a:endParaRPr lang="es-ES" dirty="0" smtClean="0"/>
          </a:p>
          <a:p>
            <a:pPr algn="just"/>
            <a:r>
              <a:rPr lang="es-ES" dirty="0" smtClean="0"/>
              <a:t>El lenguaje de </a:t>
            </a:r>
            <a:r>
              <a:rPr lang="es-ES" dirty="0" err="1" smtClean="0"/>
              <a:t>MySQL</a:t>
            </a:r>
            <a:r>
              <a:rPr lang="es-ES" dirty="0" smtClean="0"/>
              <a:t> es usado para subir y leer los datos ya codificados a litros a la base de datos en el servidor local. En </a:t>
            </a:r>
            <a:r>
              <a:rPr lang="es-ES" dirty="0" err="1" smtClean="0"/>
              <a:t>c#</a:t>
            </a:r>
            <a:r>
              <a:rPr lang="es-ES" dirty="0" smtClean="0"/>
              <a:t> utilizamos tres clases, una de ellas es utilizada para la obtención de datos del sensor, otra de estas es para el envió de correo de advertencia sobre el sobre paso del consumo del agua y la ultima para el envió de los  datos a la base de datos. </a:t>
            </a:r>
          </a:p>
          <a:p>
            <a:pPr algn="just"/>
            <a:endParaRPr lang="es-ES" dirty="0" smtClean="0"/>
          </a:p>
          <a:p>
            <a:pPr algn="just"/>
            <a:r>
              <a:rPr lang="es-ES" dirty="0" smtClean="0"/>
              <a:t>Los lenguajes PHP y HTML5 son para la codificación de nuestra página web y para el fácil proceso de datos. El lenguaje c es usado para procesar en primera instancia lo pulso eléctricos de los sensores en el cuál cada 60 pulsos obtenidos es equivalente a un decilitro, estos pulsos son obtenidos cada milisegundo, los valores obtenidos son enviados hasta que se cumplen 10 segundos de monitoreo, estos datos son enviados a la parte en programada en </a:t>
            </a:r>
            <a:r>
              <a:rPr lang="es-ES" dirty="0" err="1" smtClean="0"/>
              <a:t>c#</a:t>
            </a:r>
            <a:r>
              <a:rPr lang="es-ES" dirty="0" smtClean="0"/>
              <a:t> para comprobar si no se ha sobre pasado el límite y así hacer todo el proceso.</a:t>
            </a:r>
          </a:p>
        </p:txBody>
      </p:sp>
    </p:spTree>
    <p:extLst>
      <p:ext uri="{BB962C8B-B14F-4D97-AF65-F5344CB8AC3E}">
        <p14:creationId xmlns:p14="http://schemas.microsoft.com/office/powerpoint/2010/main" val="4380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437" y="341755"/>
            <a:ext cx="8345510" cy="6259132"/>
          </a:xfrm>
        </p:spPr>
      </p:pic>
    </p:spTree>
    <p:extLst>
      <p:ext uri="{BB962C8B-B14F-4D97-AF65-F5344CB8AC3E}">
        <p14:creationId xmlns:p14="http://schemas.microsoft.com/office/powerpoint/2010/main" val="3752414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14" y="0"/>
            <a:ext cx="10900084" cy="6606862"/>
          </a:xfrm>
        </p:spPr>
      </p:pic>
    </p:spTree>
    <p:extLst>
      <p:ext uri="{BB962C8B-B14F-4D97-AF65-F5344CB8AC3E}">
        <p14:creationId xmlns:p14="http://schemas.microsoft.com/office/powerpoint/2010/main" val="12052498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TC103457452[[fn=Celestial]]</Template>
  <TotalTime>285</TotalTime>
  <Words>570</Words>
  <Application>Microsoft Office PowerPoint</Application>
  <PresentationFormat>Panorámica</PresentationFormat>
  <Paragraphs>28</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Algerian</vt:lpstr>
      <vt:lpstr>Arial</vt:lpstr>
      <vt:lpstr>Calibri</vt:lpstr>
      <vt:lpstr>Calibri Light</vt:lpstr>
      <vt:lpstr>Celestial</vt:lpstr>
      <vt:lpstr>sistema embebido para el Monitoreo de Flujo de agua en un Sitio remoto.</vt:lpstr>
      <vt:lpstr>Misión</vt:lpstr>
      <vt:lpstr>visión</vt:lpstr>
      <vt:lpstr>Presentación de PowerPoint</vt:lpstr>
      <vt:lpstr>abstract</vt:lpstr>
      <vt:lpstr>Beneficios</vt:lpstr>
      <vt:lpstr>En parte más técnica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Costos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embebido para el Monitoreo de Flujo de agua en un Sitio remoto.</dc:title>
  <dc:creator>Amayelli Silva</dc:creator>
  <cp:lastModifiedBy>Amayelli Silva</cp:lastModifiedBy>
  <cp:revision>29</cp:revision>
  <dcterms:created xsi:type="dcterms:W3CDTF">2014-06-03T00:57:42Z</dcterms:created>
  <dcterms:modified xsi:type="dcterms:W3CDTF">2014-06-03T13:57:44Z</dcterms:modified>
</cp:coreProperties>
</file>