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2"/>
  </p:sldMasterIdLst>
  <p:notesMasterIdLst>
    <p:notesMasterId r:id="rId15"/>
  </p:notesMasterIdLst>
  <p:sldIdLst>
    <p:sldId id="256" r:id="rId3"/>
    <p:sldId id="261" r:id="rId4"/>
    <p:sldId id="275" r:id="rId5"/>
    <p:sldId id="263" r:id="rId6"/>
    <p:sldId id="270" r:id="rId7"/>
    <p:sldId id="273" r:id="rId8"/>
    <p:sldId id="272" r:id="rId9"/>
    <p:sldId id="271" r:id="rId10"/>
    <p:sldId id="267" r:id="rId11"/>
    <p:sldId id="274" r:id="rId12"/>
    <p:sldId id="268" r:id="rId13"/>
    <p:sldId id="269" r:id="rId14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269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E9DC4EE-4DF1-47D0-86E2-FF50F298D8D9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E8BDEFE-C109-47D6-B77C-5C7173E9B89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49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DEFE-C109-47D6-B77C-5C7173E9B89E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DEFE-C109-47D6-B77C-5C7173E9B89E}" type="slidenum">
              <a:rPr lang="es-MX" smtClean="0"/>
              <a:pPr/>
              <a:t>12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DEFE-C109-47D6-B77C-5C7173E9B89E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DEFE-C109-47D6-B77C-5C7173E9B89E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DEFE-C109-47D6-B77C-5C7173E9B89E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DEFE-C109-47D6-B77C-5C7173E9B89E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DEFE-C109-47D6-B77C-5C7173E9B89E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DEFE-C109-47D6-B77C-5C7173E9B89E}" type="slidenum">
              <a:rPr lang="es-MX" smtClean="0"/>
              <a:pPr/>
              <a:t>9</a:t>
            </a:fld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DEFE-C109-47D6-B77C-5C7173E9B89E}" type="slidenum">
              <a:rPr lang="es-MX" smtClean="0"/>
              <a:pPr/>
              <a:t>10</a:t>
            </a:fld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DEFE-C109-47D6-B77C-5C7173E9B89E}" type="slidenum">
              <a:rPr lang="es-MX" smtClean="0"/>
              <a:pPr/>
              <a:t>11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5256656"/>
            <a:ext cx="8640960" cy="1484712"/>
          </a:xfrm>
        </p:spPr>
        <p:txBody>
          <a:bodyPr>
            <a:noAutofit/>
          </a:bodyPr>
          <a:lstStyle/>
          <a:p>
            <a:pPr algn="just"/>
            <a:r>
              <a:rPr lang="es-ES" sz="3200" i="1" dirty="0"/>
              <a:t>Diseño e Implementación de un sistema embebido para el </a:t>
            </a:r>
            <a:r>
              <a:rPr lang="es-ES" sz="3200" i="1" dirty="0" smtClean="0"/>
              <a:t>Monitoreo </a:t>
            </a:r>
            <a:r>
              <a:rPr lang="es-ES" sz="3200" i="1" dirty="0"/>
              <a:t>de </a:t>
            </a:r>
            <a:r>
              <a:rPr lang="es-ES" sz="3200" i="1" dirty="0" smtClean="0"/>
              <a:t>Flujo de agua en un Sitio remoto.</a:t>
            </a:r>
            <a:endParaRPr lang="es-MX" sz="3200" i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755576" y="424315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solidFill>
                  <a:srgbClr val="FFFF00"/>
                </a:solidFill>
              </a:rPr>
              <a:t>Proyecto Integrador</a:t>
            </a:r>
            <a:endParaRPr lang="es-MX" sz="4800" b="1" dirty="0">
              <a:solidFill>
                <a:srgbClr val="FFFF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524328" y="479715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FFFF00"/>
                </a:solidFill>
              </a:rPr>
              <a:t>4°s  Ing. en Software</a:t>
            </a:r>
            <a:endParaRPr lang="es-MX" sz="1200" b="1" dirty="0">
              <a:solidFill>
                <a:srgbClr val="FFFF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836712"/>
            <a:ext cx="4067944" cy="3047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-1" y="70382"/>
            <a:ext cx="8981839" cy="1252728"/>
          </a:xfrm>
        </p:spPr>
        <p:txBody>
          <a:bodyPr>
            <a:normAutofit/>
          </a:bodyPr>
          <a:lstStyle/>
          <a:p>
            <a:pPr algn="r"/>
            <a:r>
              <a:rPr lang="es-MX" sz="2200" dirty="0" smtClean="0"/>
              <a:t>Evaluación del proyecto integrador en </a:t>
            </a:r>
            <a:br>
              <a:rPr lang="es-MX" sz="2200" dirty="0" smtClean="0"/>
            </a:br>
            <a:r>
              <a:rPr lang="es-ES" sz="3600" dirty="0" smtClean="0"/>
              <a:t>Ética y Comportamiento Humano</a:t>
            </a:r>
            <a:endParaRPr lang="es-MX" sz="3600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539552" y="5229200"/>
            <a:ext cx="84249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329949"/>
              </p:ext>
            </p:extLst>
          </p:nvPr>
        </p:nvGraphicFramePr>
        <p:xfrm>
          <a:off x="339842" y="1684542"/>
          <a:ext cx="8501122" cy="440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862"/>
                <a:gridCol w="2592288"/>
                <a:gridCol w="4340972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Etapas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Entregables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1ra.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5 %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10-14 marzo  (Revisión)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</a:pPr>
                      <a:endParaRPr lang="es-MX" sz="130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3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Proponer un código de conducta ciudadana (aplicable a la comunidad).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3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Elaborar una propuesta deontológica para el campo de la ingeniería en software.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3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Define habilidades y conocimientos que debe tener un ingeniero en software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6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2da.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15%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r>
                        <a:rPr lang="es-MX" sz="1400" baseline="0" dirty="0" smtClean="0">
                          <a:latin typeface="Calibri" pitchFamily="34" charset="0"/>
                          <a:cs typeface="Calibri" pitchFamily="34" charset="0"/>
                        </a:rPr>
                        <a:t>4-6 Junio (Entrega)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implified Arabic Fixed" pitchFamily="49" charset="-78"/>
                        <a:buChar char="-"/>
                      </a:pPr>
                      <a:r>
                        <a:rPr lang="es-ES" sz="13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Proponer estilos de liderazgo para el ingeniero en software de acuerdo al ámbito laboral</a:t>
                      </a:r>
                      <a:endParaRPr lang="es-MX" sz="1300" b="0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342900" lvl="0" indent="-342900" algn="just"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implified Arabic Fixed" pitchFamily="49" charset="-78"/>
                        <a:buChar char="-"/>
                      </a:pPr>
                      <a:r>
                        <a:rPr lang="es-ES" sz="13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Proponer un sistema de recompensas para el ámbito laboral del ingeniero en software</a:t>
                      </a:r>
                      <a:endParaRPr lang="es-MX" sz="1300" b="0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342900" lvl="0" indent="-342900" algn="just"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implified Arabic Fixed" pitchFamily="49" charset="-78"/>
                        <a:buChar char="-"/>
                      </a:pPr>
                      <a:r>
                        <a:rPr lang="es-ES" sz="13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Proponer un esquema de comunicación organizacional  para el caso de empresas inherentes a la ingeniería en software</a:t>
                      </a:r>
                    </a:p>
                    <a:p>
                      <a:pPr marL="342900" lvl="0" indent="-342900" algn="just"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implified Arabic Fixed" pitchFamily="49" charset="-78"/>
                        <a:buChar char="-"/>
                      </a:pPr>
                      <a:r>
                        <a:rPr lang="es-ES" sz="13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Efectuar un listado donde se identifiquen principios de actuación cardinales para realizar un trabajo en equipo</a:t>
                      </a:r>
                      <a:endParaRPr lang="es-MX" sz="13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52235" y="240156"/>
            <a:ext cx="8229600" cy="939784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 smtClean="0"/>
              <a:t>Reporte final</a:t>
            </a:r>
            <a:endParaRPr lang="es-MX" dirty="0"/>
          </a:p>
        </p:txBody>
      </p:sp>
      <p:sp>
        <p:nvSpPr>
          <p:cNvPr id="21506" name="1 Marcador de contenido"/>
          <p:cNvSpPr>
            <a:spLocks noGrp="1"/>
          </p:cNvSpPr>
          <p:nvPr>
            <p:ph idx="1"/>
          </p:nvPr>
        </p:nvSpPr>
        <p:spPr>
          <a:xfrm>
            <a:off x="467544" y="1569671"/>
            <a:ext cx="8229600" cy="48577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s-MX" sz="2400" dirty="0" smtClean="0"/>
              <a:t>Resumen – abstract.</a:t>
            </a:r>
          </a:p>
          <a:p>
            <a:pPr eaLnBrk="1" hangingPunct="1"/>
            <a:r>
              <a:rPr lang="es-MX" sz="2400" dirty="0" smtClean="0"/>
              <a:t>Introducción.</a:t>
            </a:r>
          </a:p>
          <a:p>
            <a:pPr eaLnBrk="1" hangingPunct="1"/>
            <a:r>
              <a:rPr lang="es-MX" sz="2400" dirty="0" smtClean="0"/>
              <a:t>Antecedentes.</a:t>
            </a:r>
          </a:p>
          <a:p>
            <a:pPr eaLnBrk="1" hangingPunct="1"/>
            <a:r>
              <a:rPr lang="es-MX" sz="2400" dirty="0" smtClean="0"/>
              <a:t>Metodología:</a:t>
            </a:r>
          </a:p>
          <a:p>
            <a:pPr lvl="1" eaLnBrk="1" hangingPunct="1"/>
            <a:r>
              <a:rPr lang="es-MX" sz="2000" dirty="0" smtClean="0"/>
              <a:t>Métodos estadísticos.</a:t>
            </a:r>
          </a:p>
          <a:p>
            <a:pPr lvl="1"/>
            <a:r>
              <a:rPr lang="es-ES" sz="2000" dirty="0" smtClean="0"/>
              <a:t>Sistemas Operativos y Servicios de Internet.</a:t>
            </a:r>
            <a:endParaRPr lang="es-MX" sz="2000" dirty="0" smtClean="0"/>
          </a:p>
          <a:p>
            <a:pPr lvl="1" eaLnBrk="1" hangingPunct="1"/>
            <a:r>
              <a:rPr lang="es-MX" sz="2000" dirty="0" smtClean="0"/>
              <a:t>Sistemas embebidos.</a:t>
            </a:r>
          </a:p>
          <a:p>
            <a:pPr lvl="1"/>
            <a:r>
              <a:rPr lang="es-MX" sz="2000" dirty="0" smtClean="0"/>
              <a:t>Estructura de Datos.</a:t>
            </a:r>
          </a:p>
          <a:p>
            <a:pPr lvl="1"/>
            <a:r>
              <a:rPr lang="es-MX" sz="2000" dirty="0" smtClean="0"/>
              <a:t>Evaluación de proyectos.</a:t>
            </a:r>
          </a:p>
          <a:p>
            <a:pPr lvl="1"/>
            <a:r>
              <a:rPr lang="es-MX" sz="2000" dirty="0" smtClean="0"/>
              <a:t>Ética y comportamiento humano.</a:t>
            </a:r>
          </a:p>
          <a:p>
            <a:pPr lvl="1"/>
            <a:r>
              <a:rPr lang="es-MX" sz="2000" dirty="0" smtClean="0"/>
              <a:t>Ingles.</a:t>
            </a:r>
          </a:p>
          <a:p>
            <a:pPr eaLnBrk="1" hangingPunct="1"/>
            <a:r>
              <a:rPr lang="es-MX" sz="2400" dirty="0" smtClean="0"/>
              <a:t>Análisis y resultados.</a:t>
            </a:r>
          </a:p>
          <a:p>
            <a:pPr eaLnBrk="1" hangingPunct="1"/>
            <a:r>
              <a:rPr lang="es-MX" sz="2400" dirty="0" smtClean="0"/>
              <a:t>Conclusiones.</a:t>
            </a:r>
          </a:p>
          <a:p>
            <a:pPr eaLnBrk="1" hangingPunct="1"/>
            <a:r>
              <a:rPr lang="es-MX" sz="2400" dirty="0" smtClean="0"/>
              <a:t>Referencias (APA5).</a:t>
            </a:r>
          </a:p>
          <a:p>
            <a:pPr eaLnBrk="1" hangingPunct="1"/>
            <a:r>
              <a:rPr lang="es-MX" sz="2400" dirty="0" smtClean="0"/>
              <a:t>1 entrega impresa.</a:t>
            </a:r>
          </a:p>
          <a:p>
            <a:pPr eaLnBrk="1" hangingPunct="1"/>
            <a:r>
              <a:rPr lang="es-MX" sz="2400" dirty="0" smtClean="0"/>
              <a:t>Envío e-mail a todos los profesores.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2913" y="83261"/>
            <a:ext cx="8229600" cy="1224136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s-MX" dirty="0" smtClean="0"/>
              <a:t>Presentación del proyecto</a:t>
            </a:r>
            <a:br>
              <a:rPr lang="es-MX" dirty="0" smtClean="0"/>
            </a:br>
            <a:r>
              <a:rPr lang="es-MX" sz="3600" i="1" dirty="0" smtClean="0"/>
              <a:t>Del 2 al 6 de  junio  2014</a:t>
            </a:r>
            <a:endParaRPr lang="es-MX" sz="3600" i="1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10 minutos por equipo</a:t>
            </a:r>
          </a:p>
          <a:p>
            <a:r>
              <a:rPr lang="es-MX" i="1" dirty="0" err="1" smtClean="0"/>
              <a:t>Abstract</a:t>
            </a:r>
            <a:endParaRPr lang="es-MX" i="1" dirty="0" smtClean="0"/>
          </a:p>
          <a:p>
            <a:r>
              <a:rPr lang="es-MX" dirty="0" smtClean="0"/>
              <a:t>Preparar la presentación como si la estuviesen realizando a sus posibles clientes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Descripción del proyecto</a:t>
            </a:r>
            <a:endParaRPr lang="es-MX" sz="4000" dirty="0"/>
          </a:p>
        </p:txBody>
      </p:sp>
      <p:sp>
        <p:nvSpPr>
          <p:cNvPr id="5" name="10 Marcador de contenido"/>
          <p:cNvSpPr>
            <a:spLocks noGrp="1"/>
          </p:cNvSpPr>
          <p:nvPr>
            <p:ph idx="1"/>
          </p:nvPr>
        </p:nvSpPr>
        <p:spPr>
          <a:xfrm>
            <a:off x="195189" y="1556792"/>
            <a:ext cx="8715436" cy="5184576"/>
          </a:xfrm>
        </p:spPr>
        <p:txBody>
          <a:bodyPr>
            <a:noAutofit/>
          </a:bodyPr>
          <a:lstStyle/>
          <a:p>
            <a:pPr marL="118872" indent="0" algn="just">
              <a:buNone/>
            </a:pPr>
            <a:r>
              <a:rPr lang="es-MX" sz="2000" dirty="0" smtClean="0"/>
              <a:t>        Consiste </a:t>
            </a:r>
            <a:r>
              <a:rPr lang="es-MX" sz="2000" dirty="0"/>
              <a:t>en diseñar e implementar un Sistema embebido en </a:t>
            </a:r>
            <a:r>
              <a:rPr lang="es-MX" sz="2000" dirty="0" smtClean="0"/>
              <a:t>red,</a:t>
            </a:r>
            <a:r>
              <a:rPr lang="es-MX" sz="2000" dirty="0"/>
              <a:t> mediante un trabajo colaborativo, </a:t>
            </a:r>
            <a:r>
              <a:rPr lang="es-MX" sz="2000" dirty="0" smtClean="0"/>
              <a:t>y aplicando </a:t>
            </a:r>
            <a:r>
              <a:rPr lang="es-MX" sz="2000" dirty="0"/>
              <a:t>los conocimientos  de todas  las </a:t>
            </a:r>
            <a:r>
              <a:rPr lang="es-MX" sz="2000" dirty="0" smtClean="0"/>
              <a:t>unidades de aprendizaje </a:t>
            </a:r>
            <a:r>
              <a:rPr lang="es-MX" sz="2000" dirty="0"/>
              <a:t>de cuarto semestre de la carrera de Ingeniería en Software . </a:t>
            </a:r>
          </a:p>
          <a:p>
            <a:pPr marL="118872" indent="0" algn="just">
              <a:buNone/>
            </a:pPr>
            <a:r>
              <a:rPr lang="es-MX" sz="2000" dirty="0" smtClean="0"/>
              <a:t> </a:t>
            </a:r>
          </a:p>
          <a:p>
            <a:pPr marL="118872" indent="0" algn="just">
              <a:buNone/>
            </a:pPr>
            <a:r>
              <a:rPr lang="es-MX" sz="2000" b="1" dirty="0" smtClean="0"/>
              <a:t>CARACTERÍSTICAS:</a:t>
            </a:r>
          </a:p>
          <a:p>
            <a:pPr marL="118872" indent="0" algn="just">
              <a:buNone/>
            </a:pPr>
            <a:endParaRPr lang="es-MX" sz="2000" dirty="0"/>
          </a:p>
          <a:p>
            <a:pPr algn="just"/>
            <a:r>
              <a:rPr lang="es-MX" sz="2000" dirty="0" smtClean="0"/>
              <a:t>Recopila Tres variables: caudal de agua </a:t>
            </a:r>
            <a:r>
              <a:rPr lang="es-MX" sz="2000" i="1" dirty="0" err="1" smtClean="0"/>
              <a:t>a,b,c</a:t>
            </a:r>
            <a:endParaRPr lang="es-MX" sz="2000" i="1" dirty="0" smtClean="0"/>
          </a:p>
          <a:p>
            <a:pPr algn="just"/>
            <a:r>
              <a:rPr lang="es-MX" sz="2000" dirty="0" smtClean="0"/>
              <a:t>Se </a:t>
            </a:r>
            <a:r>
              <a:rPr lang="es-MX" sz="2000" dirty="0"/>
              <a:t>coloca en un lugar </a:t>
            </a:r>
            <a:r>
              <a:rPr lang="es-MX" sz="2000" dirty="0" smtClean="0"/>
              <a:t>remoto. </a:t>
            </a:r>
          </a:p>
          <a:p>
            <a:pPr algn="just"/>
            <a:r>
              <a:rPr lang="es-MX" sz="2000" dirty="0" smtClean="0"/>
              <a:t>Se implementa físicamente conectando </a:t>
            </a:r>
            <a:r>
              <a:rPr lang="es-MX" sz="2000" dirty="0"/>
              <a:t>este a una </a:t>
            </a:r>
            <a:r>
              <a:rPr lang="es-MX" sz="2000" dirty="0" smtClean="0"/>
              <a:t>Red Ethernet </a:t>
            </a:r>
            <a:r>
              <a:rPr lang="es-MX" sz="2000" dirty="0"/>
              <a:t>y enviando los valores de las variables (señales), estas serán procesadas en la computadora para posteriormente enviarlas a un servidor web (definir servicio o servidor</a:t>
            </a:r>
            <a:r>
              <a:rPr lang="es-MX" sz="2000" dirty="0" smtClean="0"/>
              <a:t>)</a:t>
            </a:r>
          </a:p>
          <a:p>
            <a:pPr algn="just"/>
            <a:r>
              <a:rPr lang="es-MX" sz="2000" b="1" dirty="0" smtClean="0"/>
              <a:t>La información en la página deberá tener opción para su visualización </a:t>
            </a:r>
            <a:r>
              <a:rPr lang="es-MX" sz="2000" b="1" smtClean="0"/>
              <a:t>en el idioma </a:t>
            </a:r>
            <a:r>
              <a:rPr lang="es-MX" sz="2000" b="1" dirty="0" smtClean="0"/>
              <a:t>inglés.</a:t>
            </a:r>
          </a:p>
          <a:p>
            <a:pPr algn="just"/>
            <a:endParaRPr lang="es-MX" sz="2000" dirty="0"/>
          </a:p>
          <a:p>
            <a:pPr marL="118872" indent="0" algn="just">
              <a:buNone/>
            </a:pP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Llamada rectangular redondeada"/>
          <p:cNvSpPr/>
          <p:nvPr/>
        </p:nvSpPr>
        <p:spPr>
          <a:xfrm>
            <a:off x="2890664" y="3140968"/>
            <a:ext cx="1681336" cy="720080"/>
          </a:xfrm>
          <a:prstGeom prst="wedgeRoundRectCallout">
            <a:avLst>
              <a:gd name="adj1" fmla="val 84402"/>
              <a:gd name="adj2" fmla="val -41255"/>
              <a:gd name="adj3" fmla="val 16667"/>
            </a:avLst>
          </a:prstGeom>
          <a:solidFill>
            <a:schemeClr val="bg2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Sensores de Caudal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736113" y="40466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solidFill>
                  <a:srgbClr val="FFFF00"/>
                </a:solidFill>
              </a:rPr>
              <a:t>Implementación</a:t>
            </a:r>
            <a:endParaRPr lang="es-MX" sz="4800" b="1" dirty="0">
              <a:solidFill>
                <a:srgbClr val="FFFF00"/>
              </a:solidFill>
            </a:endParaRPr>
          </a:p>
        </p:txBody>
      </p:sp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229600" cy="384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2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-1" y="70382"/>
            <a:ext cx="8981839" cy="1252728"/>
          </a:xfrm>
        </p:spPr>
        <p:txBody>
          <a:bodyPr>
            <a:normAutofit/>
          </a:bodyPr>
          <a:lstStyle/>
          <a:p>
            <a:pPr algn="r"/>
            <a:r>
              <a:rPr lang="es-MX" sz="2200" dirty="0" smtClean="0"/>
              <a:t>Evaluación del proyecto integrador en </a:t>
            </a:r>
            <a:br>
              <a:rPr lang="es-MX" sz="2200" dirty="0" smtClean="0"/>
            </a:br>
            <a:r>
              <a:rPr lang="es-ES" sz="3600" dirty="0" smtClean="0"/>
              <a:t>Sistemas Operativos y Servicios de Internet</a:t>
            </a:r>
            <a:endParaRPr lang="es-MX" sz="3600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539552" y="5229200"/>
            <a:ext cx="84249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235528"/>
              </p:ext>
            </p:extLst>
          </p:nvPr>
        </p:nvGraphicFramePr>
        <p:xfrm>
          <a:off x="339842" y="1734179"/>
          <a:ext cx="8501122" cy="3178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862"/>
                <a:gridCol w="2592288"/>
                <a:gridCol w="4340972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Etapas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Entregables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1ra.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</a:t>
                      </a:r>
                      <a:r>
                        <a:rPr lang="es-MX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lvl="1" indent="-18097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40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2da.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</a:t>
                      </a:r>
                      <a:r>
                        <a:rPr lang="es-MX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4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lvl="1" indent="-18097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3ra.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 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Font typeface="Wingdings" pitchFamily="2" charset="2"/>
                        <a:buNone/>
                      </a:pP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lvl="1" indent="-18097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40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-1" y="70382"/>
            <a:ext cx="8981839" cy="1252728"/>
          </a:xfrm>
        </p:spPr>
        <p:txBody>
          <a:bodyPr>
            <a:normAutofit/>
          </a:bodyPr>
          <a:lstStyle/>
          <a:p>
            <a:pPr algn="r"/>
            <a:r>
              <a:rPr lang="es-MX" sz="2200" dirty="0" smtClean="0"/>
              <a:t>Evaluación del proyecto integrador en </a:t>
            </a:r>
            <a:br>
              <a:rPr lang="es-MX" sz="2200" dirty="0" smtClean="0"/>
            </a:br>
            <a:r>
              <a:rPr lang="es-ES" sz="3600" dirty="0" smtClean="0"/>
              <a:t>Sistemas  Embebidos</a:t>
            </a:r>
            <a:endParaRPr lang="es-MX" sz="3600" dirty="0"/>
          </a:p>
        </p:txBody>
      </p:sp>
      <p:graphicFrame>
        <p:nvGraphicFramePr>
          <p:cNvPr id="5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190537"/>
              </p:ext>
            </p:extLst>
          </p:nvPr>
        </p:nvGraphicFramePr>
        <p:xfrm>
          <a:off x="467544" y="1553402"/>
          <a:ext cx="8501122" cy="511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862"/>
                <a:gridCol w="2592288"/>
                <a:gridCol w="4340972"/>
              </a:tblGrid>
              <a:tr h="52489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Etapas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Entregables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1503693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1ra.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</a:t>
                      </a:r>
                      <a:r>
                        <a:rPr lang="es-MX" sz="1400" baseline="0" dirty="0" smtClean="0">
                          <a:latin typeface="Calibri" pitchFamily="34" charset="0"/>
                          <a:cs typeface="Calibri" pitchFamily="34" charset="0"/>
                        </a:rPr>
                        <a:t> 50</a:t>
                      </a:r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marR="0" lvl="1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las practicas en Protoboard’s debidamente cableadas y funcionales</a:t>
                      </a:r>
                      <a:r>
                        <a:rPr kumimoji="0" lang="es-E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así como un reporte completo por equipo.</a:t>
                      </a:r>
                    </a:p>
                    <a:p>
                      <a:pPr marL="180975" marR="0" lvl="1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Diseñar un reporte con el numero de instrucciones que se van a utilizar en lenguaje ensamblador.</a:t>
                      </a:r>
                      <a:endParaRPr kumimoji="0" lang="es-MX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1" indent="-18097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40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  <a:tr h="2111568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2da.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</a:t>
                      </a:r>
                      <a:r>
                        <a:rPr lang="es-MX" sz="1400" baseline="0" dirty="0" smtClean="0">
                          <a:latin typeface="Calibri" pitchFamily="34" charset="0"/>
                          <a:cs typeface="Calibri" pitchFamily="34" charset="0"/>
                        </a:rPr>
                        <a:t> 50</a:t>
                      </a:r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4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marR="0" lvl="1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Diseñar un sistema embebido en base al la arquitectura del microcontrolador. </a:t>
                      </a:r>
                      <a:endParaRPr kumimoji="0" lang="es-MX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marR="0" lvl="1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Conexión de periféricos para realizar un sistema en lazo cerrado.</a:t>
                      </a:r>
                    </a:p>
                    <a:p>
                      <a:pPr marL="180975" marR="0" lvl="1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 de practicas.</a:t>
                      </a:r>
                      <a:endParaRPr kumimoji="0" lang="es-MX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1" indent="-18097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  <a:tr h="975801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3ra.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 50%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Font typeface="Wingdings" pitchFamily="2" charset="2"/>
                        <a:buNone/>
                      </a:pP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marR="0" lvl="1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Desarrollo de aplicaciones e interfaces para comunicación con la PC.</a:t>
                      </a:r>
                      <a:endParaRPr kumimoji="0" lang="es-MX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marR="0" lvl="1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 desarrollo del</a:t>
                      </a:r>
                      <a:r>
                        <a:rPr kumimoji="0" lang="es-E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proyecto integrador con interfaces a la PC.</a:t>
                      </a:r>
                      <a:endParaRPr lang="es-MX" sz="140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-1" y="70382"/>
            <a:ext cx="8981839" cy="1252728"/>
          </a:xfrm>
        </p:spPr>
        <p:txBody>
          <a:bodyPr>
            <a:normAutofit/>
          </a:bodyPr>
          <a:lstStyle/>
          <a:p>
            <a:pPr algn="r"/>
            <a:r>
              <a:rPr lang="es-MX" sz="2200" dirty="0" smtClean="0"/>
              <a:t>Evaluación del proyecto integrador en </a:t>
            </a:r>
            <a:br>
              <a:rPr lang="es-MX" sz="2200" dirty="0" smtClean="0"/>
            </a:br>
            <a:r>
              <a:rPr lang="es-ES" sz="3600" dirty="0" smtClean="0"/>
              <a:t>Estructura de Datos</a:t>
            </a:r>
            <a:endParaRPr lang="es-MX" sz="3600" dirty="0"/>
          </a:p>
        </p:txBody>
      </p:sp>
      <p:graphicFrame>
        <p:nvGraphicFramePr>
          <p:cNvPr id="3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054490"/>
              </p:ext>
            </p:extLst>
          </p:nvPr>
        </p:nvGraphicFramePr>
        <p:xfrm>
          <a:off x="339842" y="1734179"/>
          <a:ext cx="8501122" cy="30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862"/>
                <a:gridCol w="2592288"/>
                <a:gridCol w="43409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Etapas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Entregables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1ra.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</a:t>
                      </a:r>
                      <a:r>
                        <a:rPr lang="es-MX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Definir las características del archivo binario base para almacenamiento de las variables.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2da.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</a:t>
                      </a:r>
                      <a:r>
                        <a:rPr lang="es-MX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4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Implementación de esquema de recuperación de datos por puerto serie y creación de archivo para transferencia por FTP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</a:tr>
              <a:tr h="892975">
                <a:tc>
                  <a:txBody>
                    <a:bodyPr/>
                    <a:lstStyle/>
                    <a:p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Font typeface="Wingdings" pitchFamily="2" charset="2"/>
                        <a:buNone/>
                      </a:pP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-1" y="70382"/>
            <a:ext cx="8981839" cy="1252728"/>
          </a:xfrm>
        </p:spPr>
        <p:txBody>
          <a:bodyPr>
            <a:normAutofit/>
          </a:bodyPr>
          <a:lstStyle/>
          <a:p>
            <a:pPr algn="r"/>
            <a:r>
              <a:rPr lang="es-MX" sz="2200" dirty="0" smtClean="0"/>
              <a:t>Evaluación del proyecto integrador en </a:t>
            </a:r>
            <a:br>
              <a:rPr lang="es-MX" sz="2200" dirty="0" smtClean="0"/>
            </a:br>
            <a:r>
              <a:rPr lang="es-ES" sz="3600" dirty="0" smtClean="0"/>
              <a:t>Métodos Estadísticos</a:t>
            </a:r>
            <a:endParaRPr lang="es-MX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39578"/>
              </p:ext>
            </p:extLst>
          </p:nvPr>
        </p:nvGraphicFramePr>
        <p:xfrm>
          <a:off x="339842" y="1628800"/>
          <a:ext cx="8501122" cy="431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862"/>
                <a:gridCol w="2592288"/>
                <a:gridCol w="4340972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Etapas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Entregables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762707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1ra.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</a:t>
                      </a:r>
                      <a:r>
                        <a:rPr lang="es-MX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</a:tr>
              <a:tr h="21602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2da.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</a:t>
                      </a:r>
                      <a:r>
                        <a:rPr lang="es-MX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4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8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3ra.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 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Font typeface="Wingdings" pitchFamily="2" charset="2"/>
                        <a:buNone/>
                      </a:pPr>
                      <a:r>
                        <a:rPr kumimoji="0" lang="es-MX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01 al 6 de junio de 2012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539552" y="5229200"/>
            <a:ext cx="84249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804075"/>
              </p:ext>
            </p:extLst>
          </p:nvPr>
        </p:nvGraphicFramePr>
        <p:xfrm>
          <a:off x="339842" y="1734179"/>
          <a:ext cx="8501122" cy="342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862"/>
                <a:gridCol w="2592288"/>
                <a:gridCol w="4340972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Etapas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Entregables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1ra.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50%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4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Estudio de factibilidad.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4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Estudio de financiamiento del proyecto.</a:t>
                      </a:r>
                    </a:p>
                  </a:txBody>
                  <a:tcPr marL="89535" marR="89535" marT="0" marB="0"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2da.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50%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4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4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Evaluación económica del proyecto.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4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Reporte de Impacto </a:t>
                      </a:r>
                      <a:r>
                        <a:rPr lang="es-MX" sz="14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Socio</a:t>
                      </a:r>
                      <a:r>
                        <a:rPr lang="es-MX" sz="1400" baseline="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- </a:t>
                      </a:r>
                      <a:r>
                        <a:rPr lang="es-MX" sz="14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económico </a:t>
                      </a:r>
                      <a:r>
                        <a:rPr lang="es-MX" sz="14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y medioambiental</a:t>
                      </a:r>
                    </a:p>
                  </a:txBody>
                  <a:tcPr marL="89535" marR="89535" marT="0" marB="0"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3ra. Etapa</a:t>
                      </a:r>
                    </a:p>
                    <a:p>
                      <a:endParaRPr lang="es-MX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400" dirty="0" smtClean="0">
                          <a:latin typeface="Calibri" pitchFamily="34" charset="0"/>
                          <a:cs typeface="Calibri" pitchFamily="34" charset="0"/>
                        </a:rPr>
                        <a:t>Calificación: 50%</a:t>
                      </a: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Font typeface="Wingdings" pitchFamily="2" charset="2"/>
                        <a:buNone/>
                      </a:pPr>
                      <a:endParaRPr lang="es-MX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4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Reporte de riesgos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4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Documento y presentación ejecutiva de la viabilidad del proyecto: Estudio de mercado, técnico, financiero, evaluación económica, reporte de riesgos y reporte de impacto social y ambiental. </a:t>
                      </a:r>
                    </a:p>
                  </a:txBody>
                  <a:tcPr marL="89535" marR="89535" marT="0" marB="0"/>
                </a:tc>
              </a:tr>
            </a:tbl>
          </a:graphicData>
        </a:graphic>
      </p:graphicFrame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-1" y="70382"/>
            <a:ext cx="8981839" cy="1252728"/>
          </a:xfrm>
        </p:spPr>
        <p:txBody>
          <a:bodyPr>
            <a:normAutofit/>
          </a:bodyPr>
          <a:lstStyle/>
          <a:p>
            <a:pPr algn="r"/>
            <a:r>
              <a:rPr lang="es-MX" sz="2200" dirty="0" smtClean="0"/>
              <a:t>Evaluación del proyecto integrador en </a:t>
            </a:r>
            <a:br>
              <a:rPr lang="es-MX" sz="2200" dirty="0" smtClean="0"/>
            </a:br>
            <a:r>
              <a:rPr lang="es-ES" sz="3600" dirty="0" smtClean="0"/>
              <a:t>Evaluación de Proyectos</a:t>
            </a:r>
            <a:endParaRPr lang="es-MX" sz="36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-1" y="70382"/>
            <a:ext cx="8981839" cy="1252728"/>
          </a:xfrm>
        </p:spPr>
        <p:txBody>
          <a:bodyPr>
            <a:normAutofit/>
          </a:bodyPr>
          <a:lstStyle/>
          <a:p>
            <a:pPr algn="r"/>
            <a:r>
              <a:rPr lang="es-MX" sz="2200" dirty="0" smtClean="0"/>
              <a:t>Evaluación del proyecto integrador en </a:t>
            </a:r>
            <a:br>
              <a:rPr lang="es-MX" sz="2200" dirty="0" smtClean="0"/>
            </a:br>
            <a:r>
              <a:rPr lang="es-ES" sz="3600" dirty="0" smtClean="0"/>
              <a:t>Ingles IV</a:t>
            </a:r>
            <a:endParaRPr lang="es-MX" sz="3600" dirty="0"/>
          </a:p>
        </p:txBody>
      </p:sp>
      <p:graphicFrame>
        <p:nvGraphicFramePr>
          <p:cNvPr id="9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907165"/>
              </p:ext>
            </p:extLst>
          </p:nvPr>
        </p:nvGraphicFramePr>
        <p:xfrm>
          <a:off x="467544" y="1484784"/>
          <a:ext cx="8501122" cy="531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862"/>
                <a:gridCol w="2592288"/>
                <a:gridCol w="4340972"/>
              </a:tblGrid>
              <a:tr h="561106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 smtClean="0"/>
                        <a:t>Etapas</a:t>
                      </a:r>
                      <a:endParaRPr lang="es-MX" sz="105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 smtClean="0"/>
                        <a:t>Fechas</a:t>
                      </a:r>
                      <a:endParaRPr lang="es-MX" sz="105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 smtClean="0"/>
                        <a:t>Entregables</a:t>
                      </a:r>
                      <a:endParaRPr lang="es-MX" sz="105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1001974">
                <a:tc>
                  <a:txBody>
                    <a:bodyPr/>
                    <a:lstStyle/>
                    <a:p>
                      <a:r>
                        <a:rPr lang="es-MX" sz="1050" dirty="0" smtClean="0">
                          <a:latin typeface="Calibri" pitchFamily="34" charset="0"/>
                          <a:cs typeface="Calibri" pitchFamily="34" charset="0"/>
                        </a:rPr>
                        <a:t>1ra. Etapa</a:t>
                      </a:r>
                    </a:p>
                    <a:p>
                      <a:endParaRPr lang="es-MX" sz="105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050" dirty="0" smtClean="0">
                          <a:latin typeface="Calibri" pitchFamily="34" charset="0"/>
                          <a:cs typeface="Calibri" pitchFamily="34" charset="0"/>
                        </a:rPr>
                        <a:t>Calificación: </a:t>
                      </a:r>
                      <a:r>
                        <a:rPr lang="es-MX" sz="1050" baseline="0" dirty="0" smtClean="0">
                          <a:latin typeface="Calibri" pitchFamily="34" charset="0"/>
                          <a:cs typeface="Calibri" pitchFamily="34" charset="0"/>
                        </a:rPr>
                        <a:t>20%</a:t>
                      </a:r>
                      <a:endParaRPr lang="es-MX" sz="105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marR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MX" sz="105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24- 28 </a:t>
                      </a:r>
                      <a:r>
                        <a:rPr kumimoji="0" lang="es-MX" sz="105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febrero</a:t>
                      </a:r>
                      <a:r>
                        <a:rPr kumimoji="0" lang="es-MX" sz="105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2014</a:t>
                      </a:r>
                      <a:endParaRPr lang="es-MX" sz="105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endParaRPr lang="es-MX" sz="105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05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Escrito </a:t>
                      </a:r>
                      <a:r>
                        <a:rPr lang="es-ES" sz="105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breve</a:t>
                      </a:r>
                      <a:r>
                        <a:rPr lang="es-MX" sz="105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de I50 palabras en donde describan su punto de vista y  comienzo del proyecto integrador (anteproyecto) en relación a su formación personal. 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kumimoji="0" lang="es-MX" sz="105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Hacer la presentación oral ante los compañeros de clase. (2 min. Aprox.)</a:t>
                      </a: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E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s-MX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endParaRPr kumimoji="0" lang="es-MX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05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  <a:tr h="1001974">
                <a:tc>
                  <a:txBody>
                    <a:bodyPr/>
                    <a:lstStyle/>
                    <a:p>
                      <a:r>
                        <a:rPr lang="es-MX" sz="1050" dirty="0" smtClean="0">
                          <a:latin typeface="Calibri" pitchFamily="34" charset="0"/>
                          <a:cs typeface="Calibri" pitchFamily="34" charset="0"/>
                        </a:rPr>
                        <a:t>2da. Etapa</a:t>
                      </a:r>
                    </a:p>
                    <a:p>
                      <a:endParaRPr lang="es-MX" sz="105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>
                          <a:latin typeface="Calibri" pitchFamily="34" charset="0"/>
                          <a:cs typeface="Calibri" pitchFamily="34" charset="0"/>
                        </a:rPr>
                        <a:t>Calificación:</a:t>
                      </a:r>
                      <a:r>
                        <a:rPr lang="es-MX" sz="1050" baseline="0" dirty="0" smtClean="0">
                          <a:latin typeface="Calibri" pitchFamily="34" charset="0"/>
                          <a:cs typeface="Calibri" pitchFamily="34" charset="0"/>
                        </a:rPr>
                        <a:t>30%</a:t>
                      </a:r>
                      <a:endParaRPr lang="es-MX" sz="105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05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s-MX" sz="105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s-MX" sz="105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>
                        <a:buClrTx/>
                        <a:buFont typeface="Wingdings" pitchFamily="2" charset="2"/>
                        <a:buNone/>
                      </a:pPr>
                      <a:r>
                        <a:rPr kumimoji="0" lang="es-MX" sz="105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3-8</a:t>
                      </a:r>
                      <a:r>
                        <a:rPr kumimoji="0" lang="es-MX" sz="105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Abril  </a:t>
                      </a:r>
                      <a:r>
                        <a:rPr kumimoji="0" lang="es-MX" sz="105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2014</a:t>
                      </a:r>
                      <a:endParaRPr lang="es-MX" sz="105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05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Escrito de 200 palabras, en donde describa las actividades y avances realizados como las herramientas y métodos usados para su proyecto integrador. 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kumimoji="0" lang="es-MX" sz="105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Hacer la presentación oral ante los compañeros de clase (3 min. Aprox.)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kumimoji="0" lang="es-MX" sz="105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Avance del 30% de la versión</a:t>
                      </a:r>
                      <a:r>
                        <a:rPr lang="es-ES" sz="1050" dirty="0" smtClean="0"/>
                        <a:t> en Inglés de la página Web.</a:t>
                      </a:r>
                      <a:endParaRPr kumimoji="0" lang="es-MX" sz="105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endParaRPr kumimoji="0" lang="es-MX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05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  <a:tr h="1547035">
                <a:tc>
                  <a:txBody>
                    <a:bodyPr/>
                    <a:lstStyle/>
                    <a:p>
                      <a:r>
                        <a:rPr lang="es-MX" sz="1050" dirty="0" smtClean="0">
                          <a:latin typeface="Calibri" pitchFamily="34" charset="0"/>
                          <a:cs typeface="Calibri" pitchFamily="34" charset="0"/>
                        </a:rPr>
                        <a:t>3ra. Etapa</a:t>
                      </a:r>
                    </a:p>
                    <a:p>
                      <a:endParaRPr lang="es-MX" sz="105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s-MX" sz="1050" dirty="0" smtClean="0">
                          <a:latin typeface="Calibri" pitchFamily="34" charset="0"/>
                          <a:cs typeface="Calibri" pitchFamily="34" charset="0"/>
                        </a:rPr>
                        <a:t>Calificación: 40%</a:t>
                      </a:r>
                      <a:endParaRPr lang="es-MX" sz="105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marR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MX" sz="105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26-30  Mayo de 2014</a:t>
                      </a:r>
                      <a:endParaRPr lang="es-MX" sz="105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180975" indent="-180975">
                        <a:buFont typeface="Wingdings" pitchFamily="2" charset="2"/>
                        <a:buNone/>
                      </a:pPr>
                      <a:endParaRPr lang="es-MX" sz="105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lang="es-MX" sz="105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Redactar el </a:t>
                      </a:r>
                      <a:r>
                        <a:rPr lang="es-MX" sz="1050" dirty="0" err="1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abstract</a:t>
                      </a:r>
                      <a:r>
                        <a:rPr lang="es-MX" sz="105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de 220-250 palabras del producto generado con el proyecto integrador con los componentes restantes como los resultados y conclusiones.</a:t>
                      </a: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r>
                        <a:rPr kumimoji="0" lang="es-MX" sz="105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Hacer la presentación oral ante sus compañeros de clase y responder preguntas sobre lo expuesto. (3-5 min.  Aprox.) </a:t>
                      </a: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s-MX" sz="105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Versión</a:t>
                      </a:r>
                      <a:r>
                        <a:rPr lang="es-ES" sz="1050" dirty="0" smtClean="0"/>
                        <a:t> en Inglés de la página Web</a:t>
                      </a:r>
                      <a:r>
                        <a:rPr lang="es-ES" sz="1050" baseline="0" dirty="0" smtClean="0"/>
                        <a:t>  </a:t>
                      </a:r>
                      <a:r>
                        <a:rPr lang="es-ES" sz="1050" dirty="0" smtClean="0"/>
                        <a:t>que incluya análisis estadísticos y gráficas de los datos registrados.</a:t>
                      </a:r>
                      <a:endParaRPr lang="es-MX" sz="105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-"/>
                        <a:tabLst/>
                        <a:defRPr/>
                      </a:pPr>
                      <a:endParaRPr kumimoji="0" lang="es-MX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-"/>
                      </a:pPr>
                      <a:endParaRPr lang="es-MX" sz="105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2009-08-31T13:42:51Z</outs:dateTime>
      <outs:isPinned>true</outs:isPinned>
    </outs:relatedDate>
    <outs:relatedDate>
      <outs:type>2</outs:type>
      <outs:displayName>Created</outs:displayName>
      <outs:dateTime>2008-12-18T15:00:26Z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Antonio Guerrero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Damian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F6231796-DB5B-4053-B4CA-F42E3909D14F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1016</TotalTime>
  <Words>870</Words>
  <Application>Microsoft Office PowerPoint</Application>
  <PresentationFormat>Presentación en pantalla (4:3)</PresentationFormat>
  <Paragraphs>169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Módulo</vt:lpstr>
      <vt:lpstr>Diseño e Implementación de un sistema embebido para el Monitoreo de Flujo de agua en un Sitio remoto.</vt:lpstr>
      <vt:lpstr>Descripción del proyecto</vt:lpstr>
      <vt:lpstr>Presentación de PowerPoint</vt:lpstr>
      <vt:lpstr>Evaluación del proyecto integrador en  Sistemas Operativos y Servicios de Internet</vt:lpstr>
      <vt:lpstr>Evaluación del proyecto integrador en  Sistemas  Embebidos</vt:lpstr>
      <vt:lpstr>Evaluación del proyecto integrador en  Estructura de Datos</vt:lpstr>
      <vt:lpstr>Evaluación del proyecto integrador en  Métodos Estadísticos</vt:lpstr>
      <vt:lpstr>Evaluación del proyecto integrador en  Evaluación de Proyectos</vt:lpstr>
      <vt:lpstr>Evaluación del proyecto integrador en  Ingles IV</vt:lpstr>
      <vt:lpstr>Evaluación del proyecto integrador en  Ética y Comportamiento Humano</vt:lpstr>
      <vt:lpstr>Reporte final</vt:lpstr>
      <vt:lpstr>Presentación del proyecto Del 2 al 6 de  junio  2014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Integrador: Implementación de un Sistema de Monitoreo y Análisis de Variables Físicas utilizando Servicios de Internet</dc:title>
  <dc:creator>Antonio Guerrero</dc:creator>
  <cp:lastModifiedBy>Windows User</cp:lastModifiedBy>
  <cp:revision>116</cp:revision>
  <dcterms:created xsi:type="dcterms:W3CDTF">2008-12-18T15:00:26Z</dcterms:created>
  <dcterms:modified xsi:type="dcterms:W3CDTF">2014-02-14T15:53:29Z</dcterms:modified>
</cp:coreProperties>
</file>