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65" r:id="rId4"/>
    <p:sldId id="266" r:id="rId5"/>
    <p:sldId id="268" r:id="rId6"/>
    <p:sldId id="269" r:id="rId7"/>
    <p:sldId id="257" r:id="rId8"/>
    <p:sldId id="270" r:id="rId9"/>
    <p:sldId id="272" r:id="rId10"/>
    <p:sldId id="273" r:id="rId11"/>
    <p:sldId id="271" r:id="rId12"/>
    <p:sldId id="259" r:id="rId13"/>
    <p:sldId id="260" r:id="rId14"/>
    <p:sldId id="262" r:id="rId15"/>
    <p:sldId id="263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32363-0A02-43A2-9800-C3B9EA603D46}" type="doc">
      <dgm:prSet loTypeId="urn:microsoft.com/office/officeart/2005/8/layout/cycle8" loCatId="cycle" qsTypeId="urn:microsoft.com/office/officeart/2005/8/quickstyle/simple4" qsCatId="simple" csTypeId="urn:microsoft.com/office/officeart/2005/8/colors/colorful1" csCatId="colorful" phldr="1"/>
      <dgm:spPr/>
    </dgm:pt>
    <dgm:pt modelId="{CF808B9B-4A75-46C3-B8F6-13C17DA86972}">
      <dgm:prSet phldrT="[Texto]"/>
      <dgm:spPr/>
      <dgm:t>
        <a:bodyPr/>
        <a:lstStyle/>
        <a:p>
          <a:r>
            <a:rPr lang="es-ES" dirty="0" smtClean="0"/>
            <a:t>Compra del Cliente</a:t>
          </a:r>
          <a:endParaRPr lang="es-MX" dirty="0"/>
        </a:p>
      </dgm:t>
    </dgm:pt>
    <dgm:pt modelId="{2A28A53E-EFEF-4CB0-B0A6-B78F10E4E950}" type="parTrans" cxnId="{AC3D2095-95F9-4966-A8FB-6E464AEDD189}">
      <dgm:prSet/>
      <dgm:spPr/>
      <dgm:t>
        <a:bodyPr/>
        <a:lstStyle/>
        <a:p>
          <a:endParaRPr lang="es-MX"/>
        </a:p>
      </dgm:t>
    </dgm:pt>
    <dgm:pt modelId="{7BEE38BA-BA32-47B8-A007-AE806A34D4D6}" type="sibTrans" cxnId="{AC3D2095-95F9-4966-A8FB-6E464AEDD189}">
      <dgm:prSet/>
      <dgm:spPr/>
      <dgm:t>
        <a:bodyPr/>
        <a:lstStyle/>
        <a:p>
          <a:endParaRPr lang="es-MX"/>
        </a:p>
      </dgm:t>
    </dgm:pt>
    <dgm:pt modelId="{17C27431-FD20-49A6-9D3D-DCC0E2946504}">
      <dgm:prSet phldrT="[Texto]"/>
      <dgm:spPr/>
      <dgm:t>
        <a:bodyPr/>
        <a:lstStyle/>
        <a:p>
          <a:r>
            <a:rPr lang="es-ES" dirty="0" smtClean="0"/>
            <a:t>Envío a Fabricación</a:t>
          </a:r>
          <a:endParaRPr lang="es-MX" dirty="0"/>
        </a:p>
      </dgm:t>
    </dgm:pt>
    <dgm:pt modelId="{BF17D30D-0C5B-4917-8FA5-C6BE85995EBA}" type="parTrans" cxnId="{F732277C-C491-475B-8B28-44D764C55E58}">
      <dgm:prSet/>
      <dgm:spPr/>
      <dgm:t>
        <a:bodyPr/>
        <a:lstStyle/>
        <a:p>
          <a:endParaRPr lang="es-MX"/>
        </a:p>
      </dgm:t>
    </dgm:pt>
    <dgm:pt modelId="{54B602DD-A53F-4ACF-9465-EE2796B8D001}" type="sibTrans" cxnId="{F732277C-C491-475B-8B28-44D764C55E58}">
      <dgm:prSet/>
      <dgm:spPr/>
      <dgm:t>
        <a:bodyPr/>
        <a:lstStyle/>
        <a:p>
          <a:endParaRPr lang="es-MX"/>
        </a:p>
      </dgm:t>
    </dgm:pt>
    <dgm:pt modelId="{90C3D92D-DB50-4DF9-8B3B-B6D78D164E27}">
      <dgm:prSet phldrT="[Texto]"/>
      <dgm:spPr/>
      <dgm:t>
        <a:bodyPr/>
        <a:lstStyle/>
        <a:p>
          <a:r>
            <a:rPr lang="es-ES" dirty="0" smtClean="0"/>
            <a:t>Entrega a la empresa el producto terminado</a:t>
          </a:r>
          <a:endParaRPr lang="es-MX" dirty="0"/>
        </a:p>
      </dgm:t>
    </dgm:pt>
    <dgm:pt modelId="{58B15A61-9A0F-41D6-BC8B-5CE5F76857B8}" type="parTrans" cxnId="{4918B034-2556-4C27-9B5A-6D6564AE5A59}">
      <dgm:prSet/>
      <dgm:spPr/>
      <dgm:t>
        <a:bodyPr/>
        <a:lstStyle/>
        <a:p>
          <a:endParaRPr lang="es-MX"/>
        </a:p>
      </dgm:t>
    </dgm:pt>
    <dgm:pt modelId="{6D64A9BC-65A5-4D14-8C19-4157E3ABE3C1}" type="sibTrans" cxnId="{4918B034-2556-4C27-9B5A-6D6564AE5A59}">
      <dgm:prSet/>
      <dgm:spPr/>
      <dgm:t>
        <a:bodyPr/>
        <a:lstStyle/>
        <a:p>
          <a:endParaRPr lang="es-MX"/>
        </a:p>
      </dgm:t>
    </dgm:pt>
    <dgm:pt modelId="{A5818B7F-15F2-4275-A76C-E644C48AA634}">
      <dgm:prSet phldrT="[Texto]"/>
      <dgm:spPr/>
      <dgm:t>
        <a:bodyPr/>
        <a:lstStyle/>
        <a:p>
          <a:r>
            <a:rPr lang="es-ES" dirty="0" smtClean="0"/>
            <a:t>Envío por paquetería a nuestro cliente</a:t>
          </a:r>
          <a:endParaRPr lang="es-MX" dirty="0"/>
        </a:p>
      </dgm:t>
    </dgm:pt>
    <dgm:pt modelId="{91DF6630-CD5E-4782-AF7A-133092C34D73}" type="parTrans" cxnId="{2D751FF1-574F-40E7-A242-C346639FCE12}">
      <dgm:prSet/>
      <dgm:spPr/>
      <dgm:t>
        <a:bodyPr/>
        <a:lstStyle/>
        <a:p>
          <a:endParaRPr lang="es-MX"/>
        </a:p>
      </dgm:t>
    </dgm:pt>
    <dgm:pt modelId="{5587AB58-6146-40AA-857B-360676AEDFD5}" type="sibTrans" cxnId="{2D751FF1-574F-40E7-A242-C346639FCE12}">
      <dgm:prSet/>
      <dgm:spPr/>
      <dgm:t>
        <a:bodyPr/>
        <a:lstStyle/>
        <a:p>
          <a:endParaRPr lang="es-MX"/>
        </a:p>
      </dgm:t>
    </dgm:pt>
    <dgm:pt modelId="{FE258AA9-52D6-44E1-AF75-579560F3C6D1}" type="pres">
      <dgm:prSet presAssocID="{8FD32363-0A02-43A2-9800-C3B9EA603D46}" presName="compositeShape" presStyleCnt="0">
        <dgm:presLayoutVars>
          <dgm:chMax val="7"/>
          <dgm:dir/>
          <dgm:resizeHandles val="exact"/>
        </dgm:presLayoutVars>
      </dgm:prSet>
      <dgm:spPr/>
    </dgm:pt>
    <dgm:pt modelId="{4138B1F8-BF01-42A7-ABF2-9AE78CF2F221}" type="pres">
      <dgm:prSet presAssocID="{8FD32363-0A02-43A2-9800-C3B9EA603D46}" presName="wedge1" presStyleLbl="node1" presStyleIdx="0" presStyleCnt="4"/>
      <dgm:spPr/>
    </dgm:pt>
    <dgm:pt modelId="{18956CC6-A185-4295-9317-6CAB6960BA9F}" type="pres">
      <dgm:prSet presAssocID="{8FD32363-0A02-43A2-9800-C3B9EA603D46}" presName="dummy1a" presStyleCnt="0"/>
      <dgm:spPr/>
    </dgm:pt>
    <dgm:pt modelId="{37D090BA-DA50-4E92-8155-53F1B219D54E}" type="pres">
      <dgm:prSet presAssocID="{8FD32363-0A02-43A2-9800-C3B9EA603D46}" presName="dummy1b" presStyleCnt="0"/>
      <dgm:spPr/>
    </dgm:pt>
    <dgm:pt modelId="{887EA1AF-CFE8-44A1-9D01-C3DC6C2CE218}" type="pres">
      <dgm:prSet presAssocID="{8FD32363-0A02-43A2-9800-C3B9EA603D46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6B38B7-1865-4B6D-B42D-E512DD78AC07}" type="pres">
      <dgm:prSet presAssocID="{8FD32363-0A02-43A2-9800-C3B9EA603D46}" presName="wedge2" presStyleLbl="node1" presStyleIdx="1" presStyleCnt="4"/>
      <dgm:spPr/>
    </dgm:pt>
    <dgm:pt modelId="{D3559A91-D942-4D3A-9502-629292E57EED}" type="pres">
      <dgm:prSet presAssocID="{8FD32363-0A02-43A2-9800-C3B9EA603D46}" presName="dummy2a" presStyleCnt="0"/>
      <dgm:spPr/>
    </dgm:pt>
    <dgm:pt modelId="{0F75B8E7-2B47-477B-B829-E3648E7D5B58}" type="pres">
      <dgm:prSet presAssocID="{8FD32363-0A02-43A2-9800-C3B9EA603D46}" presName="dummy2b" presStyleCnt="0"/>
      <dgm:spPr/>
    </dgm:pt>
    <dgm:pt modelId="{8337C236-90A4-4763-9A6D-15027296ADF4}" type="pres">
      <dgm:prSet presAssocID="{8FD32363-0A02-43A2-9800-C3B9EA603D46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A68DCEB-E6D0-4261-AE7D-634080FFE01C}" type="pres">
      <dgm:prSet presAssocID="{8FD32363-0A02-43A2-9800-C3B9EA603D46}" presName="wedge3" presStyleLbl="node1" presStyleIdx="2" presStyleCnt="4"/>
      <dgm:spPr/>
      <dgm:t>
        <a:bodyPr/>
        <a:lstStyle/>
        <a:p>
          <a:endParaRPr lang="es-MX"/>
        </a:p>
      </dgm:t>
    </dgm:pt>
    <dgm:pt modelId="{FC0B4A1E-3A02-431A-B01F-FBC63E4DD176}" type="pres">
      <dgm:prSet presAssocID="{8FD32363-0A02-43A2-9800-C3B9EA603D46}" presName="dummy3a" presStyleCnt="0"/>
      <dgm:spPr/>
    </dgm:pt>
    <dgm:pt modelId="{BFE10851-FB7A-4B6D-8ADA-91E83AB03BAC}" type="pres">
      <dgm:prSet presAssocID="{8FD32363-0A02-43A2-9800-C3B9EA603D46}" presName="dummy3b" presStyleCnt="0"/>
      <dgm:spPr/>
    </dgm:pt>
    <dgm:pt modelId="{D751A238-37CC-4E07-8103-749C1C52CF52}" type="pres">
      <dgm:prSet presAssocID="{8FD32363-0A02-43A2-9800-C3B9EA603D46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0C1C918-23E4-4A78-9A29-24EC382BB72E}" type="pres">
      <dgm:prSet presAssocID="{8FD32363-0A02-43A2-9800-C3B9EA603D46}" presName="wedge4" presStyleLbl="node1" presStyleIdx="3" presStyleCnt="4"/>
      <dgm:spPr/>
      <dgm:t>
        <a:bodyPr/>
        <a:lstStyle/>
        <a:p>
          <a:endParaRPr lang="es-MX"/>
        </a:p>
      </dgm:t>
    </dgm:pt>
    <dgm:pt modelId="{87843E00-E1F4-4327-8D8A-4A56463484B8}" type="pres">
      <dgm:prSet presAssocID="{8FD32363-0A02-43A2-9800-C3B9EA603D46}" presName="dummy4a" presStyleCnt="0"/>
      <dgm:spPr/>
    </dgm:pt>
    <dgm:pt modelId="{5E120A2E-298A-4942-9B69-D4EF11665FB7}" type="pres">
      <dgm:prSet presAssocID="{8FD32363-0A02-43A2-9800-C3B9EA603D46}" presName="dummy4b" presStyleCnt="0"/>
      <dgm:spPr/>
    </dgm:pt>
    <dgm:pt modelId="{D5A2A2FD-E9F9-4D68-9D1C-722FC1C4BAC9}" type="pres">
      <dgm:prSet presAssocID="{8FD32363-0A02-43A2-9800-C3B9EA603D46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EC246A9-59C5-4648-8F85-944DFB07DD0C}" type="pres">
      <dgm:prSet presAssocID="{7BEE38BA-BA32-47B8-A007-AE806A34D4D6}" presName="arrowWedge1" presStyleLbl="fgSibTrans2D1" presStyleIdx="0" presStyleCnt="4"/>
      <dgm:spPr/>
    </dgm:pt>
    <dgm:pt modelId="{92C029B9-E463-46F1-A41D-4B851EB91955}" type="pres">
      <dgm:prSet presAssocID="{54B602DD-A53F-4ACF-9465-EE2796B8D001}" presName="arrowWedge2" presStyleLbl="fgSibTrans2D1" presStyleIdx="1" presStyleCnt="4"/>
      <dgm:spPr/>
    </dgm:pt>
    <dgm:pt modelId="{A0912643-D92D-4197-A9E2-80CED5FDC55E}" type="pres">
      <dgm:prSet presAssocID="{6D64A9BC-65A5-4D14-8C19-4157E3ABE3C1}" presName="arrowWedge3" presStyleLbl="fgSibTrans2D1" presStyleIdx="2" presStyleCnt="4"/>
      <dgm:spPr/>
    </dgm:pt>
    <dgm:pt modelId="{74D0CE3F-0222-4A72-8580-A46D5BAF1A01}" type="pres">
      <dgm:prSet presAssocID="{5587AB58-6146-40AA-857B-360676AEDFD5}" presName="arrowWedge4" presStyleLbl="fgSibTrans2D1" presStyleIdx="3" presStyleCnt="4"/>
      <dgm:spPr/>
    </dgm:pt>
  </dgm:ptLst>
  <dgm:cxnLst>
    <dgm:cxn modelId="{B00832BA-FF75-49CF-A1EB-3E37FBE14482}" type="presOf" srcId="{A5818B7F-15F2-4275-A76C-E644C48AA634}" destId="{F0C1C918-23E4-4A78-9A29-24EC382BB72E}" srcOrd="0" destOrd="0" presId="urn:microsoft.com/office/officeart/2005/8/layout/cycle8"/>
    <dgm:cxn modelId="{D9E6CFCA-12B7-42A2-897E-ACEDAFC233D8}" type="presOf" srcId="{CF808B9B-4A75-46C3-B8F6-13C17DA86972}" destId="{4138B1F8-BF01-42A7-ABF2-9AE78CF2F221}" srcOrd="0" destOrd="0" presId="urn:microsoft.com/office/officeart/2005/8/layout/cycle8"/>
    <dgm:cxn modelId="{8D8585EA-9099-447A-9C42-B7BE99CCFE35}" type="presOf" srcId="{17C27431-FD20-49A6-9D3D-DCC0E2946504}" destId="{0A6B38B7-1865-4B6D-B42D-E512DD78AC07}" srcOrd="0" destOrd="0" presId="urn:microsoft.com/office/officeart/2005/8/layout/cycle8"/>
    <dgm:cxn modelId="{6779B31E-774D-4625-BEA9-BBA331308AA4}" type="presOf" srcId="{CF808B9B-4A75-46C3-B8F6-13C17DA86972}" destId="{887EA1AF-CFE8-44A1-9D01-C3DC6C2CE218}" srcOrd="1" destOrd="0" presId="urn:microsoft.com/office/officeart/2005/8/layout/cycle8"/>
    <dgm:cxn modelId="{AC3D2095-95F9-4966-A8FB-6E464AEDD189}" srcId="{8FD32363-0A02-43A2-9800-C3B9EA603D46}" destId="{CF808B9B-4A75-46C3-B8F6-13C17DA86972}" srcOrd="0" destOrd="0" parTransId="{2A28A53E-EFEF-4CB0-B0A6-B78F10E4E950}" sibTransId="{7BEE38BA-BA32-47B8-A007-AE806A34D4D6}"/>
    <dgm:cxn modelId="{4918B034-2556-4C27-9B5A-6D6564AE5A59}" srcId="{8FD32363-0A02-43A2-9800-C3B9EA603D46}" destId="{90C3D92D-DB50-4DF9-8B3B-B6D78D164E27}" srcOrd="2" destOrd="0" parTransId="{58B15A61-9A0F-41D6-BC8B-5CE5F76857B8}" sibTransId="{6D64A9BC-65A5-4D14-8C19-4157E3ABE3C1}"/>
    <dgm:cxn modelId="{2D751FF1-574F-40E7-A242-C346639FCE12}" srcId="{8FD32363-0A02-43A2-9800-C3B9EA603D46}" destId="{A5818B7F-15F2-4275-A76C-E644C48AA634}" srcOrd="3" destOrd="0" parTransId="{91DF6630-CD5E-4782-AF7A-133092C34D73}" sibTransId="{5587AB58-6146-40AA-857B-360676AEDFD5}"/>
    <dgm:cxn modelId="{6C41E492-B312-461C-B88C-34F9D52AC847}" type="presOf" srcId="{90C3D92D-DB50-4DF9-8B3B-B6D78D164E27}" destId="{8A68DCEB-E6D0-4261-AE7D-634080FFE01C}" srcOrd="0" destOrd="0" presId="urn:microsoft.com/office/officeart/2005/8/layout/cycle8"/>
    <dgm:cxn modelId="{F732277C-C491-475B-8B28-44D764C55E58}" srcId="{8FD32363-0A02-43A2-9800-C3B9EA603D46}" destId="{17C27431-FD20-49A6-9D3D-DCC0E2946504}" srcOrd="1" destOrd="0" parTransId="{BF17D30D-0C5B-4917-8FA5-C6BE85995EBA}" sibTransId="{54B602DD-A53F-4ACF-9465-EE2796B8D001}"/>
    <dgm:cxn modelId="{B76DA76B-D581-4677-9CAA-128560FDD062}" type="presOf" srcId="{17C27431-FD20-49A6-9D3D-DCC0E2946504}" destId="{8337C236-90A4-4763-9A6D-15027296ADF4}" srcOrd="1" destOrd="0" presId="urn:microsoft.com/office/officeart/2005/8/layout/cycle8"/>
    <dgm:cxn modelId="{F32B7468-00B7-4D9B-B175-8C137295D390}" type="presOf" srcId="{90C3D92D-DB50-4DF9-8B3B-B6D78D164E27}" destId="{D751A238-37CC-4E07-8103-749C1C52CF52}" srcOrd="1" destOrd="0" presId="urn:microsoft.com/office/officeart/2005/8/layout/cycle8"/>
    <dgm:cxn modelId="{CA9503F6-7C71-4190-90FF-079BF147B8C0}" type="presOf" srcId="{8FD32363-0A02-43A2-9800-C3B9EA603D46}" destId="{FE258AA9-52D6-44E1-AF75-579560F3C6D1}" srcOrd="0" destOrd="0" presId="urn:microsoft.com/office/officeart/2005/8/layout/cycle8"/>
    <dgm:cxn modelId="{3FB8CF07-D994-4567-AF44-CA1B9FB4171E}" type="presOf" srcId="{A5818B7F-15F2-4275-A76C-E644C48AA634}" destId="{D5A2A2FD-E9F9-4D68-9D1C-722FC1C4BAC9}" srcOrd="1" destOrd="0" presId="urn:microsoft.com/office/officeart/2005/8/layout/cycle8"/>
    <dgm:cxn modelId="{499F1200-B288-4587-B0CB-CE5CA3297388}" type="presParOf" srcId="{FE258AA9-52D6-44E1-AF75-579560F3C6D1}" destId="{4138B1F8-BF01-42A7-ABF2-9AE78CF2F221}" srcOrd="0" destOrd="0" presId="urn:microsoft.com/office/officeart/2005/8/layout/cycle8"/>
    <dgm:cxn modelId="{BAF7BCE4-1A06-4FF7-812A-7837A729B3F0}" type="presParOf" srcId="{FE258AA9-52D6-44E1-AF75-579560F3C6D1}" destId="{18956CC6-A185-4295-9317-6CAB6960BA9F}" srcOrd="1" destOrd="0" presId="urn:microsoft.com/office/officeart/2005/8/layout/cycle8"/>
    <dgm:cxn modelId="{440477D8-EF4D-4D2E-9380-1F72E65A479C}" type="presParOf" srcId="{FE258AA9-52D6-44E1-AF75-579560F3C6D1}" destId="{37D090BA-DA50-4E92-8155-53F1B219D54E}" srcOrd="2" destOrd="0" presId="urn:microsoft.com/office/officeart/2005/8/layout/cycle8"/>
    <dgm:cxn modelId="{FD13CF32-1840-44B8-8D31-30D46579954B}" type="presParOf" srcId="{FE258AA9-52D6-44E1-AF75-579560F3C6D1}" destId="{887EA1AF-CFE8-44A1-9D01-C3DC6C2CE218}" srcOrd="3" destOrd="0" presId="urn:microsoft.com/office/officeart/2005/8/layout/cycle8"/>
    <dgm:cxn modelId="{C4746BC8-9A28-4F66-B300-3E05A320BC92}" type="presParOf" srcId="{FE258AA9-52D6-44E1-AF75-579560F3C6D1}" destId="{0A6B38B7-1865-4B6D-B42D-E512DD78AC07}" srcOrd="4" destOrd="0" presId="urn:microsoft.com/office/officeart/2005/8/layout/cycle8"/>
    <dgm:cxn modelId="{CAFD6878-F194-4EFF-AB90-CDD99E092732}" type="presParOf" srcId="{FE258AA9-52D6-44E1-AF75-579560F3C6D1}" destId="{D3559A91-D942-4D3A-9502-629292E57EED}" srcOrd="5" destOrd="0" presId="urn:microsoft.com/office/officeart/2005/8/layout/cycle8"/>
    <dgm:cxn modelId="{E728702B-91D3-4358-93EF-89136B3FA48A}" type="presParOf" srcId="{FE258AA9-52D6-44E1-AF75-579560F3C6D1}" destId="{0F75B8E7-2B47-477B-B829-E3648E7D5B58}" srcOrd="6" destOrd="0" presId="urn:microsoft.com/office/officeart/2005/8/layout/cycle8"/>
    <dgm:cxn modelId="{9B28FA82-9FE6-4D49-AEAC-8E464E89A08D}" type="presParOf" srcId="{FE258AA9-52D6-44E1-AF75-579560F3C6D1}" destId="{8337C236-90A4-4763-9A6D-15027296ADF4}" srcOrd="7" destOrd="0" presId="urn:microsoft.com/office/officeart/2005/8/layout/cycle8"/>
    <dgm:cxn modelId="{97F48C39-0F0E-4AE1-9505-E2C681A32CB4}" type="presParOf" srcId="{FE258AA9-52D6-44E1-AF75-579560F3C6D1}" destId="{8A68DCEB-E6D0-4261-AE7D-634080FFE01C}" srcOrd="8" destOrd="0" presId="urn:microsoft.com/office/officeart/2005/8/layout/cycle8"/>
    <dgm:cxn modelId="{02DE7405-1D3C-4EAA-86BB-FC3CA9872F30}" type="presParOf" srcId="{FE258AA9-52D6-44E1-AF75-579560F3C6D1}" destId="{FC0B4A1E-3A02-431A-B01F-FBC63E4DD176}" srcOrd="9" destOrd="0" presId="urn:microsoft.com/office/officeart/2005/8/layout/cycle8"/>
    <dgm:cxn modelId="{E127B802-6AA7-4C29-828D-1CB1BA828E4A}" type="presParOf" srcId="{FE258AA9-52D6-44E1-AF75-579560F3C6D1}" destId="{BFE10851-FB7A-4B6D-8ADA-91E83AB03BAC}" srcOrd="10" destOrd="0" presId="urn:microsoft.com/office/officeart/2005/8/layout/cycle8"/>
    <dgm:cxn modelId="{2BE769E6-953D-4801-912A-C12C97C35EC1}" type="presParOf" srcId="{FE258AA9-52D6-44E1-AF75-579560F3C6D1}" destId="{D751A238-37CC-4E07-8103-749C1C52CF52}" srcOrd="11" destOrd="0" presId="urn:microsoft.com/office/officeart/2005/8/layout/cycle8"/>
    <dgm:cxn modelId="{EAACC438-AA2B-47F3-8F0A-7B783DC3A85A}" type="presParOf" srcId="{FE258AA9-52D6-44E1-AF75-579560F3C6D1}" destId="{F0C1C918-23E4-4A78-9A29-24EC382BB72E}" srcOrd="12" destOrd="0" presId="urn:microsoft.com/office/officeart/2005/8/layout/cycle8"/>
    <dgm:cxn modelId="{DE145D30-A493-4050-AB18-0400F7F78EC3}" type="presParOf" srcId="{FE258AA9-52D6-44E1-AF75-579560F3C6D1}" destId="{87843E00-E1F4-4327-8D8A-4A56463484B8}" srcOrd="13" destOrd="0" presId="urn:microsoft.com/office/officeart/2005/8/layout/cycle8"/>
    <dgm:cxn modelId="{1C58D137-F0F8-488F-A321-5DCCF9744505}" type="presParOf" srcId="{FE258AA9-52D6-44E1-AF75-579560F3C6D1}" destId="{5E120A2E-298A-4942-9B69-D4EF11665FB7}" srcOrd="14" destOrd="0" presId="urn:microsoft.com/office/officeart/2005/8/layout/cycle8"/>
    <dgm:cxn modelId="{3B61FD2C-9899-468A-B6D3-1AAA4E1CF9FB}" type="presParOf" srcId="{FE258AA9-52D6-44E1-AF75-579560F3C6D1}" destId="{D5A2A2FD-E9F9-4D68-9D1C-722FC1C4BAC9}" srcOrd="15" destOrd="0" presId="urn:microsoft.com/office/officeart/2005/8/layout/cycle8"/>
    <dgm:cxn modelId="{EC27F487-50ED-4BC2-BCB4-121045DEECD4}" type="presParOf" srcId="{FE258AA9-52D6-44E1-AF75-579560F3C6D1}" destId="{4EC246A9-59C5-4648-8F85-944DFB07DD0C}" srcOrd="16" destOrd="0" presId="urn:microsoft.com/office/officeart/2005/8/layout/cycle8"/>
    <dgm:cxn modelId="{E857BF41-9B71-4486-84C5-7BB22A1381E6}" type="presParOf" srcId="{FE258AA9-52D6-44E1-AF75-579560F3C6D1}" destId="{92C029B9-E463-46F1-A41D-4B851EB91955}" srcOrd="17" destOrd="0" presId="urn:microsoft.com/office/officeart/2005/8/layout/cycle8"/>
    <dgm:cxn modelId="{E5CD313B-7925-4283-9C61-5B75DEAC6398}" type="presParOf" srcId="{FE258AA9-52D6-44E1-AF75-579560F3C6D1}" destId="{A0912643-D92D-4197-A9E2-80CED5FDC55E}" srcOrd="18" destOrd="0" presId="urn:microsoft.com/office/officeart/2005/8/layout/cycle8"/>
    <dgm:cxn modelId="{3BBF35AC-B57B-40F9-9F57-FF92E96DA1E1}" type="presParOf" srcId="{FE258AA9-52D6-44E1-AF75-579560F3C6D1}" destId="{74D0CE3F-0222-4A72-8580-A46D5BAF1A01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8B1F8-BF01-42A7-ABF2-9AE78CF2F221}">
      <dsp:nvSpPr>
        <dsp:cNvPr id="0" name=""/>
        <dsp:cNvSpPr/>
      </dsp:nvSpPr>
      <dsp:spPr>
        <a:xfrm>
          <a:off x="1390142" y="302818"/>
          <a:ext cx="4089335" cy="4089335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Compra del Cliente</a:t>
          </a:r>
          <a:endParaRPr lang="es-MX" sz="1900" kern="1200" dirty="0"/>
        </a:p>
      </dsp:txBody>
      <dsp:txXfrm>
        <a:off x="3560898" y="1150381"/>
        <a:ext cx="1509159" cy="1119699"/>
      </dsp:txXfrm>
    </dsp:sp>
    <dsp:sp modelId="{0A6B38B7-1865-4B6D-B42D-E512DD78AC07}">
      <dsp:nvSpPr>
        <dsp:cNvPr id="0" name=""/>
        <dsp:cNvSpPr/>
      </dsp:nvSpPr>
      <dsp:spPr>
        <a:xfrm>
          <a:off x="1390142" y="440102"/>
          <a:ext cx="4089335" cy="4089335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Envío a Fabricación</a:t>
          </a:r>
          <a:endParaRPr lang="es-MX" sz="1900" kern="1200" dirty="0"/>
        </a:p>
      </dsp:txBody>
      <dsp:txXfrm>
        <a:off x="3560898" y="2562176"/>
        <a:ext cx="1509159" cy="1119699"/>
      </dsp:txXfrm>
    </dsp:sp>
    <dsp:sp modelId="{8A68DCEB-E6D0-4261-AE7D-634080FFE01C}">
      <dsp:nvSpPr>
        <dsp:cNvPr id="0" name=""/>
        <dsp:cNvSpPr/>
      </dsp:nvSpPr>
      <dsp:spPr>
        <a:xfrm>
          <a:off x="1252858" y="440102"/>
          <a:ext cx="4089335" cy="4089335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Entrega a la empresa el producto terminado</a:t>
          </a:r>
          <a:endParaRPr lang="es-MX" sz="1900" kern="1200" dirty="0"/>
        </a:p>
      </dsp:txBody>
      <dsp:txXfrm>
        <a:off x="1662278" y="2562176"/>
        <a:ext cx="1509159" cy="1119699"/>
      </dsp:txXfrm>
    </dsp:sp>
    <dsp:sp modelId="{F0C1C918-23E4-4A78-9A29-24EC382BB72E}">
      <dsp:nvSpPr>
        <dsp:cNvPr id="0" name=""/>
        <dsp:cNvSpPr/>
      </dsp:nvSpPr>
      <dsp:spPr>
        <a:xfrm>
          <a:off x="1252858" y="302818"/>
          <a:ext cx="4089335" cy="4089335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Envío por paquetería a nuestro cliente</a:t>
          </a:r>
          <a:endParaRPr lang="es-MX" sz="1900" kern="1200" dirty="0"/>
        </a:p>
      </dsp:txBody>
      <dsp:txXfrm>
        <a:off x="1662278" y="1150381"/>
        <a:ext cx="1509159" cy="1119699"/>
      </dsp:txXfrm>
    </dsp:sp>
    <dsp:sp modelId="{4EC246A9-59C5-4648-8F85-944DFB07DD0C}">
      <dsp:nvSpPr>
        <dsp:cNvPr id="0" name=""/>
        <dsp:cNvSpPr/>
      </dsp:nvSpPr>
      <dsp:spPr>
        <a:xfrm>
          <a:off x="1136993" y="49668"/>
          <a:ext cx="4595634" cy="4595634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C029B9-E463-46F1-A41D-4B851EB91955}">
      <dsp:nvSpPr>
        <dsp:cNvPr id="0" name=""/>
        <dsp:cNvSpPr/>
      </dsp:nvSpPr>
      <dsp:spPr>
        <a:xfrm>
          <a:off x="1136993" y="186953"/>
          <a:ext cx="4595634" cy="4595634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912643-D92D-4197-A9E2-80CED5FDC55E}">
      <dsp:nvSpPr>
        <dsp:cNvPr id="0" name=""/>
        <dsp:cNvSpPr/>
      </dsp:nvSpPr>
      <dsp:spPr>
        <a:xfrm>
          <a:off x="999708" y="186953"/>
          <a:ext cx="4595634" cy="4595634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D0CE3F-0222-4A72-8580-A46D5BAF1A01}">
      <dsp:nvSpPr>
        <dsp:cNvPr id="0" name=""/>
        <dsp:cNvSpPr/>
      </dsp:nvSpPr>
      <dsp:spPr>
        <a:xfrm>
          <a:off x="999708" y="49668"/>
          <a:ext cx="4595634" cy="4595634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25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42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7084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042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113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1247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9969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040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6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39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01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26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308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12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74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568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412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A9A5051-074C-4573-B1EB-32D0986F80FE}" type="datetimeFigureOut">
              <a:rPr lang="es-MX" smtClean="0"/>
              <a:t>18/09/2014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F36540A4-6020-41FE-9BB6-F473EFA4AC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580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emf"/><Relationship Id="rId9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3.jpeg"/><Relationship Id="rId16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1.png"/><Relationship Id="rId10" Type="http://schemas.openxmlformats.org/officeDocument/2006/relationships/image" Target="../media/image6.jpeg"/><Relationship Id="rId4" Type="http://schemas.openxmlformats.org/officeDocument/2006/relationships/diagramData" Target="../diagrams/data1.xml"/><Relationship Id="rId9" Type="http://schemas.openxmlformats.org/officeDocument/2006/relationships/image" Target="../media/image5.jpeg"/><Relationship Id="rId1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745506" y="0"/>
            <a:ext cx="685800" cy="1250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164279" y="5434509"/>
            <a:ext cx="4283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Equipo 5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 bwMode="gray">
          <a:xfrm>
            <a:off x="4894729" y="4085405"/>
            <a:ext cx="4249271" cy="1610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166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T-2</a:t>
            </a:r>
            <a:endParaRPr lang="es-MX" sz="166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 rot="20014844">
            <a:off x="7490013" y="660954"/>
            <a:ext cx="1277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Waddys" panose="02000500000000000000" pitchFamily="2" charset="0"/>
              </a:rPr>
              <a:t>Tyfani</a:t>
            </a:r>
            <a:endParaRPr lang="es-MX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 Waddys" panose="020005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0" t="30784" r="22157" b="38235"/>
          <a:stretch/>
        </p:blipFill>
        <p:spPr>
          <a:xfrm>
            <a:off x="826994" y="700174"/>
            <a:ext cx="4311218" cy="23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1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34989" b="2409"/>
          <a:stretch/>
        </p:blipFill>
        <p:spPr>
          <a:xfrm>
            <a:off x="3295650" y="2154781"/>
            <a:ext cx="4733925" cy="474166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85938" y="2705100"/>
            <a:ext cx="1795462" cy="10300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Tiempo</a:t>
            </a:r>
          </a:p>
          <a:p>
            <a:pPr algn="ctr"/>
            <a:endParaRPr lang="es-ES" sz="1050" b="1" dirty="0" smtClean="0"/>
          </a:p>
          <a:p>
            <a:pPr algn="ctr"/>
            <a:r>
              <a:rPr lang="es-ES" sz="2000" b="1" dirty="0" smtClean="0">
                <a:solidFill>
                  <a:srgbClr val="92D050"/>
                </a:solidFill>
              </a:rPr>
              <a:t>31.7</a:t>
            </a:r>
            <a:endParaRPr lang="es-MX" sz="2000" b="1" dirty="0">
              <a:solidFill>
                <a:srgbClr val="92D050"/>
              </a:solidFill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926307" y="2967721"/>
            <a:ext cx="676275" cy="50482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014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4382" y="2908300"/>
            <a:ext cx="6345260" cy="3530600"/>
          </a:xfrm>
        </p:spPr>
        <p:txBody>
          <a:bodyPr/>
          <a:lstStyle/>
          <a:p>
            <a:r>
              <a:rPr lang="es-ES" dirty="0" smtClean="0"/>
              <a:t>Piezas originales y exclusivas.</a:t>
            </a:r>
          </a:p>
          <a:p>
            <a:r>
              <a:rPr lang="es-ES" dirty="0" smtClean="0"/>
              <a:t>Versatilidad.</a:t>
            </a:r>
          </a:p>
          <a:p>
            <a:r>
              <a:rPr lang="es-ES" dirty="0" smtClean="0"/>
              <a:t>Dúctiles.</a:t>
            </a:r>
          </a:p>
          <a:p>
            <a:r>
              <a:rPr lang="es-ES" dirty="0" smtClean="0"/>
              <a:t>Práctico.</a:t>
            </a:r>
          </a:p>
          <a:p>
            <a:r>
              <a:rPr lang="es-ES" dirty="0" smtClean="0"/>
              <a:t>Ligero.</a:t>
            </a:r>
          </a:p>
          <a:p>
            <a:r>
              <a:rPr lang="es-MX" dirty="0" smtClean="0"/>
              <a:t>Favorecen </a:t>
            </a:r>
            <a:r>
              <a:rPr lang="es-MX" dirty="0"/>
              <a:t>e incrementen la calidad de vida de las </a:t>
            </a:r>
            <a:r>
              <a:rPr lang="es-MX" dirty="0" smtClean="0"/>
              <a:t>personas.</a:t>
            </a:r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/>
          <a:p>
            <a:r>
              <a:rPr lang="es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Producto</a:t>
            </a:r>
            <a:endParaRPr lang="es-MX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gray">
          <a:xfrm>
            <a:off x="4294655" y="927098"/>
            <a:ext cx="3592046" cy="9247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8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T-2</a:t>
            </a:r>
            <a:endParaRPr lang="es-MX" sz="80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 bwMode="gray">
          <a:xfrm>
            <a:off x="2960371" y="358105"/>
            <a:ext cx="4249271" cy="1610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15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Moda que Transforma</a:t>
            </a:r>
            <a:endParaRPr lang="es-MX" sz="15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865970" y="2083627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Generalidades</a:t>
            </a:r>
            <a:endParaRPr lang="es-MX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719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083774"/>
              </p:ext>
            </p:extLst>
          </p:nvPr>
        </p:nvGraphicFramePr>
        <p:xfrm>
          <a:off x="0" y="2699713"/>
          <a:ext cx="9143999" cy="3589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CorelDRAW" r:id="rId3" imgW="6122259" imgH="2150561" progId="CorelDraw.Graphic.16">
                  <p:embed/>
                </p:oleObj>
              </mc:Choice>
              <mc:Fallback>
                <p:oleObj name="CorelDRAW" r:id="rId3" imgW="6122259" imgH="2150561" progId="CorelDraw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699713"/>
                        <a:ext cx="9143999" cy="3589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Qué hace?</a:t>
            </a:r>
            <a:endParaRPr lang="es-MX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58" y="2458123"/>
            <a:ext cx="2375365" cy="27680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06" y="4862335"/>
            <a:ext cx="1464318" cy="16482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57" y="2152912"/>
            <a:ext cx="2823958" cy="25886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42" y="4862335"/>
            <a:ext cx="2057400" cy="180228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92" y="2699714"/>
            <a:ext cx="2101250" cy="153995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58906" y="5513294"/>
            <a:ext cx="176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rplanes in the Night Sky" pitchFamily="2" charset="0"/>
                <a:ea typeface="Airplanes in the Night Sky" pitchFamily="2" charset="0"/>
              </a:rPr>
              <a:t>Blusa</a:t>
            </a:r>
            <a:endParaRPr lang="es-MX" dirty="0">
              <a:solidFill>
                <a:srgbClr val="00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irplanes in the Night Sky" pitchFamily="2" charset="0"/>
              <a:ea typeface="Airplanes in the Night Sky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588650" y="5440310"/>
            <a:ext cx="176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rplanes in the Night Sky" pitchFamily="2" charset="0"/>
                <a:ea typeface="Airplanes in the Night Sky" pitchFamily="2" charset="0"/>
              </a:rPr>
              <a:t>Bolsa</a:t>
            </a:r>
            <a:endParaRPr lang="es-MX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irplanes in the Night Sky" pitchFamily="2" charset="0"/>
              <a:ea typeface="Airplanes in the Night Sk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183192"/>
              </p:ext>
            </p:extLst>
          </p:nvPr>
        </p:nvGraphicFramePr>
        <p:xfrm>
          <a:off x="-5790" y="2809874"/>
          <a:ext cx="9149790" cy="3214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CorelDRAW" r:id="rId3" imgW="6122259" imgH="2150561" progId="CorelDraw.Graphic.16">
                  <p:embed/>
                </p:oleObj>
              </mc:Choice>
              <mc:Fallback>
                <p:oleObj name="CorelDRAW" r:id="rId3" imgW="6122259" imgH="2150561" progId="CorelDraw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5790" y="2809874"/>
                        <a:ext cx="9149790" cy="3214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Cómo funciona?</a:t>
            </a:r>
            <a:endParaRPr lang="es-MX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" y="2319617"/>
            <a:ext cx="2554941" cy="1916206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70646" y="3805518"/>
            <a:ext cx="753035" cy="72614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632010" y="3880084"/>
            <a:ext cx="564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s-MX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17" y="4726080"/>
            <a:ext cx="2796988" cy="2097741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3661288" y="4564995"/>
            <a:ext cx="753035" cy="72614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3812778" y="4622230"/>
            <a:ext cx="564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s-MX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430" y="3368584"/>
            <a:ext cx="1881513" cy="2192549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4795323" y="3005513"/>
            <a:ext cx="753035" cy="72614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/>
          <p:cNvSpPr txBox="1"/>
          <p:nvPr/>
        </p:nvSpPr>
        <p:spPr>
          <a:xfrm>
            <a:off x="4956687" y="3072748"/>
            <a:ext cx="564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s-MX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77" y="2187021"/>
            <a:ext cx="1815789" cy="2076351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060587" y="3721105"/>
            <a:ext cx="753035" cy="72614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8198268" y="3791787"/>
            <a:ext cx="564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s-MX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956687" y="1375353"/>
            <a:ext cx="366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sencillos pasos!!</a:t>
            </a:r>
            <a:endParaRPr lang="es-MX" sz="28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Virtudes y Ganancias</a:t>
            </a:r>
            <a:endParaRPr lang="es-MX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7147" y="3322914"/>
            <a:ext cx="3761406" cy="2459319"/>
          </a:xfrm>
        </p:spPr>
        <p:txBody>
          <a:bodyPr/>
          <a:lstStyle/>
          <a:p>
            <a:pPr algn="just"/>
            <a:r>
              <a:rPr lang="es-MX" dirty="0" smtClean="0"/>
              <a:t>Reconoce a </a:t>
            </a:r>
            <a:r>
              <a:rPr lang="es-MX" dirty="0"/>
              <a:t>esas mujeres modernas que  </a:t>
            </a:r>
            <a:r>
              <a:rPr lang="es-MX" dirty="0" smtClean="0"/>
              <a:t>realizan muchas actividades. </a:t>
            </a:r>
          </a:p>
          <a:p>
            <a:pPr algn="just"/>
            <a:r>
              <a:rPr lang="es-MX" dirty="0" smtClean="0"/>
              <a:t>Les da </a:t>
            </a:r>
            <a:r>
              <a:rPr lang="es-MX" dirty="0"/>
              <a:t>autonomía y resalta la </a:t>
            </a:r>
            <a:r>
              <a:rPr lang="es-MX" dirty="0" smtClean="0"/>
              <a:t>urbanidad.</a:t>
            </a:r>
          </a:p>
          <a:p>
            <a:pPr algn="just"/>
            <a:r>
              <a:rPr lang="es-MX" dirty="0" smtClean="0"/>
              <a:t>Son prendas </a:t>
            </a:r>
            <a:r>
              <a:rPr lang="es-MX" dirty="0"/>
              <a:t>muy femeninas.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558553" y="3322914"/>
            <a:ext cx="3761406" cy="2459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Sentirse femeninas, seguras.</a:t>
            </a:r>
          </a:p>
          <a:p>
            <a:pPr algn="just"/>
            <a:r>
              <a:rPr lang="es-ES" dirty="0" smtClean="0"/>
              <a:t>A la moda.</a:t>
            </a:r>
          </a:p>
          <a:p>
            <a:pPr algn="just"/>
            <a:r>
              <a:rPr lang="es-ES" dirty="0" smtClean="0"/>
              <a:t>Estilo.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865970" y="2483385"/>
            <a:ext cx="317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rplanes in the Night Sky" pitchFamily="2" charset="0"/>
                <a:ea typeface="Airplanes in the Night Sky" pitchFamily="2" charset="0"/>
              </a:rPr>
              <a:t>Virtud</a:t>
            </a:r>
            <a:endParaRPr lang="es-MX" sz="24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irplanes in the Night Sky" pitchFamily="2" charset="0"/>
              <a:ea typeface="Airplanes in the Night Sky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558553" y="2483385"/>
            <a:ext cx="317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rplanes in the Night Sky" pitchFamily="2" charset="0"/>
                <a:ea typeface="Airplanes in the Night Sky" pitchFamily="2" charset="0"/>
              </a:rPr>
              <a:t>Ganancia</a:t>
            </a:r>
            <a:endParaRPr lang="es-MX" sz="24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irplanes in the Night Sky" pitchFamily="2" charset="0"/>
              <a:ea typeface="Airplanes in the Night Sky" pitchFamily="2" charset="0"/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" b="28243"/>
          <a:stretch/>
        </p:blipFill>
        <p:spPr bwMode="auto">
          <a:xfrm>
            <a:off x="6439256" y="4108888"/>
            <a:ext cx="2907534" cy="2562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611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Metas</a:t>
            </a:r>
            <a:endParaRPr lang="es-MX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5970" y="2986742"/>
            <a:ext cx="7392112" cy="2244165"/>
          </a:xfrm>
        </p:spPr>
        <p:txBody>
          <a:bodyPr>
            <a:normAutofit/>
          </a:bodyPr>
          <a:lstStyle/>
          <a:p>
            <a:r>
              <a:rPr lang="es-ES" sz="2000" dirty="0" smtClean="0"/>
              <a:t>Vender a una cantidad amplia del mercado para crear una tendencia.</a:t>
            </a:r>
          </a:p>
          <a:p>
            <a:r>
              <a:rPr lang="es-ES" sz="2000" dirty="0" smtClean="0"/>
              <a:t>Ampliar la producción y estilos de prendas transformables.</a:t>
            </a:r>
          </a:p>
          <a:p>
            <a:r>
              <a:rPr lang="es-ES" sz="2000" dirty="0" smtClean="0"/>
              <a:t>Exponer los diseños en diferentes eventos.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72970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Justificación</a:t>
            </a:r>
            <a:endParaRPr lang="es-MX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5970" y="3175000"/>
            <a:ext cx="7701394" cy="3530600"/>
          </a:xfrm>
        </p:spPr>
        <p:txBody>
          <a:bodyPr/>
          <a:lstStyle/>
          <a:p>
            <a:r>
              <a:rPr lang="es-ES" sz="2000" b="1" dirty="0" smtClean="0"/>
              <a:t>Menor gasto </a:t>
            </a:r>
            <a:r>
              <a:rPr lang="es-ES" sz="2000" dirty="0" smtClean="0"/>
              <a:t>en compra de prendas.</a:t>
            </a:r>
          </a:p>
          <a:p>
            <a:r>
              <a:rPr lang="es-ES" sz="2000" b="1" dirty="0" smtClean="0"/>
              <a:t>Mayor espacio </a:t>
            </a:r>
            <a:r>
              <a:rPr lang="es-ES" sz="2000" dirty="0" smtClean="0"/>
              <a:t>en guarda ropa.</a:t>
            </a:r>
            <a:endParaRPr lang="es-ES" sz="2000" b="1" dirty="0"/>
          </a:p>
          <a:p>
            <a:r>
              <a:rPr lang="es-ES" sz="2000" b="1" dirty="0" smtClean="0"/>
              <a:t>Versatilidad</a:t>
            </a:r>
            <a:r>
              <a:rPr lang="es-ES" sz="2000" dirty="0" smtClean="0"/>
              <a:t> varias prendas en una misma.</a:t>
            </a:r>
          </a:p>
          <a:p>
            <a:r>
              <a:rPr lang="es-ES" sz="2000" b="1" dirty="0" smtClean="0"/>
              <a:t>Ahorro</a:t>
            </a:r>
            <a:r>
              <a:rPr lang="es-ES" sz="2000" dirty="0" smtClean="0"/>
              <a:t> en tiempo de producción.</a:t>
            </a:r>
          </a:p>
          <a:p>
            <a:r>
              <a:rPr lang="es-ES" sz="2000" b="1" dirty="0" smtClean="0"/>
              <a:t>Producción económica</a:t>
            </a:r>
            <a:r>
              <a:rPr lang="es-ES" sz="2000" dirty="0" smtClean="0"/>
              <a:t>, ahorro de materiales.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764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4382" y="2489200"/>
            <a:ext cx="7540030" cy="3530600"/>
          </a:xfrm>
        </p:spPr>
        <p:txBody>
          <a:bodyPr/>
          <a:lstStyle/>
          <a:p>
            <a:pPr algn="just"/>
            <a:endParaRPr lang="es-MX" sz="2000" dirty="0" smtClean="0"/>
          </a:p>
          <a:p>
            <a:pPr algn="just"/>
            <a:r>
              <a:rPr lang="es-MX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s-MX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s-MX" sz="2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000" dirty="0"/>
              <a:t>tiene como misión crear una empresa sólida responsable, ofreciendo prendas de ropa de alta calidad con componentes de comodidad, elegancia  y exclusividad en a nuestros clientes, siendo en el mercado la mejor en la cual podamos llegar al público en general y ser excelentes desde la primera vez</a:t>
            </a:r>
            <a:r>
              <a:rPr lang="es-MX" sz="2000" dirty="0" smtClean="0"/>
              <a:t>.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/>
          <a:p>
            <a:r>
              <a:rPr lang="es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Misión</a:t>
            </a:r>
            <a:endParaRPr lang="es-MX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06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/>
          <a:p>
            <a:r>
              <a:rPr lang="es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Producción</a:t>
            </a:r>
            <a:endParaRPr lang="es-MX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us.cdn4.123rf.com/168nwm/myvector/myvector1306/myvector130600276/20144778-etiqueta-de-la-tarjeta-de-credit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" t="15917" r="10159" b="12967"/>
          <a:stretch/>
        </p:blipFill>
        <p:spPr bwMode="auto">
          <a:xfrm>
            <a:off x="6671759" y="2581833"/>
            <a:ext cx="1075765" cy="94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us.123rf.com/450wm/grgroup/grgroup1308/grgroup130800296/21517891-delivery-icons-over-white-background-vector-illustrati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" t="74562" r="37523" b="4941"/>
          <a:stretch/>
        </p:blipFill>
        <p:spPr bwMode="auto">
          <a:xfrm flipH="1">
            <a:off x="6704198" y="5688105"/>
            <a:ext cx="1754002" cy="59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66907950"/>
              </p:ext>
            </p:extLst>
          </p:nvPr>
        </p:nvGraphicFramePr>
        <p:xfrm>
          <a:off x="1503622" y="2083871"/>
          <a:ext cx="6768337" cy="4868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868246" y="5451682"/>
            <a:ext cx="2079665" cy="854320"/>
            <a:chOff x="868246" y="5451682"/>
            <a:chExt cx="2079665" cy="854320"/>
          </a:xfrm>
        </p:grpSpPr>
        <p:grpSp>
          <p:nvGrpSpPr>
            <p:cNvPr id="3" name="Grupo 2"/>
            <p:cNvGrpSpPr/>
            <p:nvPr/>
          </p:nvGrpSpPr>
          <p:grpSpPr>
            <a:xfrm>
              <a:off x="1344708" y="5661878"/>
              <a:ext cx="1603203" cy="644124"/>
              <a:chOff x="2891119" y="4089075"/>
              <a:chExt cx="1603203" cy="644124"/>
            </a:xfrm>
          </p:grpSpPr>
          <p:pic>
            <p:nvPicPr>
              <p:cNvPr id="3080" name="Picture 8" descr="http://st.depositphotos.com/3018871/3834/v/950/depositphotos_38349767-factory-icon.jpg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216" t="5230" r="38391" b="78468"/>
              <a:stretch/>
            </p:blipFill>
            <p:spPr bwMode="auto">
              <a:xfrm>
                <a:off x="2891119" y="4089075"/>
                <a:ext cx="1183341" cy="643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2" name="Picture 10" descr="http://cache2.asset-cache.net/xc/153883863.jpg?v=2&amp;c=IWSAsset&amp;k=2&amp;d=AVCAFOpL_St9fO6VUezum_djrtcoixpJsTPW1BoBVk81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810" b="78012"/>
              <a:stretch/>
            </p:blipFill>
            <p:spPr bwMode="auto">
              <a:xfrm flipH="1">
                <a:off x="4037806" y="4462248"/>
                <a:ext cx="456516" cy="270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0" t="30784" r="22157" b="38235"/>
            <a:stretch/>
          </p:blipFill>
          <p:spPr>
            <a:xfrm>
              <a:off x="868246" y="5451682"/>
              <a:ext cx="765642" cy="417143"/>
            </a:xfrm>
            <a:prstGeom prst="rect">
              <a:avLst/>
            </a:prstGeom>
          </p:spPr>
        </p:pic>
      </p:grpSp>
      <p:pic>
        <p:nvPicPr>
          <p:cNvPr id="3084" name="Picture 12" descr="http://pixabay.com/static/uploads/photo/2013/07/12/16/51/packages-151372_640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223" y="2781335"/>
            <a:ext cx="1091826" cy="148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390640" y="2230908"/>
            <a:ext cx="3647166" cy="1748564"/>
            <a:chOff x="390640" y="2230908"/>
            <a:chExt cx="3647166" cy="1748564"/>
          </a:xfrm>
        </p:grpSpPr>
        <p:pic>
          <p:nvPicPr>
            <p:cNvPr id="3086" name="Picture 14" descr="http://t0.gstatic.com/images?q=tbn:ANd9GcQFvuv5tuVzUaOnn0KXzKMTa-xIx1UA0gaAXsM3oIJD5eVKIVq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000" y="2275241"/>
              <a:ext cx="528916" cy="306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http://www.petsposh.com/wp-content/uploads/2012/03/Estafeta_Logo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121" y="2230908"/>
              <a:ext cx="1659661" cy="374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http://www.redpack.com.mx/RpkWeb/imagenes/logo_redpack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533" y="2251433"/>
              <a:ext cx="1249273" cy="300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http://www.criaderodegallos.com/fotos/deremate/multipack.gif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55" y="2986696"/>
              <a:ext cx="840254" cy="240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http://www.expoknews.com/wp-content/uploads/2013/06/FedEx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640" y="3605391"/>
              <a:ext cx="857269" cy="374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31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4381" y="2219325"/>
            <a:ext cx="7850993" cy="4382837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Máquinas industriales </a:t>
            </a:r>
          </a:p>
          <a:p>
            <a:pPr marL="0" indent="361950">
              <a:buNone/>
            </a:pPr>
            <a:r>
              <a:rPr lang="es-ES" sz="1200" dirty="0"/>
              <a:t>Costura </a:t>
            </a:r>
            <a:r>
              <a:rPr lang="es-ES" sz="1200" dirty="0" smtClean="0"/>
              <a:t>recta.</a:t>
            </a:r>
          </a:p>
          <a:p>
            <a:pPr marL="0" indent="361950">
              <a:buNone/>
            </a:pPr>
            <a:r>
              <a:rPr lang="es-ES" sz="1200" dirty="0" smtClean="0"/>
              <a:t>Alta velocidad.</a:t>
            </a:r>
          </a:p>
          <a:p>
            <a:pPr marL="0" indent="361950">
              <a:buNone/>
            </a:pPr>
            <a:r>
              <a:rPr lang="es-ES" sz="1200" dirty="0" smtClean="0"/>
              <a:t>Estable.</a:t>
            </a:r>
          </a:p>
          <a:p>
            <a:pPr marL="0" indent="361950">
              <a:buNone/>
            </a:pPr>
            <a:r>
              <a:rPr lang="es-ES" sz="1200" dirty="0" smtClean="0"/>
              <a:t>Baja vibración.</a:t>
            </a:r>
          </a:p>
          <a:p>
            <a:pPr marL="0" indent="361950">
              <a:buNone/>
            </a:pPr>
            <a:r>
              <a:rPr lang="es-ES" sz="1200" dirty="0" smtClean="0"/>
              <a:t>Bajo nivel de ruido.</a:t>
            </a:r>
          </a:p>
          <a:p>
            <a:pPr marL="0" indent="361950">
              <a:buNone/>
            </a:pPr>
            <a:r>
              <a:rPr lang="es-ES" sz="1200" dirty="0" smtClean="0"/>
              <a:t>Sistema automático de lubricación.</a:t>
            </a:r>
          </a:p>
          <a:p>
            <a:pPr marL="0" indent="361950">
              <a:buNone/>
            </a:pPr>
            <a:r>
              <a:rPr lang="es-ES" sz="1200" dirty="0" smtClean="0"/>
              <a:t>Fácil manipulación.</a:t>
            </a:r>
            <a:endParaRPr lang="es-ES" sz="1200" dirty="0"/>
          </a:p>
          <a:p>
            <a:endParaRPr lang="es-ES" dirty="0" smtClean="0"/>
          </a:p>
          <a:p>
            <a:r>
              <a:rPr lang="es-ES" dirty="0" smtClean="0"/>
              <a:t>Máquina de troquelado.</a:t>
            </a:r>
          </a:p>
          <a:p>
            <a:pPr marL="0" indent="361950">
              <a:buNone/>
            </a:pPr>
            <a:r>
              <a:rPr lang="es-ES" sz="1200" dirty="0" smtClean="0"/>
              <a:t>Corte, estampado y doblado.</a:t>
            </a:r>
          </a:p>
          <a:p>
            <a:pPr marL="0" indent="361950">
              <a:buNone/>
            </a:pPr>
            <a:r>
              <a:rPr lang="es-MX" sz="1200" dirty="0" smtClean="0"/>
              <a:t>Operación </a:t>
            </a:r>
            <a:r>
              <a:rPr lang="es-MX" sz="1200" dirty="0"/>
              <a:t>estable y </a:t>
            </a:r>
            <a:r>
              <a:rPr lang="es-MX" sz="1200" dirty="0" smtClean="0"/>
              <a:t>confiable.</a:t>
            </a:r>
          </a:p>
          <a:p>
            <a:pPr marL="0" indent="361950">
              <a:buNone/>
            </a:pPr>
            <a:r>
              <a:rPr lang="es-MX" sz="1200" dirty="0" smtClean="0"/>
              <a:t>Alta precisión.</a:t>
            </a:r>
          </a:p>
          <a:p>
            <a:pPr marL="0" indent="361950">
              <a:buNone/>
            </a:pPr>
            <a:r>
              <a:rPr lang="es-MX" sz="1200" dirty="0" smtClean="0"/>
              <a:t>Operación fácil. </a:t>
            </a:r>
            <a:endParaRPr lang="es-MX" sz="1200" dirty="0"/>
          </a:p>
          <a:p>
            <a:pPr marL="0" indent="361950">
              <a:buNone/>
            </a:pPr>
            <a:r>
              <a:rPr lang="es-MX" sz="1200" dirty="0" smtClean="0"/>
              <a:t>Larga </a:t>
            </a:r>
            <a:r>
              <a:rPr lang="es-MX" sz="1200" dirty="0"/>
              <a:t>vida útil.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Generales de la Tecnología</a:t>
            </a:r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Máquina de plegado y troquel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403" y="4096998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757079" y="6001998"/>
            <a:ext cx="2905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Dimensiones: 1.50*1.40*1.30 m</a:t>
            </a:r>
          </a:p>
          <a:p>
            <a:pPr algn="ctr"/>
            <a:r>
              <a:rPr lang="es-ES" sz="1100" dirty="0" smtClean="0"/>
              <a:t>Potencia del motor: 2.2 </a:t>
            </a:r>
            <a:r>
              <a:rPr lang="es-ES" sz="1100" dirty="0" err="1" smtClean="0"/>
              <a:t>kw</a:t>
            </a:r>
            <a:endParaRPr lang="es-ES" sz="1100" dirty="0" smtClean="0"/>
          </a:p>
          <a:p>
            <a:pPr algn="ctr"/>
            <a:r>
              <a:rPr lang="es-ES" sz="1100" dirty="0" smtClean="0"/>
              <a:t>Peso: 1800 kg</a:t>
            </a:r>
            <a:endParaRPr lang="es-MX" sz="1100" dirty="0"/>
          </a:p>
        </p:txBody>
      </p:sp>
      <p:pic>
        <p:nvPicPr>
          <p:cNvPr id="3079" name="Picture 7" descr="http://tumaquinadecoser.com/mystore/itema/10/bb/maquina-singer-recta-industrial-191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115" y="2219325"/>
            <a:ext cx="1921288" cy="19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5376079" y="2763498"/>
            <a:ext cx="2905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 smtClean="0"/>
              <a:t>Velocidad Máxima:</a:t>
            </a:r>
            <a:r>
              <a:rPr lang="es-MX" sz="1100" dirty="0"/>
              <a:t> 5500 PPM</a:t>
            </a:r>
          </a:p>
          <a:p>
            <a:pPr algn="ctr"/>
            <a:r>
              <a:rPr lang="es-MX" sz="1100" dirty="0" smtClean="0"/>
              <a:t>Largo de puntada: 0-5 </a:t>
            </a:r>
            <a:r>
              <a:rPr lang="es-MX" sz="1100" dirty="0"/>
              <a:t>MM</a:t>
            </a:r>
          </a:p>
          <a:p>
            <a:pPr algn="ctr"/>
            <a:r>
              <a:rPr lang="es-MX" sz="1100" dirty="0" smtClean="0"/>
              <a:t>Altura de prensa telas: 6 </a:t>
            </a:r>
            <a:r>
              <a:rPr lang="es-MX" sz="1100" dirty="0"/>
              <a:t>MM</a:t>
            </a:r>
          </a:p>
          <a:p>
            <a:pPr algn="ctr"/>
            <a:r>
              <a:rPr lang="es-MX" sz="1100" dirty="0" smtClean="0"/>
              <a:t>Aguja: </a:t>
            </a:r>
            <a:r>
              <a:rPr lang="es-MX" sz="1100" dirty="0"/>
              <a:t>16X231</a:t>
            </a:r>
          </a:p>
        </p:txBody>
      </p:sp>
    </p:spTree>
    <p:extLst>
      <p:ext uri="{BB962C8B-B14F-4D97-AF65-F5344CB8AC3E}">
        <p14:creationId xmlns:p14="http://schemas.microsoft.com/office/powerpoint/2010/main" val="25013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3987800"/>
          </a:xfrm>
        </p:spPr>
        <p:txBody>
          <a:bodyPr>
            <a:normAutofit/>
          </a:bodyPr>
          <a:lstStyle/>
          <a:p>
            <a:r>
              <a:rPr lang="es-ES" dirty="0" smtClean="0"/>
              <a:t>Espacio adecuado para trabajo.</a:t>
            </a:r>
          </a:p>
          <a:p>
            <a:pPr marL="361950" indent="0">
              <a:buNone/>
            </a:pPr>
            <a:r>
              <a:rPr lang="es-ES" dirty="0" smtClean="0"/>
              <a:t>Iluminación.</a:t>
            </a:r>
          </a:p>
          <a:p>
            <a:pPr marL="361950" indent="0">
              <a:buNone/>
            </a:pPr>
            <a:r>
              <a:rPr lang="es-ES" dirty="0" smtClean="0"/>
              <a:t>Aire acondicionado.</a:t>
            </a:r>
          </a:p>
          <a:p>
            <a:pPr marL="361950" indent="0">
              <a:buNone/>
            </a:pPr>
            <a:r>
              <a:rPr lang="es-ES" dirty="0" smtClean="0"/>
              <a:t>Servicios primarios </a:t>
            </a:r>
            <a:r>
              <a:rPr lang="es-ES" sz="1600" dirty="0" smtClean="0"/>
              <a:t>(renta, luz, agua, internet, telefonía).</a:t>
            </a:r>
            <a:endParaRPr lang="es-ES" sz="1600" dirty="0"/>
          </a:p>
          <a:p>
            <a:pPr marL="0" indent="361950"/>
            <a:r>
              <a:rPr lang="es-ES" dirty="0" smtClean="0"/>
              <a:t>Maquinaria Industrial </a:t>
            </a:r>
            <a:r>
              <a:rPr lang="es-ES" sz="1600" dirty="0" smtClean="0"/>
              <a:t>(máquinas de coser recta)</a:t>
            </a:r>
            <a:r>
              <a:rPr lang="es-ES" dirty="0" smtClean="0"/>
              <a:t>.</a:t>
            </a:r>
          </a:p>
          <a:p>
            <a:pPr marL="0" indent="361950"/>
            <a:r>
              <a:rPr lang="es-ES" dirty="0" smtClean="0"/>
              <a:t>Maquinaria para terminados.</a:t>
            </a:r>
          </a:p>
          <a:p>
            <a:pPr marL="0" indent="361950"/>
            <a:r>
              <a:rPr lang="es-ES" dirty="0" smtClean="0"/>
              <a:t>Materia prima.</a:t>
            </a:r>
          </a:p>
          <a:p>
            <a:pPr marL="0" indent="361950"/>
            <a:r>
              <a:rPr lang="es-ES" dirty="0" smtClean="0"/>
              <a:t>Maquinaria para embalaje.</a:t>
            </a:r>
          </a:p>
          <a:p>
            <a:pPr marL="0" indent="361950"/>
            <a:r>
              <a:rPr lang="es-ES" dirty="0" smtClean="0"/>
              <a:t>Transporte para mercancía.</a:t>
            </a:r>
          </a:p>
          <a:p>
            <a:pPr marL="0" indent="0"/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/>
          <a:p>
            <a:r>
              <a:rPr lang="es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Equipo e Instalaciones</a:t>
            </a:r>
            <a:endParaRPr lang="es-MX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140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Viabilidad de Mercado</a:t>
            </a:r>
            <a:endParaRPr lang="es-MX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 bwMode="gray">
          <a:xfrm>
            <a:off x="865967" y="5504223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quién?</a:t>
            </a:r>
            <a:endParaRPr lang="es-MX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65966" y="6118021"/>
            <a:ext cx="7405559" cy="522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Mujeres </a:t>
            </a:r>
            <a:r>
              <a:rPr lang="es-ES" dirty="0" smtClean="0"/>
              <a:t>15 </a:t>
            </a:r>
            <a:r>
              <a:rPr lang="es-ES" dirty="0" smtClean="0"/>
              <a:t>a </a:t>
            </a:r>
            <a:r>
              <a:rPr lang="es-ES" dirty="0" smtClean="0"/>
              <a:t>26 </a:t>
            </a:r>
            <a:r>
              <a:rPr lang="es-ES" dirty="0" smtClean="0"/>
              <a:t>años que tengan gusto por la moda.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865970" y="1971824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</a:t>
            </a:r>
            <a:endParaRPr lang="es-MX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865970" y="2497250"/>
            <a:ext cx="7405559" cy="522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 smtClean="0"/>
              <a:t>$ </a:t>
            </a:r>
            <a:r>
              <a:rPr lang="es-ES" sz="2000" b="1" dirty="0" smtClean="0"/>
              <a:t>325 </a:t>
            </a:r>
            <a:r>
              <a:rPr lang="es-ES" dirty="0" smtClean="0"/>
              <a:t>más gastos de envío</a:t>
            </a:r>
            <a:endParaRPr lang="es-ES" dirty="0" smtClean="0"/>
          </a:p>
        </p:txBody>
      </p:sp>
      <p:sp>
        <p:nvSpPr>
          <p:cNvPr id="9" name="Título 1"/>
          <p:cNvSpPr txBox="1">
            <a:spLocks/>
          </p:cNvSpPr>
          <p:nvPr/>
        </p:nvSpPr>
        <p:spPr bwMode="gray">
          <a:xfrm>
            <a:off x="865970" y="2770197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Plaza</a:t>
            </a:r>
            <a:endParaRPr lang="es-MX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865969" y="3341164"/>
            <a:ext cx="7405559" cy="77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Venta directa.</a:t>
            </a:r>
          </a:p>
          <a:p>
            <a:r>
              <a:rPr lang="es-ES" dirty="0" smtClean="0"/>
              <a:t>Páginas web.</a:t>
            </a:r>
            <a:endParaRPr lang="es-ES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 bwMode="gray">
          <a:xfrm>
            <a:off x="865966" y="4116045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Promoción</a:t>
            </a:r>
            <a:endParaRPr lang="es-MX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://www.portafolioblog.com/wp-content/uploads/2007/10/vexel_vector_revista_digital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t="4348" r="51607" b="5114"/>
          <a:stretch/>
        </p:blipFill>
        <p:spPr bwMode="auto">
          <a:xfrm>
            <a:off x="6499090" y="4785698"/>
            <a:ext cx="537884" cy="74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vectorizados.com/muestras/mini-iconos-de-redes-socia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36" y="4808037"/>
            <a:ext cx="1338936" cy="7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dn.freebievectors.com/illustrations/d/g/globe-icons-vector-set-buttons/preview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53747" r="71208"/>
          <a:stretch/>
        </p:blipFill>
        <p:spPr bwMode="auto">
          <a:xfrm>
            <a:off x="865966" y="4778201"/>
            <a:ext cx="841810" cy="79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7417389" y="4804076"/>
            <a:ext cx="792749" cy="808363"/>
            <a:chOff x="5410458" y="4868373"/>
            <a:chExt cx="792749" cy="808363"/>
          </a:xfrm>
        </p:grpSpPr>
        <p:pic>
          <p:nvPicPr>
            <p:cNvPr id="4106" name="Picture 10" descr="https://0.s3.envato.com/files/41575994/trigonal_590_preview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8" t="2503" r="718" b="66595"/>
            <a:stretch/>
          </p:blipFill>
          <p:spPr bwMode="auto">
            <a:xfrm>
              <a:off x="5410458" y="4868373"/>
              <a:ext cx="561304" cy="67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https://0.s3.envato.com/files/41575994/trigonal_590_preview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8" t="2503" r="718" b="66595"/>
            <a:stretch/>
          </p:blipFill>
          <p:spPr bwMode="auto">
            <a:xfrm rot="744735">
              <a:off x="5641903" y="5001156"/>
              <a:ext cx="561304" cy="675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Imagen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0632" y="4825910"/>
            <a:ext cx="1454198" cy="774507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1844787" y="4734231"/>
            <a:ext cx="992098" cy="933007"/>
            <a:chOff x="2169593" y="4653004"/>
            <a:chExt cx="992098" cy="933007"/>
          </a:xfrm>
        </p:grpSpPr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69593" y="4653004"/>
              <a:ext cx="492086" cy="933007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1679" y="4663457"/>
              <a:ext cx="500012" cy="886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42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/>
          <a:p>
            <a:r>
              <a:rPr lang="es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Finanzas</a:t>
            </a:r>
            <a:endParaRPr lang="es-MX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gray">
          <a:xfrm>
            <a:off x="865970" y="1971824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Inversión Inicial</a:t>
            </a:r>
            <a:endParaRPr lang="es-MX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 bwMode="gray">
          <a:xfrm>
            <a:off x="865970" y="3314849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</a:t>
            </a:r>
            <a:r>
              <a:rPr lang="es-E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back (retorno de la inversión)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gray">
          <a:xfrm>
            <a:off x="865970" y="4553099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Proyección de ventas a 2 años </a:t>
            </a:r>
            <a:endParaRPr lang="es-MX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9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/>
          <a:p>
            <a:r>
              <a:rPr lang="es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Producción</a:t>
            </a:r>
            <a:endParaRPr lang="es-MX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271" b="64481"/>
          <a:stretch/>
        </p:blipFill>
        <p:spPr>
          <a:xfrm>
            <a:off x="433664" y="2200274"/>
            <a:ext cx="8587039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93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606</TotalTime>
  <Words>358</Words>
  <Application>Microsoft Office PowerPoint</Application>
  <PresentationFormat>Presentación en pantalla (4:3)</PresentationFormat>
  <Paragraphs>99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Airplanes in the Night Sky</vt:lpstr>
      <vt:lpstr>Arial</vt:lpstr>
      <vt:lpstr>Century Gothic</vt:lpstr>
      <vt:lpstr>The Waddys</vt:lpstr>
      <vt:lpstr>Wingdings 3</vt:lpstr>
      <vt:lpstr>Sala de reuniones Ion</vt:lpstr>
      <vt:lpstr>CorelDRAW</vt:lpstr>
      <vt:lpstr>Presentación de PowerPoint</vt:lpstr>
      <vt:lpstr>Justificación</vt:lpstr>
      <vt:lpstr>Misión</vt:lpstr>
      <vt:lpstr>Proceso de Producción</vt:lpstr>
      <vt:lpstr>Características Generales de la Tecnología</vt:lpstr>
      <vt:lpstr>Equipo e Instalaciones</vt:lpstr>
      <vt:lpstr>Viabilidad de Mercado</vt:lpstr>
      <vt:lpstr>Finanzas</vt:lpstr>
      <vt:lpstr>Proceso de Producción</vt:lpstr>
      <vt:lpstr>Presentación de PowerPoint</vt:lpstr>
      <vt:lpstr>Producto</vt:lpstr>
      <vt:lpstr>Qué hace?</vt:lpstr>
      <vt:lpstr>Cómo funciona?</vt:lpstr>
      <vt:lpstr>Virtudes y Ganancias</vt:lpstr>
      <vt:lpstr>Metas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Tania</dc:creator>
  <cp:lastModifiedBy>Tania</cp:lastModifiedBy>
  <cp:revision>40</cp:revision>
  <dcterms:created xsi:type="dcterms:W3CDTF">2014-05-13T03:51:26Z</dcterms:created>
  <dcterms:modified xsi:type="dcterms:W3CDTF">2014-09-19T06:38:03Z</dcterms:modified>
</cp:coreProperties>
</file>