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9" r:id="rId33"/>
    <p:sldId id="286" r:id="rId34"/>
    <p:sldId id="287" r:id="rId35"/>
    <p:sldId id="288" r:id="rId36"/>
    <p:sldId id="289" r:id="rId37"/>
    <p:sldId id="290" r:id="rId38"/>
    <p:sldId id="291" r:id="rId39"/>
    <p:sldId id="33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5" r:id="rId52"/>
    <p:sldId id="325" r:id="rId53"/>
    <p:sldId id="326" r:id="rId54"/>
    <p:sldId id="327" r:id="rId55"/>
    <p:sldId id="328" r:id="rId56"/>
    <p:sldId id="324" r:id="rId57"/>
    <p:sldId id="303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60"/>
  </p:normalViewPr>
  <p:slideViewPr>
    <p:cSldViewPr>
      <p:cViewPr varScale="1">
        <p:scale>
          <a:sx n="68" d="100"/>
          <a:sy n="68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554C88-7281-4D5F-BB6B-6A47C29054DE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7175934-00CF-4C81-8267-6322C17021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8800"/>
          </a:xfrm>
        </p:spPr>
        <p:txBody>
          <a:bodyPr/>
          <a:lstStyle/>
          <a:p>
            <a:pPr algn="ctr"/>
            <a:r>
              <a:rPr lang="es-ES_tradnl" dirty="0" smtClean="0"/>
              <a:t>Presentación de proyecto integrador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552280"/>
          </a:xfrm>
        </p:spPr>
        <p:txBody>
          <a:bodyPr>
            <a:normAutofit/>
          </a:bodyPr>
          <a:lstStyle/>
          <a:p>
            <a:r>
              <a:rPr lang="es-ES_tradnl" dirty="0" smtClean="0"/>
              <a:t>Equipo 4</a:t>
            </a:r>
          </a:p>
          <a:p>
            <a:r>
              <a:rPr lang="es-ES_tradnl" dirty="0" smtClean="0"/>
              <a:t>Integrantes:</a:t>
            </a:r>
          </a:p>
          <a:p>
            <a:r>
              <a:rPr lang="es-ES_tradnl" dirty="0" smtClean="0"/>
              <a:t>Barbosa Gonzales </a:t>
            </a:r>
            <a:r>
              <a:rPr lang="es-ES_tradnl" dirty="0" err="1" smtClean="0"/>
              <a:t>Edsel</a:t>
            </a:r>
            <a:endParaRPr lang="es-ES_tradnl" dirty="0" smtClean="0"/>
          </a:p>
          <a:p>
            <a:r>
              <a:rPr lang="es-ES_tradnl" dirty="0" smtClean="0"/>
              <a:t>Garza Gallegos José Luis</a:t>
            </a:r>
          </a:p>
          <a:p>
            <a:r>
              <a:rPr lang="es-ES_tradnl" dirty="0" smtClean="0"/>
              <a:t>Gómez Peralta Kevin Roberto</a:t>
            </a:r>
          </a:p>
          <a:p>
            <a:r>
              <a:rPr lang="es-ES_tradnl" dirty="0" smtClean="0"/>
              <a:t>Silva Contreras Amayelli Itzel 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-2000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1.8 Calificaciones para entrar al área: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352928" cy="4176464"/>
          </a:xfrm>
        </p:spPr>
        <p:txBody>
          <a:bodyPr>
            <a:normAutofit/>
          </a:bodyPr>
          <a:lstStyle/>
          <a:p>
            <a:pPr algn="l"/>
            <a:r>
              <a:rPr lang="es-MX" sz="2800" dirty="0" smtClean="0"/>
              <a:t>-Saber </a:t>
            </a:r>
            <a:r>
              <a:rPr lang="es-MX" sz="2800" dirty="0" smtClean="0"/>
              <a:t>programar en lenguajes multiplataforma y manejo de herramientas de desarrollo visuales. </a:t>
            </a:r>
            <a:endParaRPr lang="es-MX" sz="2800" dirty="0" smtClean="0"/>
          </a:p>
          <a:p>
            <a:pPr algn="l"/>
            <a:endParaRPr lang="es-MX" sz="2800" dirty="0" smtClean="0"/>
          </a:p>
          <a:p>
            <a:pPr algn="l"/>
            <a:r>
              <a:rPr lang="es-MX" sz="2800" dirty="0" smtClean="0"/>
              <a:t>-</a:t>
            </a:r>
            <a:r>
              <a:rPr lang="es-MX" sz="2800" dirty="0" smtClean="0"/>
              <a:t>Conocimientos </a:t>
            </a:r>
            <a:r>
              <a:rPr lang="es-MX" sz="2800" dirty="0" smtClean="0"/>
              <a:t>de diseño gráfico. </a:t>
            </a:r>
            <a:endParaRPr lang="es-MX" sz="2800" dirty="0" smtClean="0"/>
          </a:p>
          <a:p>
            <a:pPr algn="l"/>
            <a:endParaRPr lang="es-MX" sz="2800" dirty="0" smtClean="0"/>
          </a:p>
          <a:p>
            <a:pPr algn="l"/>
            <a:r>
              <a:rPr lang="es-MX" sz="2800" dirty="0" smtClean="0"/>
              <a:t>-Conocimientos </a:t>
            </a:r>
            <a:r>
              <a:rPr lang="es-MX" sz="2800" dirty="0" smtClean="0"/>
              <a:t>para mantenimiento y reparación de hardware.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8568952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2.1 Objetivos de la mercadotecnia.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352928" cy="4608512"/>
          </a:xfrm>
        </p:spPr>
        <p:txBody>
          <a:bodyPr/>
          <a:lstStyle/>
          <a:p>
            <a:pPr algn="ctr"/>
            <a:r>
              <a:rPr lang="es-MX" b="1" i="1" dirty="0" smtClean="0"/>
              <a:t>2.1.1 A corto plazo:</a:t>
            </a:r>
            <a:endParaRPr lang="es-ES" b="1" i="1" dirty="0" smtClean="0"/>
          </a:p>
          <a:p>
            <a:pPr algn="l"/>
            <a:r>
              <a:rPr lang="es-MX" dirty="0" smtClean="0"/>
              <a:t>Hacer un </a:t>
            </a:r>
            <a:r>
              <a:rPr lang="es-MX" u="sng" dirty="0" smtClean="0"/>
              <a:t>estudio del mercado </a:t>
            </a:r>
            <a:r>
              <a:rPr lang="es-MX" dirty="0" smtClean="0"/>
              <a:t>visitando a las principales </a:t>
            </a:r>
            <a:r>
              <a:rPr lang="es-MX" u="sng" dirty="0" smtClean="0"/>
              <a:t>centrales camioneras </a:t>
            </a:r>
            <a:r>
              <a:rPr lang="es-MX" dirty="0" smtClean="0"/>
              <a:t>del estado para </a:t>
            </a:r>
            <a:r>
              <a:rPr lang="es-MX" u="sng" dirty="0" smtClean="0"/>
              <a:t>ver cuántas unidades </a:t>
            </a:r>
            <a:r>
              <a:rPr lang="es-MX" dirty="0" smtClean="0"/>
              <a:t>de transporte </a:t>
            </a:r>
            <a:r>
              <a:rPr lang="es-MX" u="sng" dirty="0" smtClean="0"/>
              <a:t>público hay en existencia </a:t>
            </a:r>
            <a:r>
              <a:rPr lang="es-MX" dirty="0" smtClean="0"/>
              <a:t>para hacer un estimado de la cantidad de usuarios por día.</a:t>
            </a:r>
            <a:endParaRPr lang="es-ES" dirty="0" smtClean="0"/>
          </a:p>
          <a:p>
            <a:pPr algn="ctr"/>
            <a:r>
              <a:rPr lang="es-MX" b="1" i="1" dirty="0" smtClean="0"/>
              <a:t>2.1.2 A mediano plazo:</a:t>
            </a:r>
            <a:endParaRPr lang="es-ES" b="1" i="1" dirty="0" smtClean="0"/>
          </a:p>
          <a:p>
            <a:pPr algn="l"/>
            <a:r>
              <a:rPr lang="es-MX" dirty="0" smtClean="0"/>
              <a:t>Ver los </a:t>
            </a:r>
            <a:r>
              <a:rPr lang="es-MX" u="sng" dirty="0" smtClean="0"/>
              <a:t>costos del material necesario </a:t>
            </a:r>
            <a:r>
              <a:rPr lang="es-MX" dirty="0" smtClean="0"/>
              <a:t>para hacer los sistemas y  tarjetas necesarios </a:t>
            </a:r>
            <a:r>
              <a:rPr lang="es-MX" u="sng" dirty="0" smtClean="0"/>
              <a:t>para todas las unidades </a:t>
            </a:r>
            <a:r>
              <a:rPr lang="es-MX" dirty="0" smtClean="0"/>
              <a:t>y </a:t>
            </a:r>
            <a:r>
              <a:rPr lang="es-MX" u="sng" dirty="0" smtClean="0"/>
              <a:t>ver cuál es el más conveniente</a:t>
            </a:r>
            <a:r>
              <a:rPr lang="es-MX" dirty="0" smtClean="0"/>
              <a:t> para su utilización.</a:t>
            </a:r>
            <a:endParaRPr lang="es-ES" dirty="0" smtClean="0"/>
          </a:p>
          <a:p>
            <a:pPr algn="ctr"/>
            <a:r>
              <a:rPr lang="es-MX" b="1" i="1" dirty="0" smtClean="0"/>
              <a:t>2.1.3 A largo plazo:</a:t>
            </a:r>
            <a:endParaRPr lang="es-ES" b="1" i="1" dirty="0" smtClean="0"/>
          </a:p>
          <a:p>
            <a:pPr algn="l"/>
            <a:r>
              <a:rPr lang="es-MX" u="sng" dirty="0" smtClean="0"/>
              <a:t>I</a:t>
            </a:r>
            <a:r>
              <a:rPr lang="es-MX" u="sng" dirty="0" smtClean="0"/>
              <a:t>mplementación </a:t>
            </a:r>
            <a:r>
              <a:rPr lang="es-MX" u="sng" dirty="0" smtClean="0"/>
              <a:t>del sistema en todas las unidades </a:t>
            </a:r>
            <a:r>
              <a:rPr lang="es-MX" dirty="0" smtClean="0"/>
              <a:t>de transporte y la </a:t>
            </a:r>
            <a:r>
              <a:rPr lang="es-MX" u="sng" dirty="0" smtClean="0"/>
              <a:t>promoción del sistema entre la población </a:t>
            </a:r>
            <a:r>
              <a:rPr lang="es-MX" dirty="0" smtClean="0"/>
              <a:t>para que comience su uso.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-675456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2.2 Investigación de mercado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80920" cy="5256584"/>
          </a:xfrm>
        </p:spPr>
        <p:txBody>
          <a:bodyPr>
            <a:noAutofit/>
          </a:bodyPr>
          <a:lstStyle/>
          <a:p>
            <a:pPr algn="ctr"/>
            <a:r>
              <a:rPr lang="es-MX" sz="2400" b="1" i="1" dirty="0" smtClean="0"/>
              <a:t>2.2.1Tamaño del mercado</a:t>
            </a:r>
            <a:r>
              <a:rPr lang="es-MX" sz="2400" b="1" i="1" dirty="0" smtClean="0"/>
              <a:t>:</a:t>
            </a:r>
            <a:endParaRPr lang="es-MX" sz="2400" dirty="0" smtClean="0"/>
          </a:p>
          <a:p>
            <a:pPr algn="l"/>
            <a:r>
              <a:rPr lang="es-MX" sz="2400" dirty="0" smtClean="0"/>
              <a:t>El </a:t>
            </a:r>
            <a:r>
              <a:rPr lang="es-MX" sz="2400" dirty="0" smtClean="0"/>
              <a:t>mercado </a:t>
            </a:r>
            <a:r>
              <a:rPr lang="es-MX" sz="2400" u="sng" dirty="0" smtClean="0"/>
              <a:t>abarcará las ciudades principales del estado y algunas comunidades </a:t>
            </a:r>
            <a:r>
              <a:rPr lang="es-MX" sz="2400" dirty="0" smtClean="0"/>
              <a:t>circunvecinas</a:t>
            </a:r>
            <a:r>
              <a:rPr lang="es-MX" sz="2400" dirty="0" smtClean="0"/>
              <a:t>.</a:t>
            </a:r>
          </a:p>
          <a:p>
            <a:pPr marL="493776" lvl="0" indent="-457200" algn="l"/>
            <a:r>
              <a:rPr lang="es-MX" sz="2400" dirty="0" smtClean="0"/>
              <a:t>a)</a:t>
            </a:r>
            <a:r>
              <a:rPr lang="es-MX" sz="2400" b="1" dirty="0" smtClean="0"/>
              <a:t>Segmento </a:t>
            </a:r>
            <a:r>
              <a:rPr lang="es-MX" sz="2400" b="1" dirty="0" smtClean="0"/>
              <a:t>de mercado </a:t>
            </a:r>
            <a:r>
              <a:rPr lang="es-MX" sz="2400" dirty="0" smtClean="0"/>
              <a:t>que la empresa </a:t>
            </a:r>
            <a:r>
              <a:rPr lang="es-MX" sz="2400" dirty="0" smtClean="0"/>
              <a:t>pretende:</a:t>
            </a:r>
            <a:r>
              <a:rPr lang="es-ES" sz="2400" dirty="0" smtClean="0"/>
              <a:t> </a:t>
            </a:r>
          </a:p>
          <a:p>
            <a:pPr marL="493776" lvl="0" indent="-457200" algn="l"/>
            <a:r>
              <a:rPr lang="es-MX" sz="2400" u="sng" dirty="0" smtClean="0"/>
              <a:t>Áreas </a:t>
            </a:r>
            <a:r>
              <a:rPr lang="es-MX" sz="2400" u="sng" dirty="0" smtClean="0"/>
              <a:t>urbanas de Colima, Villa de Álvarez, </a:t>
            </a:r>
            <a:r>
              <a:rPr lang="es-MX" sz="2400" u="sng" dirty="0" smtClean="0"/>
              <a:t>Cómala,</a:t>
            </a:r>
          </a:p>
          <a:p>
            <a:pPr marL="493776" lvl="0" indent="-457200" algn="l"/>
            <a:r>
              <a:rPr lang="es-MX" sz="2400" u="sng" dirty="0" smtClean="0"/>
              <a:t>Cuauhtémoc</a:t>
            </a:r>
            <a:r>
              <a:rPr lang="es-MX" sz="2400" u="sng" dirty="0" smtClean="0"/>
              <a:t>, Armería, Tecomán y Manzanillo</a:t>
            </a:r>
            <a:r>
              <a:rPr lang="es-MX" sz="2400" dirty="0" smtClean="0"/>
              <a:t>.</a:t>
            </a:r>
            <a:endParaRPr lang="es-ES" sz="2400" dirty="0" smtClean="0"/>
          </a:p>
          <a:p>
            <a:pPr lvl="0" algn="l"/>
            <a:r>
              <a:rPr lang="es-MX" sz="2400" dirty="0" smtClean="0"/>
              <a:t>b)</a:t>
            </a:r>
            <a:r>
              <a:rPr lang="es-MX" sz="2400" b="1" dirty="0" smtClean="0"/>
              <a:t>Características </a:t>
            </a:r>
            <a:r>
              <a:rPr lang="es-MX" sz="2400" b="1" dirty="0" smtClean="0"/>
              <a:t>principales </a:t>
            </a:r>
            <a:r>
              <a:rPr lang="es-MX" sz="2400" dirty="0" smtClean="0"/>
              <a:t>del segmento del mercado:</a:t>
            </a:r>
            <a:endParaRPr lang="es-ES" sz="2400" dirty="0" smtClean="0"/>
          </a:p>
          <a:p>
            <a:pPr algn="l"/>
            <a:r>
              <a:rPr lang="es-MX" sz="2400" dirty="0" smtClean="0"/>
              <a:t>Son </a:t>
            </a:r>
            <a:r>
              <a:rPr lang="es-MX" sz="2400" u="sng" dirty="0" smtClean="0"/>
              <a:t>áreas urbanas que colindan entre sí </a:t>
            </a:r>
            <a:r>
              <a:rPr lang="es-MX" sz="2400" dirty="0" smtClean="0"/>
              <a:t>en las que las unidades de transporte público realizan su recorrido y c</a:t>
            </a:r>
            <a:r>
              <a:rPr lang="es-MX" sz="2400" u="sng" dirty="0" smtClean="0"/>
              <a:t>iudades centrales de los municipios más grandes.</a:t>
            </a:r>
            <a:endParaRPr lang="es-ES" sz="2400" u="sng" dirty="0" smtClean="0"/>
          </a:p>
          <a:p>
            <a:pPr algn="l"/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352928" cy="5904656"/>
          </a:xfrm>
        </p:spPr>
        <p:txBody>
          <a:bodyPr>
            <a:normAutofit/>
          </a:bodyPr>
          <a:lstStyle/>
          <a:p>
            <a:pPr algn="ctr"/>
            <a:r>
              <a:rPr lang="es-MX" sz="1800" b="1" i="1" dirty="0" smtClean="0"/>
              <a:t>2.2.2 Consumo aparente:</a:t>
            </a:r>
            <a:endParaRPr lang="es-ES" sz="1800" b="1" i="1" dirty="0" smtClean="0"/>
          </a:p>
          <a:p>
            <a:pPr algn="l"/>
            <a:r>
              <a:rPr lang="es-MX" sz="1800" dirty="0" smtClean="0"/>
              <a:t>La </a:t>
            </a:r>
            <a:r>
              <a:rPr lang="es-MX" sz="1800" u="sng" dirty="0" smtClean="0"/>
              <a:t>población estudiantil y  los adultos mayores serían los principales usuarios</a:t>
            </a:r>
            <a:r>
              <a:rPr lang="es-MX" sz="1800" dirty="0" smtClean="0"/>
              <a:t> del  nuevo sistema implementado en las unidades de transporte público, </a:t>
            </a:r>
            <a:r>
              <a:rPr lang="es-MX" sz="1800" u="sng" dirty="0" smtClean="0"/>
              <a:t>así como los trabajadores </a:t>
            </a:r>
            <a:r>
              <a:rPr lang="es-MX" sz="1800" dirty="0" smtClean="0"/>
              <a:t>de la clase media.  </a:t>
            </a:r>
            <a:endParaRPr lang="es-ES" sz="1800" dirty="0" smtClean="0"/>
          </a:p>
          <a:p>
            <a:pPr algn="ctr"/>
            <a:r>
              <a:rPr lang="es-MX" sz="1800" b="1" i="1" dirty="0" smtClean="0"/>
              <a:t>2.2.3 Demanda potencial:</a:t>
            </a:r>
            <a:endParaRPr lang="es-ES" sz="1800" b="1" i="1" dirty="0" smtClean="0"/>
          </a:p>
          <a:p>
            <a:pPr algn="l"/>
            <a:r>
              <a:rPr lang="es-MX" sz="1800" b="1" dirty="0" smtClean="0"/>
              <a:t>A corto plazo</a:t>
            </a:r>
            <a:r>
              <a:rPr lang="es-MX" sz="1800" dirty="0" smtClean="0"/>
              <a:t>: </a:t>
            </a:r>
            <a:r>
              <a:rPr lang="es-MX" sz="1800" u="sng" dirty="0" smtClean="0"/>
              <a:t>U</a:t>
            </a:r>
            <a:r>
              <a:rPr lang="es-MX" sz="1800" u="sng" dirty="0" smtClean="0"/>
              <a:t>na </a:t>
            </a:r>
            <a:r>
              <a:rPr lang="es-MX" sz="1800" u="sng" dirty="0" smtClean="0"/>
              <a:t>vez implementado </a:t>
            </a:r>
            <a:r>
              <a:rPr lang="es-MX" sz="1800" dirty="0" smtClean="0"/>
              <a:t>el sistema </a:t>
            </a:r>
            <a:r>
              <a:rPr lang="es-MX" sz="1800" u="sng" dirty="0" smtClean="0"/>
              <a:t>habrá una gran demanda por el cambio </a:t>
            </a:r>
            <a:r>
              <a:rPr lang="es-MX" sz="1800" dirty="0" smtClean="0"/>
              <a:t>realizado </a:t>
            </a:r>
            <a:r>
              <a:rPr lang="es-MX" sz="1800" u="sng" dirty="0" smtClean="0"/>
              <a:t>ya que todos los estudiantes y personas</a:t>
            </a:r>
            <a:r>
              <a:rPr lang="es-MX" sz="1800" dirty="0" smtClean="0"/>
              <a:t> que lo usan de manera cotidiana en general </a:t>
            </a:r>
            <a:r>
              <a:rPr lang="es-MX" sz="1800" u="sng" dirty="0" smtClean="0"/>
              <a:t>tenderán a solicitar el servicio.</a:t>
            </a:r>
            <a:endParaRPr lang="es-ES" sz="1800" u="sng" dirty="0" smtClean="0"/>
          </a:p>
          <a:p>
            <a:pPr algn="l"/>
            <a:r>
              <a:rPr lang="es-MX" sz="1800" b="1" dirty="0" smtClean="0"/>
              <a:t>A Mediano plazo: </a:t>
            </a:r>
            <a:r>
              <a:rPr lang="es-MX" sz="1800" dirty="0" smtClean="0"/>
              <a:t>E</a:t>
            </a:r>
            <a:r>
              <a:rPr lang="es-MX" sz="1800" dirty="0" smtClean="0"/>
              <a:t>l </a:t>
            </a:r>
            <a:r>
              <a:rPr lang="es-MX" sz="1800" dirty="0" smtClean="0"/>
              <a:t>resto de </a:t>
            </a:r>
            <a:r>
              <a:rPr lang="es-MX" sz="1800" u="sng" dirty="0" smtClean="0"/>
              <a:t>población que no usaba el sistema </a:t>
            </a:r>
            <a:r>
              <a:rPr lang="es-MX" sz="1800" dirty="0" smtClean="0"/>
              <a:t>comenzaría a </a:t>
            </a:r>
            <a:r>
              <a:rPr lang="es-MX" sz="1800" u="sng" dirty="0" smtClean="0"/>
              <a:t>usar el mismo poco a poco</a:t>
            </a:r>
            <a:r>
              <a:rPr lang="es-MX" sz="1800" dirty="0" smtClean="0"/>
              <a:t>. </a:t>
            </a:r>
            <a:endParaRPr lang="es-ES" sz="1800" dirty="0" smtClean="0"/>
          </a:p>
          <a:p>
            <a:pPr algn="l"/>
            <a:r>
              <a:rPr lang="es-MX" sz="1800" b="1" dirty="0" smtClean="0"/>
              <a:t>A  largo plazo: </a:t>
            </a:r>
            <a:r>
              <a:rPr lang="es-MX" sz="1800" dirty="0" smtClean="0"/>
              <a:t>los usuarios que ya usaban el sistema </a:t>
            </a:r>
            <a:r>
              <a:rPr lang="es-MX" sz="1800" u="sng" dirty="0" smtClean="0"/>
              <a:t>tendrían que realizar una renovación de la tarjeta</a:t>
            </a:r>
            <a:r>
              <a:rPr lang="es-MX" sz="1800" dirty="0" smtClean="0"/>
              <a:t> utilizada para el servicio en las unidades de transporte público y probablemente se </a:t>
            </a:r>
            <a:r>
              <a:rPr lang="es-MX" sz="1800" u="sng" dirty="0" smtClean="0"/>
              <a:t>agregarán otros medios de pago y recargas</a:t>
            </a:r>
            <a:r>
              <a:rPr lang="es-MX" sz="1800" dirty="0" smtClean="0"/>
              <a:t>, lo cual </a:t>
            </a:r>
            <a:r>
              <a:rPr lang="es-MX" sz="1800" u="sng" dirty="0" smtClean="0"/>
              <a:t>podría aumentar </a:t>
            </a:r>
            <a:r>
              <a:rPr lang="es-MX" sz="1800" dirty="0" smtClean="0"/>
              <a:t>un poco más </a:t>
            </a:r>
            <a:r>
              <a:rPr lang="es-MX" sz="1800" u="sng" dirty="0" smtClean="0"/>
              <a:t>el mercado.</a:t>
            </a:r>
            <a:endParaRPr lang="es-ES" sz="2400" u="sng" dirty="0" smtClean="0"/>
          </a:p>
          <a:p>
            <a:pPr algn="ctr"/>
            <a:r>
              <a:rPr lang="es-MX" sz="1800" b="1" i="1" dirty="0" smtClean="0"/>
              <a:t>2.2.4 Participación de la competencia del mercado:</a:t>
            </a:r>
            <a:endParaRPr lang="es-ES" sz="1800" b="1" i="1" dirty="0" smtClean="0"/>
          </a:p>
          <a:p>
            <a:pPr algn="l"/>
            <a:r>
              <a:rPr lang="es-MX" sz="1800" u="sng" dirty="0" smtClean="0"/>
              <a:t>La competencia </a:t>
            </a:r>
            <a:r>
              <a:rPr lang="es-MX" sz="1800" dirty="0" smtClean="0"/>
              <a:t>vendrían a ser las </a:t>
            </a:r>
            <a:r>
              <a:rPr lang="es-MX" sz="1800" u="sng" dirty="0" smtClean="0"/>
              <a:t>pequeñas empresas </a:t>
            </a:r>
            <a:r>
              <a:rPr lang="es-MX" sz="1800" u="sng" dirty="0" smtClean="0"/>
              <a:t>o los propietarios </a:t>
            </a:r>
            <a:r>
              <a:rPr lang="es-MX" sz="1800" u="sng" dirty="0" smtClean="0"/>
              <a:t>individuales </a:t>
            </a:r>
            <a:r>
              <a:rPr lang="es-MX" sz="1800" u="sng" dirty="0" smtClean="0"/>
              <a:t>de </a:t>
            </a:r>
            <a:r>
              <a:rPr lang="es-MX" sz="1800" u="sng" dirty="0" smtClean="0"/>
              <a:t>unidades</a:t>
            </a:r>
            <a:r>
              <a:rPr lang="es-MX" sz="1800" dirty="0" smtClean="0"/>
              <a:t> </a:t>
            </a:r>
            <a:r>
              <a:rPr lang="es-MX" sz="1800" dirty="0" smtClean="0"/>
              <a:t>a </a:t>
            </a:r>
            <a:r>
              <a:rPr lang="es-MX" sz="1800" dirty="0" smtClean="0"/>
              <a:t>las </a:t>
            </a:r>
            <a:r>
              <a:rPr lang="es-MX" sz="1800" u="sng" dirty="0" smtClean="0"/>
              <a:t>que no </a:t>
            </a:r>
            <a:r>
              <a:rPr lang="es-MX" sz="1800" dirty="0" smtClean="0"/>
              <a:t>se les </a:t>
            </a:r>
            <a:r>
              <a:rPr lang="es-MX" sz="1800" u="sng" dirty="0" smtClean="0"/>
              <a:t>quiera implementar el sistema y se reúsen a dar el servicio de prepago.</a:t>
            </a:r>
          </a:p>
          <a:p>
            <a:pPr algn="l"/>
            <a:endParaRPr lang="es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6024"/>
            <a:ext cx="7772400" cy="110872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2.3 Estudio de mercado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280920" cy="4968552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Para la realización del estudio del mercado que se encuentra relacionado con nuestros servicios debemos de </a:t>
            </a:r>
            <a:r>
              <a:rPr lang="es-MX" sz="2400" u="sng" dirty="0" smtClean="0"/>
              <a:t>realizar una meticulosa recopilación</a:t>
            </a:r>
            <a:r>
              <a:rPr lang="es-MX" sz="2400" dirty="0" smtClean="0"/>
              <a:t>, además, </a:t>
            </a:r>
            <a:r>
              <a:rPr lang="es-MX" sz="2400" u="sng" dirty="0" smtClean="0"/>
              <a:t>registrar y analizar los datos </a:t>
            </a:r>
            <a:r>
              <a:rPr lang="es-MX" sz="2400" dirty="0" smtClean="0"/>
              <a:t>que se recaben en torno a este proceso y así </a:t>
            </a:r>
            <a:r>
              <a:rPr lang="es-MX" sz="2400" u="sng" dirty="0" smtClean="0"/>
              <a:t>poder determinar lo que se requiere o necesita </a:t>
            </a:r>
            <a:r>
              <a:rPr lang="es-MX" sz="2400" dirty="0" smtClean="0"/>
              <a:t>para la creación de nuestros productos y/o servicios. Para esto tendremos que realizar </a:t>
            </a:r>
            <a:r>
              <a:rPr lang="es-MX" sz="2400" u="sng" dirty="0" smtClean="0"/>
              <a:t>la recopilación con las empresas relacionadas al transporte público </a:t>
            </a:r>
            <a:r>
              <a:rPr lang="es-MX" sz="2400" dirty="0" smtClean="0"/>
              <a:t>en Colima, indagar sus necesidades a fondo y así poder ofrecer servicios de calidad. 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496944" cy="6192688"/>
          </a:xfrm>
        </p:spPr>
        <p:txBody>
          <a:bodyPr>
            <a:noAutofit/>
          </a:bodyPr>
          <a:lstStyle/>
          <a:p>
            <a:pPr algn="ctr"/>
            <a:r>
              <a:rPr lang="es-MX" b="1" i="1" dirty="0" smtClean="0"/>
              <a:t>2.3.1 Objetivo del estudio</a:t>
            </a:r>
            <a:endParaRPr lang="es-ES" b="1" i="1" dirty="0" smtClean="0"/>
          </a:p>
          <a:p>
            <a:pPr algn="just"/>
            <a:r>
              <a:rPr lang="es-MX" dirty="0" smtClean="0"/>
              <a:t>Objetivo principal: </a:t>
            </a:r>
            <a:r>
              <a:rPr lang="es-MX" u="sng" dirty="0" smtClean="0"/>
              <a:t>conocer lo que requiere el o los clientes</a:t>
            </a:r>
            <a:r>
              <a:rPr lang="es-MX" dirty="0" smtClean="0"/>
              <a:t> en relación a los productos y servicios, se necesita conocer en forma directa a nuestros clientes</a:t>
            </a:r>
            <a:r>
              <a:rPr lang="es-MX" u="sng" dirty="0" smtClean="0"/>
              <a:t>, en este caso las empresas dueñas de los camiones y transporte público </a:t>
            </a:r>
            <a:r>
              <a:rPr lang="es-MX" dirty="0" smtClean="0"/>
              <a:t>y obtener información, necesitaremos realizar ya sean </a:t>
            </a:r>
            <a:r>
              <a:rPr lang="es-MX" u="sng" dirty="0" smtClean="0"/>
              <a:t>encuestas o entrevistas </a:t>
            </a:r>
            <a:r>
              <a:rPr lang="es-MX" dirty="0" smtClean="0"/>
              <a:t>con cada uno de ellos obteniendo </a:t>
            </a:r>
            <a:r>
              <a:rPr lang="es-MX" u="sng" dirty="0" smtClean="0"/>
              <a:t>la opinión </a:t>
            </a:r>
            <a:r>
              <a:rPr lang="es-MX" dirty="0" smtClean="0"/>
              <a:t>que tiene respecto al producto, </a:t>
            </a:r>
            <a:r>
              <a:rPr lang="es-MX" u="sng" dirty="0" smtClean="0"/>
              <a:t>el precio </a:t>
            </a:r>
            <a:r>
              <a:rPr lang="es-MX" dirty="0" smtClean="0"/>
              <a:t>a pagar, lo que </a:t>
            </a:r>
            <a:r>
              <a:rPr lang="es-MX" u="sng" dirty="0" smtClean="0"/>
              <a:t>requieren</a:t>
            </a:r>
            <a:r>
              <a:rPr lang="es-MX" dirty="0" smtClean="0"/>
              <a:t>, además, de </a:t>
            </a:r>
            <a:r>
              <a:rPr lang="es-MX" u="sng" dirty="0" smtClean="0"/>
              <a:t>realizar toma de decisione</a:t>
            </a:r>
            <a:r>
              <a:rPr lang="es-MX" dirty="0" smtClean="0"/>
              <a:t>s para brindar un servicio de calidad.</a:t>
            </a:r>
            <a:endParaRPr lang="es-ES" dirty="0" smtClean="0"/>
          </a:p>
          <a:p>
            <a:pPr algn="just"/>
            <a:r>
              <a:rPr lang="es-MX" b="1" dirty="0" smtClean="0"/>
              <a:t>A corto plazo: </a:t>
            </a:r>
            <a:r>
              <a:rPr lang="es-MX" u="sng" dirty="0" smtClean="0"/>
              <a:t>S</a:t>
            </a:r>
            <a:r>
              <a:rPr lang="es-MX" u="sng" dirty="0" smtClean="0"/>
              <a:t>aber </a:t>
            </a:r>
            <a:r>
              <a:rPr lang="es-MX" u="sng" dirty="0" smtClean="0"/>
              <a:t>las principales necesidades </a:t>
            </a:r>
            <a:r>
              <a:rPr lang="es-MX" dirty="0" smtClean="0"/>
              <a:t>de los transportistas </a:t>
            </a:r>
            <a:r>
              <a:rPr lang="es-MX" u="sng" dirty="0" smtClean="0"/>
              <a:t>para diseñar las estrategias de publicidad </a:t>
            </a:r>
            <a:r>
              <a:rPr lang="es-MX" dirty="0" smtClean="0"/>
              <a:t>y </a:t>
            </a:r>
            <a:r>
              <a:rPr lang="es-MX" u="sng" dirty="0" smtClean="0"/>
              <a:t>planear futuras mejoras </a:t>
            </a:r>
            <a:r>
              <a:rPr lang="es-MX" dirty="0" smtClean="0"/>
              <a:t>al sistema. </a:t>
            </a:r>
          </a:p>
          <a:p>
            <a:pPr algn="just"/>
            <a:r>
              <a:rPr lang="es-MX" b="1" dirty="0" smtClean="0"/>
              <a:t>A mediano plazo: </a:t>
            </a:r>
            <a:r>
              <a:rPr lang="es-MX" u="sng" dirty="0" smtClean="0"/>
              <a:t>R</a:t>
            </a:r>
            <a:r>
              <a:rPr lang="es-MX" u="sng" dirty="0" smtClean="0"/>
              <a:t>ecolectar </a:t>
            </a:r>
            <a:r>
              <a:rPr lang="es-MX" u="sng" dirty="0" smtClean="0"/>
              <a:t>información de los usuarios </a:t>
            </a:r>
            <a:r>
              <a:rPr lang="es-MX" dirty="0" smtClean="0"/>
              <a:t>del transporte público </a:t>
            </a:r>
            <a:r>
              <a:rPr lang="es-MX" u="sng" dirty="0" smtClean="0"/>
              <a:t>para saber sus preferencias </a:t>
            </a:r>
            <a:r>
              <a:rPr lang="es-MX" dirty="0" smtClean="0"/>
              <a:t>en cuanto a forma de pago y </a:t>
            </a:r>
            <a:r>
              <a:rPr lang="es-MX" u="sng" dirty="0" smtClean="0"/>
              <a:t>su posición ante las nuevas tecnologías y nuevos servicios. </a:t>
            </a:r>
          </a:p>
          <a:p>
            <a:pPr algn="just"/>
            <a:r>
              <a:rPr lang="es-MX" b="1" dirty="0" smtClean="0"/>
              <a:t>A largo plazo: </a:t>
            </a:r>
            <a:r>
              <a:rPr lang="es-MX" u="sng" dirty="0" smtClean="0"/>
              <a:t>A</a:t>
            </a:r>
            <a:r>
              <a:rPr lang="es-MX" u="sng" dirty="0" smtClean="0"/>
              <a:t>nalizar </a:t>
            </a:r>
            <a:r>
              <a:rPr lang="es-MX" u="sng" dirty="0" smtClean="0"/>
              <a:t>el mercado de otros estados </a:t>
            </a:r>
            <a:r>
              <a:rPr lang="es-MX" dirty="0" smtClean="0"/>
              <a:t>para </a:t>
            </a:r>
            <a:r>
              <a:rPr lang="es-MX" u="sng" dirty="0" smtClean="0"/>
              <a:t>comparar la eficiencia del servicio </a:t>
            </a:r>
            <a:r>
              <a:rPr lang="es-MX" dirty="0" smtClean="0"/>
              <a:t>en comparación con el local en el que ya se haya implementado el sistema.</a:t>
            </a:r>
            <a:endParaRPr lang="es-E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352928" cy="5688632"/>
          </a:xfrm>
        </p:spPr>
        <p:txBody>
          <a:bodyPr>
            <a:normAutofit/>
          </a:bodyPr>
          <a:lstStyle/>
          <a:p>
            <a:pPr algn="just"/>
            <a:r>
              <a:rPr lang="es-MX" b="1" i="1" dirty="0" smtClean="0"/>
              <a:t>2.3.2 Definición concreta del producto o servicio de acuerdo con el cliente.</a:t>
            </a:r>
          </a:p>
          <a:p>
            <a:pPr algn="just"/>
            <a:endParaRPr lang="es-ES" b="1" i="1" dirty="0" smtClean="0"/>
          </a:p>
          <a:p>
            <a:pPr algn="just"/>
            <a:r>
              <a:rPr lang="es-MX" dirty="0" smtClean="0"/>
              <a:t>El producto en relación al cliente son </a:t>
            </a:r>
            <a:r>
              <a:rPr lang="es-MX" u="sng" dirty="0" smtClean="0"/>
              <a:t>tarjetas inteligentes </a:t>
            </a:r>
            <a:r>
              <a:rPr lang="es-MX" dirty="0" smtClean="0"/>
              <a:t>para </a:t>
            </a:r>
            <a:r>
              <a:rPr lang="es-MX" u="sng" dirty="0" smtClean="0"/>
              <a:t>el pago de </a:t>
            </a:r>
            <a:r>
              <a:rPr lang="es-MX" dirty="0" smtClean="0"/>
              <a:t>los servicios del </a:t>
            </a:r>
            <a:r>
              <a:rPr lang="es-MX" u="sng" dirty="0" smtClean="0"/>
              <a:t>transporte público </a:t>
            </a:r>
            <a:r>
              <a:rPr lang="es-MX" dirty="0" smtClean="0"/>
              <a:t>en el estado de Colima, estas </a:t>
            </a:r>
            <a:r>
              <a:rPr lang="es-MX" u="sng" dirty="0" smtClean="0"/>
              <a:t>constaran con un chip</a:t>
            </a:r>
            <a:r>
              <a:rPr lang="es-MX" dirty="0" smtClean="0"/>
              <a:t> incrustado el cual tendrá la función de determinar cuánto </a:t>
            </a:r>
            <a:r>
              <a:rPr lang="es-MX" u="sng" dirty="0" smtClean="0"/>
              <a:t>dinero electrónico </a:t>
            </a:r>
            <a:r>
              <a:rPr lang="es-MX" dirty="0" smtClean="0"/>
              <a:t>tiene cada persona, además, funcionara como </a:t>
            </a:r>
            <a:r>
              <a:rPr lang="es-MX" u="sng" dirty="0" smtClean="0"/>
              <a:t>objeto de identificación</a:t>
            </a:r>
            <a:r>
              <a:rPr lang="es-MX" dirty="0" smtClean="0"/>
              <a:t>.</a:t>
            </a:r>
            <a:endParaRPr lang="es-ES" dirty="0" smtClean="0"/>
          </a:p>
          <a:p>
            <a:pPr algn="just"/>
            <a:r>
              <a:rPr lang="es-MX" dirty="0" smtClean="0"/>
              <a:t>La información que </a:t>
            </a:r>
            <a:r>
              <a:rPr lang="es-MX" u="sng" dirty="0" smtClean="0"/>
              <a:t>nos gustaría saber </a:t>
            </a:r>
            <a:r>
              <a:rPr lang="es-MX" dirty="0" smtClean="0"/>
              <a:t>es si el producto </a:t>
            </a:r>
            <a:r>
              <a:rPr lang="es-MX" u="sng" dirty="0" smtClean="0"/>
              <a:t>funciona</a:t>
            </a:r>
            <a:r>
              <a:rPr lang="es-MX" dirty="0" smtClean="0"/>
              <a:t> tal y </a:t>
            </a:r>
            <a:r>
              <a:rPr lang="es-MX" u="sng" dirty="0" smtClean="0"/>
              <a:t>como se lo planteamos</a:t>
            </a:r>
            <a:r>
              <a:rPr lang="es-MX" dirty="0" smtClean="0"/>
              <a:t>, de esta manera saber si hicimos nuestro trabajo bien y en caso de no serlo darle una solución rápida y concisa a este error.</a:t>
            </a:r>
            <a:endParaRPr lang="es-ES" dirty="0" smtClean="0"/>
          </a:p>
          <a:p>
            <a:pPr algn="just"/>
            <a:r>
              <a:rPr lang="es-MX" dirty="0" smtClean="0"/>
              <a:t>También es si esta tarjeta </a:t>
            </a:r>
            <a:r>
              <a:rPr lang="es-MX" u="sng" dirty="0" smtClean="0"/>
              <a:t>contiene la información adecuada </a:t>
            </a:r>
            <a:r>
              <a:rPr lang="es-MX" dirty="0" smtClean="0"/>
              <a:t>para su uso diario y si es lo suficientemente </a:t>
            </a:r>
            <a:r>
              <a:rPr lang="es-MX" u="sng" dirty="0" smtClean="0"/>
              <a:t>cómoda usar</a:t>
            </a:r>
            <a:r>
              <a:rPr lang="es-MX" dirty="0" smtClean="0"/>
              <a:t>. </a:t>
            </a:r>
            <a:endParaRPr lang="es-E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-1714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2.4 Distribución y puntos de venta.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2060848"/>
            <a:ext cx="8280920" cy="2952328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La distribución de las tarjetas </a:t>
            </a:r>
            <a:r>
              <a:rPr lang="es-MX" sz="2400" u="sng" dirty="0" smtClean="0"/>
              <a:t>será en todo el estado de Colima</a:t>
            </a:r>
            <a:r>
              <a:rPr lang="es-MX" sz="2400" dirty="0" smtClean="0"/>
              <a:t>, específicamente en los lugares céntricos de estos. Los </a:t>
            </a:r>
            <a:r>
              <a:rPr lang="es-MX" sz="2400" u="sng" dirty="0" smtClean="0"/>
              <a:t>puntos de venta y recarga </a:t>
            </a:r>
            <a:r>
              <a:rPr lang="es-MX" sz="2400" dirty="0" smtClean="0"/>
              <a:t>para estas tarjetas se realizaran </a:t>
            </a:r>
            <a:r>
              <a:rPr lang="es-MX" sz="2400" u="sng" dirty="0" smtClean="0"/>
              <a:t>en la matriz </a:t>
            </a:r>
            <a:r>
              <a:rPr lang="es-MX" sz="2400" dirty="0" smtClean="0"/>
              <a:t>de nuestro negocio, en </a:t>
            </a:r>
            <a:r>
              <a:rPr lang="es-MX" sz="2400" u="sng" dirty="0" smtClean="0"/>
              <a:t>los diferentes campus de la Universidad de Colima</a:t>
            </a:r>
            <a:r>
              <a:rPr lang="es-MX" sz="2400" dirty="0" smtClean="0"/>
              <a:t>, en las instalaciones de la </a:t>
            </a:r>
            <a:r>
              <a:rPr lang="es-MX" sz="2400" u="sng" dirty="0" smtClean="0"/>
              <a:t>F.E.C.</a:t>
            </a:r>
            <a:r>
              <a:rPr lang="es-MX" sz="2400" dirty="0" smtClean="0"/>
              <a:t>, en </a:t>
            </a:r>
            <a:r>
              <a:rPr lang="es-MX" sz="2400" u="sng" dirty="0" err="1" smtClean="0"/>
              <a:t>Kioskos</a:t>
            </a:r>
            <a:r>
              <a:rPr lang="es-MX" sz="2400" u="sng" dirty="0" smtClean="0"/>
              <a:t> </a:t>
            </a:r>
            <a:r>
              <a:rPr lang="es-MX" sz="2400" dirty="0" smtClean="0"/>
              <a:t>de autoservicio y en lugares autorizados</a:t>
            </a:r>
            <a:r>
              <a:rPr lang="es-ES" sz="2400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-315416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2.5 Promoción del producto o servicio.	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24936" cy="5040560"/>
          </a:xfrm>
        </p:spPr>
        <p:txBody>
          <a:bodyPr>
            <a:noAutofit/>
          </a:bodyPr>
          <a:lstStyle/>
          <a:p>
            <a:pPr algn="just"/>
            <a:r>
              <a:rPr lang="es-MX" sz="1600" dirty="0" smtClean="0"/>
              <a:t>La promoción de este producto se llevara a cabo </a:t>
            </a:r>
            <a:r>
              <a:rPr lang="es-MX" sz="1600" u="sng" dirty="0" smtClean="0"/>
              <a:t>en las primera semanas del mes </a:t>
            </a:r>
            <a:r>
              <a:rPr lang="es-MX" sz="1600" dirty="0" smtClean="0"/>
              <a:t>de diciembre del año en curso, </a:t>
            </a:r>
            <a:r>
              <a:rPr lang="es-MX" sz="1600" u="sng" dirty="0" smtClean="0"/>
              <a:t>hasta principios de Enero </a:t>
            </a:r>
            <a:r>
              <a:rPr lang="es-MX" sz="1600" dirty="0" smtClean="0"/>
              <a:t>del siguiente año </a:t>
            </a:r>
            <a:r>
              <a:rPr lang="es-MX" sz="1600" u="sng" dirty="0" smtClean="0"/>
              <a:t>en todo el estado de Colima</a:t>
            </a:r>
            <a:r>
              <a:rPr lang="es-MX" sz="1600" dirty="0" smtClean="0"/>
              <a:t>.</a:t>
            </a:r>
            <a:endParaRPr lang="es-ES" sz="1600" dirty="0" smtClean="0"/>
          </a:p>
          <a:p>
            <a:pPr algn="just"/>
            <a:r>
              <a:rPr lang="es-MX" sz="1600" dirty="0" smtClean="0"/>
              <a:t>Para esto se contara con el apoyo de la </a:t>
            </a:r>
            <a:r>
              <a:rPr lang="es-MX" sz="1600" u="sng" dirty="0" smtClean="0"/>
              <a:t>Universidad de Colima</a:t>
            </a:r>
            <a:r>
              <a:rPr lang="es-MX" sz="1600" dirty="0" smtClean="0"/>
              <a:t>, la </a:t>
            </a:r>
            <a:r>
              <a:rPr lang="es-MX" sz="1600" u="sng" dirty="0" smtClean="0"/>
              <a:t>Federación de Estudiantes Colimenses</a:t>
            </a:r>
            <a:r>
              <a:rPr lang="es-MX" sz="1600" dirty="0" smtClean="0"/>
              <a:t>, </a:t>
            </a:r>
            <a:r>
              <a:rPr lang="es-MX" sz="1600" dirty="0" smtClean="0"/>
              <a:t>escuelas privadas, trabajadores de nuestra empresa y público en general.</a:t>
            </a:r>
            <a:endParaRPr lang="es-ES" sz="1600" dirty="0" smtClean="0"/>
          </a:p>
          <a:p>
            <a:pPr algn="ctr"/>
            <a:r>
              <a:rPr lang="es-MX" sz="1600" b="1" i="1" dirty="0" smtClean="0"/>
              <a:t>2.5.1 Publicidad</a:t>
            </a:r>
            <a:endParaRPr lang="es-ES" sz="1600" b="1" i="1" dirty="0" smtClean="0"/>
          </a:p>
          <a:p>
            <a:pPr algn="just"/>
            <a:r>
              <a:rPr lang="es-MX" sz="1600" dirty="0" smtClean="0"/>
              <a:t>Para la publicidad </a:t>
            </a:r>
            <a:r>
              <a:rPr lang="es-MX" sz="1600" u="sng" dirty="0" smtClean="0"/>
              <a:t>se colocaran anuncios en los periódicos</a:t>
            </a:r>
            <a:r>
              <a:rPr lang="es-MX" sz="1600" dirty="0" smtClean="0"/>
              <a:t> además de que </a:t>
            </a:r>
            <a:r>
              <a:rPr lang="es-MX" sz="1600" u="sng" dirty="0" smtClean="0"/>
              <a:t>se distribuirán volantes </a:t>
            </a:r>
            <a:r>
              <a:rPr lang="es-MX" sz="1600" dirty="0" smtClean="0"/>
              <a:t>con información del software </a:t>
            </a:r>
            <a:r>
              <a:rPr lang="es-MX" sz="1600" u="sng" dirty="0" smtClean="0"/>
              <a:t>a las empresas que manejen unidades de transporte </a:t>
            </a:r>
            <a:r>
              <a:rPr lang="es-MX" sz="1600" dirty="0" smtClean="0"/>
              <a:t>ya que es el tipo de clientes a los queremos que llegue la información.</a:t>
            </a:r>
            <a:endParaRPr lang="es-ES" sz="1600" dirty="0" smtClean="0"/>
          </a:p>
          <a:p>
            <a:pPr algn="ctr"/>
            <a:r>
              <a:rPr lang="es-MX" sz="1600" b="1" i="1" dirty="0" smtClean="0"/>
              <a:t>2.5.2 Promoción de ventas</a:t>
            </a:r>
            <a:endParaRPr lang="es-ES" sz="1600" b="1" i="1" dirty="0" smtClean="0"/>
          </a:p>
          <a:p>
            <a:pPr algn="just"/>
            <a:r>
              <a:rPr lang="es-MX" sz="1600" dirty="0" smtClean="0"/>
              <a:t>Para la promoción del producto </a:t>
            </a:r>
            <a:r>
              <a:rPr lang="es-MX" sz="1600" u="sng" dirty="0" smtClean="0"/>
              <a:t>hablaremos con los respectivos administradores de las empresas</a:t>
            </a:r>
            <a:r>
              <a:rPr lang="es-MX" sz="1600" dirty="0" smtClean="0"/>
              <a:t> que manejan el transporte público y </a:t>
            </a:r>
            <a:r>
              <a:rPr lang="es-MX" sz="1600" u="sng" dirty="0" smtClean="0"/>
              <a:t>mostrarles los beneficios </a:t>
            </a:r>
            <a:r>
              <a:rPr lang="es-MX" sz="1600" dirty="0" smtClean="0"/>
              <a:t>que conlleva el uso de nuestro software en las unidades de transporte también para incentivar su compra se regalaran 4 paquetes de tarjetas que son 200 tarjetas en total.</a:t>
            </a:r>
            <a:endParaRPr lang="es-ES" sz="16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20688"/>
            <a:ext cx="7772400" cy="914400"/>
          </a:xfrm>
        </p:spPr>
        <p:txBody>
          <a:bodyPr/>
          <a:lstStyle/>
          <a:p>
            <a:pPr algn="ctr"/>
            <a:r>
              <a:rPr lang="es-MX" b="1" i="1" dirty="0" smtClean="0"/>
              <a:t>2.5.3 Marca</a:t>
            </a:r>
            <a:endParaRPr lang="es-ES" b="1" i="1" dirty="0" smtClean="0"/>
          </a:p>
          <a:p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539552" y="3645024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MX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2.5.4 Etiqueta</a:t>
            </a:r>
            <a:endParaRPr kumimoji="0" lang="es-E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6102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1555844" cy="146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1.1.- Nombre de la empresa y Giro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2780928"/>
          <a:ext cx="8280917" cy="3456385"/>
        </p:xfrm>
        <a:graphic>
          <a:graphicData uri="http://schemas.openxmlformats.org/drawingml/2006/table">
            <a:tbl>
              <a:tblPr/>
              <a:tblGrid>
                <a:gridCol w="2121662"/>
                <a:gridCol w="1060084"/>
                <a:gridCol w="852854"/>
                <a:gridCol w="852854"/>
                <a:gridCol w="636648"/>
                <a:gridCol w="1060084"/>
                <a:gridCol w="954599"/>
                <a:gridCol w="742132"/>
              </a:tblGrid>
              <a:tr h="987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Nombre/Atributo</a:t>
                      </a:r>
                      <a:endParaRPr lang="es-E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Descriptivo</a:t>
                      </a:r>
                      <a:endParaRPr lang="es-E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Original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Atractivo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Claro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Significado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Agradable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rgbClr val="FFFFFF"/>
                          </a:solidFill>
                          <a:latin typeface="Arial"/>
                          <a:ea typeface="Calibri"/>
                          <a:cs typeface="Times New Roman"/>
                        </a:rPr>
                        <a:t>Total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latin typeface="Arial"/>
                          <a:ea typeface="Calibri"/>
                          <a:cs typeface="Times New Roman"/>
                        </a:rPr>
                        <a:t>Di-</a:t>
                      </a:r>
                      <a:r>
                        <a:rPr lang="es-MX" sz="1000" dirty="0" err="1">
                          <a:latin typeface="Arial"/>
                          <a:ea typeface="Calibri"/>
                          <a:cs typeface="Times New Roman"/>
                        </a:rPr>
                        <a:t>Soft</a:t>
                      </a:r>
                      <a:r>
                        <a:rPr lang="es-MX" sz="1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MX" sz="1000" dirty="0" err="1">
                          <a:latin typeface="Arial"/>
                          <a:ea typeface="Calibri"/>
                          <a:cs typeface="Times New Roman"/>
                        </a:rPr>
                        <a:t>Solutions</a:t>
                      </a:r>
                      <a:endParaRPr lang="es-E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25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E-Soft Solutions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18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5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Di-Technologies&amp; Solutions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27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493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Interactive Software (IS)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E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latin typeface="Arial"/>
                          <a:ea typeface="Calibri"/>
                          <a:cs typeface="Times New Roman"/>
                        </a:rPr>
                        <a:t>23</a:t>
                      </a:r>
                      <a:endParaRPr lang="es-E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54" marR="59554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404664"/>
            <a:ext cx="2664296" cy="914400"/>
          </a:xfrm>
        </p:spPr>
        <p:txBody>
          <a:bodyPr/>
          <a:lstStyle/>
          <a:p>
            <a:pPr algn="ctr"/>
            <a:r>
              <a:rPr lang="es-MX" b="1" i="1" dirty="0" smtClean="0"/>
              <a:t>2.5.5 Empaque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Cara 1: </a:t>
            </a:r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499992" y="476672"/>
            <a:ext cx="3595936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lvl="0" algn="ctr">
              <a:buClr>
                <a:schemeClr val="accent1"/>
              </a:buClr>
              <a:buSzPct val="80000"/>
            </a:pPr>
            <a:r>
              <a:rPr lang="es-MX" sz="2000" b="1" i="1" dirty="0">
                <a:solidFill>
                  <a:schemeClr val="bg2">
                    <a:shade val="25000"/>
                  </a:schemeClr>
                </a:solidFill>
              </a:rPr>
              <a:t>Cara 2</a:t>
            </a:r>
            <a:r>
              <a:rPr lang="es-MX" sz="2000" b="1" i="1" dirty="0" smtClean="0">
                <a:solidFill>
                  <a:schemeClr val="bg2">
                    <a:shade val="25000"/>
                  </a:schemeClr>
                </a:solidFill>
              </a:rPr>
              <a:t>:</a:t>
            </a:r>
            <a:endParaRPr lang="es-MX" sz="2000" b="1" i="1" dirty="0">
              <a:solidFill>
                <a:schemeClr val="bg2">
                  <a:shade val="25000"/>
                </a:schemeClr>
              </a:solidFill>
            </a:endParaRPr>
          </a:p>
        </p:txBody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45638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7 Imag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185902" cy="326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-315416"/>
            <a:ext cx="8568952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2.6. Fijación y políticas de precios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280920" cy="4752528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Para poder determinar la fijación del precio se debe </a:t>
            </a:r>
            <a:r>
              <a:rPr lang="es-MX" sz="1800" u="sng" dirty="0" smtClean="0"/>
              <a:t>tomar en cuenta el tipo de cliente</a:t>
            </a:r>
            <a:r>
              <a:rPr lang="es-MX" sz="1800" dirty="0" smtClean="0"/>
              <a:t> que consumirá nuestro servicio, en este caso empresas relacionadas con el transporte público, para esto </a:t>
            </a:r>
            <a:r>
              <a:rPr lang="es-MX" sz="1800" u="sng" dirty="0" smtClean="0"/>
              <a:t>debemos ver si el precio será parte importante en la decisión o no</a:t>
            </a:r>
            <a:r>
              <a:rPr lang="es-MX" sz="1800" dirty="0" smtClean="0"/>
              <a:t> respecto a la calidad. Para la fijación  del precio hacia nuestro software </a:t>
            </a:r>
            <a:r>
              <a:rPr lang="es-MX" sz="1800" u="sng" dirty="0" smtClean="0"/>
              <a:t>debemos tener ciertas políticas, algunas de ellas son el precio de introducción que daremos, descuentos </a:t>
            </a:r>
            <a:r>
              <a:rPr lang="es-MX" sz="1800" dirty="0" smtClean="0"/>
              <a:t>ya sea por compras en </a:t>
            </a:r>
            <a:r>
              <a:rPr lang="es-MX" sz="1800" u="sng" dirty="0" smtClean="0"/>
              <a:t>volumen y/o masa o por pronto pago, promociones, comisiones</a:t>
            </a:r>
            <a:r>
              <a:rPr lang="es-MX" sz="1800" dirty="0" smtClean="0"/>
              <a:t>, además de </a:t>
            </a:r>
            <a:r>
              <a:rPr lang="es-MX" sz="1800" u="sng" dirty="0" smtClean="0"/>
              <a:t>ajustes con la posible demanda </a:t>
            </a:r>
            <a:r>
              <a:rPr lang="es-MX" sz="1800" dirty="0" smtClean="0"/>
              <a:t>que se pueda tener en un futuro por próximos consumidores de nuestro software. </a:t>
            </a:r>
          </a:p>
          <a:p>
            <a:pPr algn="l"/>
            <a:r>
              <a:rPr lang="es-MX" sz="1800" u="sng" dirty="0" smtClean="0"/>
              <a:t>Precio de introducción planeado </a:t>
            </a:r>
            <a:r>
              <a:rPr lang="es-MX" sz="1800" dirty="0" smtClean="0"/>
              <a:t>hacia nuestro software </a:t>
            </a:r>
            <a:r>
              <a:rPr lang="es-MX" sz="1800" u="sng" dirty="0" smtClean="0"/>
              <a:t>será estimado dependiendo del tipo</a:t>
            </a:r>
            <a:r>
              <a:rPr lang="es-MX" sz="1800" dirty="0" smtClean="0"/>
              <a:t>, ya sea a la medida o genérico, </a:t>
            </a:r>
            <a:r>
              <a:rPr lang="es-MX" sz="1800" u="sng" dirty="0" smtClean="0"/>
              <a:t>si se trata de un genérico estimara entro los 20,000 peso</a:t>
            </a:r>
            <a:r>
              <a:rPr lang="es-MX" sz="1800" dirty="0" smtClean="0"/>
              <a:t>s; pero </a:t>
            </a:r>
            <a:r>
              <a:rPr lang="es-MX" sz="1800" u="sng" dirty="0" smtClean="0"/>
              <a:t>si es </a:t>
            </a:r>
            <a:r>
              <a:rPr lang="es-MX" sz="1800" dirty="0" smtClean="0"/>
              <a:t>un software </a:t>
            </a:r>
            <a:r>
              <a:rPr lang="es-MX" sz="1800" u="sng" dirty="0" smtClean="0"/>
              <a:t>a la medida dependerá de la complejidad </a:t>
            </a:r>
            <a:r>
              <a:rPr lang="es-MX" sz="1800" dirty="0" smtClean="0"/>
              <a:t>de lo buscado. </a:t>
            </a:r>
            <a:endParaRPr lang="es-ES" sz="1800" dirty="0" smtClean="0"/>
          </a:p>
          <a:p>
            <a:pPr algn="l"/>
            <a:endParaRPr lang="es-E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404664"/>
            <a:ext cx="8424936" cy="6120680"/>
          </a:xfrm>
        </p:spPr>
        <p:txBody>
          <a:bodyPr>
            <a:noAutofit/>
          </a:bodyPr>
          <a:lstStyle/>
          <a:p>
            <a:pPr algn="l"/>
            <a:r>
              <a:rPr lang="es-MX" sz="1800" u="sng" dirty="0" smtClean="0"/>
              <a:t>El descuento por compras en volumen </a:t>
            </a:r>
            <a:r>
              <a:rPr lang="es-MX" sz="1800" dirty="0" smtClean="0"/>
              <a:t>dependerá de </a:t>
            </a:r>
            <a:r>
              <a:rPr lang="es-MX" sz="1800" u="sng" dirty="0" smtClean="0"/>
              <a:t>la cantidad de copias compradas y el tipo de software adquirido</a:t>
            </a:r>
            <a:r>
              <a:rPr lang="es-MX" sz="1800" dirty="0" smtClean="0"/>
              <a:t>, ya sea a la medida o genérico.</a:t>
            </a:r>
            <a:endParaRPr lang="es-ES" sz="1800" dirty="0" smtClean="0"/>
          </a:p>
          <a:p>
            <a:pPr algn="l"/>
            <a:r>
              <a:rPr lang="es-MX" sz="1800" dirty="0" smtClean="0"/>
              <a:t>Los descuentos </a:t>
            </a:r>
            <a:r>
              <a:rPr lang="es-MX" sz="1800" u="sng" dirty="0" smtClean="0"/>
              <a:t>por pronto pago </a:t>
            </a:r>
            <a:r>
              <a:rPr lang="es-MX" sz="1800" dirty="0" smtClean="0"/>
              <a:t>se hará </a:t>
            </a:r>
            <a:r>
              <a:rPr lang="es-MX" sz="1800" u="sng" dirty="0" smtClean="0"/>
              <a:t>dependiendo de los límites establecidos</a:t>
            </a:r>
            <a:r>
              <a:rPr lang="es-MX" sz="1800" dirty="0" smtClean="0"/>
              <a:t>, un ejemplo de esto es que dentro de la primer semana el descuento será de un 15%. </a:t>
            </a:r>
            <a:endParaRPr lang="es-ES" sz="1800" dirty="0" smtClean="0"/>
          </a:p>
          <a:p>
            <a:pPr algn="l"/>
            <a:r>
              <a:rPr lang="es-MX" sz="1800" dirty="0" smtClean="0"/>
              <a:t>Las </a:t>
            </a:r>
            <a:r>
              <a:rPr lang="es-MX" sz="1800" u="sng" dirty="0" smtClean="0"/>
              <a:t>promociones dependerán del servicio adquirido</a:t>
            </a:r>
            <a:r>
              <a:rPr lang="es-MX" sz="1800" dirty="0" smtClean="0"/>
              <a:t>, algunas de ellas pueden ser </a:t>
            </a:r>
            <a:r>
              <a:rPr lang="es-MX" sz="1800" u="sng" dirty="0" smtClean="0"/>
              <a:t>la instalación y/o capacitación con un descuento al costo total </a:t>
            </a:r>
            <a:r>
              <a:rPr lang="es-MX" sz="1800" dirty="0" smtClean="0"/>
              <a:t>u otro tipo de promoción.</a:t>
            </a:r>
            <a:endParaRPr lang="es-ES" sz="1800" dirty="0" smtClean="0"/>
          </a:p>
          <a:p>
            <a:pPr algn="l"/>
            <a:r>
              <a:rPr lang="es-MX" sz="1800" dirty="0" smtClean="0"/>
              <a:t>Las </a:t>
            </a:r>
            <a:r>
              <a:rPr lang="es-MX" sz="1800" u="sng" dirty="0" smtClean="0"/>
              <a:t>comisiones dependerán de los involucrados </a:t>
            </a:r>
            <a:r>
              <a:rPr lang="es-MX" sz="1800" dirty="0" smtClean="0"/>
              <a:t>con respecto al producto. </a:t>
            </a:r>
          </a:p>
          <a:p>
            <a:pPr algn="ctr"/>
            <a:r>
              <a:rPr lang="es-MX" sz="1800" b="1" i="1" dirty="0" smtClean="0"/>
              <a:t>2.6.1. Política de precios</a:t>
            </a:r>
            <a:endParaRPr lang="es-ES" sz="1800" b="1" i="1" dirty="0" smtClean="0"/>
          </a:p>
          <a:p>
            <a:pPr algn="l"/>
            <a:r>
              <a:rPr lang="es-MX" sz="1800" dirty="0" smtClean="0"/>
              <a:t>Para estas políticas principalmente la relacionada con el precio de introducción al mercado se </a:t>
            </a:r>
            <a:r>
              <a:rPr lang="es-MX" sz="1800" u="sng" dirty="0" smtClean="0"/>
              <a:t>debe tomar en cuenta ciertas cosas o aspectos</a:t>
            </a:r>
            <a:r>
              <a:rPr lang="es-MX" sz="1800" dirty="0" smtClean="0"/>
              <a:t>, debemos determinar </a:t>
            </a:r>
            <a:r>
              <a:rPr lang="es-MX" sz="1800" u="sng" dirty="0" smtClean="0"/>
              <a:t>si el precio será alto o bajo en relación con la competencia o posibles competencias </a:t>
            </a:r>
            <a:r>
              <a:rPr lang="es-MX" sz="1800" dirty="0" smtClean="0"/>
              <a:t>que tendremos o en su defecto </a:t>
            </a:r>
            <a:r>
              <a:rPr lang="es-MX" sz="1800" u="sng" dirty="0" smtClean="0"/>
              <a:t>con un precio similar</a:t>
            </a:r>
            <a:r>
              <a:rPr lang="es-MX" sz="1800" dirty="0" smtClean="0"/>
              <a:t>; sea la elección que tomemos </a:t>
            </a:r>
            <a:r>
              <a:rPr lang="es-MX" sz="1800" u="sng" dirty="0" smtClean="0"/>
              <a:t>debemos analizar las posibles ventajas y desventajas</a:t>
            </a:r>
            <a:r>
              <a:rPr lang="es-MX" sz="1800" dirty="0" smtClean="0"/>
              <a:t>, además, </a:t>
            </a:r>
            <a:r>
              <a:rPr lang="es-MX" sz="1800" u="sng" dirty="0" smtClean="0"/>
              <a:t>las ganancias </a:t>
            </a:r>
            <a:r>
              <a:rPr lang="es-MX" sz="1800" dirty="0" smtClean="0"/>
              <a:t>que pretendemos recibir </a:t>
            </a:r>
            <a:r>
              <a:rPr lang="es-MX" sz="1800" u="sng" dirty="0" smtClean="0"/>
              <a:t>por remuneración de nuestro software</a:t>
            </a:r>
            <a:r>
              <a:rPr lang="es-MX" sz="1800" dirty="0" smtClean="0"/>
              <a:t>. Existen </a:t>
            </a:r>
            <a:r>
              <a:rPr lang="es-MX" sz="1800" u="sng" dirty="0" smtClean="0"/>
              <a:t>varios tipos de políticas </a:t>
            </a:r>
            <a:r>
              <a:rPr lang="es-MX" sz="1800" dirty="0" smtClean="0"/>
              <a:t>de precios como pueden ser: </a:t>
            </a:r>
            <a:r>
              <a:rPr lang="es-MX" sz="1800" u="sng" dirty="0" smtClean="0"/>
              <a:t>selección de mercado, penetración del mercado, precios bajos, precio de lanzamiento y precios de “dumping”.</a:t>
            </a:r>
            <a:endParaRPr lang="es-ES" sz="1800" u="sng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-41602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2.7. Plan de introducción al mercado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608512"/>
          </a:xfrm>
        </p:spPr>
        <p:txBody>
          <a:bodyPr>
            <a:normAutofit/>
          </a:bodyPr>
          <a:lstStyle/>
          <a:p>
            <a:pPr algn="l"/>
            <a:r>
              <a:rPr lang="es-MX" sz="1700" u="sng" dirty="0" smtClean="0"/>
              <a:t>Para la introducción de nuestros servicios </a:t>
            </a:r>
            <a:r>
              <a:rPr lang="es-MX" sz="1700" dirty="0" smtClean="0"/>
              <a:t>como lo son software y tarjetas electrónicas para el cobro del transporte público </a:t>
            </a:r>
            <a:r>
              <a:rPr lang="es-MX" sz="1700" u="sng" dirty="0" smtClean="0"/>
              <a:t>se realizará la publicidad de diferentes maneras </a:t>
            </a:r>
            <a:r>
              <a:rPr lang="es-MX" sz="1700" dirty="0" smtClean="0"/>
              <a:t>ya sea en </a:t>
            </a:r>
            <a:r>
              <a:rPr lang="es-MX" sz="1700" u="sng" dirty="0" smtClean="0"/>
              <a:t>anuncios en las mismas unidades </a:t>
            </a:r>
            <a:r>
              <a:rPr lang="es-MX" sz="1700" dirty="0" smtClean="0"/>
              <a:t>de transporte y así lograr que los usuarios de estas conozcan y se den cuenta de este producto, logrando así con esa parte del trasporte público.  </a:t>
            </a:r>
            <a:endParaRPr lang="es-ES" sz="1700" dirty="0" smtClean="0"/>
          </a:p>
          <a:p>
            <a:pPr algn="l"/>
            <a:r>
              <a:rPr lang="es-MX" sz="1700" u="sng" dirty="0" smtClean="0"/>
              <a:t>Otra forma</a:t>
            </a:r>
            <a:r>
              <a:rPr lang="es-MX" sz="1700" dirty="0" smtClean="0"/>
              <a:t> de publicidad</a:t>
            </a:r>
            <a:r>
              <a:rPr lang="es-MX" sz="1700" u="sng" dirty="0" smtClean="0"/>
              <a:t>, principalmente para el software </a:t>
            </a:r>
            <a:r>
              <a:rPr lang="es-MX" sz="1700" dirty="0" smtClean="0"/>
              <a:t>será dentro de la </a:t>
            </a:r>
            <a:r>
              <a:rPr lang="es-MX" sz="1700" u="sng" dirty="0" smtClean="0"/>
              <a:t>red de internet</a:t>
            </a:r>
            <a:r>
              <a:rPr lang="es-MX" sz="1700" dirty="0" smtClean="0"/>
              <a:t>, ya sea en la </a:t>
            </a:r>
            <a:r>
              <a:rPr lang="es-MX" sz="1700" u="sng" dirty="0" smtClean="0"/>
              <a:t>página de nuestra compañía</a:t>
            </a:r>
            <a:r>
              <a:rPr lang="es-MX" sz="1700" dirty="0" smtClean="0"/>
              <a:t>, </a:t>
            </a:r>
            <a:r>
              <a:rPr lang="es-MX" sz="1700" u="sng" dirty="0" smtClean="0"/>
              <a:t>espacios publicitarios en </a:t>
            </a:r>
            <a:r>
              <a:rPr lang="es-MX" sz="1700" dirty="0" smtClean="0"/>
              <a:t>diversas </a:t>
            </a:r>
            <a:r>
              <a:rPr lang="es-MX" sz="1700" u="sng" dirty="0" smtClean="0"/>
              <a:t>páginas</a:t>
            </a:r>
            <a:r>
              <a:rPr lang="es-MX" sz="1700" dirty="0" smtClean="0"/>
              <a:t>, </a:t>
            </a:r>
            <a:r>
              <a:rPr lang="es-MX" sz="1700" u="sng" dirty="0" smtClean="0"/>
              <a:t>recomendaciones por páginas </a:t>
            </a:r>
            <a:r>
              <a:rPr lang="es-MX" sz="1700" dirty="0" smtClean="0"/>
              <a:t>amigas, utilización de </a:t>
            </a:r>
            <a:r>
              <a:rPr lang="es-MX" sz="1700" u="sng" dirty="0" smtClean="0"/>
              <a:t>redes sociales</a:t>
            </a:r>
            <a:r>
              <a:rPr lang="es-MX" sz="1700" dirty="0" smtClean="0"/>
              <a:t>, </a:t>
            </a:r>
            <a:r>
              <a:rPr lang="es-MX" sz="1700" u="sng" dirty="0" smtClean="0"/>
              <a:t>páginas relacionadas con tecnología </a:t>
            </a:r>
            <a:r>
              <a:rPr lang="es-MX" sz="1700" dirty="0" smtClean="0"/>
              <a:t>y/o servicios similares al nuestro </a:t>
            </a:r>
            <a:r>
              <a:rPr lang="es-MX" sz="1700" u="sng" dirty="0" smtClean="0"/>
              <a:t>entre otro tipo de páginas</a:t>
            </a:r>
            <a:r>
              <a:rPr lang="es-MX" sz="1700" dirty="0" smtClean="0"/>
              <a:t> de prestigio; además de </a:t>
            </a:r>
            <a:r>
              <a:rPr lang="es-MX" sz="1700" u="sng" dirty="0" smtClean="0"/>
              <a:t>distribución de tarjetas de presentación </a:t>
            </a:r>
            <a:r>
              <a:rPr lang="es-MX" sz="1700" dirty="0" smtClean="0"/>
              <a:t>de la empresa donde muestre el producto ofrecido, </a:t>
            </a:r>
            <a:r>
              <a:rPr lang="es-MX" sz="1700" u="sng" dirty="0" smtClean="0"/>
              <a:t>folletos hacia las principales compañías </a:t>
            </a:r>
            <a:r>
              <a:rPr lang="es-MX" sz="1700" dirty="0" smtClean="0"/>
              <a:t>administradoras </a:t>
            </a:r>
            <a:r>
              <a:rPr lang="es-MX" sz="1700" u="sng" dirty="0" smtClean="0"/>
              <a:t>de sistemas </a:t>
            </a:r>
            <a:r>
              <a:rPr lang="es-MX" sz="1700" dirty="0" smtClean="0"/>
              <a:t>de transporte en las cuales estamos interesados en este momento ya que son a las que va orientado nuestro servicio. </a:t>
            </a:r>
            <a:endParaRPr lang="es-ES" sz="17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-459432"/>
            <a:ext cx="8352928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2.8. Riesgos y oportunidades del mercado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96944" cy="4608512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Antes de poder introducirnos al mercado como empresa </a:t>
            </a:r>
            <a:r>
              <a:rPr lang="es-MX" sz="1800" u="sng" dirty="0" smtClean="0"/>
              <a:t>tenemos que analizar los riesgos y las oportunidades </a:t>
            </a:r>
            <a:r>
              <a:rPr lang="es-MX" sz="1800" dirty="0" smtClean="0"/>
              <a:t>y así poder tomar decisiones correctas en caso de algún problema. </a:t>
            </a:r>
            <a:endParaRPr lang="es-ES" sz="1800" dirty="0" smtClean="0"/>
          </a:p>
          <a:p>
            <a:pPr algn="l"/>
            <a:r>
              <a:rPr lang="es-MX" sz="1800" u="sng" dirty="0" smtClean="0"/>
              <a:t>En relación con </a:t>
            </a:r>
            <a:r>
              <a:rPr lang="es-MX" sz="1800" dirty="0" smtClean="0"/>
              <a:t>nuestro </a:t>
            </a:r>
            <a:r>
              <a:rPr lang="es-MX" sz="1800" u="sng" dirty="0" smtClean="0"/>
              <a:t>software y las tarjetas electrónicas </a:t>
            </a:r>
            <a:r>
              <a:rPr lang="es-MX" sz="1800" dirty="0" smtClean="0"/>
              <a:t>para los pagos del transporte público </a:t>
            </a:r>
            <a:r>
              <a:rPr lang="es-MX" sz="1800" u="sng" dirty="0" smtClean="0"/>
              <a:t>podemos prever algunos riesgos </a:t>
            </a:r>
            <a:r>
              <a:rPr lang="es-MX" sz="1800" dirty="0" smtClean="0"/>
              <a:t>como el que </a:t>
            </a:r>
            <a:r>
              <a:rPr lang="es-MX" sz="1800" u="sng" dirty="0" smtClean="0"/>
              <a:t>una vez que las compañías </a:t>
            </a:r>
            <a:r>
              <a:rPr lang="es-MX" sz="1800" dirty="0" smtClean="0"/>
              <a:t>relacionadas con el transporte público </a:t>
            </a:r>
            <a:r>
              <a:rPr lang="es-MX" sz="1800" u="sng" dirty="0" smtClean="0"/>
              <a:t>tengan el software ya no necesitaran de nuestro servicio </a:t>
            </a:r>
            <a:r>
              <a:rPr lang="es-MX" sz="1800" dirty="0" smtClean="0"/>
              <a:t>en ese ámbito </a:t>
            </a:r>
            <a:r>
              <a:rPr lang="es-MX" sz="1800" u="sng" dirty="0" smtClean="0"/>
              <a:t>a diferencia</a:t>
            </a:r>
            <a:r>
              <a:rPr lang="es-MX" sz="1800" dirty="0" smtClean="0"/>
              <a:t> como más que </a:t>
            </a:r>
            <a:r>
              <a:rPr lang="es-MX" sz="1800" u="sng" dirty="0" smtClean="0"/>
              <a:t>para las y las tarjetas de pago </a:t>
            </a:r>
            <a:r>
              <a:rPr lang="es-MX" sz="1800" dirty="0" smtClean="0"/>
              <a:t>por </a:t>
            </a:r>
            <a:r>
              <a:rPr lang="es-MX" sz="1800" dirty="0" smtClean="0"/>
              <a:t>lo que los ingresos serán menores, otro de los riesgos que se pueden pensar es que </a:t>
            </a:r>
            <a:r>
              <a:rPr lang="es-MX" sz="1800" u="sng" dirty="0" smtClean="0"/>
              <a:t>existe la posibilidad de que los clientes crean que no es lo suficientemente bueno el producto y acudan con la competencia </a:t>
            </a:r>
            <a:r>
              <a:rPr lang="es-MX" sz="1800" dirty="0" smtClean="0"/>
              <a:t>para resolver sus necesidades, para evitar esto debemos de  realizar una encuesta a varios clientes para así poder conocer sus propuestas y lograr así mejorar el software para que sea de su agrado. </a:t>
            </a:r>
            <a:endParaRPr lang="es-ES" sz="1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-387424"/>
            <a:ext cx="8208912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 Objetivos del área de producción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424936" cy="4896544"/>
          </a:xfrm>
        </p:spPr>
        <p:txBody>
          <a:bodyPr>
            <a:noAutofit/>
          </a:bodyPr>
          <a:lstStyle/>
          <a:p>
            <a:pPr algn="ctr"/>
            <a:r>
              <a:rPr lang="es-MX" sz="1600" b="1" i="1" dirty="0" smtClean="0"/>
              <a:t>3.1.1. A corto plazo</a:t>
            </a:r>
          </a:p>
          <a:p>
            <a:pPr algn="l"/>
            <a:r>
              <a:rPr lang="es-MX" sz="1600" u="sng" dirty="0" smtClean="0"/>
              <a:t>Comenzaremos con la venta y promoción </a:t>
            </a:r>
            <a:r>
              <a:rPr lang="es-MX" sz="1600" dirty="0" smtClean="0"/>
              <a:t>de nuestro primer producto, </a:t>
            </a:r>
            <a:r>
              <a:rPr lang="es-MX" sz="1600" u="sng" dirty="0" smtClean="0"/>
              <a:t>Di-Bus 1.0</a:t>
            </a:r>
            <a:r>
              <a:rPr lang="es-MX" sz="1600" dirty="0" smtClean="0"/>
              <a:t>, así como </a:t>
            </a:r>
            <a:r>
              <a:rPr lang="es-MX" sz="1600" u="sng" dirty="0" smtClean="0"/>
              <a:t>hacer campañas publicitarias </a:t>
            </a:r>
            <a:r>
              <a:rPr lang="es-MX" sz="1600" dirty="0" smtClean="0"/>
              <a:t>de nuestra empresa en </a:t>
            </a:r>
            <a:r>
              <a:rPr lang="es-MX" sz="1600" u="sng" dirty="0" smtClean="0"/>
              <a:t>redes sociales y medios libres</a:t>
            </a:r>
            <a:r>
              <a:rPr lang="es-MX" sz="1600" dirty="0" smtClean="0"/>
              <a:t>. También se buscará </a:t>
            </a:r>
            <a:r>
              <a:rPr lang="es-MX" sz="1600" u="sng" dirty="0" smtClean="0"/>
              <a:t>mantener la escala de producción </a:t>
            </a:r>
            <a:r>
              <a:rPr lang="es-MX" sz="1600" dirty="0" smtClean="0"/>
              <a:t>de sistemas </a:t>
            </a:r>
            <a:r>
              <a:rPr lang="es-MX" sz="1600" u="sng" dirty="0" smtClean="0"/>
              <a:t>hechos a la medida en 1 por mes</a:t>
            </a:r>
            <a:r>
              <a:rPr lang="es-MX" sz="1600" dirty="0" smtClean="0"/>
              <a:t>, pero </a:t>
            </a:r>
            <a:r>
              <a:rPr lang="es-MX" sz="1600" u="sng" dirty="0" smtClean="0"/>
              <a:t>el rango </a:t>
            </a:r>
            <a:r>
              <a:rPr lang="es-MX" sz="1600" dirty="0" smtClean="0"/>
              <a:t>de producción </a:t>
            </a:r>
            <a:r>
              <a:rPr lang="es-MX" sz="1600" u="sng" dirty="0" smtClean="0"/>
              <a:t>puede variar </a:t>
            </a:r>
            <a:r>
              <a:rPr lang="es-MX" sz="1600" dirty="0" smtClean="0"/>
              <a:t>de acuerdo a los proyectos de los clientes.</a:t>
            </a:r>
            <a:endParaRPr lang="es-ES" sz="1600" dirty="0" smtClean="0"/>
          </a:p>
          <a:p>
            <a:pPr algn="ctr"/>
            <a:r>
              <a:rPr lang="es-MX" sz="1600" b="1" i="1" dirty="0" smtClean="0"/>
              <a:t>3.1.2. A mediano plazo</a:t>
            </a:r>
          </a:p>
          <a:p>
            <a:pPr algn="l"/>
            <a:r>
              <a:rPr lang="es-MX" sz="1600" dirty="0" smtClean="0"/>
              <a:t>Se adquirirá </a:t>
            </a:r>
            <a:r>
              <a:rPr lang="es-MX" sz="1600" u="sng" dirty="0" smtClean="0"/>
              <a:t>mejor infraestructura</a:t>
            </a:r>
            <a:r>
              <a:rPr lang="es-MX" sz="1600" dirty="0" smtClean="0"/>
              <a:t> y se </a:t>
            </a:r>
            <a:r>
              <a:rPr lang="es-MX" sz="1600" u="sng" dirty="0" smtClean="0"/>
              <a:t>buscará formar un equipo de producción secundario</a:t>
            </a:r>
            <a:r>
              <a:rPr lang="es-MX" sz="1600" dirty="0" smtClean="0"/>
              <a:t>, así como el </a:t>
            </a:r>
            <a:r>
              <a:rPr lang="es-MX" sz="1600" u="sng" dirty="0" smtClean="0"/>
              <a:t>aumento de la producción a 24 sistemas por año</a:t>
            </a:r>
            <a:r>
              <a:rPr lang="es-MX" sz="1600" dirty="0" smtClean="0"/>
              <a:t>. Así como </a:t>
            </a:r>
            <a:r>
              <a:rPr lang="es-MX" sz="1600" u="sng" dirty="0" smtClean="0"/>
              <a:t>aumentar en 12 sistemas por año </a:t>
            </a:r>
            <a:r>
              <a:rPr lang="es-MX" sz="1600" dirty="0" smtClean="0"/>
              <a:t>por </a:t>
            </a:r>
            <a:r>
              <a:rPr lang="es-MX" sz="1600" u="sng" dirty="0" smtClean="0"/>
              <a:t>cada nuevo equipo</a:t>
            </a:r>
            <a:r>
              <a:rPr lang="es-MX" sz="1600" dirty="0" smtClean="0"/>
              <a:t> de producción </a:t>
            </a:r>
            <a:r>
              <a:rPr lang="es-MX" sz="1600" u="sng" dirty="0" smtClean="0"/>
              <a:t>que formemos</a:t>
            </a:r>
            <a:r>
              <a:rPr lang="es-MX" sz="1600" dirty="0" smtClean="0"/>
              <a:t>. También se </a:t>
            </a:r>
            <a:r>
              <a:rPr lang="es-MX" sz="1600" u="sng" dirty="0" smtClean="0"/>
              <a:t>seguirá actualizando y mejorando el sistema Di-bus</a:t>
            </a:r>
            <a:r>
              <a:rPr lang="es-MX" sz="1600" dirty="0" smtClean="0"/>
              <a:t>, así como su introducción al resto del Estado.</a:t>
            </a:r>
            <a:endParaRPr lang="es-ES" sz="1600" dirty="0" smtClean="0"/>
          </a:p>
          <a:p>
            <a:pPr algn="ctr"/>
            <a:r>
              <a:rPr lang="es-MX" sz="1600" b="1" i="1" dirty="0" smtClean="0"/>
              <a:t>3.1.3. A largo plazo </a:t>
            </a:r>
            <a:endParaRPr lang="es-MX" sz="1600" b="1" dirty="0" smtClean="0"/>
          </a:p>
          <a:p>
            <a:pPr algn="l"/>
            <a:r>
              <a:rPr lang="es-MX" sz="1600" dirty="0" smtClean="0"/>
              <a:t>Se busca </a:t>
            </a:r>
            <a:r>
              <a:rPr lang="es-MX" sz="1600" u="sng" dirty="0" smtClean="0"/>
              <a:t>abrir una sede de diseño y producción central, </a:t>
            </a:r>
            <a:r>
              <a:rPr lang="es-MX" sz="1600" dirty="0" smtClean="0"/>
              <a:t>con capacidad de </a:t>
            </a:r>
            <a:r>
              <a:rPr lang="es-MX" sz="1600" u="sng" dirty="0" smtClean="0"/>
              <a:t>60 sistemas hechos a la medida  por año </a:t>
            </a:r>
            <a:r>
              <a:rPr lang="es-MX" sz="1600" dirty="0" smtClean="0"/>
              <a:t>que esté interconectada con equipos de producción en distintos estados y en el extranjero, así como la </a:t>
            </a:r>
            <a:r>
              <a:rPr lang="es-MX" sz="1600" u="sng" dirty="0" smtClean="0"/>
              <a:t>introducción de nuestra línea de licencias para herramientas</a:t>
            </a:r>
            <a:r>
              <a:rPr lang="es-MX" sz="1600" dirty="0" smtClean="0"/>
              <a:t> de uso doméstico y para pequeñas empresas </a:t>
            </a:r>
            <a:r>
              <a:rPr lang="es-MX" sz="1600" u="sng" dirty="0" smtClean="0"/>
              <a:t>hechas </a:t>
            </a:r>
            <a:r>
              <a:rPr lang="es-MX" sz="1600" u="sng" dirty="0" smtClean="0"/>
              <a:t>por un equipo </a:t>
            </a:r>
            <a:r>
              <a:rPr lang="es-MX" sz="1600" u="sng" dirty="0" smtClean="0"/>
              <a:t>enfocado a </a:t>
            </a:r>
            <a:r>
              <a:rPr lang="es-MX" sz="1600" u="sng" dirty="0" smtClean="0"/>
              <a:t>los productos </a:t>
            </a:r>
            <a:r>
              <a:rPr lang="es-MX" sz="1600" dirty="0" smtClean="0"/>
              <a:t>de nuestra empresa para la venta al público.</a:t>
            </a:r>
            <a:endParaRPr lang="es-ES" sz="16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-747464"/>
            <a:ext cx="8352928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3.2 Especificaciones del producto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496944" cy="4680520"/>
          </a:xfrm>
        </p:spPr>
        <p:txBody>
          <a:bodyPr/>
          <a:lstStyle/>
          <a:p>
            <a:pPr algn="l"/>
            <a:r>
              <a:rPr lang="es-MX" sz="1600" dirty="0" smtClean="0"/>
              <a:t>El sistema Di-Bus se </a:t>
            </a:r>
            <a:r>
              <a:rPr lang="es-MX" sz="1600" u="sng" dirty="0" smtClean="0"/>
              <a:t>entregará en un paquete que incluye el CD de instalación</a:t>
            </a:r>
            <a:r>
              <a:rPr lang="es-MX" sz="1600" dirty="0" smtClean="0"/>
              <a:t>, y un </a:t>
            </a:r>
            <a:r>
              <a:rPr lang="es-MX" sz="1600" u="sng" dirty="0" smtClean="0"/>
              <a:t>manual para el usuario </a:t>
            </a:r>
            <a:r>
              <a:rPr lang="es-MX" sz="1600" dirty="0" smtClean="0"/>
              <a:t>en un libro pequeño y en un CD con el documento en PDF.  El sistema </a:t>
            </a:r>
            <a:r>
              <a:rPr lang="es-MX" sz="1600" u="sng" dirty="0" smtClean="0"/>
              <a:t>es ligero y eficaz</a:t>
            </a:r>
            <a:r>
              <a:rPr lang="es-MX" sz="1600" dirty="0" smtClean="0"/>
              <a:t>, no </a:t>
            </a:r>
            <a:r>
              <a:rPr lang="es-MX" sz="1600" u="sng" dirty="0" smtClean="0"/>
              <a:t>desperdicia recursos e incluye un sistema de ayuda inteligente</a:t>
            </a:r>
            <a:r>
              <a:rPr lang="es-MX" sz="1600" dirty="0" smtClean="0"/>
              <a:t> en línea. Para su correcto funcionamiento </a:t>
            </a:r>
            <a:r>
              <a:rPr lang="es-MX" sz="1600" u="sng" dirty="0" smtClean="0"/>
              <a:t>se recomiendan equipos con </a:t>
            </a:r>
            <a:r>
              <a:rPr lang="es-MX" sz="1600" dirty="0" smtClean="0"/>
              <a:t>las siguientes </a:t>
            </a:r>
            <a:r>
              <a:rPr lang="es-MX" sz="1600" u="sng" dirty="0" smtClean="0"/>
              <a:t>características</a:t>
            </a:r>
            <a:r>
              <a:rPr lang="es-MX" sz="1800" u="sng" dirty="0" smtClean="0"/>
              <a:t>:</a:t>
            </a:r>
          </a:p>
          <a:p>
            <a:pPr algn="l"/>
            <a:endParaRPr lang="es-ES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95536" y="2691686"/>
          <a:ext cx="8568952" cy="37105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92288"/>
                <a:gridCol w="5976664"/>
              </a:tblGrid>
              <a:tr h="194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/>
                        <a:t>Componente </a:t>
                      </a:r>
                      <a:endParaRPr lang="es-E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/>
                        <a:t>Requisitos de Di-Bus 1.0 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451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Equipo y procesador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Procesador de x86- o de x64 bits de 1 gigahercio (GHz) o más rápido con conjunto de instrucciones SSE2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/>
                        <a:t>Memoria (RAM)</a:t>
                      </a:r>
                      <a:endParaRPr lang="es-E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/>
                        <a:t>RAM (32 bits) de 1 gigabyte (GB); RAM (64 bits) de 2 gigabytes (GB)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Disco duro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3,0 gigabytes (GB) de espacio disponible en disco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Pantalla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La aceleración de hardware de gráficos requiere una tarjeta gráfica DirectX 10 y una resolución de 1024 x 576 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Sistema operativo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/>
                        <a:t>Windows XP, Windows 7 u 8, Windows Server 2008 R2 o Windows Server 2012</a:t>
                      </a:r>
                      <a:endParaRPr lang="es-E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Explorador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/>
                        <a:t>Microsoft Internet Explorer 8, 9 o 10; </a:t>
                      </a:r>
                      <a:r>
                        <a:rPr lang="es-ES" sz="1100" b="1" dirty="0" err="1"/>
                        <a:t>Mozilla</a:t>
                      </a:r>
                      <a:r>
                        <a:rPr lang="es-ES" sz="1100" b="1" dirty="0"/>
                        <a:t> </a:t>
                      </a:r>
                      <a:r>
                        <a:rPr lang="es-ES" sz="1100" b="1" dirty="0" err="1"/>
                        <a:t>Firefox</a:t>
                      </a:r>
                      <a:r>
                        <a:rPr lang="es-ES" sz="1100" b="1" dirty="0"/>
                        <a:t> 10.x o una versión posterior; Apple Safari 5; o Google </a:t>
                      </a:r>
                      <a:r>
                        <a:rPr lang="es-ES" sz="1100" b="1" dirty="0" err="1"/>
                        <a:t>Chrome</a:t>
                      </a:r>
                      <a:r>
                        <a:rPr lang="es-ES" sz="1100" b="1" dirty="0"/>
                        <a:t> 17.x.</a:t>
                      </a:r>
                      <a:endParaRPr lang="es-E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144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Versión .NET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3.5, 4.0 o 4.5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  <a:tr h="905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/>
                        <a:t>Requisitos y consideraciones adicionales</a:t>
                      </a:r>
                      <a:endParaRPr lang="es-ES" sz="1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b="1" dirty="0"/>
                        <a:t>Algunas funciones y gráficos pueden variar, en función de la configuración de su sistema. Puede que algunas características necesiten hardware o conectividad de servidores adicionales o avanzados.</a:t>
                      </a:r>
                      <a:endParaRPr lang="es-ES" sz="1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646" marR="8646" marT="8646" marB="8646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243408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2400" dirty="0" smtClean="0"/>
              <a:t>3.3 Descripción del proceso de producción o prestación del servicio</a:t>
            </a:r>
            <a:r>
              <a:rPr lang="es-MX" sz="3600" dirty="0" smtClean="0"/>
              <a:t>: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496944" cy="4680520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1.El producto </a:t>
            </a:r>
            <a:r>
              <a:rPr lang="es-MX" sz="1800" u="sng" dirty="0" smtClean="0"/>
              <a:t>se diseñó en base a una solicitud de </a:t>
            </a:r>
            <a:r>
              <a:rPr lang="es-MX" sz="1800" u="sng" dirty="0" smtClean="0"/>
              <a:t>propuesta y </a:t>
            </a:r>
            <a:r>
              <a:rPr lang="es-MX" sz="1800" dirty="0" smtClean="0"/>
              <a:t>tras algunas </a:t>
            </a:r>
            <a:r>
              <a:rPr lang="es-MX" sz="1800" u="sng" dirty="0" smtClean="0"/>
              <a:t>chalas con </a:t>
            </a:r>
            <a:r>
              <a:rPr lang="es-MX" sz="1800" dirty="0" smtClean="0"/>
              <a:t>los </a:t>
            </a:r>
            <a:r>
              <a:rPr lang="es-MX" sz="1800" u="sng" dirty="0" smtClean="0"/>
              <a:t>clientes</a:t>
            </a:r>
            <a:r>
              <a:rPr lang="es-MX" sz="1800" dirty="0" smtClean="0"/>
              <a:t> (2 semanas). </a:t>
            </a:r>
            <a:br>
              <a:rPr lang="es-MX" sz="1800" dirty="0" smtClean="0"/>
            </a:br>
            <a:r>
              <a:rPr lang="es-MX" sz="1800" dirty="0" smtClean="0"/>
              <a:t>2. </a:t>
            </a:r>
            <a:r>
              <a:rPr lang="es-MX" sz="1800" u="sng" dirty="0" smtClean="0"/>
              <a:t>El diseño y la producción </a:t>
            </a:r>
            <a:r>
              <a:rPr lang="es-MX" sz="1800" dirty="0" smtClean="0"/>
              <a:t>(diagramas de flujo, entrevistas con el cliente, pseudocódigo, diseño de interfaces, diseño y creación de las bases de datos, </a:t>
            </a:r>
            <a:r>
              <a:rPr lang="es-MX" sz="1800" dirty="0" err="1" smtClean="0"/>
              <a:t>testing</a:t>
            </a:r>
            <a:r>
              <a:rPr lang="es-MX" sz="1800" dirty="0" smtClean="0"/>
              <a:t>) </a:t>
            </a:r>
            <a:r>
              <a:rPr lang="es-MX" sz="1800" u="sng" dirty="0" smtClean="0"/>
              <a:t>fue realizada por el equipo de producción </a:t>
            </a:r>
            <a:r>
              <a:rPr lang="es-MX" sz="1800" dirty="0" smtClean="0"/>
              <a:t>de Di-</a:t>
            </a:r>
            <a:r>
              <a:rPr lang="es-MX" sz="1800" dirty="0" err="1" smtClean="0"/>
              <a:t>Tecnologies</a:t>
            </a:r>
            <a:r>
              <a:rPr lang="es-MX" sz="1800" dirty="0" smtClean="0"/>
              <a:t> &amp; </a:t>
            </a:r>
            <a:r>
              <a:rPr lang="es-MX" sz="1800" dirty="0" err="1" smtClean="0"/>
              <a:t>Solutions</a:t>
            </a:r>
            <a:r>
              <a:rPr lang="es-MX" sz="1800" dirty="0" smtClean="0"/>
              <a:t>, tras </a:t>
            </a:r>
            <a:r>
              <a:rPr lang="es-MX" sz="1800" u="sng" dirty="0" smtClean="0"/>
              <a:t>un cobro del 50% por adelantado </a:t>
            </a:r>
            <a:r>
              <a:rPr lang="es-MX" sz="1800" dirty="0" smtClean="0"/>
              <a:t>(2 meses).</a:t>
            </a:r>
            <a:br>
              <a:rPr lang="es-MX" sz="1800" dirty="0" smtClean="0"/>
            </a:br>
            <a:r>
              <a:rPr lang="es-MX" sz="1800" dirty="0" smtClean="0"/>
              <a:t>3. Se </a:t>
            </a:r>
            <a:r>
              <a:rPr lang="es-MX" sz="1800" u="sng" dirty="0" smtClean="0"/>
              <a:t>presenta un demo del sistema al cliente </a:t>
            </a:r>
            <a:r>
              <a:rPr lang="es-MX" sz="1800" dirty="0" smtClean="0"/>
              <a:t>en una junta y la </a:t>
            </a:r>
            <a:r>
              <a:rPr lang="es-MX" sz="1800" u="sng" dirty="0" smtClean="0"/>
              <a:t>aprueba para su finalización y se cobra otro 30% </a:t>
            </a:r>
            <a:r>
              <a:rPr lang="es-MX" sz="1800" dirty="0" smtClean="0"/>
              <a:t>(2 horas).</a:t>
            </a:r>
            <a:br>
              <a:rPr lang="es-MX" sz="1800" dirty="0" smtClean="0"/>
            </a:br>
            <a:r>
              <a:rPr lang="es-MX" sz="1800" dirty="0" smtClean="0"/>
              <a:t>4. Se </a:t>
            </a:r>
            <a:r>
              <a:rPr lang="es-MX" sz="1800" u="sng" dirty="0" smtClean="0"/>
              <a:t>finalizan los cambios de la versión </a:t>
            </a:r>
            <a:r>
              <a:rPr lang="es-MX" sz="1800" u="sng" dirty="0" err="1" smtClean="0"/>
              <a:t>Alpha</a:t>
            </a:r>
            <a:r>
              <a:rPr lang="es-MX" sz="1800" u="sng" dirty="0" smtClean="0"/>
              <a:t> y Beta </a:t>
            </a:r>
            <a:r>
              <a:rPr lang="es-MX" sz="1800" dirty="0" smtClean="0"/>
              <a:t>y llegamos a 1.0 </a:t>
            </a:r>
            <a:r>
              <a:rPr lang="es-MX" sz="1800" u="sng" dirty="0" smtClean="0"/>
              <a:t>se cobra el restante </a:t>
            </a:r>
            <a:r>
              <a:rPr lang="es-MX" sz="1800" dirty="0" smtClean="0"/>
              <a:t>(últimas modificaciones, </a:t>
            </a:r>
            <a:r>
              <a:rPr lang="es-MX" sz="1800" dirty="0" err="1" smtClean="0"/>
              <a:t>testing</a:t>
            </a:r>
            <a:r>
              <a:rPr lang="es-MX" sz="1800" dirty="0" smtClean="0"/>
              <a:t> y simulación de carga máxima) 20%(3 semanas)</a:t>
            </a:r>
            <a:br>
              <a:rPr lang="es-MX" sz="1800" dirty="0" smtClean="0"/>
            </a:br>
            <a:r>
              <a:rPr lang="es-MX" sz="1800" dirty="0" smtClean="0"/>
              <a:t>5. </a:t>
            </a:r>
            <a:r>
              <a:rPr lang="es-MX" sz="1800" u="sng" dirty="0" smtClean="0"/>
              <a:t>Se entrega el producto y se capacita </a:t>
            </a:r>
            <a:r>
              <a:rPr lang="es-MX" sz="1800" dirty="0" smtClean="0"/>
              <a:t>a un primer grupo de usuarios (3 días).</a:t>
            </a:r>
            <a:endParaRPr lang="es-E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-747464"/>
            <a:ext cx="8280920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3.4 Diagrama de flujo de proceso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96944" cy="5184576"/>
          </a:xfrm>
        </p:spPr>
        <p:txBody>
          <a:bodyPr>
            <a:normAutofit/>
          </a:bodyPr>
          <a:lstStyle/>
          <a:p>
            <a:pPr algn="l"/>
            <a:r>
              <a:rPr lang="es-MX" dirty="0" smtClean="0"/>
              <a:t>Son secuencias de operaciones expresadas en forma gráfica, es una forma de detallar y analizar los procesos de producción; su simbología es:</a:t>
            </a:r>
          </a:p>
          <a:p>
            <a:pPr algn="l"/>
            <a:endParaRPr lang="es-MX" dirty="0" smtClean="0"/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Operación </a:t>
            </a:r>
          </a:p>
          <a:p>
            <a:pPr algn="l"/>
            <a:endParaRPr lang="es-ES" dirty="0" smtClean="0"/>
          </a:p>
          <a:p>
            <a:pPr algn="l"/>
            <a:r>
              <a:rPr lang="es-MX" dirty="0" smtClean="0"/>
              <a:t>Inspección</a:t>
            </a:r>
            <a:endParaRPr lang="es-ES" dirty="0" smtClean="0"/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Transporte </a:t>
            </a:r>
            <a:endParaRPr lang="es-ES" dirty="0" smtClean="0"/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Retraso</a:t>
            </a:r>
          </a:p>
          <a:p>
            <a:pPr algn="l"/>
            <a:endParaRPr lang="es-ES" dirty="0" smtClean="0"/>
          </a:p>
          <a:p>
            <a:pPr algn="l"/>
            <a:r>
              <a:rPr lang="es-MX" dirty="0" smtClean="0"/>
              <a:t>Almacenamiento</a:t>
            </a:r>
            <a:endParaRPr lang="es-ES" dirty="0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6" name="15 Conector"/>
          <p:cNvSpPr>
            <a:spLocks noChangeArrowheads="1"/>
          </p:cNvSpPr>
          <p:nvPr/>
        </p:nvSpPr>
        <p:spPr bwMode="auto">
          <a:xfrm>
            <a:off x="2555776" y="2708920"/>
            <a:ext cx="457200" cy="4572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MX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8" name="17 Proceso"/>
          <p:cNvSpPr>
            <a:spLocks noChangeArrowheads="1"/>
          </p:cNvSpPr>
          <p:nvPr/>
        </p:nvSpPr>
        <p:spPr bwMode="auto">
          <a:xfrm>
            <a:off x="2555776" y="3284984"/>
            <a:ext cx="616585" cy="38290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MX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" name="19 Flecha derecha"/>
          <p:cNvSpPr>
            <a:spLocks noChangeArrowheads="1"/>
          </p:cNvSpPr>
          <p:nvPr/>
        </p:nvSpPr>
        <p:spPr bwMode="auto">
          <a:xfrm>
            <a:off x="2699792" y="3933056"/>
            <a:ext cx="393065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MX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2" name="21 Retraso"/>
          <p:cNvSpPr>
            <a:spLocks noChangeArrowheads="1"/>
          </p:cNvSpPr>
          <p:nvPr/>
        </p:nvSpPr>
        <p:spPr bwMode="auto">
          <a:xfrm>
            <a:off x="2771800" y="4581128"/>
            <a:ext cx="287020" cy="340360"/>
          </a:xfrm>
          <a:prstGeom prst="flowChartDe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MX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4" name="23 Combinar"/>
          <p:cNvSpPr>
            <a:spLocks noChangeArrowheads="1"/>
          </p:cNvSpPr>
          <p:nvPr/>
        </p:nvSpPr>
        <p:spPr bwMode="auto">
          <a:xfrm>
            <a:off x="2699792" y="5157192"/>
            <a:ext cx="361950" cy="414655"/>
          </a:xfrm>
          <a:prstGeom prst="flowChartMerg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40100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429000"/>
            <a:ext cx="30670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32656"/>
            <a:ext cx="34004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250182"/>
            <a:ext cx="2466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3645024"/>
            <a:ext cx="33718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-77606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1.2 Descripción de la empresa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124744"/>
            <a:ext cx="8208912" cy="5256584"/>
          </a:xfrm>
        </p:spPr>
        <p:txBody>
          <a:bodyPr>
            <a:normAutofit/>
          </a:bodyPr>
          <a:lstStyle/>
          <a:p>
            <a:pPr algn="just"/>
            <a:r>
              <a:rPr lang="es-MX" i="1" dirty="0" smtClean="0"/>
              <a:t>Di-Technologies &amp; </a:t>
            </a:r>
            <a:r>
              <a:rPr lang="es-MX" i="1" dirty="0" err="1" smtClean="0"/>
              <a:t>Solutions</a:t>
            </a:r>
            <a:endParaRPr lang="es-ES" dirty="0" smtClean="0"/>
          </a:p>
          <a:p>
            <a:pPr algn="just"/>
            <a:r>
              <a:rPr lang="es-MX" u="sng" dirty="0" smtClean="0"/>
              <a:t>(Digital Technologies &amp;  </a:t>
            </a:r>
            <a:r>
              <a:rPr lang="es-MX" u="sng" dirty="0" err="1" smtClean="0"/>
              <a:t>Solutions</a:t>
            </a:r>
            <a:r>
              <a:rPr lang="es-MX" u="sng" dirty="0" smtClean="0"/>
              <a:t>)</a:t>
            </a:r>
            <a:endParaRPr lang="es-ES" dirty="0" smtClean="0"/>
          </a:p>
          <a:p>
            <a:pPr algn="just"/>
            <a:r>
              <a:rPr lang="es-MX" dirty="0" smtClean="0"/>
              <a:t>Di-Technologies &amp; </a:t>
            </a:r>
            <a:r>
              <a:rPr lang="es-MX" dirty="0" err="1" smtClean="0"/>
              <a:t>Solutions</a:t>
            </a:r>
            <a:r>
              <a:rPr lang="es-MX" dirty="0" smtClean="0"/>
              <a:t> es una empresa de Servicios dedicada a la solución de problemáticas por medio del diseño e implementación de aplicaciones y sistemas computacionales de alta tecnología hechos a la medida del cliente, enfocados al fácil y cómodo uso de estas.</a:t>
            </a:r>
            <a:endParaRPr lang="es-ES" dirty="0" smtClean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Esta es una Micro-Empresa, ya que no contamos con mucho personal, puesto que solamente está conformado de 4 integrantes y manejara una ganancia inferior a $900,000.00 anuales.</a:t>
            </a:r>
            <a:endParaRPr lang="es-ES" dirty="0" smtClean="0"/>
          </a:p>
          <a:p>
            <a:pPr algn="just"/>
            <a:r>
              <a:rPr lang="es-MX" dirty="0" smtClean="0"/>
              <a:t>La dirección de nuestra empresa es la siguiente:</a:t>
            </a:r>
            <a:endParaRPr lang="es-ES" dirty="0" smtClean="0"/>
          </a:p>
          <a:p>
            <a:pPr algn="just"/>
            <a:r>
              <a:rPr lang="es-MX" dirty="0" smtClean="0"/>
              <a:t>13 de Septiembre #225c, Col. La Gloria, Villa de Álvarez, Colima, C.P. 28980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419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10619"/>
            <a:ext cx="29241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924944"/>
            <a:ext cx="3384376" cy="22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-747464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3.5 Características de la tecnología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96944" cy="5112568"/>
          </a:xfrm>
        </p:spPr>
        <p:txBody>
          <a:bodyPr>
            <a:noAutofit/>
          </a:bodyPr>
          <a:lstStyle/>
          <a:p>
            <a:pPr algn="just"/>
            <a:r>
              <a:rPr lang="es-MX" dirty="0" smtClean="0"/>
              <a:t>Es importante </a:t>
            </a:r>
            <a:r>
              <a:rPr lang="es-MX" u="sng" dirty="0" smtClean="0"/>
              <a:t>determinar</a:t>
            </a:r>
            <a:r>
              <a:rPr lang="es-MX" dirty="0" smtClean="0"/>
              <a:t> </a:t>
            </a:r>
            <a:r>
              <a:rPr lang="es-MX" u="sng" dirty="0" smtClean="0"/>
              <a:t>la tecnología</a:t>
            </a:r>
            <a:r>
              <a:rPr lang="es-MX" dirty="0" smtClean="0"/>
              <a:t> disponible para </a:t>
            </a:r>
            <a:r>
              <a:rPr lang="es-MX" u="sng" dirty="0" smtClean="0"/>
              <a:t>elaborar el producto</a:t>
            </a:r>
            <a:r>
              <a:rPr lang="es-MX" dirty="0" smtClean="0"/>
              <a:t> porque con esto </a:t>
            </a:r>
            <a:r>
              <a:rPr lang="es-MX" u="sng" dirty="0" smtClean="0"/>
              <a:t>es posible varios puntos</a:t>
            </a:r>
            <a:r>
              <a:rPr lang="es-MX" dirty="0" smtClean="0"/>
              <a:t>:</a:t>
            </a:r>
          </a:p>
          <a:p>
            <a:pPr algn="just"/>
            <a:r>
              <a:rPr lang="es-MX" u="sng" dirty="0" smtClean="0"/>
              <a:t>Nivel de tecnología apropiado</a:t>
            </a:r>
            <a:r>
              <a:rPr lang="es-MX" dirty="0" smtClean="0"/>
              <a:t> al tipo de proyecto, tener en mente todas las </a:t>
            </a:r>
            <a:r>
              <a:rPr lang="es-MX" u="sng" dirty="0" smtClean="0"/>
              <a:t>alternativas de la tecnología</a:t>
            </a:r>
            <a:r>
              <a:rPr lang="es-MX" dirty="0" smtClean="0"/>
              <a:t>, para esto se deben de tomar en cuenta varios aspectos como : la </a:t>
            </a:r>
            <a:r>
              <a:rPr lang="es-MX" u="sng" dirty="0" smtClean="0"/>
              <a:t>facilidad de adquisición</a:t>
            </a:r>
            <a:r>
              <a:rPr lang="es-MX" dirty="0" smtClean="0"/>
              <a:t>, </a:t>
            </a:r>
            <a:r>
              <a:rPr lang="es-MX" u="sng" dirty="0" smtClean="0"/>
              <a:t>condiciones especiales </a:t>
            </a:r>
            <a:r>
              <a:rPr lang="es-MX" dirty="0" smtClean="0"/>
              <a:t>para su uso: </a:t>
            </a:r>
            <a:r>
              <a:rPr lang="es-MX" u="sng" dirty="0" smtClean="0"/>
              <a:t>capacitación</a:t>
            </a:r>
            <a:r>
              <a:rPr lang="es-MX" dirty="0" smtClean="0"/>
              <a:t>, las i</a:t>
            </a:r>
            <a:r>
              <a:rPr lang="es-MX" u="sng" dirty="0" smtClean="0"/>
              <a:t>nstalaciones</a:t>
            </a:r>
            <a:r>
              <a:rPr lang="es-MX" dirty="0" smtClean="0"/>
              <a:t>, etc.; entre otros puntos. </a:t>
            </a:r>
            <a:endParaRPr lang="es-MX" dirty="0" smtClean="0"/>
          </a:p>
          <a:p>
            <a:pPr algn="just"/>
            <a:endParaRPr lang="es-MX" dirty="0" smtClean="0"/>
          </a:p>
          <a:p>
            <a:pPr algn="just"/>
            <a:r>
              <a:rPr lang="es-MX" u="sng" dirty="0" smtClean="0"/>
              <a:t>La tecnología </a:t>
            </a:r>
            <a:r>
              <a:rPr lang="es-MX" dirty="0" smtClean="0"/>
              <a:t>necesaria </a:t>
            </a:r>
            <a:r>
              <a:rPr lang="es-MX" u="sng" dirty="0" smtClean="0"/>
              <a:t>no es tan complicada como para </a:t>
            </a:r>
            <a:r>
              <a:rPr lang="es-MX" dirty="0" smtClean="0"/>
              <a:t>la creación de </a:t>
            </a:r>
            <a:r>
              <a:rPr lang="es-MX" u="sng" dirty="0" smtClean="0"/>
              <a:t>otro tipo de </a:t>
            </a:r>
            <a:r>
              <a:rPr lang="es-MX" u="sng" dirty="0" smtClean="0"/>
              <a:t>software</a:t>
            </a:r>
            <a:r>
              <a:rPr lang="es-MX" dirty="0" smtClean="0"/>
              <a:t>. Para </a:t>
            </a:r>
            <a:r>
              <a:rPr lang="es-MX" dirty="0" smtClean="0"/>
              <a:t>la </a:t>
            </a:r>
            <a:r>
              <a:rPr lang="es-MX" u="sng" dirty="0" smtClean="0"/>
              <a:t>codificación y pruebas </a:t>
            </a:r>
            <a:r>
              <a:rPr lang="es-MX" dirty="0" smtClean="0"/>
              <a:t>se necesitan </a:t>
            </a:r>
            <a:r>
              <a:rPr lang="es-MX" u="sng" dirty="0" smtClean="0"/>
              <a:t>computadoras</a:t>
            </a:r>
            <a:r>
              <a:rPr lang="es-MX" dirty="0" smtClean="0"/>
              <a:t> las cuales </a:t>
            </a:r>
            <a:r>
              <a:rPr lang="es-MX" u="sng" dirty="0" smtClean="0"/>
              <a:t>cuenten con </a:t>
            </a:r>
            <a:r>
              <a:rPr lang="es-MX" dirty="0" smtClean="0"/>
              <a:t>los </a:t>
            </a:r>
            <a:r>
              <a:rPr lang="es-MX" u="sng" dirty="0" smtClean="0"/>
              <a:t>programas y/o Software </a:t>
            </a:r>
            <a:r>
              <a:rPr lang="es-MX" dirty="0" smtClean="0"/>
              <a:t>necesario para la </a:t>
            </a:r>
            <a:r>
              <a:rPr lang="es-MX" u="sng" dirty="0" smtClean="0"/>
              <a:t>creación del nuestro </a:t>
            </a:r>
            <a:r>
              <a:rPr lang="es-MX" dirty="0" smtClean="0"/>
              <a:t>además de  </a:t>
            </a:r>
            <a:r>
              <a:rPr lang="es-MX" u="sng" dirty="0" smtClean="0"/>
              <a:t>programas ya definidos en los mismos equipos </a:t>
            </a:r>
            <a:r>
              <a:rPr lang="es-MX" dirty="0" smtClean="0"/>
              <a:t>de cómputo. </a:t>
            </a:r>
            <a:endParaRPr lang="es-E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1124744"/>
            <a:ext cx="7772400" cy="4824536"/>
          </a:xfrm>
        </p:spPr>
        <p:txBody>
          <a:bodyPr/>
          <a:lstStyle/>
          <a:p>
            <a:pPr algn="just"/>
            <a:r>
              <a:rPr lang="es-MX" dirty="0" smtClean="0"/>
              <a:t>Es posible que </a:t>
            </a:r>
            <a:r>
              <a:rPr lang="es-MX" u="sng" dirty="0" smtClean="0"/>
              <a:t>se necesite de asesorías </a:t>
            </a:r>
            <a:r>
              <a:rPr lang="es-MX" dirty="0" smtClean="0"/>
              <a:t>respecto al uso del software requerido para la creación. Para </a:t>
            </a:r>
            <a:r>
              <a:rPr lang="es-MX" u="sng" dirty="0" smtClean="0"/>
              <a:t>la impresión </a:t>
            </a:r>
            <a:r>
              <a:rPr lang="es-MX" dirty="0" smtClean="0"/>
              <a:t>de nuestras </a:t>
            </a:r>
            <a:r>
              <a:rPr lang="es-MX" u="sng" dirty="0" smtClean="0"/>
              <a:t>etiquetas</a:t>
            </a:r>
            <a:r>
              <a:rPr lang="es-MX" dirty="0" smtClean="0"/>
              <a:t> es necesario </a:t>
            </a:r>
            <a:r>
              <a:rPr lang="es-MX" u="sng" dirty="0" smtClean="0"/>
              <a:t>impresoras láser </a:t>
            </a:r>
            <a:r>
              <a:rPr lang="es-MX" dirty="0" smtClean="0"/>
              <a:t>y para el </a:t>
            </a:r>
            <a:r>
              <a:rPr lang="es-MX" u="sng" dirty="0" smtClean="0"/>
              <a:t>empaquetado</a:t>
            </a:r>
            <a:r>
              <a:rPr lang="es-MX" dirty="0" smtClean="0"/>
              <a:t> del producto se hará de </a:t>
            </a:r>
            <a:r>
              <a:rPr lang="es-MX" u="sng" dirty="0" smtClean="0"/>
              <a:t>manera manual</a:t>
            </a:r>
            <a:r>
              <a:rPr lang="es-MX" dirty="0" smtClean="0"/>
              <a:t> ya que no es requerida una máquina que lo haga </a:t>
            </a:r>
            <a:r>
              <a:rPr lang="es-MX" u="sng" dirty="0" smtClean="0"/>
              <a:t>ya que la producción es a medida.  </a:t>
            </a:r>
            <a:endParaRPr lang="es-MX" u="sng" dirty="0" smtClean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r>
              <a:rPr lang="es-MX" u="sng" dirty="0" smtClean="0"/>
              <a:t>El </a:t>
            </a:r>
            <a:r>
              <a:rPr lang="es-MX" u="sng" dirty="0" smtClean="0"/>
              <a:t>tipo de equipo de cómputo puede o no ser de la misma marca</a:t>
            </a:r>
            <a:r>
              <a:rPr lang="es-MX" dirty="0" smtClean="0"/>
              <a:t>, lo necesario e </a:t>
            </a:r>
            <a:r>
              <a:rPr lang="es-MX" u="sng" dirty="0" smtClean="0"/>
              <a:t>indispensable</a:t>
            </a:r>
            <a:r>
              <a:rPr lang="es-MX" dirty="0" smtClean="0"/>
              <a:t> para </a:t>
            </a:r>
            <a:r>
              <a:rPr lang="es-MX" dirty="0" smtClean="0"/>
              <a:t>nosotros es el </a:t>
            </a:r>
            <a:r>
              <a:rPr lang="es-MX" u="sng" dirty="0" smtClean="0"/>
              <a:t>programa </a:t>
            </a:r>
            <a:r>
              <a:rPr lang="es-MX" u="sng" dirty="0" smtClean="0"/>
              <a:t>de desarrollo de software </a:t>
            </a:r>
            <a:r>
              <a:rPr lang="es-MX" dirty="0" smtClean="0"/>
              <a:t>el cual es Visual Studio ya sea 2010 o Visual Studio 2012. </a:t>
            </a:r>
            <a:r>
              <a:rPr lang="es-MX" u="sng" dirty="0" smtClean="0"/>
              <a:t>Las impresoras </a:t>
            </a:r>
            <a:r>
              <a:rPr lang="es-MX" dirty="0" smtClean="0"/>
              <a:t>láser al igual que los equipos de cómputo </a:t>
            </a:r>
            <a:r>
              <a:rPr lang="es-MX" u="sng" dirty="0" smtClean="0"/>
              <a:t>pueden o no ser de la misma marca</a:t>
            </a:r>
            <a:r>
              <a:rPr lang="es-MX" dirty="0" smtClean="0"/>
              <a:t> para todas.</a:t>
            </a:r>
            <a:endParaRPr lang="es-E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-704056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3.6 Equipo e instalaciones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496944" cy="5328592"/>
          </a:xfrm>
        </p:spPr>
        <p:txBody>
          <a:bodyPr/>
          <a:lstStyle/>
          <a:p>
            <a:pPr algn="just"/>
            <a:r>
              <a:rPr lang="es-MX" u="sng" dirty="0" smtClean="0"/>
              <a:t>Para el proceso productivo </a:t>
            </a:r>
            <a:r>
              <a:rPr lang="es-MX" dirty="0" smtClean="0"/>
              <a:t>que permite determinar las actividades a realizar, </a:t>
            </a:r>
            <a:r>
              <a:rPr lang="es-MX" u="sng" dirty="0" smtClean="0"/>
              <a:t>el equipo</a:t>
            </a:r>
            <a:r>
              <a:rPr lang="es-MX" dirty="0" smtClean="0"/>
              <a:t>, las </a:t>
            </a:r>
            <a:r>
              <a:rPr lang="es-MX" u="sng" dirty="0" smtClean="0"/>
              <a:t>herramientas</a:t>
            </a:r>
            <a:r>
              <a:rPr lang="es-MX" dirty="0" smtClean="0"/>
              <a:t> y las </a:t>
            </a:r>
            <a:r>
              <a:rPr lang="es-MX" u="sng" dirty="0" smtClean="0"/>
              <a:t>instalaciones</a:t>
            </a:r>
            <a:r>
              <a:rPr lang="es-MX" dirty="0" smtClean="0"/>
              <a:t> para la elaboración del producto, para esto </a:t>
            </a:r>
            <a:r>
              <a:rPr lang="es-MX" u="sng" dirty="0" smtClean="0"/>
              <a:t>se requiere:</a:t>
            </a:r>
            <a:endParaRPr lang="es-ES" u="sng" dirty="0" smtClean="0"/>
          </a:p>
          <a:p>
            <a:pPr algn="just"/>
            <a:r>
              <a:rPr lang="es-MX" b="1" i="1" dirty="0" smtClean="0"/>
              <a:t>3.6.1 Descomponer el proceso en actividades específicas</a:t>
            </a:r>
            <a:endParaRPr lang="es-ES" b="1" i="1" dirty="0" smtClean="0"/>
          </a:p>
          <a:p>
            <a:pPr algn="just"/>
            <a:r>
              <a:rPr lang="es-MX" dirty="0" smtClean="0"/>
              <a:t>Al </a:t>
            </a:r>
            <a:r>
              <a:rPr lang="es-MX" u="sng" dirty="0" smtClean="0"/>
              <a:t>descomponer en actividades específicas </a:t>
            </a:r>
            <a:r>
              <a:rPr lang="es-MX" dirty="0" smtClean="0"/>
              <a:t>las actividades de creación de nuestro software </a:t>
            </a:r>
            <a:r>
              <a:rPr lang="es-MX" u="sng" dirty="0" smtClean="0"/>
              <a:t>ayudan a agilizar la producción </a:t>
            </a:r>
            <a:r>
              <a:rPr lang="es-MX" dirty="0" smtClean="0"/>
              <a:t>y creado de nuestro proyecto en este caso Software para el pago del transporte público.</a:t>
            </a:r>
            <a:endParaRPr lang="es-ES" dirty="0" smtClean="0"/>
          </a:p>
          <a:p>
            <a:pPr algn="just"/>
            <a:r>
              <a:rPr lang="es-MX" u="sng" dirty="0" smtClean="0"/>
              <a:t>Las actividades </a:t>
            </a:r>
            <a:r>
              <a:rPr lang="es-MX" dirty="0" smtClean="0"/>
              <a:t>que en este momento se tiene planeadas son:</a:t>
            </a:r>
            <a:endParaRPr lang="es-ES" dirty="0" smtClean="0"/>
          </a:p>
          <a:p>
            <a:pPr algn="just"/>
            <a:r>
              <a:rPr lang="es-MX" u="sng" dirty="0" smtClean="0"/>
              <a:t>Análisis de las necesidades</a:t>
            </a:r>
            <a:r>
              <a:rPr lang="es-MX" dirty="0" smtClean="0"/>
              <a:t>, </a:t>
            </a:r>
            <a:r>
              <a:rPr lang="es-MX" u="sng" dirty="0" smtClean="0"/>
              <a:t>Creación del código</a:t>
            </a:r>
            <a:r>
              <a:rPr lang="es-MX" dirty="0" smtClean="0"/>
              <a:t>, </a:t>
            </a:r>
            <a:r>
              <a:rPr lang="es-MX" u="sng" dirty="0" smtClean="0"/>
              <a:t>Pruebas</a:t>
            </a:r>
            <a:r>
              <a:rPr lang="es-MX" dirty="0" smtClean="0"/>
              <a:t> del mismo, </a:t>
            </a:r>
            <a:r>
              <a:rPr lang="es-MX" u="sng" dirty="0" smtClean="0"/>
              <a:t>Modificación y Empaquetado</a:t>
            </a:r>
            <a:r>
              <a:rPr lang="es-MX" dirty="0" smtClean="0"/>
              <a:t>. Estas actividades pueden ser </a:t>
            </a:r>
            <a:r>
              <a:rPr lang="es-MX" u="sng" dirty="0" smtClean="0"/>
              <a:t>recursivas y/o cíclicas</a:t>
            </a:r>
            <a:r>
              <a:rPr lang="es-MX" dirty="0" smtClean="0"/>
              <a:t>. </a:t>
            </a:r>
            <a:endParaRPr lang="es-E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4968552"/>
          </a:xfrm>
        </p:spPr>
        <p:txBody>
          <a:bodyPr>
            <a:normAutofit/>
          </a:bodyPr>
          <a:lstStyle/>
          <a:p>
            <a:pPr algn="ctr"/>
            <a:r>
              <a:rPr lang="es-MX" b="1" i="1" dirty="0" smtClean="0"/>
              <a:t>3.6.1 Elaborar una lista de todo el equipo para cada actividad</a:t>
            </a:r>
            <a:endParaRPr lang="es-ES" b="1" i="1" dirty="0" smtClean="0"/>
          </a:p>
          <a:p>
            <a:pPr algn="just"/>
            <a:r>
              <a:rPr lang="es-MX" dirty="0" smtClean="0"/>
              <a:t>El listar el equipo necesario para cada actividad </a:t>
            </a:r>
            <a:r>
              <a:rPr lang="es-MX" u="sng" dirty="0" smtClean="0"/>
              <a:t>ayudará a determinar el tipo de equipo a usar y </a:t>
            </a:r>
            <a:r>
              <a:rPr lang="es-MX" dirty="0" smtClean="0"/>
              <a:t>así </a:t>
            </a:r>
            <a:r>
              <a:rPr lang="es-MX" u="sng" dirty="0" smtClean="0"/>
              <a:t>poder cumplir </a:t>
            </a:r>
            <a:r>
              <a:rPr lang="es-MX" dirty="0" smtClean="0"/>
              <a:t>de mejor manera </a:t>
            </a:r>
            <a:r>
              <a:rPr lang="es-MX" u="sng" dirty="0" smtClean="0"/>
              <a:t>cada actividad</a:t>
            </a:r>
            <a:r>
              <a:rPr lang="es-MX" dirty="0" smtClean="0"/>
              <a:t>. </a:t>
            </a:r>
            <a:endParaRPr lang="es-ES" dirty="0" smtClean="0"/>
          </a:p>
          <a:p>
            <a:pPr algn="ctr"/>
            <a:r>
              <a:rPr lang="es-MX" b="1" i="1" dirty="0" smtClean="0"/>
              <a:t>3.6.2 Elaborar una lista de todas las herramientas requeridas para cada actividad</a:t>
            </a:r>
            <a:endParaRPr lang="es-ES" b="1" i="1" dirty="0" smtClean="0"/>
          </a:p>
          <a:p>
            <a:pPr algn="just"/>
            <a:r>
              <a:rPr lang="es-MX" u="sng" dirty="0" smtClean="0"/>
              <a:t>Las herramientas necesarias</a:t>
            </a:r>
            <a:r>
              <a:rPr lang="es-MX" dirty="0" smtClean="0"/>
              <a:t> para nuestro software </a:t>
            </a:r>
            <a:r>
              <a:rPr lang="es-MX" u="sng" dirty="0" smtClean="0"/>
              <a:t>son</a:t>
            </a:r>
            <a:r>
              <a:rPr lang="es-MX" dirty="0" smtClean="0"/>
              <a:t> los programas (</a:t>
            </a:r>
            <a:r>
              <a:rPr lang="es-MX" u="sng" dirty="0" smtClean="0"/>
              <a:t>Visual Studio 2010 o Visual Studio 2012</a:t>
            </a:r>
            <a:r>
              <a:rPr lang="es-MX" dirty="0" smtClean="0"/>
              <a:t> y Bases de datos de </a:t>
            </a:r>
            <a:r>
              <a:rPr lang="es-MX" u="sng" dirty="0" smtClean="0"/>
              <a:t>Access</a:t>
            </a:r>
            <a:r>
              <a:rPr lang="es-MX" dirty="0" smtClean="0"/>
              <a:t> dentro de los programas de la computadora).</a:t>
            </a:r>
            <a:endParaRPr lang="es-ES" dirty="0" smtClean="0"/>
          </a:p>
          <a:p>
            <a:pPr algn="ctr"/>
            <a:r>
              <a:rPr lang="es-MX" b="1" i="1" dirty="0" smtClean="0"/>
              <a:t>3.6.3 Calcular la materia prima requerida en el proceso</a:t>
            </a:r>
            <a:endParaRPr lang="es-ES" b="1" i="1" dirty="0" smtClean="0"/>
          </a:p>
          <a:p>
            <a:pPr algn="just"/>
            <a:r>
              <a:rPr lang="es-MX" dirty="0" smtClean="0"/>
              <a:t>En si </a:t>
            </a:r>
            <a:r>
              <a:rPr lang="es-MX" u="sng" dirty="0" smtClean="0"/>
              <a:t>no se necesita materia prima específica </a:t>
            </a:r>
            <a:r>
              <a:rPr lang="es-MX" dirty="0" smtClean="0"/>
              <a:t>para comenzar el proyecto </a:t>
            </a:r>
            <a:r>
              <a:rPr lang="es-MX" u="sng" dirty="0" smtClean="0"/>
              <a:t>si es que ya se cuenta con el equipo necesario </a:t>
            </a:r>
            <a:r>
              <a:rPr lang="es-MX" dirty="0" smtClean="0"/>
              <a:t>al igual que </a:t>
            </a:r>
            <a:r>
              <a:rPr lang="es-MX" u="sng" dirty="0" smtClean="0"/>
              <a:t>las herramientas</a:t>
            </a:r>
            <a:r>
              <a:rPr lang="es-MX" dirty="0" smtClean="0"/>
              <a:t> necesarias pero </a:t>
            </a:r>
            <a:r>
              <a:rPr lang="es-MX" u="sng" dirty="0" smtClean="0"/>
              <a:t>al paso del tiempo </a:t>
            </a:r>
            <a:r>
              <a:rPr lang="es-MX" dirty="0" smtClean="0"/>
              <a:t>en la producción </a:t>
            </a:r>
            <a:r>
              <a:rPr lang="es-MX" u="sng" dirty="0" smtClean="0"/>
              <a:t>pueden surgir este tipo de necesidades</a:t>
            </a:r>
            <a:r>
              <a:rPr lang="es-MX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548680"/>
            <a:ext cx="8424936" cy="6048672"/>
          </a:xfrm>
        </p:spPr>
        <p:txBody>
          <a:bodyPr>
            <a:normAutofit/>
          </a:bodyPr>
          <a:lstStyle/>
          <a:p>
            <a:pPr algn="ctr"/>
            <a:r>
              <a:rPr lang="es-MX" b="1" i="1" dirty="0" smtClean="0"/>
              <a:t>3.6.4 Determinar el espacio necesario para llevar a cabo cada actividad</a:t>
            </a:r>
            <a:endParaRPr lang="es-ES" b="1" i="1" dirty="0" smtClean="0"/>
          </a:p>
          <a:p>
            <a:pPr algn="just"/>
            <a:r>
              <a:rPr lang="es-MX" u="sng" dirty="0" smtClean="0"/>
              <a:t>El espacio necesario para cada actividad puede ser el mismo ya que </a:t>
            </a:r>
            <a:r>
              <a:rPr lang="es-MX" dirty="0" smtClean="0"/>
              <a:t>la codificación, modificación y pruebas </a:t>
            </a:r>
            <a:r>
              <a:rPr lang="es-MX" u="sng" dirty="0" smtClean="0"/>
              <a:t>se hacen de forma secuencial</a:t>
            </a:r>
            <a:r>
              <a:rPr lang="es-MX" dirty="0" smtClean="0"/>
              <a:t> en ocasiones y/o de forma paralela. </a:t>
            </a:r>
            <a:endParaRPr lang="es-ES" dirty="0" smtClean="0"/>
          </a:p>
          <a:p>
            <a:pPr algn="ctr"/>
            <a:r>
              <a:rPr lang="es-MX" b="1" i="1" dirty="0" smtClean="0"/>
              <a:t>3.6.5 Establecer cualquier requerimiento especial de instalaciones o facilidades para llevar a cabo cada actividad.</a:t>
            </a:r>
            <a:endParaRPr lang="es-ES" b="1" i="1" dirty="0" smtClean="0"/>
          </a:p>
          <a:p>
            <a:pPr algn="just"/>
            <a:r>
              <a:rPr lang="es-MX" dirty="0" smtClean="0"/>
              <a:t>D</a:t>
            </a:r>
            <a:r>
              <a:rPr lang="es-MX" dirty="0" smtClean="0"/>
              <a:t>eben </a:t>
            </a:r>
            <a:r>
              <a:rPr lang="es-MX" dirty="0" smtClean="0"/>
              <a:t>de contar con </a:t>
            </a:r>
            <a:r>
              <a:rPr lang="es-MX" u="sng" dirty="0" smtClean="0"/>
              <a:t>corriente eléctrica</a:t>
            </a:r>
            <a:r>
              <a:rPr lang="es-MX" dirty="0" smtClean="0"/>
              <a:t>, conexión a </a:t>
            </a:r>
            <a:r>
              <a:rPr lang="es-MX" u="sng" dirty="0" smtClean="0"/>
              <a:t>internet</a:t>
            </a:r>
            <a:r>
              <a:rPr lang="es-MX" dirty="0" smtClean="0"/>
              <a:t>, </a:t>
            </a:r>
            <a:r>
              <a:rPr lang="es-MX" u="sng" dirty="0" smtClean="0"/>
              <a:t>impresoras láser</a:t>
            </a:r>
            <a:r>
              <a:rPr lang="es-MX" dirty="0" smtClean="0"/>
              <a:t>, un </a:t>
            </a:r>
            <a:r>
              <a:rPr lang="es-MX" u="sng" dirty="0" smtClean="0"/>
              <a:t>espacio de 60m</a:t>
            </a:r>
            <a:r>
              <a:rPr lang="es-MX" u="sng" baseline="30000" dirty="0" smtClean="0"/>
              <a:t>2</a:t>
            </a:r>
            <a:r>
              <a:rPr lang="es-MX" dirty="0" smtClean="0"/>
              <a:t>, área de servicio (baño), </a:t>
            </a:r>
            <a:r>
              <a:rPr lang="es-MX" u="sng" dirty="0" smtClean="0"/>
              <a:t>líneas </a:t>
            </a:r>
            <a:r>
              <a:rPr lang="es-MX" u="sng" dirty="0" smtClean="0"/>
              <a:t>telefónicas</a:t>
            </a:r>
            <a:r>
              <a:rPr lang="es-MX" dirty="0" smtClean="0"/>
              <a:t>; además </a:t>
            </a:r>
            <a:r>
              <a:rPr lang="es-MX" dirty="0" smtClean="0"/>
              <a:t>un </a:t>
            </a:r>
            <a:r>
              <a:rPr lang="es-MX" u="sng" dirty="0" smtClean="0"/>
              <a:t>programa para el mantenimiento del equipo </a:t>
            </a:r>
            <a:r>
              <a:rPr lang="es-MX" dirty="0" smtClean="0"/>
              <a:t>logrando así garantizar un adecuado funcionamiento del mismo. Las </a:t>
            </a:r>
            <a:r>
              <a:rPr lang="es-MX" u="sng" dirty="0" smtClean="0"/>
              <a:t>revisiones</a:t>
            </a:r>
            <a:r>
              <a:rPr lang="es-MX" dirty="0" smtClean="0"/>
              <a:t> </a:t>
            </a:r>
            <a:r>
              <a:rPr lang="es-MX" dirty="0" smtClean="0"/>
              <a:t>de los equipos </a:t>
            </a:r>
            <a:r>
              <a:rPr lang="es-MX" dirty="0" smtClean="0"/>
              <a:t>serán </a:t>
            </a:r>
            <a:r>
              <a:rPr lang="es-MX" u="sng" dirty="0" smtClean="0"/>
              <a:t>periódicas</a:t>
            </a:r>
            <a:r>
              <a:rPr lang="es-MX" dirty="0" smtClean="0"/>
              <a:t> con </a:t>
            </a:r>
            <a:r>
              <a:rPr lang="es-MX" u="sng" dirty="0" smtClean="0"/>
              <a:t>intervalos</a:t>
            </a:r>
            <a:r>
              <a:rPr lang="es-MX" dirty="0" smtClean="0"/>
              <a:t> de tiempo </a:t>
            </a:r>
            <a:r>
              <a:rPr lang="es-MX" u="sng" dirty="0" smtClean="0"/>
              <a:t>de una semana </a:t>
            </a:r>
            <a:r>
              <a:rPr lang="es-MX" dirty="0" smtClean="0"/>
              <a:t>realizada por los mismos integrantes del equipo de </a:t>
            </a:r>
            <a:r>
              <a:rPr lang="es-MX" dirty="0" smtClean="0"/>
              <a:t>trabajo, incluirá </a:t>
            </a:r>
            <a:r>
              <a:rPr lang="es-MX" dirty="0" smtClean="0"/>
              <a:t>la </a:t>
            </a:r>
            <a:r>
              <a:rPr lang="es-MX" u="sng" dirty="0" smtClean="0"/>
              <a:t>búsqueda de virus </a:t>
            </a:r>
            <a:r>
              <a:rPr lang="es-MX" dirty="0" smtClean="0"/>
              <a:t>o posibles </a:t>
            </a:r>
            <a:r>
              <a:rPr lang="es-MX" u="sng" dirty="0" smtClean="0"/>
              <a:t>pérdidas de datos </a:t>
            </a:r>
            <a:r>
              <a:rPr lang="es-MX" dirty="0" smtClean="0"/>
              <a:t>ocasionadas por alguno, </a:t>
            </a:r>
            <a:r>
              <a:rPr lang="es-MX" u="sng" dirty="0" smtClean="0"/>
              <a:t>liberación de espacio</a:t>
            </a:r>
            <a:r>
              <a:rPr lang="es-MX" dirty="0" smtClean="0"/>
              <a:t>, </a:t>
            </a:r>
            <a:r>
              <a:rPr lang="es-MX" u="sng" dirty="0" smtClean="0"/>
              <a:t>actualización </a:t>
            </a:r>
            <a:r>
              <a:rPr lang="es-MX" dirty="0" smtClean="0"/>
              <a:t>de datos y programas. 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87624" y="1268760"/>
          <a:ext cx="6344870" cy="359193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172435"/>
                <a:gridCol w="3172435"/>
              </a:tblGrid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Equipo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Cantidad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Computadora personal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Computadora personal (respaldo)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Impresora laser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3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Modem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Muebles de oficina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Cantidad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Escritorios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Mesas con 5 sillas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3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Teléfonos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2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Líneas telefónicas 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4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76" y="-74746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3.7 Materia Prima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5472608"/>
          </a:xfrm>
        </p:spPr>
        <p:txBody>
          <a:bodyPr/>
          <a:lstStyle/>
          <a:p>
            <a:pPr algn="ctr"/>
            <a:r>
              <a:rPr lang="es-MX" b="1" i="1" dirty="0" smtClean="0"/>
              <a:t>3.7.1 Necesidades de Materia Prima</a:t>
            </a:r>
            <a:endParaRPr lang="es-ES" b="1" i="1" dirty="0" smtClean="0"/>
          </a:p>
          <a:p>
            <a:pPr algn="l"/>
            <a:r>
              <a:rPr lang="es-MX" u="sng" dirty="0" smtClean="0"/>
              <a:t>La materia prima </a:t>
            </a:r>
            <a:r>
              <a:rPr lang="es-MX" dirty="0" smtClean="0"/>
              <a:t>que </a:t>
            </a:r>
            <a:r>
              <a:rPr lang="es-MX" dirty="0" smtClean="0"/>
              <a:t>conforman los </a:t>
            </a:r>
            <a:r>
              <a:rPr lang="es-MX" u="sng" dirty="0" smtClean="0"/>
              <a:t>CD </a:t>
            </a:r>
            <a:r>
              <a:rPr lang="es-MX" dirty="0" smtClean="0"/>
              <a:t>que contendrán nuestro software es el </a:t>
            </a:r>
            <a:r>
              <a:rPr lang="es-MX" u="sng" dirty="0" smtClean="0"/>
              <a:t>policarbonato</a:t>
            </a:r>
            <a:r>
              <a:rPr lang="es-MX" dirty="0" smtClean="0"/>
              <a:t> </a:t>
            </a:r>
            <a:r>
              <a:rPr lang="es-MX" dirty="0" smtClean="0"/>
              <a:t>que es un</a:t>
            </a:r>
            <a:r>
              <a:rPr lang="es-MX" dirty="0" smtClean="0"/>
              <a:t> termoplásticos fácil de trabajar, moldear y termo formar</a:t>
            </a:r>
            <a:r>
              <a:rPr lang="es-MX" dirty="0" smtClean="0"/>
              <a:t>.</a:t>
            </a:r>
            <a:endParaRPr lang="es-ES" dirty="0" smtClean="0"/>
          </a:p>
          <a:p>
            <a:pPr algn="l"/>
            <a:r>
              <a:rPr lang="es-MX" u="sng" dirty="0" smtClean="0"/>
              <a:t>L</a:t>
            </a:r>
            <a:r>
              <a:rPr lang="es-MX" u="sng" dirty="0" smtClean="0"/>
              <a:t>os </a:t>
            </a:r>
            <a:r>
              <a:rPr lang="es-MX" u="sng" dirty="0" smtClean="0"/>
              <a:t>empaques</a:t>
            </a:r>
            <a:r>
              <a:rPr lang="es-MX" dirty="0" smtClean="0"/>
              <a:t> </a:t>
            </a:r>
            <a:r>
              <a:rPr lang="es-MX" dirty="0" smtClean="0"/>
              <a:t>que serán de un </a:t>
            </a:r>
            <a:r>
              <a:rPr lang="es-MX" u="sng" dirty="0" smtClean="0"/>
              <a:t>bioplástico</a:t>
            </a:r>
            <a:r>
              <a:rPr lang="es-MX" dirty="0" smtClean="0"/>
              <a:t> que está hecho a base de </a:t>
            </a:r>
            <a:r>
              <a:rPr lang="es-MX" u="sng" dirty="0" smtClean="0"/>
              <a:t>productos vegetales </a:t>
            </a:r>
            <a:r>
              <a:rPr lang="es-MX" dirty="0" smtClean="0"/>
              <a:t>tales como  como el aceite de soja, el maíz o la fécula de patata.</a:t>
            </a:r>
            <a:endParaRPr lang="es-ES" dirty="0" smtClean="0"/>
          </a:p>
          <a:p>
            <a:pPr algn="ctr"/>
            <a:r>
              <a:rPr lang="es-MX" b="1" i="1" dirty="0" smtClean="0"/>
              <a:t>3.7.2 Identificación de proveedores y cotizaciones</a:t>
            </a:r>
            <a:endParaRPr lang="es-ES" b="1" i="1" dirty="0" smtClean="0"/>
          </a:p>
          <a:p>
            <a:pPr algn="l"/>
            <a:r>
              <a:rPr lang="es-MX" u="sng" dirty="0" smtClean="0"/>
              <a:t>El proveedor </a:t>
            </a:r>
            <a:r>
              <a:rPr lang="es-MX" dirty="0" smtClean="0"/>
              <a:t>de los materiales será </a:t>
            </a:r>
            <a:r>
              <a:rPr lang="es-MX" u="sng" dirty="0" smtClean="0"/>
              <a:t>la empresa biofase</a:t>
            </a:r>
            <a:r>
              <a:rPr lang="es-MX" dirty="0" smtClean="0"/>
              <a:t>.</a:t>
            </a:r>
            <a:endParaRPr lang="es-ES" dirty="0" smtClean="0"/>
          </a:p>
          <a:p>
            <a:pPr algn="l"/>
            <a:r>
              <a:rPr lang="es-MX" dirty="0" smtClean="0"/>
              <a:t>Biofase  es una empresa dedicada al desarrollo y venta de resinas de bioplástico o plástico biodegradable. </a:t>
            </a:r>
            <a:endParaRPr lang="es-ES" dirty="0" smtClean="0"/>
          </a:p>
          <a:p>
            <a:pPr algn="l"/>
            <a:r>
              <a:rPr lang="es-MX" u="sng" dirty="0" smtClean="0"/>
              <a:t>La razón </a:t>
            </a:r>
            <a:r>
              <a:rPr lang="es-MX" dirty="0" smtClean="0"/>
              <a:t>por la que escogimos a la empresa </a:t>
            </a:r>
            <a:r>
              <a:rPr lang="es-MX" u="sng" dirty="0" smtClean="0"/>
              <a:t>biofase es que su  bioplástico puede ser procesado por cualquier método convencional de procesado de plástico</a:t>
            </a:r>
            <a:r>
              <a:rPr lang="es-MX" dirty="0" smtClean="0"/>
              <a:t>, como inyección, extrusión o termo formado. Además de que </a:t>
            </a:r>
            <a:r>
              <a:rPr lang="es-MX" u="sng" dirty="0" smtClean="0"/>
              <a:t>es una empresa mexicana</a:t>
            </a:r>
            <a:r>
              <a:rPr lang="es-MX" dirty="0" smtClean="0"/>
              <a:t> y que </a:t>
            </a:r>
            <a:r>
              <a:rPr lang="es-MX" u="sng" dirty="0" smtClean="0"/>
              <a:t>puede realizar envíos a toda la república </a:t>
            </a:r>
            <a:r>
              <a:rPr lang="es-MX" dirty="0" smtClean="0"/>
              <a:t>y sus </a:t>
            </a:r>
            <a:r>
              <a:rPr lang="es-MX" u="sng" dirty="0" smtClean="0"/>
              <a:t>precios son accesibles</a:t>
            </a:r>
            <a:r>
              <a:rPr lang="es-MX" dirty="0" smtClean="0"/>
              <a:t>.</a:t>
            </a:r>
            <a:endParaRPr lang="es-E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0"/>
            <a:ext cx="8496944" cy="1009328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3.8 Capacidad Instalada: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496944" cy="4176464"/>
          </a:xfrm>
        </p:spPr>
        <p:txBody>
          <a:bodyPr>
            <a:normAutofit/>
          </a:bodyPr>
          <a:lstStyle/>
          <a:p>
            <a:pPr algn="l"/>
            <a:r>
              <a:rPr lang="es-MX" u="sng" dirty="0" smtClean="0"/>
              <a:t>Nuestra capacidad </a:t>
            </a:r>
            <a:r>
              <a:rPr lang="es-MX" dirty="0" smtClean="0"/>
              <a:t>para hacerle frente a situaciones de trabajo </a:t>
            </a:r>
            <a:r>
              <a:rPr lang="es-MX" u="sng" dirty="0" smtClean="0"/>
              <a:t>es pobre</a:t>
            </a:r>
            <a:r>
              <a:rPr lang="es-MX" dirty="0" smtClean="0"/>
              <a:t>, puesto que </a:t>
            </a:r>
            <a:r>
              <a:rPr lang="es-MX" u="sng" dirty="0" smtClean="0"/>
              <a:t>somos una empresa en pleno desarrollo</a:t>
            </a:r>
            <a:r>
              <a:rPr lang="es-MX" dirty="0" smtClean="0"/>
              <a:t>, actualmente solo contamos </a:t>
            </a:r>
            <a:r>
              <a:rPr lang="es-MX" u="sng" dirty="0" smtClean="0"/>
              <a:t>con 4 equipos de cómputo y </a:t>
            </a:r>
            <a:r>
              <a:rPr lang="es-MX" dirty="0" smtClean="0"/>
              <a:t>estamos en </a:t>
            </a:r>
            <a:r>
              <a:rPr lang="es-MX" u="sng" dirty="0" smtClean="0"/>
              <a:t>una instalación pequeña</a:t>
            </a:r>
            <a:r>
              <a:rPr lang="es-MX" u="sng" dirty="0" smtClean="0"/>
              <a:t>.</a:t>
            </a:r>
          </a:p>
          <a:p>
            <a:pPr algn="l"/>
            <a:endParaRPr lang="es-ES" dirty="0" smtClean="0"/>
          </a:p>
          <a:p>
            <a:pPr algn="l"/>
            <a:r>
              <a:rPr lang="es-MX" dirty="0" smtClean="0"/>
              <a:t>Esto hacen </a:t>
            </a:r>
            <a:r>
              <a:rPr lang="es-MX" dirty="0" smtClean="0"/>
              <a:t>que </a:t>
            </a:r>
            <a:r>
              <a:rPr lang="es-MX" u="sng" dirty="0" smtClean="0"/>
              <a:t>el tiempo de respuesta </a:t>
            </a:r>
            <a:r>
              <a:rPr lang="es-MX" dirty="0" smtClean="0"/>
              <a:t>de nosotros hacia el cliente </a:t>
            </a:r>
            <a:r>
              <a:rPr lang="es-MX" u="sng" dirty="0" smtClean="0"/>
              <a:t>para entregarle algún producto </a:t>
            </a:r>
            <a:r>
              <a:rPr lang="es-MX" u="sng" dirty="0" smtClean="0"/>
              <a:t>sea </a:t>
            </a:r>
            <a:r>
              <a:rPr lang="es-MX" u="sng" dirty="0" smtClean="0"/>
              <a:t>largo</a:t>
            </a:r>
            <a:r>
              <a:rPr lang="es-MX" dirty="0" smtClean="0"/>
              <a:t>, pero siempre </a:t>
            </a:r>
            <a:r>
              <a:rPr lang="es-MX" u="sng" dirty="0" smtClean="0"/>
              <a:t>trataremos de reducir este tiempo </a:t>
            </a:r>
            <a:r>
              <a:rPr lang="es-MX" dirty="0" smtClean="0"/>
              <a:t>de la mejor manera posible. Por supuesto tener contemplado </a:t>
            </a:r>
            <a:r>
              <a:rPr lang="es-MX" u="sng" dirty="0" smtClean="0"/>
              <a:t>expandirnos con forme pasa el tiempo</a:t>
            </a:r>
            <a:r>
              <a:rPr lang="es-MX" dirty="0" smtClean="0"/>
              <a:t>, tanto en personal, en instalaciones, así mismo con maquinaria, </a:t>
            </a:r>
            <a:r>
              <a:rPr lang="es-MX" u="sng" dirty="0" smtClean="0"/>
              <a:t>para en un futuro el tiempo de respuesta </a:t>
            </a:r>
            <a:r>
              <a:rPr lang="es-MX" u="sng" dirty="0" smtClean="0"/>
              <a:t>sea muy </a:t>
            </a:r>
            <a:r>
              <a:rPr lang="es-MX" u="sng" dirty="0" smtClean="0"/>
              <a:t>corto</a:t>
            </a:r>
            <a:r>
              <a:rPr lang="es-MX" u="sng" dirty="0" smtClean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568952" cy="4464496"/>
          </a:xfrm>
        </p:spPr>
        <p:txBody>
          <a:bodyPr>
            <a:normAutofit/>
          </a:bodyPr>
          <a:lstStyle/>
          <a:p>
            <a:pPr algn="l"/>
            <a:r>
              <a:rPr lang="es-MX" dirty="0" smtClean="0"/>
              <a:t>A lo visto por nosotros mismos, </a:t>
            </a:r>
            <a:r>
              <a:rPr lang="es-MX" u="sng" dirty="0" smtClean="0"/>
              <a:t>la capacidad de maquinaria </a:t>
            </a:r>
            <a:r>
              <a:rPr lang="es-MX" dirty="0" smtClean="0"/>
              <a:t>y </a:t>
            </a:r>
            <a:r>
              <a:rPr lang="es-MX" u="sng" dirty="0" smtClean="0"/>
              <a:t>experiencia está acorde con el mercado </a:t>
            </a:r>
            <a:r>
              <a:rPr lang="es-MX" dirty="0" smtClean="0"/>
              <a:t>con el cual trabajaremos (mercado local), ya que no se nos pedirán proyectos muy grandes y laboriosos</a:t>
            </a:r>
            <a:r>
              <a:rPr lang="es-MX" dirty="0" smtClean="0"/>
              <a:t>.</a:t>
            </a:r>
          </a:p>
          <a:p>
            <a:pPr algn="l"/>
            <a:endParaRPr lang="es-ES" dirty="0" smtClean="0"/>
          </a:p>
          <a:p>
            <a:pPr algn="l"/>
            <a:r>
              <a:rPr lang="es-MX" u="sng" dirty="0" smtClean="0"/>
              <a:t>No se desestimar </a:t>
            </a:r>
            <a:r>
              <a:rPr lang="es-MX" dirty="0" smtClean="0"/>
              <a:t>la idea de </a:t>
            </a:r>
            <a:r>
              <a:rPr lang="es-MX" u="sng" dirty="0" smtClean="0"/>
              <a:t>que </a:t>
            </a:r>
            <a:r>
              <a:rPr lang="es-MX" u="sng" dirty="0" smtClean="0"/>
              <a:t>se necesitará </a:t>
            </a:r>
            <a:r>
              <a:rPr lang="es-MX" u="sng" dirty="0" smtClean="0"/>
              <a:t>mantenimiento preventivo y correctivo a nuestros equipos </a:t>
            </a:r>
            <a:r>
              <a:rPr lang="es-MX" dirty="0" smtClean="0"/>
              <a:t>de </a:t>
            </a:r>
            <a:r>
              <a:rPr lang="es-MX" dirty="0" smtClean="0"/>
              <a:t>cómputo, el cual </a:t>
            </a:r>
            <a:r>
              <a:rPr lang="es-MX" u="sng" dirty="0" smtClean="0"/>
              <a:t>será </a:t>
            </a:r>
            <a:r>
              <a:rPr lang="es-MX" u="sng" dirty="0" smtClean="0"/>
              <a:t>fáci</a:t>
            </a:r>
            <a:r>
              <a:rPr lang="es-MX" dirty="0" smtClean="0"/>
              <a:t>l </a:t>
            </a:r>
            <a:r>
              <a:rPr lang="es-MX" dirty="0" smtClean="0"/>
              <a:t>de realizar </a:t>
            </a:r>
            <a:r>
              <a:rPr lang="es-MX" u="sng" dirty="0" smtClean="0"/>
              <a:t>ya que no </a:t>
            </a:r>
            <a:r>
              <a:rPr lang="es-MX" u="sng" dirty="0" smtClean="0"/>
              <a:t>contamos con </a:t>
            </a:r>
            <a:r>
              <a:rPr lang="es-MX" u="sng" dirty="0" smtClean="0"/>
              <a:t>mucho equipo</a:t>
            </a:r>
            <a:r>
              <a:rPr lang="es-MX" dirty="0" smtClean="0"/>
              <a:t>, </a:t>
            </a:r>
            <a:r>
              <a:rPr lang="es-MX" dirty="0" smtClean="0"/>
              <a:t>lo cual también reducirá tiempo de respuesta a nuestros clientes.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-603448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1.3 Misión de la empresa: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08912" cy="4536504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Nuestra misión es la </a:t>
            </a:r>
            <a:r>
              <a:rPr lang="es-MX" sz="2400" u="sng" dirty="0" smtClean="0"/>
              <a:t>creación de sistemas informáticos para grandes y pequeñas empresas </a:t>
            </a:r>
            <a:r>
              <a:rPr lang="es-MX" sz="2400" dirty="0" smtClean="0"/>
              <a:t>así como proyectos para organizaciones gubernamentales y privadas. El </a:t>
            </a:r>
            <a:r>
              <a:rPr lang="es-MX" sz="2400" u="sng" dirty="0" smtClean="0"/>
              <a:t>desarrollo e implementación</a:t>
            </a:r>
            <a:r>
              <a:rPr lang="es-MX" sz="2400" dirty="0" smtClean="0"/>
              <a:t> de nuestras soluciones de software </a:t>
            </a:r>
            <a:r>
              <a:rPr lang="es-MX" sz="2400" u="sng" dirty="0" smtClean="0"/>
              <a:t>se enfocan en la optimización </a:t>
            </a:r>
            <a:r>
              <a:rPr lang="es-MX" sz="2400" dirty="0" smtClean="0"/>
              <a:t>de procesos </a:t>
            </a:r>
            <a:r>
              <a:rPr lang="es-MX" sz="2400" u="sng" dirty="0" smtClean="0"/>
              <a:t>y la mejora </a:t>
            </a:r>
            <a:r>
              <a:rPr lang="es-MX" sz="2400" dirty="0" smtClean="0"/>
              <a:t>de los sistemas manuales ya existentes para mejorar la competitividad y el alcance de nuestros clientes, brindando un servicio personalizado y sistemas a la medida.</a:t>
            </a:r>
            <a:endParaRPr lang="es-ES" sz="2400" dirty="0" smtClean="0"/>
          </a:p>
          <a:p>
            <a:pPr algn="l"/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0"/>
            <a:ext cx="8640960" cy="1052736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3.9 Manejo de </a:t>
            </a:r>
            <a:r>
              <a:rPr lang="es-MX" sz="3200" dirty="0" smtClean="0"/>
              <a:t>Inventarios</a:t>
            </a:r>
            <a:r>
              <a:rPr lang="es-MX" sz="3600" dirty="0" smtClean="0"/>
              <a:t>: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5472608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Esperamos </a:t>
            </a:r>
            <a:r>
              <a:rPr lang="es-MX" sz="1800" dirty="0" smtClean="0"/>
              <a:t>que se </a:t>
            </a:r>
            <a:r>
              <a:rPr lang="es-MX" sz="1800" u="sng" dirty="0" smtClean="0"/>
              <a:t>consuman al menos 50 </a:t>
            </a:r>
            <a:r>
              <a:rPr lang="es-MX" sz="1800" u="sng" dirty="0" err="1" smtClean="0"/>
              <a:t>CD´s</a:t>
            </a:r>
            <a:r>
              <a:rPr lang="es-MX" sz="1800" u="sng" dirty="0" smtClean="0"/>
              <a:t> </a:t>
            </a:r>
            <a:r>
              <a:rPr lang="es-MX" sz="1800" dirty="0" smtClean="0"/>
              <a:t>(donde cada CD contiene software previamente pedido por el cliente) durante </a:t>
            </a:r>
            <a:r>
              <a:rPr lang="es-MX" sz="1800" u="sng" dirty="0" smtClean="0"/>
              <a:t>cada mes</a:t>
            </a:r>
            <a:r>
              <a:rPr lang="es-MX" sz="1800" dirty="0" smtClean="0"/>
              <a:t>, </a:t>
            </a:r>
            <a:r>
              <a:rPr lang="es-MX" sz="1800" u="sng" dirty="0" smtClean="0"/>
              <a:t>nuestro proveedor tarda en surtirnos </a:t>
            </a:r>
            <a:r>
              <a:rPr lang="es-MX" sz="1800" dirty="0" smtClean="0"/>
              <a:t>de </a:t>
            </a:r>
            <a:r>
              <a:rPr lang="es-MX" sz="1800" dirty="0" err="1" smtClean="0"/>
              <a:t>CD´s</a:t>
            </a:r>
            <a:r>
              <a:rPr lang="es-MX" sz="1800" dirty="0" smtClean="0"/>
              <a:t> una </a:t>
            </a:r>
            <a:r>
              <a:rPr lang="es-MX" sz="1800" u="sng" dirty="0" smtClean="0"/>
              <a:t>semana después de haber hecho la compra </a:t>
            </a:r>
            <a:r>
              <a:rPr lang="es-MX" sz="1800" dirty="0" smtClean="0"/>
              <a:t>con él, el tiempo de tardanza es de un día por ser pocos </a:t>
            </a:r>
            <a:r>
              <a:rPr lang="es-MX" sz="1800" dirty="0" err="1" smtClean="0"/>
              <a:t>CD´s</a:t>
            </a:r>
            <a:r>
              <a:rPr lang="es-MX" sz="1800" dirty="0" smtClean="0"/>
              <a:t>.</a:t>
            </a:r>
            <a:endParaRPr lang="es-ES" sz="1800" dirty="0" smtClean="0"/>
          </a:p>
          <a:p>
            <a:pPr algn="l"/>
            <a:r>
              <a:rPr lang="es-MX" sz="1800" u="sng" dirty="0" smtClean="0"/>
              <a:t>Haciendo cálculos </a:t>
            </a:r>
            <a:r>
              <a:rPr lang="es-MX" sz="1800" dirty="0" smtClean="0"/>
              <a:t>matemáticos </a:t>
            </a:r>
            <a:r>
              <a:rPr lang="es-MX" sz="1800" u="sng" dirty="0" smtClean="0"/>
              <a:t>para obtener el punto de re-orden </a:t>
            </a:r>
            <a:r>
              <a:rPr lang="es-MX" sz="1800" dirty="0" smtClean="0"/>
              <a:t>obtenemos </a:t>
            </a:r>
            <a:r>
              <a:rPr lang="es-MX" sz="1800" dirty="0" smtClean="0"/>
              <a:t>los siguiente:</a:t>
            </a:r>
            <a:endParaRPr lang="es-ES" sz="1800" dirty="0" smtClean="0"/>
          </a:p>
          <a:p>
            <a:pPr algn="l"/>
            <a:r>
              <a:rPr lang="es-MX" sz="1800" dirty="0" smtClean="0"/>
              <a:t>Si se considera que </a:t>
            </a:r>
            <a:r>
              <a:rPr lang="es-MX" sz="1800" u="sng" dirty="0" smtClean="0"/>
              <a:t>el mes tiene 4 semanas </a:t>
            </a:r>
            <a:r>
              <a:rPr lang="es-MX" sz="1800" dirty="0" smtClean="0"/>
              <a:t>(en nuestra empresa trabajaremos solo 5 días de esta, durante 8 horas y con un receso de 1 hora) deducidnos que: 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50 </a:t>
            </a:r>
            <a:r>
              <a:rPr lang="es-MX" sz="1800" u="sng" dirty="0" err="1" smtClean="0"/>
              <a:t>CD´s</a:t>
            </a:r>
            <a:r>
              <a:rPr lang="es-MX" sz="1800" u="sng" dirty="0" smtClean="0"/>
              <a:t>/4 semanas = 12 discos y medio por semana </a:t>
            </a:r>
            <a:r>
              <a:rPr lang="es-MX" sz="1800" dirty="0" smtClean="0"/>
              <a:t>(12.5/5 = 2 discos y medio por día).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1 semana </a:t>
            </a:r>
            <a:r>
              <a:rPr lang="es-MX" sz="1800" dirty="0" smtClean="0"/>
              <a:t>(tiempo que tarda el proveedor en surtir el material) </a:t>
            </a:r>
            <a:r>
              <a:rPr lang="es-MX" sz="1800" u="sng" dirty="0" smtClean="0"/>
              <a:t>x 12.5 </a:t>
            </a:r>
            <a:r>
              <a:rPr lang="es-MX" sz="1800" dirty="0" smtClean="0"/>
              <a:t>unidades = 13 unidades (redondeando para no tener problemas con las mitades).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1 día de marguen </a:t>
            </a:r>
            <a:r>
              <a:rPr lang="es-MX" sz="1800" dirty="0" smtClean="0"/>
              <a:t>(tardanza estimada en la entrega) = </a:t>
            </a:r>
            <a:r>
              <a:rPr lang="es-MX" sz="1800" u="sng" dirty="0" smtClean="0"/>
              <a:t>3 unidades </a:t>
            </a:r>
            <a:r>
              <a:rPr lang="es-MX" sz="1800" dirty="0" smtClean="0"/>
              <a:t>(redondeando para no tener problemas con las mitades).</a:t>
            </a:r>
            <a:endParaRPr lang="es-E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496944" cy="4824536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Entonces: </a:t>
            </a:r>
            <a:endParaRPr lang="es-ES" sz="1800" dirty="0" smtClean="0"/>
          </a:p>
          <a:p>
            <a:pPr lvl="0" algn="l"/>
            <a:r>
              <a:rPr lang="es-MX" sz="1800" dirty="0" smtClean="0"/>
              <a:t>25 unidades, punto mínimo en almacén.</a:t>
            </a:r>
            <a:endParaRPr lang="es-ES" sz="1800" dirty="0" smtClean="0"/>
          </a:p>
          <a:p>
            <a:pPr lvl="0" algn="l"/>
            <a:r>
              <a:rPr lang="es-MX" sz="1800" dirty="0" smtClean="0"/>
              <a:t>5 unidades de marguen de seguridad.</a:t>
            </a:r>
            <a:endParaRPr lang="es-ES" sz="1800" dirty="0" smtClean="0"/>
          </a:p>
          <a:p>
            <a:pPr lvl="0" algn="l"/>
            <a:r>
              <a:rPr lang="es-MX" sz="1800" dirty="0" smtClean="0"/>
              <a:t>30 unidades en inventario, mínimo aceptable antes de reordenar.</a:t>
            </a:r>
            <a:endParaRPr lang="es-ES" sz="1800" dirty="0" smtClean="0"/>
          </a:p>
          <a:p>
            <a:pPr algn="l"/>
            <a:r>
              <a:rPr lang="es-MX" sz="1800" dirty="0" smtClean="0"/>
              <a:t>También </a:t>
            </a:r>
            <a:r>
              <a:rPr lang="es-MX" sz="1800" u="sng" dirty="0" smtClean="0"/>
              <a:t>tenemos que tomar en cuenta </a:t>
            </a:r>
            <a:r>
              <a:rPr lang="es-MX" sz="1800" dirty="0" smtClean="0"/>
              <a:t>al momento del inventario </a:t>
            </a:r>
            <a:r>
              <a:rPr lang="es-MX" sz="1800" u="sng" dirty="0" smtClean="0"/>
              <a:t>los recursos con los cuales contamos actualmente</a:t>
            </a:r>
            <a:r>
              <a:rPr lang="es-MX" sz="1800" dirty="0" smtClean="0"/>
              <a:t>, independientemente de los que necesitaremos a diario para nuestro trabajo.</a:t>
            </a:r>
            <a:endParaRPr lang="es-ES" sz="1800" dirty="0" smtClean="0"/>
          </a:p>
          <a:p>
            <a:pPr algn="l"/>
            <a:r>
              <a:rPr lang="es-MX" sz="1800" dirty="0" smtClean="0"/>
              <a:t>Contamos con </a:t>
            </a:r>
            <a:r>
              <a:rPr lang="es-MX" sz="1800" u="sng" dirty="0" smtClean="0"/>
              <a:t>4 computadoras portátiles “Laptops</a:t>
            </a:r>
            <a:r>
              <a:rPr lang="es-MX" sz="1800" dirty="0" smtClean="0"/>
              <a:t>” (una por cada miembro de la empresa</a:t>
            </a:r>
            <a:r>
              <a:rPr lang="es-MX" sz="1800" u="sng" dirty="0" smtClean="0"/>
              <a:t>), 2 mesas en las cuales trabajaremos </a:t>
            </a:r>
            <a:r>
              <a:rPr lang="es-MX" sz="1800" dirty="0" smtClean="0"/>
              <a:t>con nuestras Laptops, </a:t>
            </a:r>
            <a:r>
              <a:rPr lang="es-MX" sz="1800" u="sng" dirty="0" smtClean="0"/>
              <a:t>papel </a:t>
            </a:r>
            <a:r>
              <a:rPr lang="es-MX" sz="1800" dirty="0" smtClean="0"/>
              <a:t>para las impresiones, </a:t>
            </a:r>
            <a:r>
              <a:rPr lang="es-MX" sz="1800" u="sng" dirty="0" smtClean="0"/>
              <a:t>impresora,</a:t>
            </a:r>
            <a:r>
              <a:rPr lang="es-MX" sz="1800" dirty="0" smtClean="0"/>
              <a:t> y recursos muy básicos.</a:t>
            </a:r>
            <a:endParaRPr lang="es-ES" sz="1800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91680" y="3789040"/>
          <a:ext cx="5488940" cy="238919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44470"/>
                <a:gridCol w="274447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/>
                        <a:t>Equipo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Cantidad</a:t>
                      </a:r>
                      <a:endParaRPr lang="es-E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Computadora personal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4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Computadora personal (respaldo)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4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Impresora laser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3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Modem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1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Muebles de oficina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Cantidad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Escritorios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4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Mesas con 5 sillas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3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Teléfonos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4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Líneas telefónicas 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/>
                        <a:t>4</a:t>
                      </a:r>
                      <a:endParaRPr lang="es-E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0"/>
            <a:ext cx="8496944" cy="1052736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3.10 Ubicación de la Empresa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568952" cy="4968552"/>
          </a:xfrm>
        </p:spPr>
        <p:txBody>
          <a:bodyPr>
            <a:noAutofit/>
          </a:bodyPr>
          <a:lstStyle/>
          <a:p>
            <a:pPr algn="l"/>
            <a:r>
              <a:rPr lang="es-MX" sz="2400" dirty="0" smtClean="0"/>
              <a:t>La ubicación de </a:t>
            </a:r>
            <a:r>
              <a:rPr lang="es-MX" sz="2400" u="sng" dirty="0" smtClean="0"/>
              <a:t>la matriz </a:t>
            </a:r>
            <a:r>
              <a:rPr lang="es-MX" sz="2400" dirty="0" smtClean="0"/>
              <a:t>de nuestra empresa Di-</a:t>
            </a:r>
            <a:r>
              <a:rPr lang="es-MX" sz="2400" dirty="0" err="1" smtClean="0"/>
              <a:t>Soft</a:t>
            </a:r>
            <a:r>
              <a:rPr lang="es-MX" sz="2400" dirty="0" smtClean="0"/>
              <a:t> </a:t>
            </a:r>
            <a:r>
              <a:rPr lang="es-MX" sz="2400" dirty="0" err="1" smtClean="0"/>
              <a:t>Tecnologies</a:t>
            </a:r>
            <a:r>
              <a:rPr lang="es-MX" sz="2400" dirty="0" smtClean="0"/>
              <a:t> &amp; </a:t>
            </a:r>
            <a:r>
              <a:rPr lang="es-MX" sz="2400" dirty="0" err="1" smtClean="0"/>
              <a:t>Solutions</a:t>
            </a:r>
            <a:r>
              <a:rPr lang="es-MX" sz="2400" dirty="0" smtClean="0"/>
              <a:t> será: </a:t>
            </a:r>
            <a:r>
              <a:rPr lang="es-MX" sz="2400" u="sng" dirty="0" smtClean="0"/>
              <a:t>13 de Septiembre 225C, Col. La Gloria en Villa de Álvarez, Colima</a:t>
            </a:r>
            <a:r>
              <a:rPr lang="es-MX" sz="2400" dirty="0" smtClean="0"/>
              <a:t>., pues está en un lugar cercano a donde todos vivimos, facilita la distribución de este producto en el estado. </a:t>
            </a:r>
            <a:endParaRPr lang="es-ES" sz="2400" dirty="0" smtClean="0"/>
          </a:p>
          <a:p>
            <a:pPr algn="l"/>
            <a:r>
              <a:rPr lang="es-MX" sz="2400" dirty="0" smtClean="0"/>
              <a:t>Debido a la demanda principal de productos y la vivienda de los trabajadores de Di-</a:t>
            </a:r>
            <a:r>
              <a:rPr lang="es-MX" sz="2400" dirty="0" err="1" smtClean="0"/>
              <a:t>Soft</a:t>
            </a:r>
            <a:r>
              <a:rPr lang="es-MX" sz="2400" dirty="0" smtClean="0"/>
              <a:t> </a:t>
            </a:r>
            <a:r>
              <a:rPr lang="es-MX" sz="2400" dirty="0" err="1" smtClean="0"/>
              <a:t>Tecnologies</a:t>
            </a:r>
            <a:r>
              <a:rPr lang="es-MX" sz="2400" dirty="0" smtClean="0"/>
              <a:t> &amp; </a:t>
            </a:r>
            <a:r>
              <a:rPr lang="es-MX" sz="2400" dirty="0" err="1" smtClean="0"/>
              <a:t>Solutions</a:t>
            </a:r>
            <a:r>
              <a:rPr lang="es-MX" sz="2400" dirty="0" smtClean="0"/>
              <a:t>, para realizar cualquier </a:t>
            </a:r>
            <a:r>
              <a:rPr lang="es-MX" sz="2400" dirty="0" smtClean="0"/>
              <a:t>software</a:t>
            </a:r>
            <a:r>
              <a:rPr lang="es-ES" sz="2400" dirty="0" smtClean="0"/>
              <a:t> e</a:t>
            </a:r>
            <a:r>
              <a:rPr lang="es-MX" sz="2400" dirty="0" smtClean="0"/>
              <a:t>s </a:t>
            </a:r>
            <a:r>
              <a:rPr lang="es-MX" sz="2400" dirty="0" smtClean="0"/>
              <a:t>necesario que sus sucursales estén ubicadas en cualquier asentamiento urbano que cuente con los servicios indispensables (luz, teléfono, internet).</a:t>
            </a:r>
            <a:endParaRPr lang="es-E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764704"/>
            <a:ext cx="7772400" cy="5328592"/>
          </a:xfrm>
        </p:spPr>
        <p:txBody>
          <a:bodyPr/>
          <a:lstStyle/>
          <a:p>
            <a:pPr algn="ctr"/>
            <a:r>
              <a:rPr lang="es-MX" sz="2400" dirty="0" smtClean="0"/>
              <a:t>Por el momento, las propuestas para las sucursales son 3:</a:t>
            </a:r>
            <a:endParaRPr lang="es-ES" sz="2400" dirty="0" smtClean="0"/>
          </a:p>
          <a:p>
            <a:pPr algn="l"/>
            <a:r>
              <a:rPr lang="es-MX" dirty="0" smtClean="0"/>
              <a:t>	*Porfirio Gaitán #316</a:t>
            </a:r>
            <a:endParaRPr lang="es-ES" dirty="0" smtClean="0"/>
          </a:p>
          <a:p>
            <a:pPr algn="l"/>
            <a:r>
              <a:rPr lang="es-MX" dirty="0" smtClean="0"/>
              <a:t>	 Col. Juan José Ríos III</a:t>
            </a:r>
            <a:endParaRPr lang="es-ES" dirty="0" smtClean="0"/>
          </a:p>
          <a:p>
            <a:pPr algn="l"/>
            <a:r>
              <a:rPr lang="es-MX" dirty="0" smtClean="0"/>
              <a:t>	 Villa de Álvarez, Colima. C.P. 28984</a:t>
            </a:r>
            <a:endParaRPr lang="es-ES" dirty="0" smtClean="0"/>
          </a:p>
          <a:p>
            <a:pPr algn="l"/>
            <a:r>
              <a:rPr lang="es-MX" dirty="0" smtClean="0"/>
              <a:t> </a:t>
            </a:r>
            <a:endParaRPr lang="es-ES" dirty="0" smtClean="0"/>
          </a:p>
          <a:p>
            <a:pPr algn="l"/>
            <a:r>
              <a:rPr lang="es-MX" dirty="0" smtClean="0"/>
              <a:t>	* Cándido Aguilar #324</a:t>
            </a:r>
            <a:endParaRPr lang="es-ES" dirty="0" smtClean="0"/>
          </a:p>
          <a:p>
            <a:pPr algn="l"/>
            <a:r>
              <a:rPr lang="es-MX" dirty="0" smtClean="0"/>
              <a:t>	 Col. Villa de San José</a:t>
            </a:r>
            <a:endParaRPr lang="es-ES" dirty="0" smtClean="0"/>
          </a:p>
          <a:p>
            <a:pPr algn="l"/>
            <a:r>
              <a:rPr lang="es-MX" dirty="0" smtClean="0"/>
              <a:t>	 Villa de Álvarez, Colima. C.P. 28984</a:t>
            </a:r>
            <a:endParaRPr lang="es-ES" dirty="0" smtClean="0"/>
          </a:p>
          <a:p>
            <a:pPr algn="l"/>
            <a:r>
              <a:rPr lang="es-MX" dirty="0" smtClean="0"/>
              <a:t> </a:t>
            </a:r>
            <a:endParaRPr lang="es-ES" dirty="0" smtClean="0"/>
          </a:p>
          <a:p>
            <a:pPr algn="l"/>
            <a:r>
              <a:rPr lang="es-MX" dirty="0" smtClean="0"/>
              <a:t>	*Platino 1046</a:t>
            </a:r>
            <a:endParaRPr lang="es-ES" dirty="0" smtClean="0"/>
          </a:p>
          <a:p>
            <a:pPr algn="l"/>
            <a:r>
              <a:rPr lang="es-MX" dirty="0" smtClean="0"/>
              <a:t>	 Col. Real de Minas</a:t>
            </a:r>
            <a:endParaRPr lang="es-ES" dirty="0" smtClean="0"/>
          </a:p>
          <a:p>
            <a:pPr algn="l"/>
            <a:r>
              <a:rPr lang="es-MX" dirty="0" smtClean="0"/>
              <a:t>	 Villa de Álvarez, Colima C.P. 28980</a:t>
            </a:r>
            <a:endParaRPr lang="es-E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416024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3.11 Diseño y Distribución de planta y oficinas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2322560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La distribución del centro de diseño de Di-Technologies &amp; </a:t>
            </a:r>
            <a:r>
              <a:rPr lang="es-MX" sz="1800" dirty="0" err="1" smtClean="0"/>
              <a:t>Solutions</a:t>
            </a:r>
            <a:r>
              <a:rPr lang="es-MX" sz="1800" dirty="0" smtClean="0"/>
              <a:t> se muestra en el plano siguiente. Se </a:t>
            </a:r>
            <a:r>
              <a:rPr lang="es-MX" sz="1800" dirty="0" smtClean="0"/>
              <a:t>trata de </a:t>
            </a:r>
            <a:r>
              <a:rPr lang="es-MX" sz="1800" u="sng" dirty="0" smtClean="0"/>
              <a:t>dos </a:t>
            </a:r>
            <a:r>
              <a:rPr lang="es-MX" sz="1800" u="sng" dirty="0" smtClean="0"/>
              <a:t>aéreas</a:t>
            </a:r>
            <a:r>
              <a:rPr lang="es-MX" sz="1800" dirty="0" smtClean="0"/>
              <a:t>; </a:t>
            </a:r>
            <a:r>
              <a:rPr lang="es-MX" sz="1800" u="sng" dirty="0" smtClean="0"/>
              <a:t>una de </a:t>
            </a:r>
            <a:r>
              <a:rPr lang="es-MX" sz="1800" u="sng" dirty="0" smtClean="0"/>
              <a:t>trabajo </a:t>
            </a:r>
            <a:r>
              <a:rPr lang="es-MX" sz="1800" u="sng" dirty="0" smtClean="0"/>
              <a:t>y otra de </a:t>
            </a:r>
            <a:r>
              <a:rPr lang="es-MX" sz="1800" u="sng" dirty="0" smtClean="0"/>
              <a:t>juntas</a:t>
            </a:r>
            <a:r>
              <a:rPr lang="es-MX" sz="1800" dirty="0" smtClean="0"/>
              <a:t>; </a:t>
            </a:r>
            <a:r>
              <a:rPr lang="es-MX" sz="1800" dirty="0" smtClean="0"/>
              <a:t>los </a:t>
            </a:r>
            <a:r>
              <a:rPr lang="es-MX" sz="1800" u="sng" dirty="0" smtClean="0"/>
              <a:t>escritorios</a:t>
            </a:r>
            <a:r>
              <a:rPr lang="es-MX" sz="1800" dirty="0" smtClean="0"/>
              <a:t> cuentan </a:t>
            </a:r>
            <a:r>
              <a:rPr lang="es-MX" sz="1800" u="sng" dirty="0" smtClean="0"/>
              <a:t>con una computadora</a:t>
            </a:r>
            <a:r>
              <a:rPr lang="es-MX" sz="1800" dirty="0" smtClean="0"/>
              <a:t>, </a:t>
            </a:r>
            <a:r>
              <a:rPr lang="es-MX" sz="1800" u="sng" dirty="0" smtClean="0"/>
              <a:t>impresora y un escáner</a:t>
            </a:r>
            <a:r>
              <a:rPr lang="es-MX" sz="1800" dirty="0" smtClean="0"/>
              <a:t>, y debajo de los escritorios hay </a:t>
            </a:r>
            <a:r>
              <a:rPr lang="es-MX" sz="1800" u="sng" dirty="0" smtClean="0"/>
              <a:t>dos archiveros</a:t>
            </a:r>
            <a:r>
              <a:rPr lang="es-MX" sz="1800" dirty="0" smtClean="0"/>
              <a:t>. El </a:t>
            </a:r>
            <a:r>
              <a:rPr lang="es-MX" sz="1800" u="sng" dirty="0" smtClean="0"/>
              <a:t>área de juntas se usa </a:t>
            </a:r>
            <a:r>
              <a:rPr lang="es-MX" sz="1800" dirty="0" smtClean="0"/>
              <a:t>además para </a:t>
            </a:r>
            <a:r>
              <a:rPr lang="es-MX" sz="1800" u="sng" dirty="0" smtClean="0"/>
              <a:t>crear bosquejos  y anotaciones.</a:t>
            </a:r>
            <a:endParaRPr lang="es-ES" sz="1800" u="sng" dirty="0"/>
          </a:p>
        </p:txBody>
      </p:sp>
      <p:pic>
        <p:nvPicPr>
          <p:cNvPr id="4" name="3 Imagen" descr="DIAGRAMA DE PLANTA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arto="http://schemas.microsoft.com/office/word/2006/arto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56102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819472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3.12 Mano de Obra requerida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7772400" cy="1584176"/>
          </a:xfrm>
        </p:spPr>
        <p:txBody>
          <a:bodyPr/>
          <a:lstStyle/>
          <a:p>
            <a:pPr algn="l"/>
            <a:r>
              <a:rPr lang="es-MX" dirty="0" smtClean="0"/>
              <a:t>Las 4 personas trabajaran turnos dobles, cada uno de 8 horas con descanso de una hora.</a:t>
            </a:r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49030" y="1052736"/>
          <a:ext cx="7411402" cy="20171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469908"/>
                <a:gridCol w="1557118"/>
                <a:gridCol w="3384376"/>
              </a:tblGrid>
              <a:tr h="301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Actividad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Número de personas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Tipo de habilidad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Programación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2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Hace la estructura de los programas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Diseñador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1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Diseña la interfaz de los programas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1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Gerente General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1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El líder de la empresa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496944" cy="1252736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3.13 Procedimientos de mejora continúa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496944" cy="4968552"/>
          </a:xfrm>
        </p:spPr>
        <p:txBody>
          <a:bodyPr>
            <a:normAutofit/>
          </a:bodyPr>
          <a:lstStyle/>
          <a:p>
            <a:pPr algn="l"/>
            <a:endParaRPr lang="es-ES" dirty="0" smtClean="0"/>
          </a:p>
          <a:p>
            <a:pPr algn="l"/>
            <a:r>
              <a:rPr lang="es-ES" dirty="0" smtClean="0"/>
              <a:t>Se </a:t>
            </a:r>
            <a:r>
              <a:rPr lang="es-ES" dirty="0" smtClean="0"/>
              <a:t>llevarán a cabo </a:t>
            </a:r>
            <a:r>
              <a:rPr lang="es-ES" u="sng" dirty="0" smtClean="0"/>
              <a:t>encuestas cada 3 meses </a:t>
            </a:r>
            <a:r>
              <a:rPr lang="es-ES" dirty="0" smtClean="0"/>
              <a:t>para saber qué </a:t>
            </a:r>
            <a:r>
              <a:rPr lang="es-ES" u="sng" dirty="0" smtClean="0"/>
              <a:t>opinión</a:t>
            </a:r>
            <a:r>
              <a:rPr lang="es-ES" dirty="0" smtClean="0"/>
              <a:t> tienen </a:t>
            </a:r>
            <a:r>
              <a:rPr lang="es-ES" u="sng" dirty="0" smtClean="0"/>
              <a:t>los clientes </a:t>
            </a:r>
            <a:r>
              <a:rPr lang="es-ES" dirty="0" smtClean="0"/>
              <a:t>sobre nuestros productos, </a:t>
            </a:r>
            <a:r>
              <a:rPr lang="es-ES" u="sng" dirty="0" smtClean="0"/>
              <a:t>qué tan satisfechos están </a:t>
            </a:r>
            <a:r>
              <a:rPr lang="es-ES" dirty="0" smtClean="0"/>
              <a:t>con su desempeño, </a:t>
            </a:r>
            <a:r>
              <a:rPr lang="es-ES" u="sng" dirty="0" smtClean="0"/>
              <a:t>su usabilidad </a:t>
            </a:r>
            <a:r>
              <a:rPr lang="es-ES" dirty="0" smtClean="0"/>
              <a:t>o si necesitan </a:t>
            </a:r>
            <a:r>
              <a:rPr lang="es-ES" u="sng" dirty="0" smtClean="0"/>
              <a:t>hacer un cambio </a:t>
            </a:r>
            <a:r>
              <a:rPr lang="es-ES" dirty="0" smtClean="0"/>
              <a:t>en el producto, entre otras </a:t>
            </a:r>
            <a:r>
              <a:rPr lang="es-ES" u="sng" dirty="0" smtClean="0"/>
              <a:t>maneras para mejorarlo </a:t>
            </a:r>
            <a:r>
              <a:rPr lang="es-ES" dirty="0" smtClean="0"/>
              <a:t>y que llene completamente las expectativas de quienes lo usan.</a:t>
            </a:r>
          </a:p>
          <a:p>
            <a:pPr algn="l"/>
            <a:r>
              <a:rPr lang="es-ES" u="sng" dirty="0" smtClean="0"/>
              <a:t>De manera interna</a:t>
            </a:r>
            <a:r>
              <a:rPr lang="es-ES" dirty="0" smtClean="0"/>
              <a:t>, en Di-</a:t>
            </a:r>
            <a:r>
              <a:rPr lang="es-ES" dirty="0" err="1" smtClean="0"/>
              <a:t>Soft</a:t>
            </a:r>
            <a:r>
              <a:rPr lang="es-ES" dirty="0" smtClean="0"/>
              <a:t> Technologies &amp; </a:t>
            </a:r>
            <a:r>
              <a:rPr lang="es-ES" dirty="0" err="1" smtClean="0"/>
              <a:t>Solutions</a:t>
            </a:r>
            <a:r>
              <a:rPr lang="es-ES" dirty="0" smtClean="0"/>
              <a:t>, se </a:t>
            </a:r>
            <a:r>
              <a:rPr lang="es-ES" u="sng" dirty="0" smtClean="0"/>
              <a:t>evaluará la eficiencia </a:t>
            </a:r>
            <a:r>
              <a:rPr lang="es-ES" dirty="0" smtClean="0"/>
              <a:t>del equipo de producción, la buena </a:t>
            </a:r>
            <a:r>
              <a:rPr lang="es-ES" u="sng" dirty="0" smtClean="0"/>
              <a:t>organización </a:t>
            </a:r>
            <a:r>
              <a:rPr lang="es-ES" dirty="0" smtClean="0"/>
              <a:t>de nuestros </a:t>
            </a:r>
            <a:r>
              <a:rPr lang="es-ES" u="sng" dirty="0" smtClean="0"/>
              <a:t>empleados</a:t>
            </a:r>
            <a:r>
              <a:rPr lang="es-ES" dirty="0" smtClean="0"/>
              <a:t>, además de realizar </a:t>
            </a:r>
            <a:r>
              <a:rPr lang="es-ES" u="sng" dirty="0" smtClean="0"/>
              <a:t>encuestas a los empleados </a:t>
            </a:r>
            <a:r>
              <a:rPr lang="es-ES" dirty="0" smtClean="0"/>
              <a:t>sobre si necesitan </a:t>
            </a:r>
            <a:r>
              <a:rPr lang="es-ES" u="sng" dirty="0" smtClean="0"/>
              <a:t>equipo o infraestructura</a:t>
            </a:r>
            <a:r>
              <a:rPr lang="es-ES" dirty="0" smtClean="0"/>
              <a:t> </a:t>
            </a:r>
            <a:r>
              <a:rPr lang="es-ES" dirty="0" smtClean="0"/>
              <a:t>de algún tipo así como saber si hay </a:t>
            </a:r>
            <a:r>
              <a:rPr lang="es-ES" u="sng" dirty="0" smtClean="0"/>
              <a:t>problemáticas que afecten su trabajo  </a:t>
            </a:r>
            <a:r>
              <a:rPr lang="es-ES" dirty="0" smtClean="0"/>
              <a:t>y a la empresa que deban ser atendidas.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620688"/>
            <a:ext cx="7772400" cy="5616624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Además de los cambios solicitados por el cliente y de los datos obtenidos en las encuestas al cliente, se realizarán los siguientes procesos de evaluación en la empresa:</a:t>
            </a:r>
          </a:p>
          <a:p>
            <a:pPr algn="l"/>
            <a:r>
              <a:rPr lang="es-ES" u="sng" dirty="0" smtClean="0"/>
              <a:t>1.Pruebas </a:t>
            </a:r>
            <a:r>
              <a:rPr lang="es-ES" u="sng" dirty="0" smtClean="0"/>
              <a:t>a la aplicación </a:t>
            </a:r>
            <a:r>
              <a:rPr lang="es-ES" dirty="0" smtClean="0"/>
              <a:t>para verificar si </a:t>
            </a:r>
            <a:r>
              <a:rPr lang="es-ES" u="sng" dirty="0" smtClean="0"/>
              <a:t>opera</a:t>
            </a:r>
            <a:r>
              <a:rPr lang="es-ES" dirty="0" smtClean="0"/>
              <a:t> </a:t>
            </a:r>
            <a:r>
              <a:rPr lang="es-ES" u="sng" dirty="0" smtClean="0"/>
              <a:t>eficientemente y puede utilizarse </a:t>
            </a:r>
            <a:r>
              <a:rPr lang="es-ES" dirty="0" smtClean="0"/>
              <a:t>en los sistemas operativos que debe de funcionar.</a:t>
            </a:r>
            <a:br>
              <a:rPr lang="es-ES" dirty="0" smtClean="0"/>
            </a:br>
            <a:r>
              <a:rPr lang="es-ES" dirty="0" smtClean="0"/>
              <a:t>2. </a:t>
            </a:r>
            <a:r>
              <a:rPr lang="es-ES" u="sng" dirty="0" smtClean="0"/>
              <a:t>Validación del código y funcionamiento </a:t>
            </a:r>
            <a:r>
              <a:rPr lang="es-ES" u="sng" dirty="0" smtClean="0"/>
              <a:t>de las bases de datos</a:t>
            </a:r>
            <a:r>
              <a:rPr lang="es-ES" dirty="0" smtClean="0"/>
              <a:t> </a:t>
            </a:r>
            <a:r>
              <a:rPr lang="es-ES" dirty="0" smtClean="0"/>
              <a:t>del sistema para proteger los datos de la empresa que lo utilice y de sus clientes.</a:t>
            </a:r>
            <a:br>
              <a:rPr lang="es-ES" dirty="0" smtClean="0"/>
            </a:br>
            <a:r>
              <a:rPr lang="es-ES" dirty="0" smtClean="0"/>
              <a:t>3. </a:t>
            </a:r>
            <a:r>
              <a:rPr lang="es-ES" u="sng" dirty="0" smtClean="0"/>
              <a:t>Pruebas de usabilidad </a:t>
            </a:r>
            <a:r>
              <a:rPr lang="es-ES" dirty="0" smtClean="0"/>
              <a:t>por usuarios avanzados, promedios y usuarios principiantes en la aplicación.</a:t>
            </a:r>
            <a:br>
              <a:rPr lang="es-ES" dirty="0" smtClean="0"/>
            </a:br>
            <a:r>
              <a:rPr lang="es-ES" dirty="0" smtClean="0"/>
              <a:t>4. </a:t>
            </a:r>
            <a:r>
              <a:rPr lang="es-ES" u="sng" dirty="0" err="1" smtClean="0"/>
              <a:t>Testing</a:t>
            </a:r>
            <a:r>
              <a:rPr lang="es-ES" u="sng" dirty="0" smtClean="0"/>
              <a:t> por parte</a:t>
            </a:r>
            <a:r>
              <a:rPr lang="es-ES" dirty="0" smtClean="0"/>
              <a:t> de nuestro </a:t>
            </a:r>
            <a:r>
              <a:rPr lang="es-ES" u="sng" dirty="0" smtClean="0"/>
              <a:t>equipo de producción </a:t>
            </a:r>
            <a:r>
              <a:rPr lang="es-ES" dirty="0" smtClean="0"/>
              <a:t>en cuánto al correcto funcionamiento del programa en busca de </a:t>
            </a:r>
            <a:r>
              <a:rPr lang="es-ES" dirty="0" err="1" smtClean="0"/>
              <a:t>bugs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5. </a:t>
            </a:r>
            <a:r>
              <a:rPr lang="es-ES" u="sng" dirty="0" smtClean="0"/>
              <a:t>Pruebas de carga máxima</a:t>
            </a:r>
            <a:r>
              <a:rPr lang="es-ES" dirty="0" smtClean="0"/>
              <a:t> para ver si el sistema funciona dentro de los rangos de posibilidades de manejo de datos más altas y un poco más.</a:t>
            </a:r>
            <a:endParaRPr lang="es-E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692696"/>
            <a:ext cx="7772400" cy="5040560"/>
          </a:xfrm>
        </p:spPr>
        <p:txBody>
          <a:bodyPr>
            <a:normAutofit/>
          </a:bodyPr>
          <a:lstStyle/>
          <a:p>
            <a:pPr lvl="0" algn="l"/>
            <a:r>
              <a:rPr lang="es-ES" dirty="0" smtClean="0"/>
              <a:t>6. </a:t>
            </a:r>
            <a:r>
              <a:rPr lang="es-ES" u="sng" dirty="0" smtClean="0"/>
              <a:t>Pruebas de eficiencia y</a:t>
            </a:r>
            <a:r>
              <a:rPr lang="es-ES" dirty="0" smtClean="0"/>
              <a:t> de cuántos </a:t>
            </a:r>
            <a:r>
              <a:rPr lang="es-ES" u="sng" dirty="0" smtClean="0"/>
              <a:t>recursos</a:t>
            </a:r>
            <a:r>
              <a:rPr lang="es-ES" dirty="0" smtClean="0"/>
              <a:t> demanda del equipo que lo ejecute.</a:t>
            </a:r>
            <a:br>
              <a:rPr lang="es-ES" dirty="0" smtClean="0"/>
            </a:br>
            <a:r>
              <a:rPr lang="es-ES" dirty="0" smtClean="0"/>
              <a:t>8. </a:t>
            </a:r>
            <a:r>
              <a:rPr lang="es-ES" u="sng" dirty="0" smtClean="0"/>
              <a:t>Presentación preliminar del sistema </a:t>
            </a:r>
            <a:r>
              <a:rPr lang="es-ES" dirty="0" smtClean="0"/>
              <a:t>al cliente para </a:t>
            </a:r>
            <a:r>
              <a:rPr lang="es-ES" u="sng" dirty="0" smtClean="0"/>
              <a:t>verificar si el diseño de interfaces y los controles </a:t>
            </a:r>
            <a:r>
              <a:rPr lang="es-ES" dirty="0" smtClean="0"/>
              <a:t>de la aplicación son como los necesita y como los esperaba, para que apruebe, modifique o rechace el diseño. Se realizan todas las modificaciones necesarias hasta que el cliente esté satisfecho.</a:t>
            </a:r>
            <a:br>
              <a:rPr lang="es-ES" dirty="0" smtClean="0"/>
            </a:br>
            <a:r>
              <a:rPr lang="es-ES" dirty="0" smtClean="0"/>
              <a:t>9. Con el </a:t>
            </a:r>
            <a:r>
              <a:rPr lang="es-ES" u="sng" dirty="0" smtClean="0"/>
              <a:t>diseño aprobado</a:t>
            </a:r>
            <a:r>
              <a:rPr lang="es-ES" dirty="0" smtClean="0"/>
              <a:t> en su totalidad con el cliente se pasa a </a:t>
            </a:r>
            <a:r>
              <a:rPr lang="es-ES" u="sng" dirty="0" smtClean="0"/>
              <a:t>terminar la versión preliminar </a:t>
            </a:r>
            <a:r>
              <a:rPr lang="es-ES" dirty="0" smtClean="0"/>
              <a:t>de la aplicación.</a:t>
            </a:r>
            <a:br>
              <a:rPr lang="es-ES" dirty="0" smtClean="0"/>
            </a:br>
            <a:r>
              <a:rPr lang="es-ES" dirty="0" smtClean="0"/>
              <a:t>10. Se hace </a:t>
            </a:r>
            <a:r>
              <a:rPr lang="es-ES" u="sng" dirty="0" smtClean="0"/>
              <a:t>una encuesta semestra</a:t>
            </a:r>
            <a:r>
              <a:rPr lang="es-ES" dirty="0" smtClean="0"/>
              <a:t>l a la empresa </a:t>
            </a:r>
            <a:r>
              <a:rPr lang="es-ES" u="sng" dirty="0" smtClean="0"/>
              <a:t>contratante</a:t>
            </a:r>
            <a:r>
              <a:rPr lang="es-ES" dirty="0" smtClean="0"/>
              <a:t> sobre nuestros servicios y s</a:t>
            </a:r>
            <a:r>
              <a:rPr lang="es-ES" u="sng" dirty="0" smtClean="0"/>
              <a:t>obre el funcionamiento de la aplicación,</a:t>
            </a:r>
            <a:r>
              <a:rPr lang="es-ES" dirty="0" smtClean="0"/>
              <a:t> además de dejar una dirección de correo para sugerencias o reporte de </a:t>
            </a:r>
            <a:r>
              <a:rPr lang="es-ES" dirty="0" err="1" smtClean="0"/>
              <a:t>bugs</a:t>
            </a:r>
            <a:r>
              <a:rPr lang="es-ES" dirty="0" smtClean="0"/>
              <a:t> en el sistema. </a:t>
            </a:r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0"/>
            <a:ext cx="8568952" cy="1009328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3.14 Programa de producción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280920" cy="5256584"/>
          </a:xfrm>
        </p:spPr>
        <p:txBody>
          <a:bodyPr>
            <a:normAutofit/>
          </a:bodyPr>
          <a:lstStyle/>
          <a:p>
            <a:pPr algn="l"/>
            <a:r>
              <a:rPr lang="es-ES_tradnl" u="sng" dirty="0" smtClean="0"/>
              <a:t>El programa de producción </a:t>
            </a:r>
            <a:r>
              <a:rPr lang="es-ES_tradnl" dirty="0" smtClean="0"/>
              <a:t>de las actividades de nuestra empresa </a:t>
            </a:r>
            <a:r>
              <a:rPr lang="es-ES_tradnl" u="sng" dirty="0" smtClean="0"/>
              <a:t>se debe de realizar para poder lograr los objetivos</a:t>
            </a:r>
            <a:r>
              <a:rPr lang="es-ES_tradnl" dirty="0" smtClean="0"/>
              <a:t>, para esto </a:t>
            </a:r>
            <a:r>
              <a:rPr lang="es-ES_tradnl" u="sng" dirty="0" smtClean="0"/>
              <a:t>se dividirá en dos:</a:t>
            </a:r>
            <a:endParaRPr lang="es-ES" u="sng" dirty="0" smtClean="0"/>
          </a:p>
          <a:p>
            <a:pPr algn="l"/>
            <a:r>
              <a:rPr lang="es-ES_tradnl" dirty="0" smtClean="0"/>
              <a:t>Las </a:t>
            </a:r>
            <a:r>
              <a:rPr lang="es-ES_tradnl" u="sng" dirty="0" smtClean="0"/>
              <a:t>actividades pre operativo </a:t>
            </a:r>
            <a:r>
              <a:rPr lang="es-ES_tradnl" dirty="0" smtClean="0"/>
              <a:t>las cuales se debe de realizar para inicializar las operaciones de producción.</a:t>
            </a:r>
            <a:endParaRPr lang="es-ES" dirty="0" smtClean="0"/>
          </a:p>
          <a:p>
            <a:pPr algn="l"/>
            <a:r>
              <a:rPr lang="es-ES_tradnl" dirty="0" smtClean="0"/>
              <a:t>Nuestras actividades pre operativas para la elaboración de nuestro Software </a:t>
            </a:r>
            <a:r>
              <a:rPr lang="es-ES_tradnl" u="sng" dirty="0" smtClean="0"/>
              <a:t>son</a:t>
            </a:r>
            <a:r>
              <a:rPr lang="es-ES_tradnl" dirty="0" smtClean="0"/>
              <a:t>: </a:t>
            </a:r>
            <a:endParaRPr lang="es-ES" dirty="0" smtClean="0"/>
          </a:p>
          <a:p>
            <a:pPr algn="l"/>
            <a:r>
              <a:rPr lang="es-ES_tradnl" dirty="0" smtClean="0"/>
              <a:t>- </a:t>
            </a:r>
            <a:r>
              <a:rPr lang="es-ES_tradnl" u="sng" dirty="0" smtClean="0"/>
              <a:t>Acondicionar el área </a:t>
            </a:r>
            <a:r>
              <a:rPr lang="es-ES_tradnl" dirty="0" smtClean="0"/>
              <a:t>de trabajo.</a:t>
            </a:r>
            <a:endParaRPr lang="es-ES" dirty="0" smtClean="0"/>
          </a:p>
          <a:p>
            <a:pPr algn="l"/>
            <a:r>
              <a:rPr lang="es-ES_tradnl" dirty="0" smtClean="0"/>
              <a:t>- </a:t>
            </a:r>
            <a:r>
              <a:rPr lang="es-ES_tradnl" u="sng" dirty="0" smtClean="0"/>
              <a:t>Conseguir computadoras para cada</a:t>
            </a:r>
            <a:r>
              <a:rPr lang="es-ES_tradnl" dirty="0" smtClean="0"/>
              <a:t> uno de los </a:t>
            </a:r>
            <a:r>
              <a:rPr lang="es-ES_tradnl" u="sng" dirty="0" smtClean="0"/>
              <a:t>miembro</a:t>
            </a:r>
            <a:r>
              <a:rPr lang="es-ES_tradnl" dirty="0" smtClean="0"/>
              <a:t>s de equipo de producción.</a:t>
            </a:r>
            <a:endParaRPr lang="es-ES" dirty="0" smtClean="0"/>
          </a:p>
          <a:p>
            <a:pPr algn="l"/>
            <a:r>
              <a:rPr lang="es-ES_tradnl" dirty="0" smtClean="0"/>
              <a:t>- </a:t>
            </a:r>
            <a:r>
              <a:rPr lang="es-ES_tradnl" u="sng" dirty="0" smtClean="0"/>
              <a:t>Descargar e instalar el programa necesario </a:t>
            </a:r>
            <a:r>
              <a:rPr lang="es-ES_tradnl" dirty="0" smtClean="0"/>
              <a:t>para la creación del software.</a:t>
            </a:r>
            <a:endParaRPr lang="es-ES" dirty="0" smtClean="0"/>
          </a:p>
          <a:p>
            <a:pPr algn="l"/>
            <a:r>
              <a:rPr lang="es-ES_tradnl" dirty="0" smtClean="0"/>
              <a:t>- </a:t>
            </a:r>
            <a:r>
              <a:rPr lang="es-ES_tradnl" u="sng" dirty="0" smtClean="0"/>
              <a:t>Capacitación de empleados para uso del programa </a:t>
            </a:r>
            <a:r>
              <a:rPr lang="es-ES_tradnl" dirty="0" smtClean="0"/>
              <a:t>necesario para la creación del software.</a:t>
            </a:r>
            <a:endParaRPr lang="es-ES" dirty="0" smtClean="0"/>
          </a:p>
          <a:p>
            <a:pPr algn="l"/>
            <a:r>
              <a:rPr lang="es-ES_tradnl" dirty="0" smtClean="0"/>
              <a:t>Las actividades operativas las cuales son actividades que se necesitan realizar para desarrollar el producto.</a:t>
            </a:r>
            <a:endParaRPr lang="es-ES" dirty="0" smtClean="0"/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-416024"/>
            <a:ext cx="7772400" cy="1468760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1.4 Objetivos de la empresa: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424936" cy="5256584"/>
          </a:xfrm>
        </p:spPr>
        <p:txBody>
          <a:bodyPr>
            <a:normAutofit/>
          </a:bodyPr>
          <a:lstStyle/>
          <a:p>
            <a:pPr algn="just"/>
            <a:r>
              <a:rPr lang="es-MX" sz="1800" dirty="0" smtClean="0"/>
              <a:t>N</a:t>
            </a:r>
            <a:r>
              <a:rPr lang="es-MX" sz="1800" dirty="0" smtClean="0"/>
              <a:t>osotros realizamos </a:t>
            </a:r>
            <a:r>
              <a:rPr lang="es-MX" sz="1800" u="sng" dirty="0" smtClean="0"/>
              <a:t>software </a:t>
            </a:r>
            <a:r>
              <a:rPr lang="es-MX" sz="1800" u="sng" dirty="0" smtClean="0"/>
              <a:t>de alta calidad y a la medida </a:t>
            </a:r>
            <a:r>
              <a:rPr lang="es-MX" sz="1800" dirty="0" smtClean="0"/>
              <a:t>tanto para solucionar problemas grandes o pequeños utilizando equipos modernos que nos permiten un mejor desempeño de nuestro trabajo.</a:t>
            </a:r>
          </a:p>
          <a:p>
            <a:pPr algn="ctr"/>
            <a:r>
              <a:rPr lang="es-MX" sz="1800" b="1" i="1" dirty="0" smtClean="0"/>
              <a:t>1.4.1. A corto plazo:</a:t>
            </a:r>
            <a:endParaRPr lang="es-ES" sz="1800" b="1" i="1" dirty="0" smtClean="0"/>
          </a:p>
          <a:p>
            <a:pPr algn="just"/>
            <a:r>
              <a:rPr lang="es-MX" sz="1800" dirty="0" smtClean="0"/>
              <a:t>Ofreceremos servicios de </a:t>
            </a:r>
            <a:r>
              <a:rPr lang="es-MX" sz="1800" u="sng" dirty="0" smtClean="0"/>
              <a:t>consultoría, diseño, elaboración, implementación y soporte </a:t>
            </a:r>
            <a:r>
              <a:rPr lang="es-MX" sz="1800" dirty="0" smtClean="0"/>
              <a:t>de sistemas informáticos así como servicio de soporte y asesorías por línea telefónica y vía internet.</a:t>
            </a:r>
          </a:p>
          <a:p>
            <a:pPr algn="ctr"/>
            <a:r>
              <a:rPr lang="es-MX" sz="1800" b="1" i="1" dirty="0" smtClean="0"/>
              <a:t>1.4.2. A mediano plazo:</a:t>
            </a:r>
            <a:endParaRPr lang="es-ES" sz="1800" b="1" i="1" dirty="0" smtClean="0"/>
          </a:p>
          <a:p>
            <a:pPr algn="just"/>
            <a:r>
              <a:rPr lang="es-MX" sz="1800" dirty="0" smtClean="0"/>
              <a:t>La </a:t>
            </a:r>
            <a:r>
              <a:rPr lang="es-MX" sz="1800" u="sng" dirty="0" smtClean="0"/>
              <a:t>adquisición de pequeñas empresas y estudios </a:t>
            </a:r>
            <a:r>
              <a:rPr lang="es-MX" sz="1800" dirty="0" smtClean="0"/>
              <a:t>con enfoque y experiencia a las otras ramas de la </a:t>
            </a:r>
            <a:r>
              <a:rPr lang="es-MX" sz="1800" dirty="0" smtClean="0"/>
              <a:t>computación </a:t>
            </a:r>
            <a:r>
              <a:rPr lang="es-MX" sz="1800" u="sng" dirty="0" smtClean="0"/>
              <a:t>es </a:t>
            </a:r>
            <a:r>
              <a:rPr lang="es-MX" sz="1800" u="sng" dirty="0" smtClean="0"/>
              <a:t>otro de nuestros objetivos</a:t>
            </a:r>
            <a:r>
              <a:rPr lang="es-MX" sz="1800" dirty="0" smtClean="0"/>
              <a:t> para aumentar el alcance de nuestros servicios y </a:t>
            </a:r>
            <a:r>
              <a:rPr lang="es-MX" sz="1800" u="sng" dirty="0" smtClean="0"/>
              <a:t>hacer uso de técnicas de distintas áreas </a:t>
            </a:r>
            <a:r>
              <a:rPr lang="es-MX" sz="1800" dirty="0" smtClean="0"/>
              <a:t>en nuestros productos y servicios. </a:t>
            </a:r>
          </a:p>
          <a:p>
            <a:pPr algn="ctr"/>
            <a:r>
              <a:rPr lang="es-ES" sz="1800" b="1" i="1" dirty="0" smtClean="0"/>
              <a:t>1.4.3. A largo plazo:</a:t>
            </a:r>
          </a:p>
          <a:p>
            <a:pPr algn="just"/>
            <a:r>
              <a:rPr lang="es-ES" sz="1800" dirty="0" smtClean="0"/>
              <a:t>Queremos que Di-Technologies &amp; </a:t>
            </a:r>
            <a:r>
              <a:rPr lang="es-ES" sz="1800" dirty="0" err="1" smtClean="0"/>
              <a:t>Solutions</a:t>
            </a:r>
            <a:r>
              <a:rPr lang="es-ES" sz="1800" dirty="0" smtClean="0"/>
              <a:t> </a:t>
            </a:r>
            <a:r>
              <a:rPr lang="es-ES" sz="1800" u="sng" dirty="0" smtClean="0"/>
              <a:t>se vuelva una empresa de alcance mundia</a:t>
            </a:r>
            <a:r>
              <a:rPr lang="es-ES" sz="1800" dirty="0" smtClean="0"/>
              <a:t>l, con la apertura de </a:t>
            </a:r>
            <a:r>
              <a:rPr lang="es-ES" sz="1800" u="sng" dirty="0" smtClean="0"/>
              <a:t>cedes en varios países </a:t>
            </a:r>
            <a:r>
              <a:rPr lang="es-ES" sz="1800" dirty="0" smtClean="0"/>
              <a:t>con equipos de desarrollo que trabajen en conjunto </a:t>
            </a:r>
            <a:r>
              <a:rPr lang="es-ES" sz="1800" u="sng" dirty="0" smtClean="0"/>
              <a:t>para conseguir mayor calidad en nuestros sistemas </a:t>
            </a:r>
            <a:r>
              <a:rPr lang="es-ES" sz="1800" dirty="0" smtClean="0"/>
              <a:t>y en el menor tiempo posible.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04664"/>
            <a:ext cx="7772400" cy="914400"/>
          </a:xfrm>
        </p:spPr>
        <p:txBody>
          <a:bodyPr/>
          <a:lstStyle/>
          <a:p>
            <a:pPr algn="l"/>
            <a:r>
              <a:rPr lang="es-ES_tradnl" dirty="0" smtClean="0"/>
              <a:t>Nuestras actividades operativas para la elaboración de nuestro software son:</a:t>
            </a:r>
            <a:endParaRPr lang="es-ES" dirty="0" smtClean="0"/>
          </a:p>
          <a:p>
            <a:pPr algn="l"/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471930"/>
          <a:ext cx="8208912" cy="433105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888432"/>
                <a:gridCol w="2016224"/>
                <a:gridCol w="2304256"/>
              </a:tblGrid>
              <a:tr h="22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/>
                        <a:t>Actividad</a:t>
                      </a:r>
                      <a:endParaRPr lang="es-E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/>
                        <a:t>Personal encargado</a:t>
                      </a:r>
                      <a:endParaRPr lang="es-E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b="1" dirty="0"/>
                        <a:t>Periodo de realización</a:t>
                      </a:r>
                      <a:endParaRPr lang="es-E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Determinación de requerimientos.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Gerente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2 días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Evaluación de requerimientos.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Gerente 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3 días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Realizar cotización de costos con el cliente.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Gerente 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1 día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Determinar los objetivos.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Equipo de trabajo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2 días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Realización de diagramas de proceso.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Equipo de producción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4 días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Diagramas de flujo con las actividades que realizará el software.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Equipo de producción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4 días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8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Comenzar a programar el software.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Equipo de producción 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De 4 a 6 meses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9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Realizar pruebas.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Equipo de producción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De 2 a 4 meses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4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Corregir errores hasta que al realizar las pruebas necesarias no se muestre error alguno.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/>
                        <a:t>Equipo de producción</a:t>
                      </a:r>
                      <a:endParaRPr lang="es-ES" sz="12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/>
                        <a:t>De 2 a 4 meses</a:t>
                      </a:r>
                      <a:endParaRPr lang="es-ES" sz="12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776064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3.15 Estructura organizacional 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424936" cy="5256584"/>
          </a:xfrm>
        </p:spPr>
        <p:txBody>
          <a:bodyPr>
            <a:normAutofit/>
          </a:bodyPr>
          <a:lstStyle/>
          <a:p>
            <a:pPr algn="l"/>
            <a:r>
              <a:rPr lang="es-ES" b="1" dirty="0" smtClean="0"/>
              <a:t>Objetivos de la empresa</a:t>
            </a:r>
          </a:p>
          <a:p>
            <a:pPr algn="l"/>
            <a:r>
              <a:rPr lang="es-ES" u="sng" dirty="0" smtClean="0"/>
              <a:t>Objetivos de mercadotecnia: Hacer un estudio del mercado </a:t>
            </a:r>
            <a:r>
              <a:rPr lang="es-ES" dirty="0" smtClean="0"/>
              <a:t>en el estado </a:t>
            </a:r>
            <a:r>
              <a:rPr lang="es-ES" dirty="0" smtClean="0"/>
              <a:t>de Colima</a:t>
            </a:r>
            <a:r>
              <a:rPr lang="es-ES" dirty="0" smtClean="0"/>
              <a:t>. </a:t>
            </a:r>
            <a:r>
              <a:rPr lang="es-ES" u="sng" dirty="0" smtClean="0"/>
              <a:t>Cotizar los materiales </a:t>
            </a:r>
            <a:r>
              <a:rPr lang="es-ES" dirty="0" smtClean="0"/>
              <a:t>necesarios para la elaboración de la solución </a:t>
            </a:r>
            <a:r>
              <a:rPr lang="es-ES" dirty="0" smtClean="0"/>
              <a:t>y </a:t>
            </a:r>
            <a:r>
              <a:rPr lang="es-ES" u="sng" dirty="0" smtClean="0"/>
              <a:t>elegir </a:t>
            </a:r>
            <a:r>
              <a:rPr lang="es-ES" u="sng" dirty="0" smtClean="0"/>
              <a:t>los </a:t>
            </a:r>
            <a:r>
              <a:rPr lang="es-ES" u="sng" dirty="0" smtClean="0"/>
              <a:t>más </a:t>
            </a:r>
            <a:r>
              <a:rPr lang="es-ES" u="sng" dirty="0" smtClean="0"/>
              <a:t>convenientes</a:t>
            </a:r>
            <a:r>
              <a:rPr lang="es-ES" dirty="0" smtClean="0"/>
              <a:t>. Implementación del sistema.</a:t>
            </a:r>
          </a:p>
          <a:p>
            <a:pPr algn="l"/>
            <a:r>
              <a:rPr lang="es-ES" u="sng" dirty="0" smtClean="0"/>
              <a:t>Objetivos </a:t>
            </a:r>
            <a:r>
              <a:rPr lang="es-ES" u="sng" dirty="0" smtClean="0"/>
              <a:t>de contabilidad y finanzas: </a:t>
            </a:r>
            <a:r>
              <a:rPr lang="es-ES" dirty="0" smtClean="0"/>
              <a:t>Mantener </a:t>
            </a:r>
            <a:r>
              <a:rPr lang="es-ES" u="sng" dirty="0" smtClean="0"/>
              <a:t>organizados los fondos </a:t>
            </a:r>
            <a:r>
              <a:rPr lang="es-ES" dirty="0" smtClean="0"/>
              <a:t>y </a:t>
            </a:r>
            <a:r>
              <a:rPr lang="es-ES" dirty="0" smtClean="0"/>
              <a:t>realizar fondos </a:t>
            </a:r>
            <a:r>
              <a:rPr lang="es-ES" u="sng" dirty="0" smtClean="0"/>
              <a:t>sobre entradas y salidas </a:t>
            </a:r>
            <a:r>
              <a:rPr lang="es-ES" dirty="0" smtClean="0"/>
              <a:t>de dinero, así como un </a:t>
            </a:r>
            <a:r>
              <a:rPr lang="es-ES" u="sng" dirty="0" smtClean="0"/>
              <a:t>registro de las deudas</a:t>
            </a:r>
            <a:r>
              <a:rPr lang="es-ES" dirty="0" smtClean="0"/>
              <a:t>.</a:t>
            </a:r>
          </a:p>
          <a:p>
            <a:pPr algn="l"/>
            <a:r>
              <a:rPr lang="es-ES" u="sng" dirty="0" smtClean="0"/>
              <a:t>Objetivos de Organización</a:t>
            </a:r>
            <a:r>
              <a:rPr lang="es-ES" dirty="0" smtClean="0"/>
              <a:t>: </a:t>
            </a:r>
            <a:r>
              <a:rPr lang="es-ES" u="sng" dirty="0" smtClean="0"/>
              <a:t>Diseñar y producir </a:t>
            </a:r>
            <a:r>
              <a:rPr lang="es-ES" dirty="0" smtClean="0"/>
              <a:t>sistema de </a:t>
            </a:r>
            <a:r>
              <a:rPr lang="es-ES" u="sng" dirty="0" smtClean="0"/>
              <a:t>software de calidad </a:t>
            </a:r>
            <a:r>
              <a:rPr lang="es-ES" dirty="0" smtClean="0"/>
              <a:t>para nuestros </a:t>
            </a:r>
            <a:r>
              <a:rPr lang="es-ES" dirty="0" smtClean="0"/>
              <a:t>clientes, en tiempo y de manera personalizada. </a:t>
            </a:r>
            <a:r>
              <a:rPr lang="es-ES" u="sng" dirty="0" smtClean="0"/>
              <a:t>Darse a conocer </a:t>
            </a:r>
            <a:r>
              <a:rPr lang="es-ES" dirty="0" smtClean="0"/>
              <a:t>en </a:t>
            </a:r>
            <a:r>
              <a:rPr lang="es-ES" dirty="0" smtClean="0"/>
              <a:t>el mercado </a:t>
            </a:r>
            <a:r>
              <a:rPr lang="es-ES" dirty="0" smtClean="0"/>
              <a:t>por medio de publicidad en línea y la </a:t>
            </a:r>
            <a:r>
              <a:rPr lang="es-ES" u="sng" dirty="0" smtClean="0"/>
              <a:t>satisfacción de nuestros clientes.</a:t>
            </a:r>
          </a:p>
          <a:p>
            <a:pPr algn="l"/>
            <a:r>
              <a:rPr lang="es-ES" u="sng" dirty="0" smtClean="0"/>
              <a:t>Objetivos de otras áreas: </a:t>
            </a:r>
            <a:r>
              <a:rPr lang="es-ES" dirty="0" smtClean="0"/>
              <a:t>Tener una </a:t>
            </a:r>
            <a:r>
              <a:rPr lang="es-ES" u="sng" dirty="0" smtClean="0"/>
              <a:t>buena organización interna</a:t>
            </a:r>
            <a:r>
              <a:rPr lang="es-ES" dirty="0" smtClean="0"/>
              <a:t> y que </a:t>
            </a:r>
            <a:r>
              <a:rPr lang="es-ES" dirty="0" smtClean="0"/>
              <a:t>nuestros trabajadores </a:t>
            </a:r>
            <a:r>
              <a:rPr lang="es-ES" dirty="0" smtClean="0"/>
              <a:t>puedan </a:t>
            </a:r>
            <a:r>
              <a:rPr lang="es-ES" u="sng" dirty="0" smtClean="0"/>
              <a:t>trabajar en un entorno amigable.</a:t>
            </a:r>
            <a:endParaRPr lang="es-ES" u="sng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7272808" cy="57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590559" cy="79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952"/>
          <a:stretch>
            <a:fillRect/>
          </a:stretch>
        </p:blipFill>
        <p:spPr bwMode="auto">
          <a:xfrm>
            <a:off x="899592" y="1484783"/>
            <a:ext cx="7560840" cy="391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980728"/>
            <a:ext cx="685916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71151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861048"/>
            <a:ext cx="7522478" cy="159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424936" cy="5256584"/>
          </a:xfrm>
        </p:spPr>
        <p:txBody>
          <a:bodyPr>
            <a:normAutofit/>
          </a:bodyPr>
          <a:lstStyle/>
          <a:p>
            <a:pPr algn="l"/>
            <a:r>
              <a:rPr lang="es-MX" b="1" dirty="0" smtClean="0"/>
              <a:t>Descripción de puestos </a:t>
            </a:r>
            <a:endParaRPr lang="es-ES" b="1" dirty="0" smtClean="0"/>
          </a:p>
          <a:p>
            <a:pPr algn="l"/>
            <a:r>
              <a:rPr lang="es-MX" b="1" dirty="0" smtClean="0"/>
              <a:t>Gerente General:</a:t>
            </a:r>
            <a:r>
              <a:rPr lang="es-MX" dirty="0" smtClean="0"/>
              <a:t> Esta persona es la que </a:t>
            </a:r>
            <a:r>
              <a:rPr lang="es-MX" u="sng" dirty="0" smtClean="0"/>
              <a:t>se hará cargo tanto de la administración, el control y el desarrollo de la empresa</a:t>
            </a:r>
            <a:r>
              <a:rPr lang="es-MX" dirty="0" smtClean="0"/>
              <a:t>, cuidando que las distintas áreas o proyectos se lleven a cabo, de la mejor manera posible sus funciones, es decir, que cumplan con sus objetivos de manera que el trabajo sea de alta calidad y satisfactorio.</a:t>
            </a:r>
            <a:endParaRPr lang="es-ES" dirty="0" smtClean="0"/>
          </a:p>
          <a:p>
            <a:pPr algn="l"/>
            <a:r>
              <a:rPr lang="es-MX" u="sng" dirty="0" smtClean="0"/>
              <a:t>Sus funciones específicas </a:t>
            </a:r>
            <a:r>
              <a:rPr lang="es-MX" dirty="0" smtClean="0"/>
              <a:t>son:</a:t>
            </a:r>
            <a:endParaRPr lang="es-ES" dirty="0" smtClean="0"/>
          </a:p>
          <a:p>
            <a:pPr lvl="0" algn="l"/>
            <a:r>
              <a:rPr lang="es-MX" u="sng" dirty="0" smtClean="0"/>
              <a:t>Coordinar a los miembros del equipo.</a:t>
            </a:r>
            <a:endParaRPr lang="es-ES" u="sng" dirty="0" smtClean="0"/>
          </a:p>
          <a:p>
            <a:pPr lvl="0" algn="l"/>
            <a:r>
              <a:rPr lang="es-MX" u="sng" dirty="0" smtClean="0"/>
              <a:t>Orientar la dirección de la empresa</a:t>
            </a:r>
            <a:r>
              <a:rPr lang="es-MX" dirty="0" smtClean="0"/>
              <a:t>.</a:t>
            </a:r>
            <a:endParaRPr lang="es-ES" dirty="0" smtClean="0"/>
          </a:p>
          <a:p>
            <a:pPr lvl="0" algn="l"/>
            <a:r>
              <a:rPr lang="es-MX" u="sng" dirty="0" smtClean="0"/>
              <a:t>Determinar los objetivos primordiales </a:t>
            </a:r>
            <a:r>
              <a:rPr lang="es-MX" dirty="0" smtClean="0"/>
              <a:t>de la empresa.</a:t>
            </a:r>
            <a:endParaRPr lang="es-ES" dirty="0" smtClean="0"/>
          </a:p>
          <a:p>
            <a:pPr lvl="0" algn="l"/>
            <a:r>
              <a:rPr lang="es-MX" u="sng" dirty="0" smtClean="0"/>
              <a:t>Mejorar la relación entre los clientes y los trabajadores</a:t>
            </a:r>
            <a:r>
              <a:rPr lang="es-MX" dirty="0" smtClean="0"/>
              <a:t>.</a:t>
            </a:r>
            <a:endParaRPr lang="es-ES" dirty="0" smtClean="0"/>
          </a:p>
          <a:p>
            <a:pPr lvl="0" algn="l"/>
            <a:r>
              <a:rPr lang="es-MX" u="sng" dirty="0" smtClean="0"/>
              <a:t>Definir y planear las metas</a:t>
            </a:r>
            <a:r>
              <a:rPr lang="es-MX" dirty="0" smtClean="0"/>
              <a:t>.</a:t>
            </a:r>
            <a:endParaRPr lang="es-ES" dirty="0" smtClean="0"/>
          </a:p>
          <a:p>
            <a:pPr lvl="0" algn="l"/>
            <a:r>
              <a:rPr lang="es-MX" u="sng" dirty="0" smtClean="0"/>
              <a:t>Evitar problemas futuros </a:t>
            </a:r>
            <a:r>
              <a:rPr lang="es-MX" dirty="0" smtClean="0"/>
              <a:t>con otras empresas de la misma índole.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548680"/>
            <a:ext cx="8496944" cy="5328592"/>
          </a:xfrm>
        </p:spPr>
        <p:txBody>
          <a:bodyPr>
            <a:noAutofit/>
          </a:bodyPr>
          <a:lstStyle/>
          <a:p>
            <a:pPr algn="l"/>
            <a:r>
              <a:rPr lang="es-MX" sz="2400" b="1" dirty="0" smtClean="0"/>
              <a:t>Programación</a:t>
            </a:r>
            <a:endParaRPr lang="es-ES" sz="2400" dirty="0" smtClean="0"/>
          </a:p>
          <a:p>
            <a:pPr algn="l"/>
            <a:r>
              <a:rPr lang="es-MX" sz="2400" dirty="0" smtClean="0"/>
              <a:t>En este puesto </a:t>
            </a:r>
            <a:r>
              <a:rPr lang="es-MX" sz="2400" u="sng" dirty="0" smtClean="0"/>
              <a:t>lo que hacen </a:t>
            </a:r>
            <a:r>
              <a:rPr lang="es-MX" sz="2400" dirty="0" smtClean="0"/>
              <a:t>nuestros trabajadores </a:t>
            </a:r>
            <a:r>
              <a:rPr lang="es-MX" sz="2400" u="sng" dirty="0" smtClean="0"/>
              <a:t>es basarse en el diseño antes hecho por la persona de diseño</a:t>
            </a:r>
            <a:r>
              <a:rPr lang="es-MX" sz="2400" dirty="0" smtClean="0"/>
              <a:t>, y lo que tiene que hacer es </a:t>
            </a:r>
            <a:r>
              <a:rPr lang="es-MX" sz="2400" u="sng" dirty="0" smtClean="0"/>
              <a:t>elegir</a:t>
            </a:r>
            <a:r>
              <a:rPr lang="es-MX" sz="2400" dirty="0" smtClean="0"/>
              <a:t> entre que leguaje le resulta </a:t>
            </a:r>
            <a:r>
              <a:rPr lang="es-MX" sz="2400" u="sng" dirty="0" smtClean="0"/>
              <a:t>más fácil para la elaboración </a:t>
            </a:r>
            <a:r>
              <a:rPr lang="es-MX" sz="2400" dirty="0" smtClean="0"/>
              <a:t>de ese </a:t>
            </a:r>
            <a:r>
              <a:rPr lang="es-MX" sz="2400" u="sng" dirty="0" smtClean="0"/>
              <a:t>programa</a:t>
            </a:r>
            <a:r>
              <a:rPr lang="es-MX" sz="2400" dirty="0" smtClean="0"/>
              <a:t>, así como las </a:t>
            </a:r>
            <a:r>
              <a:rPr lang="es-MX" sz="2400" u="sng" dirty="0" smtClean="0"/>
              <a:t>funciones necesarias </a:t>
            </a:r>
            <a:r>
              <a:rPr lang="es-MX" sz="2400" dirty="0" smtClean="0"/>
              <a:t>para un mejor funcionamiento.</a:t>
            </a:r>
            <a:endParaRPr lang="es-ES" sz="2400" dirty="0" smtClean="0"/>
          </a:p>
          <a:p>
            <a:pPr algn="l"/>
            <a:r>
              <a:rPr lang="es-MX" sz="2400" dirty="0" smtClean="0"/>
              <a:t>Las </a:t>
            </a:r>
            <a:r>
              <a:rPr lang="es-MX" sz="2400" u="sng" dirty="0" smtClean="0"/>
              <a:t>funciones específicas </a:t>
            </a:r>
            <a:r>
              <a:rPr lang="es-MX" sz="2400" dirty="0" smtClean="0"/>
              <a:t>son:</a:t>
            </a:r>
            <a:endParaRPr lang="es-ES" sz="2400" dirty="0" smtClean="0"/>
          </a:p>
          <a:p>
            <a:pPr lvl="0" algn="l"/>
            <a:r>
              <a:rPr lang="es-MX" sz="2400" u="sng" dirty="0" smtClean="0"/>
              <a:t>Elegir el lenguaje apropiado </a:t>
            </a:r>
            <a:r>
              <a:rPr lang="es-MX" sz="2400" dirty="0" smtClean="0"/>
              <a:t>para la programación</a:t>
            </a:r>
            <a:endParaRPr lang="es-ES" sz="2400" dirty="0" smtClean="0"/>
          </a:p>
          <a:p>
            <a:pPr lvl="0" algn="l"/>
            <a:r>
              <a:rPr lang="es-MX" sz="2400" u="sng" dirty="0" smtClean="0"/>
              <a:t>Planear y definir las metas </a:t>
            </a:r>
            <a:r>
              <a:rPr lang="es-MX" sz="2400" dirty="0" smtClean="0"/>
              <a:t>de los proyectos.</a:t>
            </a:r>
            <a:endParaRPr lang="es-ES" sz="2400" dirty="0" smtClean="0"/>
          </a:p>
          <a:p>
            <a:pPr lvl="0" algn="l"/>
            <a:r>
              <a:rPr lang="es-MX" sz="2400" u="sng" dirty="0" smtClean="0"/>
              <a:t>Establecer puntos críticos </a:t>
            </a:r>
            <a:r>
              <a:rPr lang="es-MX" sz="2400" dirty="0" smtClean="0"/>
              <a:t>de producción.</a:t>
            </a:r>
            <a:endParaRPr lang="es-ES" sz="2400" dirty="0" smtClean="0"/>
          </a:p>
          <a:p>
            <a:pPr lvl="0" algn="l"/>
            <a:r>
              <a:rPr lang="es-MX" sz="2400" u="sng" dirty="0" smtClean="0"/>
              <a:t>Determinar los niveles de producción</a:t>
            </a:r>
            <a:r>
              <a:rPr lang="es-MX" sz="2400" dirty="0" smtClean="0"/>
              <a:t> con base en las estimaciones de la demanda.</a:t>
            </a:r>
            <a:endParaRPr lang="es-ES" sz="2400" dirty="0" smtClean="0"/>
          </a:p>
          <a:p>
            <a:pPr lvl="0" algn="l"/>
            <a:r>
              <a:rPr lang="es-MX" sz="2400" u="sng" dirty="0" smtClean="0"/>
              <a:t>Planear y supervisar tod</a:t>
            </a:r>
            <a:r>
              <a:rPr lang="es-MX" sz="2400" dirty="0" smtClean="0"/>
              <a:t>o.</a:t>
            </a:r>
            <a:endParaRPr lang="es-ES" sz="2400" dirty="0" smtClean="0"/>
          </a:p>
          <a:p>
            <a:pPr algn="l"/>
            <a:endParaRPr lang="es-E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424936" cy="6048672"/>
          </a:xfrm>
        </p:spPr>
        <p:txBody>
          <a:bodyPr>
            <a:normAutofit/>
          </a:bodyPr>
          <a:lstStyle/>
          <a:p>
            <a:pPr algn="l"/>
            <a:r>
              <a:rPr lang="es-MX" b="1" dirty="0" smtClean="0"/>
              <a:t>Diseño:</a:t>
            </a:r>
            <a:endParaRPr lang="es-ES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r>
              <a:rPr lang="es-MX" sz="1800" dirty="0" smtClean="0"/>
              <a:t>Lo que hace esta persona es </a:t>
            </a:r>
            <a:r>
              <a:rPr lang="es-MX" sz="1800" u="sng" dirty="0" smtClean="0"/>
              <a:t>plasmar lo que el cliente quiere </a:t>
            </a:r>
            <a:r>
              <a:rPr lang="es-MX" sz="1800" dirty="0" smtClean="0"/>
              <a:t>para su programa en una interfaz visual pero funcional.</a:t>
            </a:r>
            <a:endParaRPr lang="es-ES" sz="1800" dirty="0" smtClean="0"/>
          </a:p>
          <a:p>
            <a:pPr algn="l"/>
            <a:r>
              <a:rPr lang="es-MX" sz="1800" dirty="0" smtClean="0"/>
              <a:t>Para esto él </a:t>
            </a:r>
            <a:r>
              <a:rPr lang="es-MX" sz="1800" u="sng" dirty="0" smtClean="0"/>
              <a:t>hace reuniones con el cliente personales</a:t>
            </a:r>
            <a:r>
              <a:rPr lang="es-MX" sz="1800" dirty="0" smtClean="0"/>
              <a:t>, para así </a:t>
            </a:r>
            <a:r>
              <a:rPr lang="es-MX" sz="1800" u="sng" dirty="0" smtClean="0"/>
              <a:t>poder entender </a:t>
            </a:r>
            <a:r>
              <a:rPr lang="es-MX" sz="1800" dirty="0" smtClean="0"/>
              <a:t>mejor </a:t>
            </a:r>
            <a:r>
              <a:rPr lang="es-MX" sz="1800" u="sng" dirty="0" smtClean="0"/>
              <a:t>lo que </a:t>
            </a:r>
            <a:r>
              <a:rPr lang="es-MX" sz="1800" u="sng" dirty="0" smtClean="0"/>
              <a:t>el quiere </a:t>
            </a:r>
            <a:r>
              <a:rPr lang="es-MX" sz="1800" dirty="0" smtClean="0"/>
              <a:t>y no tener conflictos posteriores.</a:t>
            </a:r>
            <a:endParaRPr lang="es-ES" sz="1800" dirty="0" smtClean="0"/>
          </a:p>
          <a:p>
            <a:pPr algn="l"/>
            <a:r>
              <a:rPr lang="es-MX" sz="1800" dirty="0" smtClean="0"/>
              <a:t>Las </a:t>
            </a:r>
            <a:r>
              <a:rPr lang="es-MX" sz="1800" u="sng" dirty="0" smtClean="0"/>
              <a:t>funciones específicas </a:t>
            </a:r>
            <a:r>
              <a:rPr lang="es-MX" sz="1800" dirty="0" smtClean="0"/>
              <a:t>son: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Responsabilizarse</a:t>
            </a:r>
            <a:r>
              <a:rPr lang="es-MX" sz="1800" dirty="0" smtClean="0"/>
              <a:t> de que </a:t>
            </a:r>
            <a:r>
              <a:rPr lang="es-MX" sz="1800" u="sng" dirty="0" smtClean="0"/>
              <a:t>es la primera persona en la realización </a:t>
            </a:r>
            <a:r>
              <a:rPr lang="es-MX" sz="1800" dirty="0" smtClean="0"/>
              <a:t>del proyecto.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Llevar a cabo el proceso de entrevistas y entendimiento </a:t>
            </a:r>
            <a:r>
              <a:rPr lang="es-MX" sz="1800" dirty="0" smtClean="0"/>
              <a:t>con los clientes.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Elaborar estrategias de publicidad </a:t>
            </a:r>
            <a:r>
              <a:rPr lang="es-MX" sz="1800" dirty="0" smtClean="0"/>
              <a:t>dentro del mismo programa.</a:t>
            </a:r>
            <a:endParaRPr lang="es-ES" sz="1800" dirty="0" smtClean="0"/>
          </a:p>
          <a:p>
            <a:pPr lvl="0" algn="l"/>
            <a:r>
              <a:rPr lang="es-MX" sz="1800" u="sng" dirty="0" smtClean="0"/>
              <a:t>Entregar a tiempo la interfaz de programa </a:t>
            </a:r>
            <a:r>
              <a:rPr lang="es-MX" sz="1800" dirty="0" smtClean="0"/>
              <a:t>para que el </a:t>
            </a:r>
            <a:r>
              <a:rPr lang="es-MX" sz="1800" u="sng" dirty="0" smtClean="0"/>
              <a:t>programador se ponga a trabajar.</a:t>
            </a:r>
            <a:endParaRPr lang="es-ES" sz="1800" u="sng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83568" y="1196752"/>
          <a:ext cx="7632848" cy="98755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816424"/>
                <a:gridCol w="3816424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</a:t>
                      </a:r>
                      <a:r>
                        <a:rPr lang="es-MX" sz="1600" b="1" dirty="0" smtClean="0"/>
                        <a:t>onceptos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Ganancias anuales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Proyectos distintos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/>
                        <a:t>$5,724,382.8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Venta de herramientas y materiales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/>
                        <a:t>$1,000,000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total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$6,724,382.8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76" y="0"/>
            <a:ext cx="7772400" cy="1124744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4.1. Presupuesto. 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3546696"/>
          </a:xfrm>
        </p:spPr>
        <p:txBody>
          <a:bodyPr/>
          <a:lstStyle/>
          <a:p>
            <a:pPr algn="l"/>
            <a:r>
              <a:rPr lang="es-MX" b="1" dirty="0" smtClean="0"/>
              <a:t>Ganancias de la empresa</a:t>
            </a:r>
            <a:endParaRPr lang="es-ES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MX" b="1" dirty="0" smtClean="0"/>
          </a:p>
          <a:p>
            <a:pPr algn="l"/>
            <a:endParaRPr lang="es-MX" b="1" dirty="0" smtClean="0"/>
          </a:p>
          <a:p>
            <a:pPr algn="l"/>
            <a:r>
              <a:rPr lang="es-MX" b="1" dirty="0" smtClean="0"/>
              <a:t>Total</a:t>
            </a:r>
            <a:endParaRPr lang="es-ES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_tradnl" dirty="0" smtClean="0"/>
          </a:p>
          <a:p>
            <a:pPr algn="l"/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536067"/>
          <a:ext cx="8208914" cy="145053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04457"/>
                <a:gridCol w="4104457"/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Costos totales de operación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Concepto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Costo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Costo de producción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$1,143,095.7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Costo de administración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$48,000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Costo de ventas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$240,000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Total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$1,431,095.7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971600" y="4509120"/>
          <a:ext cx="5701030" cy="125196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850515"/>
                <a:gridCol w="285051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/>
                        <a:t>ganancias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+$6,724,382.8</a:t>
                      </a:r>
                      <a:endParaRPr lang="es-E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/>
                        <a:t>Perdidas por costos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-$1,431,095.7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/>
                        <a:t>Total</a:t>
                      </a:r>
                      <a:endParaRPr lang="es-E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/>
                        <a:t>$5,293,287.1</a:t>
                      </a:r>
                      <a:endParaRPr lang="es-E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675456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1.5 Ventajas competitivas: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556792"/>
            <a:ext cx="8280920" cy="4176464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Nuestro </a:t>
            </a:r>
            <a:r>
              <a:rPr lang="es-MX" sz="2400" u="sng" dirty="0" smtClean="0"/>
              <a:t>servicio personalizado</a:t>
            </a:r>
            <a:r>
              <a:rPr lang="es-MX" sz="2400" dirty="0" smtClean="0"/>
              <a:t> con entrevistas y consultoría por medios electrónicos nos  </a:t>
            </a:r>
            <a:r>
              <a:rPr lang="es-MX" sz="2400" u="sng" dirty="0" smtClean="0"/>
              <a:t>permite atender de manera clara, eficaz y amigable </a:t>
            </a:r>
            <a:r>
              <a:rPr lang="es-MX" sz="2400" dirty="0" smtClean="0"/>
              <a:t>a cada uno de nuestros clientes. </a:t>
            </a:r>
            <a:br>
              <a:rPr lang="es-MX" sz="2400" dirty="0" smtClean="0"/>
            </a:br>
            <a:r>
              <a:rPr lang="es-MX" sz="2400" dirty="0" smtClean="0"/>
              <a:t>Contamos con un </a:t>
            </a:r>
            <a:r>
              <a:rPr lang="es-MX" sz="2400" u="sng" dirty="0" smtClean="0"/>
              <a:t>equipo de profesionales y técnicos especializados</a:t>
            </a:r>
            <a:r>
              <a:rPr lang="es-MX" sz="2400" dirty="0" smtClean="0"/>
              <a:t> en la materia de diseño, programación y desarrollo de software. </a:t>
            </a:r>
            <a:br>
              <a:rPr lang="es-MX" sz="2400" dirty="0" smtClean="0"/>
            </a:br>
            <a:r>
              <a:rPr lang="es-MX" sz="2400" dirty="0" smtClean="0"/>
              <a:t>Nuestra infraestructura está conformada por </a:t>
            </a:r>
            <a:r>
              <a:rPr lang="es-MX" sz="2400" u="sng" dirty="0" smtClean="0"/>
              <a:t>equipos de última generación</a:t>
            </a:r>
            <a:r>
              <a:rPr lang="es-MX" sz="2400" dirty="0" smtClean="0"/>
              <a:t> </a:t>
            </a:r>
            <a:r>
              <a:rPr lang="es-MX" sz="2400" dirty="0" smtClean="0"/>
              <a:t>en conjunto con estaciones de trabajo alojadas en la nube.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315416"/>
            <a:ext cx="8568952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4.1.1COSTOS TOTALES DE LA PRODUCCIÓN.</a:t>
            </a:r>
            <a:endParaRPr lang="es-E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55576" y="1556792"/>
          <a:ext cx="7560841" cy="16356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19719"/>
                <a:gridCol w="2520561"/>
                <a:gridCol w="2520561"/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Costo de Materia Prima</a:t>
                      </a:r>
                      <a:endParaRPr lang="es-ES" sz="16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/>
                        <a:t>Materia Prima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/>
                        <a:t>Cantidad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/>
                        <a:t>Costo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Visual Studio 2012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$200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SQL Server 2012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$200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Accces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1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$200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Total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$600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560" y="3573016"/>
          <a:ext cx="7920880" cy="248018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04256"/>
                <a:gridCol w="2592288"/>
                <a:gridCol w="1728192"/>
                <a:gridCol w="1296144"/>
              </a:tblGrid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Costo de empaques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Empaque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Cantidad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Cantidad anual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Costos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Impresión de Etiqueta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 </a:t>
                      </a:r>
                      <a:r>
                        <a:rPr lang="es-MX" sz="1600" dirty="0" smtClean="0"/>
                        <a:t>Cantidad Necesaria </a:t>
                      </a:r>
                      <a:r>
                        <a:rPr lang="es-MX" sz="1600" dirty="0"/>
                        <a:t>(1)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A espera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A espera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Impresión de manuales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Cantidad Necesaria (1)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A espera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A espera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Caratula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Cantidad Necesaria (1)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A espera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A espera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/>
                        <a:t>CD’s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Cantidad Necesaria (1)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A espera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A espera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Total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A espera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980728"/>
          <a:ext cx="8136904" cy="4441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11697"/>
                <a:gridCol w="3120951"/>
                <a:gridCol w="2304256"/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/>
                        <a:t>Otros materiales</a:t>
                      </a:r>
                      <a:endParaRPr lang="es-ES" sz="1400" b="1" i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/>
                        <a:t>Concepto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/>
                        <a:t>Consumo anual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Costo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Papel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12 paquetes de 500 hojas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$685.2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Tinta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24 cartuchos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$4,200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Impresora Laser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3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$4,500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Computadoras personales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4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$20,000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CDs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$500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Modem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1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$200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Computadoras de respaldo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4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$15,000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Escritorio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$2,000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Mesas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$1,000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Sillas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$500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Teléfonos Fijos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$200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Línea Telefónica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$500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Proyectores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3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$6000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Total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$55285.2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4" y="1124744"/>
          <a:ext cx="7920880" cy="245211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168353"/>
                <a:gridCol w="1296144"/>
                <a:gridCol w="896906"/>
                <a:gridCol w="2559477"/>
              </a:tblGrid>
              <a:tr h="0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Consumo de energía eléctrica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Equipo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Unidades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h/día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Consumo total kw-h/d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Impresora Laser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3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5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60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Computadoras personales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4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20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420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Computadoras de respaldo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8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168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Modem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24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26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Teléfonos Fijos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24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48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Proyectores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3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3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150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Total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$1,210.5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560" y="4221088"/>
          <a:ext cx="7992888" cy="197237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91095"/>
                <a:gridCol w="1510025"/>
                <a:gridCol w="1291762"/>
                <a:gridCol w="1903862"/>
                <a:gridCol w="1296144"/>
              </a:tblGrid>
              <a:tr h="0"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/>
                        <a:t>Mano de obra directa</a:t>
                      </a:r>
                      <a:endParaRPr lang="es-ES" sz="1400" b="1" i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Plaza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/>
                        <a:t>Plazas/turno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/>
                        <a:t>Turnos/día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/>
                        <a:t>Sueldo anual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Total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Gerente General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1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$300,000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$300,000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Diseñador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1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2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$2400,000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$240,000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Programador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2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$240,000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$480,000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Total</a:t>
                      </a:r>
                      <a:endParaRPr lang="es-ES" sz="1400" b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$1,020,000</a:t>
                      </a:r>
                      <a:endParaRPr lang="es-ES" sz="14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83569" y="2276872"/>
          <a:ext cx="7488831" cy="14459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495721"/>
                <a:gridCol w="2496555"/>
                <a:gridCol w="249655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Gastos de administración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/>
                        <a:t>Concepto</a:t>
                      </a:r>
                      <a:endParaRPr lang="es-E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Sueldo mensual en pesos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Sueldo anual en pesos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Secretaria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$4,000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$48,000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Total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$48,000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4005064"/>
          <a:ext cx="7632848" cy="121767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43716"/>
                <a:gridCol w="2544566"/>
                <a:gridCol w="2544566"/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Gastos de ventas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Concepto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Sueldo mensual en pesos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Sueldo anual en pesos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Publicidad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$20,000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$240,000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Total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$240,000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83568" y="836712"/>
          <a:ext cx="8064896" cy="121767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687700"/>
                <a:gridCol w="2688598"/>
                <a:gridCol w="2688598"/>
              </a:tblGrid>
              <a:tr h="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Mano de obra </a:t>
                      </a:r>
                      <a:r>
                        <a:rPr lang="es-MX" sz="1400" b="1" dirty="0" smtClean="0"/>
                        <a:t>indirecta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Personal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Sueldo mensual en pesos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Sueldo anual en pesos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Contador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$5,500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$66,000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Total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$66,000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4077072"/>
          <a:ext cx="7920880" cy="163563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960440"/>
                <a:gridCol w="3960440"/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Costos totales de operación</a:t>
                      </a:r>
                      <a:endParaRPr lang="es-ES" sz="16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/>
                        <a:t>Concepto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/>
                        <a:t>Costo</a:t>
                      </a:r>
                      <a:endParaRPr lang="es-E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Costo de producción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$1,143,095.7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Costo de administración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$48,000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Costo de ventas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$240,000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/>
                        <a:t>Total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/>
                        <a:t>$1,431,095.7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836712"/>
          <a:ext cx="7776864" cy="219119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888432"/>
                <a:gridCol w="3888432"/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/>
                        <a:t>Costos Totales de </a:t>
                      </a:r>
                      <a:r>
                        <a:rPr lang="es-MX" sz="1400" b="1" dirty="0" smtClean="0"/>
                        <a:t>producción</a:t>
                      </a:r>
                      <a:endParaRPr lang="es-ES" sz="1400" b="1" i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Concepto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/>
                        <a:t>Costo</a:t>
                      </a:r>
                      <a:endParaRPr lang="es-E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Materia prima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$600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Empaques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A espera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Otros materiales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$55,285.2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Energía eléctrica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$1,210.5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Mano de obra directa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$1,020,000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Mano de obra indirecta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$66,000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/>
                        <a:t>Total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/>
                        <a:t>$1,143,095.7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496944" cy="74868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4.2. Fuentes de financiamiento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496944" cy="5472608"/>
          </a:xfrm>
        </p:spPr>
        <p:txBody>
          <a:bodyPr/>
          <a:lstStyle/>
          <a:p>
            <a:pPr algn="ctr"/>
            <a:r>
              <a:rPr lang="es-MX" b="1" dirty="0" smtClean="0"/>
              <a:t>Inversiones:</a:t>
            </a:r>
            <a:endParaRPr lang="es-ES" dirty="0" smtClean="0"/>
          </a:p>
          <a:p>
            <a:pPr algn="ctr"/>
            <a:r>
              <a:rPr lang="es-MX" b="1" dirty="0" smtClean="0"/>
              <a:t>Activo no corriente</a:t>
            </a:r>
            <a:endParaRPr lang="es-ES" dirty="0" smtClean="0"/>
          </a:p>
          <a:p>
            <a:pPr algn="l"/>
            <a:r>
              <a:rPr lang="es-MX" dirty="0" smtClean="0"/>
              <a:t>Son los bienes  que permanecen en la empresa en un periodo superior a un año.</a:t>
            </a:r>
            <a:endParaRPr lang="es-ES" dirty="0" smtClean="0"/>
          </a:p>
          <a:p>
            <a:pPr algn="l"/>
            <a:r>
              <a:rPr lang="es-MX" dirty="0" smtClean="0"/>
              <a:t>En nuestra empresa </a:t>
            </a:r>
            <a:r>
              <a:rPr lang="es-MX" u="sng" dirty="0" smtClean="0"/>
              <a:t>este tipo de bienes son conformados por </a:t>
            </a:r>
            <a:r>
              <a:rPr lang="es-MX" dirty="0" smtClean="0"/>
              <a:t>el área de trabajo en este caso </a:t>
            </a:r>
            <a:r>
              <a:rPr lang="es-MX" u="sng" dirty="0" smtClean="0"/>
              <a:t>el edificio en el que se encuentra nuestra empresa</a:t>
            </a:r>
            <a:r>
              <a:rPr lang="es-MX" dirty="0" smtClean="0"/>
              <a:t> de igual manera </a:t>
            </a:r>
            <a:r>
              <a:rPr lang="es-MX" u="sng" dirty="0" smtClean="0"/>
              <a:t>la maquinaria</a:t>
            </a:r>
            <a:r>
              <a:rPr lang="es-MX" dirty="0" smtClean="0"/>
              <a:t> que usamos para la producción del software requerido por el cliente. </a:t>
            </a:r>
            <a:endParaRPr lang="es-ES" dirty="0" smtClean="0"/>
          </a:p>
          <a:p>
            <a:pPr algn="ctr"/>
            <a:r>
              <a:rPr lang="es-MX" b="1" dirty="0" smtClean="0"/>
              <a:t>Activo corriente</a:t>
            </a:r>
            <a:endParaRPr lang="es-ES" dirty="0" smtClean="0"/>
          </a:p>
          <a:p>
            <a:pPr algn="l"/>
            <a:r>
              <a:rPr lang="es-MX" dirty="0" smtClean="0"/>
              <a:t>Son todos los bienes y derechos que no permanecen en la empresa sino que circulan.</a:t>
            </a:r>
            <a:endParaRPr lang="es-ES" dirty="0" smtClean="0"/>
          </a:p>
          <a:p>
            <a:pPr algn="l"/>
            <a:r>
              <a:rPr lang="es-MX" dirty="0" smtClean="0"/>
              <a:t>En nuestra empresa este tipo de bienes </a:t>
            </a:r>
            <a:r>
              <a:rPr lang="es-MX" u="sng" dirty="0" smtClean="0"/>
              <a:t>son conformados por la materia prima necesaria para la producción, el dinero </a:t>
            </a:r>
            <a:r>
              <a:rPr lang="es-MX" dirty="0" smtClean="0"/>
              <a:t>que se encuentra </a:t>
            </a:r>
            <a:r>
              <a:rPr lang="es-MX" u="sng" dirty="0" smtClean="0"/>
              <a:t>en caja </a:t>
            </a:r>
            <a:r>
              <a:rPr lang="es-MX" dirty="0" smtClean="0"/>
              <a:t>para realizar pagos de costos necesarios imprevistos como un ejemplo. </a:t>
            </a:r>
            <a:endParaRPr lang="es-ES" dirty="0" smtClean="0"/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620688"/>
            <a:ext cx="8280920" cy="5040560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/>
              <a:t>Fuentes:</a:t>
            </a:r>
            <a:endParaRPr lang="es-ES" dirty="0" smtClean="0"/>
          </a:p>
          <a:p>
            <a:pPr algn="ctr"/>
            <a:r>
              <a:rPr lang="es-MX" b="1" dirty="0" smtClean="0"/>
              <a:t>Recursos permanentes</a:t>
            </a:r>
            <a:endParaRPr lang="es-ES" dirty="0" smtClean="0"/>
          </a:p>
          <a:p>
            <a:pPr algn="l"/>
            <a:r>
              <a:rPr lang="es-MX" dirty="0" smtClean="0"/>
              <a:t>Son todos los fondos propios y el pasivo no corriente. Son aquellas que se encuentran a disposición de la empresa un periodo de largo tiempo.</a:t>
            </a:r>
            <a:endParaRPr lang="es-ES" dirty="0" smtClean="0"/>
          </a:p>
          <a:p>
            <a:pPr algn="l"/>
            <a:r>
              <a:rPr lang="es-MX" dirty="0" smtClean="0"/>
              <a:t>Nuestra empresa </a:t>
            </a:r>
            <a:r>
              <a:rPr lang="es-MX" u="sng" dirty="0" smtClean="0"/>
              <a:t>como es una empresa en nacimiento aun no se encuentra con deudas a largo plazo </a:t>
            </a:r>
            <a:r>
              <a:rPr lang="es-MX" dirty="0" smtClean="0"/>
              <a:t>ya que cuenta con los recursos suficientes para sustentar la producción del software a crear.</a:t>
            </a:r>
            <a:endParaRPr lang="es-ES" dirty="0" smtClean="0"/>
          </a:p>
          <a:p>
            <a:pPr algn="ctr"/>
            <a:r>
              <a:rPr lang="es-MX" b="1" dirty="0" smtClean="0"/>
              <a:t>Pasivo corriente</a:t>
            </a:r>
            <a:endParaRPr lang="es-ES" dirty="0" smtClean="0"/>
          </a:p>
          <a:p>
            <a:pPr algn="l"/>
            <a:r>
              <a:rPr lang="es-MX" dirty="0" smtClean="0"/>
              <a:t>Son todas  las deudas que vencen en un periodo breve de tiempo.</a:t>
            </a:r>
            <a:endParaRPr lang="es-ES" dirty="0" smtClean="0"/>
          </a:p>
          <a:p>
            <a:pPr algn="l"/>
            <a:r>
              <a:rPr lang="es-MX" dirty="0" smtClean="0"/>
              <a:t>Como se menciono n</a:t>
            </a:r>
            <a:r>
              <a:rPr lang="es-MX" u="sng" dirty="0" smtClean="0"/>
              <a:t>uestra empresa es una empresa en nacimiento</a:t>
            </a:r>
            <a:r>
              <a:rPr lang="es-MX" dirty="0" smtClean="0"/>
              <a:t> por lo cual </a:t>
            </a:r>
            <a:r>
              <a:rPr lang="es-MX" u="sng" dirty="0" smtClean="0"/>
              <a:t>no tiene este tipo de deudas </a:t>
            </a:r>
            <a:r>
              <a:rPr lang="es-MX" dirty="0" smtClean="0"/>
              <a:t>pero </a:t>
            </a:r>
            <a:r>
              <a:rPr lang="es-MX" u="sng" dirty="0" smtClean="0"/>
              <a:t>si las tuviera </a:t>
            </a:r>
            <a:r>
              <a:rPr lang="es-MX" dirty="0" smtClean="0"/>
              <a:t>podrían </a:t>
            </a:r>
            <a:r>
              <a:rPr lang="es-MX" u="sng" dirty="0" smtClean="0"/>
              <a:t>involucra</a:t>
            </a:r>
            <a:r>
              <a:rPr lang="es-MX" dirty="0" smtClean="0"/>
              <a:t>r las </a:t>
            </a:r>
            <a:r>
              <a:rPr lang="es-MX" u="sng" dirty="0" smtClean="0"/>
              <a:t>provisiones de recursos </a:t>
            </a:r>
            <a:r>
              <a:rPr lang="es-MX" dirty="0" smtClean="0"/>
              <a:t>para la producción como podría ser </a:t>
            </a:r>
            <a:r>
              <a:rPr lang="es-MX" u="sng" dirty="0" smtClean="0"/>
              <a:t>tinta y/o hojas para impresiones</a:t>
            </a:r>
            <a:r>
              <a:rPr lang="es-MX" dirty="0" smtClean="0"/>
              <a:t>.</a:t>
            </a:r>
            <a:endParaRPr lang="es-ES" dirty="0" smtClean="0"/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0"/>
            <a:ext cx="8496944" cy="93732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Según el plazo de devolución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496944" cy="5184576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b="1" dirty="0" smtClean="0"/>
              <a:t>Corto plazo</a:t>
            </a:r>
            <a:endParaRPr lang="es-ES" dirty="0" smtClean="0"/>
          </a:p>
          <a:p>
            <a:pPr algn="l"/>
            <a:r>
              <a:rPr lang="es-MX" dirty="0" smtClean="0"/>
              <a:t>Son aquellas en las que se cuenta con un plazo igual o inferior al año para devolver los fondos obtenidos.</a:t>
            </a:r>
            <a:endParaRPr lang="es-ES" dirty="0" smtClean="0"/>
          </a:p>
          <a:p>
            <a:pPr algn="l"/>
            <a:r>
              <a:rPr lang="es-MX" dirty="0" smtClean="0"/>
              <a:t>Como </a:t>
            </a:r>
            <a:r>
              <a:rPr lang="es-MX" u="sng" dirty="0" smtClean="0"/>
              <a:t>las contribuciones </a:t>
            </a:r>
            <a:r>
              <a:rPr lang="es-MX" dirty="0" smtClean="0"/>
              <a:t>que se han realizado </a:t>
            </a:r>
            <a:r>
              <a:rPr lang="es-MX" u="sng" dirty="0" smtClean="0"/>
              <a:t>para la creación y fundación de nuestra empresa han sido por los mismos integrantes</a:t>
            </a:r>
            <a:r>
              <a:rPr lang="es-MX" dirty="0" smtClean="0"/>
              <a:t> de la empresa </a:t>
            </a:r>
            <a:r>
              <a:rPr lang="es-MX" u="sng" dirty="0" smtClean="0"/>
              <a:t>no hay necesidad de realizar esta acción.</a:t>
            </a:r>
            <a:r>
              <a:rPr lang="es-MX" dirty="0" smtClean="0"/>
              <a:t> Los recursos solo </a:t>
            </a:r>
            <a:r>
              <a:rPr lang="es-MX" u="sng" dirty="0" smtClean="0"/>
              <a:t>se devolverían si se realizan cambios o mejoras.  </a:t>
            </a:r>
            <a:endParaRPr lang="es-ES_tradnl" u="sng" dirty="0" smtClean="0"/>
          </a:p>
          <a:p>
            <a:pPr algn="ctr"/>
            <a:r>
              <a:rPr lang="es-MX" b="1" dirty="0" smtClean="0"/>
              <a:t>Largo plazo</a:t>
            </a:r>
            <a:endParaRPr lang="es-ES" dirty="0" smtClean="0"/>
          </a:p>
          <a:p>
            <a:pPr algn="l"/>
            <a:r>
              <a:rPr lang="es-MX" dirty="0" smtClean="0"/>
              <a:t>Son aquellas en las que el plazo de devolución de los fondos obtenidos es superior al año.</a:t>
            </a:r>
            <a:endParaRPr lang="es-ES" dirty="0" smtClean="0"/>
          </a:p>
          <a:p>
            <a:pPr algn="l"/>
            <a:r>
              <a:rPr lang="es-MX" dirty="0" smtClean="0"/>
              <a:t>Como </a:t>
            </a:r>
            <a:r>
              <a:rPr lang="es-MX" u="sng" dirty="0" smtClean="0"/>
              <a:t>las contribuciones </a:t>
            </a:r>
            <a:r>
              <a:rPr lang="es-MX" dirty="0" smtClean="0"/>
              <a:t>que se han realizado para la creación y fundación de nuestra empresa </a:t>
            </a:r>
            <a:r>
              <a:rPr lang="es-MX" u="sng" dirty="0" smtClean="0"/>
              <a:t>han sido por los mismos integrantes de la empresa  </a:t>
            </a:r>
            <a:r>
              <a:rPr lang="es-MX" dirty="0" smtClean="0"/>
              <a:t>se ha </a:t>
            </a:r>
            <a:r>
              <a:rPr lang="es-MX" u="sng" dirty="0" smtClean="0"/>
              <a:t>acordado que se devolverán los fondos</a:t>
            </a:r>
            <a:r>
              <a:rPr lang="es-MX" dirty="0" smtClean="0"/>
              <a:t> de la primera inversión </a:t>
            </a:r>
            <a:r>
              <a:rPr lang="es-MX" u="sng" dirty="0" smtClean="0"/>
              <a:t>una vez que sea posible devolver a todos a la vez</a:t>
            </a:r>
            <a:r>
              <a:rPr lang="es-MX" dirty="0" smtClean="0"/>
              <a:t>. Los recursos solo se devolverían </a:t>
            </a:r>
            <a:r>
              <a:rPr lang="es-MX" u="sng" dirty="0" smtClean="0"/>
              <a:t>si se realiza la disolución de la empresa. </a:t>
            </a:r>
            <a:endParaRPr lang="es-ES" u="sng" dirty="0" smtClean="0"/>
          </a:p>
          <a:p>
            <a:pPr algn="l"/>
            <a:endParaRPr lang="es-E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7772400" cy="5040560"/>
          </a:xfrm>
        </p:spPr>
        <p:txBody>
          <a:bodyPr/>
          <a:lstStyle/>
          <a:p>
            <a:pPr algn="ctr"/>
            <a:r>
              <a:rPr lang="es-MX" b="1" dirty="0" smtClean="0"/>
              <a:t>- Patrimonio neto </a:t>
            </a:r>
            <a:endParaRPr lang="es-ES" dirty="0" smtClean="0"/>
          </a:p>
          <a:p>
            <a:pPr algn="l"/>
            <a:r>
              <a:rPr lang="es-MX" dirty="0" smtClean="0"/>
              <a:t>Son aportaciones de los socios y retención del beneficio en forma de reservas, amortizaciones y provisiones, junto con las subvenciones de capital obtenidas.</a:t>
            </a:r>
            <a:endParaRPr lang="es-ES" dirty="0" smtClean="0"/>
          </a:p>
          <a:p>
            <a:pPr algn="l"/>
            <a:r>
              <a:rPr lang="es-MX" u="sng" dirty="0" smtClean="0"/>
              <a:t>Las aportaciones que han realizado </a:t>
            </a:r>
            <a:r>
              <a:rPr lang="es-MX" dirty="0" smtClean="0"/>
              <a:t>los socios de esta empresa </a:t>
            </a:r>
            <a:r>
              <a:rPr lang="es-MX" u="sng" dirty="0" smtClean="0"/>
              <a:t>son equipos de cómputo y alguna cantidad monetaria</a:t>
            </a:r>
            <a:r>
              <a:rPr lang="es-MX" dirty="0" smtClean="0"/>
              <a:t>, esta cantidad monetaria </a:t>
            </a:r>
            <a:r>
              <a:rPr lang="es-MX" u="sng" dirty="0" smtClean="0"/>
              <a:t>dependerá de las posibilidades</a:t>
            </a:r>
            <a:r>
              <a:rPr lang="es-MX" dirty="0" smtClean="0"/>
              <a:t> de cada integrante de la empresa. </a:t>
            </a:r>
            <a:endParaRPr lang="es-MX" dirty="0" smtClean="0"/>
          </a:p>
          <a:p>
            <a:pPr algn="l"/>
            <a:endParaRPr lang="es-ES" dirty="0" smtClean="0"/>
          </a:p>
          <a:p>
            <a:pPr algn="ctr"/>
            <a:r>
              <a:rPr lang="es-MX" b="1" dirty="0" smtClean="0"/>
              <a:t>- Pasivo no corriente</a:t>
            </a:r>
            <a:endParaRPr lang="es-ES" dirty="0" smtClean="0"/>
          </a:p>
          <a:p>
            <a:pPr algn="l"/>
            <a:r>
              <a:rPr lang="es-MX" dirty="0" smtClean="0"/>
              <a:t>Son préstamos, empréstitos, leasing, entre otros.</a:t>
            </a:r>
            <a:endParaRPr lang="es-ES" dirty="0" smtClean="0"/>
          </a:p>
          <a:p>
            <a:pPr algn="l"/>
            <a:r>
              <a:rPr lang="es-MX" u="sng" dirty="0" smtClean="0"/>
              <a:t>No se ha realizado acciones de este tipo </a:t>
            </a:r>
            <a:r>
              <a:rPr lang="es-MX" dirty="0" smtClean="0"/>
              <a:t>en la creación y contribución de la empresa para la prestación de servicios. </a:t>
            </a:r>
            <a:endParaRPr lang="es-E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124744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Según su origen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496944" cy="4968552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/>
              <a:t>Interna o autofinanciación</a:t>
            </a:r>
            <a:endParaRPr lang="es-ES" dirty="0" smtClean="0"/>
          </a:p>
          <a:p>
            <a:pPr algn="l"/>
            <a:r>
              <a:rPr lang="es-MX" dirty="0" smtClean="0"/>
              <a:t>Está constituida por aquellos fondos que provienen de la propia empresa.</a:t>
            </a:r>
            <a:endParaRPr lang="es-ES" dirty="0" smtClean="0"/>
          </a:p>
          <a:p>
            <a:pPr algn="l"/>
            <a:r>
              <a:rPr lang="es-MX" dirty="0" smtClean="0"/>
              <a:t>En nuestra empresa esto </a:t>
            </a:r>
            <a:r>
              <a:rPr lang="es-MX" u="sng" dirty="0" smtClean="0"/>
              <a:t>se puede ver como las provisiones </a:t>
            </a:r>
            <a:r>
              <a:rPr lang="es-MX" dirty="0" smtClean="0"/>
              <a:t>que se tiene </a:t>
            </a:r>
            <a:r>
              <a:rPr lang="es-MX" u="sng" dirty="0" smtClean="0"/>
              <a:t>para la creación del producto </a:t>
            </a:r>
            <a:r>
              <a:rPr lang="es-MX" dirty="0" smtClean="0"/>
              <a:t>en este caso el software.  </a:t>
            </a:r>
            <a:endParaRPr lang="es-ES" dirty="0" smtClean="0"/>
          </a:p>
          <a:p>
            <a:pPr algn="ctr"/>
            <a:r>
              <a:rPr lang="es-MX" b="1" dirty="0" smtClean="0"/>
              <a:t>Externa a medio y largo plazo</a:t>
            </a:r>
            <a:endParaRPr lang="es-ES" dirty="0" smtClean="0"/>
          </a:p>
          <a:p>
            <a:pPr algn="l"/>
            <a:r>
              <a:rPr lang="es-MX" dirty="0" smtClean="0"/>
              <a:t>Está constituida por los fondos que provienen del exterior de la empresa.</a:t>
            </a:r>
            <a:endParaRPr lang="es-ES" dirty="0" smtClean="0"/>
          </a:p>
          <a:p>
            <a:pPr algn="l"/>
            <a:r>
              <a:rPr lang="es-MX" dirty="0" smtClean="0"/>
              <a:t>En nuestra empresa esto </a:t>
            </a:r>
            <a:r>
              <a:rPr lang="es-MX" u="sng" dirty="0" smtClean="0"/>
              <a:t>se puede ver como algunos prestamos</a:t>
            </a:r>
            <a:r>
              <a:rPr lang="es-MX" dirty="0" smtClean="0"/>
              <a:t> que se puedan tener </a:t>
            </a:r>
            <a:r>
              <a:rPr lang="es-MX" u="sng" dirty="0" smtClean="0"/>
              <a:t>por parte de personas ajenas a la empresa o ingresos monetarios </a:t>
            </a:r>
            <a:r>
              <a:rPr lang="es-MX" dirty="0" smtClean="0"/>
              <a:t>por </a:t>
            </a:r>
            <a:r>
              <a:rPr lang="es-MX" u="sng" dirty="0" smtClean="0"/>
              <a:t>algún posible socio </a:t>
            </a:r>
            <a:r>
              <a:rPr lang="es-MX" dirty="0" smtClean="0"/>
              <a:t>que pueda surgir. 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476672"/>
            <a:ext cx="8280920" cy="5904656"/>
          </a:xfrm>
        </p:spPr>
        <p:txBody>
          <a:bodyPr>
            <a:noAutofit/>
          </a:bodyPr>
          <a:lstStyle/>
          <a:p>
            <a:pPr algn="ctr"/>
            <a:r>
              <a:rPr lang="es-MX" sz="2400" b="1" i="1" dirty="0" smtClean="0"/>
              <a:t>1.5.1. Distingos </a:t>
            </a:r>
            <a:r>
              <a:rPr lang="es-MX" sz="2400" b="1" i="1" dirty="0" smtClean="0"/>
              <a:t>competitivos:</a:t>
            </a:r>
          </a:p>
          <a:p>
            <a:pPr algn="ctr"/>
            <a:endParaRPr lang="es-ES" sz="2400" b="1" i="1" dirty="0" smtClean="0"/>
          </a:p>
          <a:p>
            <a:pPr algn="l"/>
            <a:r>
              <a:rPr lang="es-MX" sz="2400" dirty="0" smtClean="0"/>
              <a:t>Desarrollamos </a:t>
            </a:r>
            <a:r>
              <a:rPr lang="es-MX" sz="2400" u="sng" dirty="0" smtClean="0"/>
              <a:t>soluciones</a:t>
            </a:r>
            <a:r>
              <a:rPr lang="es-MX" sz="2400" dirty="0" smtClean="0"/>
              <a:t> no sólo </a:t>
            </a:r>
            <a:r>
              <a:rPr lang="es-MX" sz="2400" u="sng" dirty="0" smtClean="0"/>
              <a:t>para grandes empresas</a:t>
            </a:r>
            <a:r>
              <a:rPr lang="es-MX" sz="2400" dirty="0" smtClean="0"/>
              <a:t>, también para </a:t>
            </a:r>
            <a:r>
              <a:rPr lang="es-MX" sz="2400" u="sng" dirty="0" smtClean="0"/>
              <a:t>pequeños negocios y clientes individuales</a:t>
            </a:r>
            <a:r>
              <a:rPr lang="es-MX" sz="2400" dirty="0" smtClean="0"/>
              <a:t>, ofreciendo servicios personalizados y ajustados a las posibilidades de nuestros </a:t>
            </a:r>
            <a:r>
              <a:rPr lang="es-MX" sz="2400" dirty="0" smtClean="0"/>
              <a:t>clientes. </a:t>
            </a:r>
            <a:r>
              <a:rPr lang="es-MX" sz="2400" u="sng" dirty="0" smtClean="0"/>
              <a:t>Parte </a:t>
            </a:r>
            <a:r>
              <a:rPr lang="es-MX" sz="2400" u="sng" dirty="0" smtClean="0"/>
              <a:t>de nuestras ganancias </a:t>
            </a:r>
            <a:r>
              <a:rPr lang="es-MX" sz="2400" dirty="0" smtClean="0"/>
              <a:t>se donan a </a:t>
            </a:r>
            <a:r>
              <a:rPr lang="es-MX" sz="2400" u="sng" dirty="0" smtClean="0"/>
              <a:t>organizaciones altruistas </a:t>
            </a:r>
            <a:r>
              <a:rPr lang="es-MX" sz="2400" dirty="0" smtClean="0"/>
              <a:t>y enfocadas al </a:t>
            </a:r>
            <a:r>
              <a:rPr lang="es-MX" sz="2400" u="sng" dirty="0" smtClean="0"/>
              <a:t>cuidado del medio </a:t>
            </a:r>
            <a:r>
              <a:rPr lang="es-MX" sz="2400" u="sng" dirty="0" smtClean="0"/>
              <a:t>ambiente</a:t>
            </a:r>
            <a:r>
              <a:rPr lang="es-MX" sz="2400" dirty="0" smtClean="0"/>
              <a:t>. Tenemos </a:t>
            </a:r>
            <a:r>
              <a:rPr lang="es-MX" sz="2400" dirty="0" smtClean="0"/>
              <a:t>servicio de asesorías a </a:t>
            </a:r>
            <a:r>
              <a:rPr lang="es-MX" sz="2400" dirty="0" smtClean="0"/>
              <a:t>domicilio. Aceptamos </a:t>
            </a:r>
            <a:r>
              <a:rPr lang="es-MX" sz="2400" dirty="0" smtClean="0"/>
              <a:t>distintas formas de </a:t>
            </a:r>
            <a:r>
              <a:rPr lang="es-MX" sz="2400" dirty="0" smtClean="0"/>
              <a:t>pago. Contamos </a:t>
            </a:r>
            <a:r>
              <a:rPr lang="es-MX" sz="2400" dirty="0" smtClean="0"/>
              <a:t>con </a:t>
            </a:r>
            <a:r>
              <a:rPr lang="es-MX" sz="2400" u="sng" dirty="0" smtClean="0"/>
              <a:t>cursos de capacitación </a:t>
            </a:r>
            <a:r>
              <a:rPr lang="es-MX" sz="2400" dirty="0" smtClean="0"/>
              <a:t>al uso de tecnologías de la información o de sistemas </a:t>
            </a:r>
            <a:r>
              <a:rPr lang="es-MX" sz="2400" dirty="0" smtClean="0"/>
              <a:t>específicos. Entrega </a:t>
            </a:r>
            <a:r>
              <a:rPr lang="es-MX" sz="2400" dirty="0" smtClean="0"/>
              <a:t>de </a:t>
            </a:r>
            <a:r>
              <a:rPr lang="es-MX" sz="2400" u="sng" dirty="0" smtClean="0"/>
              <a:t>sistemas listos para usarse.</a:t>
            </a:r>
            <a:endParaRPr lang="es-ES" sz="2400" u="sng" dirty="0" smtClean="0"/>
          </a:p>
          <a:p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-531440"/>
            <a:ext cx="8424936" cy="1828800"/>
          </a:xfrm>
        </p:spPr>
        <p:txBody>
          <a:bodyPr>
            <a:noAutofit/>
          </a:bodyPr>
          <a:lstStyle/>
          <a:p>
            <a:pPr algn="ctr"/>
            <a:r>
              <a:rPr lang="es-MX" sz="2800" dirty="0" smtClean="0"/>
              <a:t>- Aportaciones iniciales de los socios y ampliación de capital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496944" cy="3312368"/>
          </a:xfrm>
        </p:spPr>
        <p:txBody>
          <a:bodyPr>
            <a:normAutofit/>
          </a:bodyPr>
          <a:lstStyle/>
          <a:p>
            <a:pPr algn="l"/>
            <a:r>
              <a:rPr lang="es-MX" sz="2400" dirty="0" smtClean="0"/>
              <a:t>Las </a:t>
            </a:r>
            <a:r>
              <a:rPr lang="es-MX" sz="2400" u="sng" dirty="0" smtClean="0"/>
              <a:t>aportaciones iniciales </a:t>
            </a:r>
            <a:r>
              <a:rPr lang="es-MX" sz="2400" dirty="0" smtClean="0"/>
              <a:t>que realizaron (realizarán) los integrantes de esta empresa principalmente </a:t>
            </a:r>
            <a:r>
              <a:rPr lang="es-MX" sz="2400" u="sng" dirty="0" smtClean="0"/>
              <a:t>son</a:t>
            </a:r>
            <a:r>
              <a:rPr lang="es-MX" sz="2400" dirty="0" smtClean="0"/>
              <a:t> el aporte de </a:t>
            </a:r>
            <a:r>
              <a:rPr lang="es-MX" sz="2400" u="sng" dirty="0" smtClean="0"/>
              <a:t>equipos de computo propios </a:t>
            </a:r>
            <a:r>
              <a:rPr lang="es-MX" sz="2400" dirty="0" smtClean="0"/>
              <a:t>para poder realizar la creación del software y los servicios, además, alguna </a:t>
            </a:r>
            <a:r>
              <a:rPr lang="es-MX" sz="2400" u="sng" dirty="0" smtClean="0"/>
              <a:t>cierta cantidad monetaria </a:t>
            </a:r>
            <a:r>
              <a:rPr lang="es-MX" sz="2400" dirty="0" smtClean="0"/>
              <a:t>para sustentar gastos durante la producción. Las </a:t>
            </a:r>
            <a:r>
              <a:rPr lang="es-MX" sz="2400" u="sng" dirty="0" smtClean="0"/>
              <a:t>ampliaciones de capital podrían constituir ingresos monetarios y otros equipos tecnológicos. </a:t>
            </a:r>
            <a:endParaRPr lang="es-ES" sz="2400" u="sng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-632048"/>
            <a:ext cx="8640960" cy="1828800"/>
          </a:xfrm>
        </p:spPr>
        <p:txBody>
          <a:bodyPr>
            <a:noAutofit/>
          </a:bodyPr>
          <a:lstStyle/>
          <a:p>
            <a:pPr algn="ctr"/>
            <a:r>
              <a:rPr lang="es-MX" sz="2400" dirty="0" smtClean="0"/>
              <a:t>- Obligaciones, préstamos y créditos a largo plazo y leasing (arrendamiento financiero)</a:t>
            </a:r>
            <a:endParaRPr lang="es-ES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8424936" cy="5184576"/>
          </a:xfrm>
        </p:spPr>
        <p:txBody>
          <a:bodyPr>
            <a:noAutofit/>
          </a:bodyPr>
          <a:lstStyle/>
          <a:p>
            <a:pPr algn="ctr"/>
            <a:r>
              <a:rPr lang="es-MX" sz="2400" dirty="0" smtClean="0"/>
              <a:t>+ Emisión de obligaciones</a:t>
            </a:r>
            <a:endParaRPr lang="es-ES" sz="2400" dirty="0" smtClean="0"/>
          </a:p>
          <a:p>
            <a:pPr algn="l"/>
            <a:r>
              <a:rPr lang="es-MX" sz="2400" dirty="0" smtClean="0"/>
              <a:t>Las obligaciones se refieren a la división en títulos las grandes cantidades de dinero que necesita la empresa.</a:t>
            </a:r>
            <a:endParaRPr lang="es-ES" sz="2400" dirty="0" smtClean="0"/>
          </a:p>
          <a:p>
            <a:pPr algn="l"/>
            <a:r>
              <a:rPr lang="es-MX" sz="2400" dirty="0" smtClean="0"/>
              <a:t> Como nuestra empresa e</a:t>
            </a:r>
            <a:r>
              <a:rPr lang="es-MX" sz="2400" u="sng" dirty="0" smtClean="0"/>
              <a:t>s una empresa en nacimiento no es viable realizar esta acción </a:t>
            </a:r>
            <a:r>
              <a:rPr lang="es-MX" sz="2400" dirty="0" smtClean="0"/>
              <a:t>ya que </a:t>
            </a:r>
            <a:r>
              <a:rPr lang="es-MX" sz="2400" u="sng" dirty="0" smtClean="0"/>
              <a:t>no necesitamos grandes cantidades monetarias </a:t>
            </a:r>
            <a:r>
              <a:rPr lang="es-MX" sz="2400" dirty="0" smtClean="0"/>
              <a:t>en este momento para </a:t>
            </a:r>
            <a:r>
              <a:rPr lang="es-MX" sz="2400" dirty="0" smtClean="0"/>
              <a:t>brindar </a:t>
            </a:r>
            <a:r>
              <a:rPr lang="es-MX" sz="2400" dirty="0" smtClean="0"/>
              <a:t>nuestro servicio (software principalmente). Pero </a:t>
            </a:r>
            <a:r>
              <a:rPr lang="es-MX" sz="2400" u="sng" dirty="0" smtClean="0"/>
              <a:t>de ser así no serian muchas las obligaciones que se harían</a:t>
            </a:r>
            <a:r>
              <a:rPr lang="es-MX" sz="2400" dirty="0" smtClean="0"/>
              <a:t>. Por el momento </a:t>
            </a:r>
            <a:r>
              <a:rPr lang="es-MX" sz="2400" u="sng" dirty="0" smtClean="0"/>
              <a:t>no contamos con una deuda total </a:t>
            </a:r>
            <a:r>
              <a:rPr lang="es-MX" sz="2400" dirty="0" smtClean="0"/>
              <a:t>ya que </a:t>
            </a:r>
            <a:r>
              <a:rPr lang="es-MX" sz="2400" u="sng" dirty="0" smtClean="0"/>
              <a:t>los costes de nuestra empresa han sido sustentados por</a:t>
            </a:r>
            <a:r>
              <a:rPr lang="es-MX" sz="2400" dirty="0" smtClean="0"/>
              <a:t> las aportaciones realizadas por </a:t>
            </a:r>
            <a:r>
              <a:rPr lang="es-MX" sz="2400" u="sng" dirty="0" smtClean="0"/>
              <a:t>los miembros de la empresa.  </a:t>
            </a:r>
            <a:endParaRPr lang="es-ES" sz="2400" u="sng" dirty="0" smtClean="0"/>
          </a:p>
          <a:p>
            <a:pPr algn="l"/>
            <a:endParaRPr lang="es-ES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80920" cy="5760640"/>
          </a:xfrm>
        </p:spPr>
        <p:txBody>
          <a:bodyPr>
            <a:noAutofit/>
          </a:bodyPr>
          <a:lstStyle/>
          <a:p>
            <a:pPr algn="ctr"/>
            <a:r>
              <a:rPr lang="es-MX" sz="2400" dirty="0" smtClean="0"/>
              <a:t>+ Los préstamos y créditos bancarios a largo plazo</a:t>
            </a:r>
            <a:endParaRPr lang="es-ES" sz="2400" dirty="0" smtClean="0"/>
          </a:p>
          <a:p>
            <a:pPr algn="l"/>
            <a:r>
              <a:rPr lang="es-MX" sz="2400" dirty="0" smtClean="0"/>
              <a:t>Como se ha mencionado </a:t>
            </a:r>
            <a:r>
              <a:rPr lang="es-MX" sz="2400" u="sng" dirty="0" smtClean="0"/>
              <a:t>nuestra empresa es una empresa nueva </a:t>
            </a:r>
            <a:r>
              <a:rPr lang="es-MX" sz="2400" dirty="0" smtClean="0"/>
              <a:t>y </a:t>
            </a:r>
            <a:r>
              <a:rPr lang="es-MX" sz="2400" u="sng" dirty="0" smtClean="0"/>
              <a:t>aun esta en nacimiento </a:t>
            </a:r>
            <a:r>
              <a:rPr lang="es-MX" sz="2400" dirty="0" smtClean="0"/>
              <a:t>por lo que </a:t>
            </a:r>
            <a:r>
              <a:rPr lang="es-MX" sz="2400" u="sng" dirty="0" smtClean="0"/>
              <a:t>no se han realizado</a:t>
            </a:r>
            <a:r>
              <a:rPr lang="es-MX" sz="2400" dirty="0" smtClean="0"/>
              <a:t> acciones de </a:t>
            </a:r>
            <a:r>
              <a:rPr lang="es-MX" sz="2400" u="sng" dirty="0" smtClean="0"/>
              <a:t>pedidas de préstamo </a:t>
            </a:r>
            <a:r>
              <a:rPr lang="es-MX" sz="2400" dirty="0" smtClean="0"/>
              <a:t>a instituciones financieras; de igual manera </a:t>
            </a:r>
            <a:r>
              <a:rPr lang="es-MX" sz="2400" u="sng" dirty="0" smtClean="0"/>
              <a:t>no se ha tenido la necesidad de realizar  el pedido de un crédito</a:t>
            </a:r>
            <a:r>
              <a:rPr lang="es-MX" sz="2400" u="sng" dirty="0" smtClean="0"/>
              <a:t>.</a:t>
            </a:r>
          </a:p>
          <a:p>
            <a:pPr algn="l"/>
            <a:endParaRPr lang="es-ES" sz="2400" dirty="0" smtClean="0"/>
          </a:p>
          <a:p>
            <a:pPr algn="ctr"/>
            <a:r>
              <a:rPr lang="es-MX" sz="2400" dirty="0" smtClean="0"/>
              <a:t>+ El </a:t>
            </a:r>
            <a:r>
              <a:rPr lang="es-MX" sz="2400" dirty="0" err="1" smtClean="0"/>
              <a:t>leasig</a:t>
            </a:r>
            <a:r>
              <a:rPr lang="es-MX" sz="2400" dirty="0" smtClean="0"/>
              <a:t>  </a:t>
            </a:r>
            <a:endParaRPr lang="es-ES" sz="2400" dirty="0" smtClean="0"/>
          </a:p>
          <a:p>
            <a:pPr algn="l"/>
            <a:r>
              <a:rPr lang="es-MX" sz="2400" dirty="0" smtClean="0"/>
              <a:t> Nuestra </a:t>
            </a:r>
            <a:r>
              <a:rPr lang="es-MX" sz="2400" dirty="0" smtClean="0"/>
              <a:t>empresa </a:t>
            </a:r>
            <a:r>
              <a:rPr lang="es-MX" sz="2400" u="sng" dirty="0" smtClean="0"/>
              <a:t>no ha realizado ningún tipo de arrendamiento </a:t>
            </a:r>
            <a:r>
              <a:rPr lang="es-MX" sz="2400" dirty="0" smtClean="0"/>
              <a:t>con alguna empresa </a:t>
            </a:r>
            <a:r>
              <a:rPr lang="es-MX" sz="2400" u="sng" dirty="0" smtClean="0"/>
              <a:t>para </a:t>
            </a:r>
            <a:r>
              <a:rPr lang="es-MX" sz="2400" u="sng" dirty="0" smtClean="0"/>
              <a:t>obtener maquinaria, productos o algún otro servicio </a:t>
            </a:r>
            <a:r>
              <a:rPr lang="es-MX" sz="2400" dirty="0" smtClean="0"/>
              <a:t>para la producción de nuestro software. </a:t>
            </a:r>
            <a:endParaRPr lang="es-ES" sz="2400" dirty="0" smtClean="0"/>
          </a:p>
          <a:p>
            <a:pPr algn="l"/>
            <a:endParaRPr lang="es-ES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387424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- La financiación externa a corto plazo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496944" cy="4824536"/>
          </a:xfrm>
        </p:spPr>
        <p:txBody>
          <a:bodyPr/>
          <a:lstStyle/>
          <a:p>
            <a:pPr algn="l"/>
            <a:r>
              <a:rPr lang="es-MX" dirty="0" smtClean="0"/>
              <a:t>Son todos los fondos obtenidos por la empresa del exterior de ella.</a:t>
            </a:r>
            <a:endParaRPr lang="es-ES" dirty="0" smtClean="0"/>
          </a:p>
          <a:p>
            <a:pPr algn="ctr"/>
            <a:r>
              <a:rPr lang="es-MX" dirty="0" smtClean="0"/>
              <a:t>+ Créditos comerciales y de proveedores </a:t>
            </a:r>
            <a:endParaRPr lang="es-ES" dirty="0" smtClean="0"/>
          </a:p>
          <a:p>
            <a:pPr algn="l"/>
            <a:r>
              <a:rPr lang="es-MX" dirty="0" smtClean="0"/>
              <a:t>Nuestra empresa no </a:t>
            </a:r>
            <a:r>
              <a:rPr lang="es-MX" u="sng" dirty="0" smtClean="0"/>
              <a:t>ha realzado este tipo de acción </a:t>
            </a:r>
            <a:r>
              <a:rPr lang="es-MX" dirty="0" smtClean="0"/>
              <a:t>de financiamiento </a:t>
            </a:r>
            <a:r>
              <a:rPr lang="es-MX" u="sng" dirty="0" smtClean="0"/>
              <a:t>ya que la obtención de la mercancía </a:t>
            </a:r>
            <a:r>
              <a:rPr lang="es-MX" dirty="0" smtClean="0"/>
              <a:t>para la producción de nuestro software </a:t>
            </a:r>
            <a:r>
              <a:rPr lang="es-MX" u="sng" dirty="0" smtClean="0"/>
              <a:t>es de manera gratuita ya que lo que requerimos son programas libres o ya incluidos en los servicios de los equipos</a:t>
            </a:r>
            <a:r>
              <a:rPr lang="es-MX" dirty="0" smtClean="0"/>
              <a:t> de cómputo.  </a:t>
            </a:r>
            <a:endParaRPr lang="es-ES" dirty="0" smtClean="0"/>
          </a:p>
          <a:p>
            <a:pPr algn="ctr"/>
            <a:r>
              <a:rPr lang="es-MX" dirty="0" smtClean="0"/>
              <a:t>+ Préstamos y créditos bancarios a corto plazo</a:t>
            </a:r>
            <a:endParaRPr lang="es-ES" dirty="0" smtClean="0"/>
          </a:p>
          <a:p>
            <a:pPr algn="l"/>
            <a:r>
              <a:rPr lang="es-MX" dirty="0" smtClean="0"/>
              <a:t>Al </a:t>
            </a:r>
            <a:r>
              <a:rPr lang="es-MX" u="sng" dirty="0" smtClean="0"/>
              <a:t>igual que en los préstamos y créditos bancarios a largo plazo </a:t>
            </a:r>
            <a:r>
              <a:rPr lang="es-MX" dirty="0" smtClean="0"/>
              <a:t>los préstamos y créditos a corto plazo </a:t>
            </a:r>
            <a:r>
              <a:rPr lang="es-MX" u="sng" dirty="0" smtClean="0"/>
              <a:t>no se han realizado este tipo de acciones</a:t>
            </a:r>
            <a:r>
              <a:rPr lang="es-MX" dirty="0" smtClean="0"/>
              <a:t> pero </a:t>
            </a:r>
            <a:r>
              <a:rPr lang="es-MX" u="sng" dirty="0" smtClean="0"/>
              <a:t>podría haber necesidad de realizar esto en algún momento.</a:t>
            </a:r>
            <a:endParaRPr lang="es-ES" u="sng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2400" cy="4536504"/>
          </a:xfrm>
        </p:spPr>
        <p:txBody>
          <a:bodyPr>
            <a:noAutofit/>
          </a:bodyPr>
          <a:lstStyle/>
          <a:p>
            <a:pPr algn="ctr"/>
            <a:r>
              <a:rPr lang="es-MX" sz="2400" dirty="0" smtClean="0"/>
              <a:t>+ Descuentos comerciales: letras</a:t>
            </a:r>
            <a:endParaRPr lang="es-ES" sz="2400" dirty="0" smtClean="0"/>
          </a:p>
          <a:p>
            <a:pPr algn="l"/>
            <a:r>
              <a:rPr lang="es-MX" sz="2400" dirty="0" smtClean="0"/>
              <a:t>Como </a:t>
            </a:r>
            <a:r>
              <a:rPr lang="es-MX" sz="2400" u="sng" dirty="0" smtClean="0"/>
              <a:t>somos una empresa nueva con solo un cliente </a:t>
            </a:r>
            <a:r>
              <a:rPr lang="es-MX" sz="2400" dirty="0" smtClean="0"/>
              <a:t>inicial con el cual </a:t>
            </a:r>
            <a:r>
              <a:rPr lang="es-MX" sz="2400" u="sng" dirty="0" smtClean="0"/>
              <a:t>no se ha realizado esta </a:t>
            </a:r>
            <a:r>
              <a:rPr lang="es-MX" sz="2400" dirty="0" smtClean="0"/>
              <a:t>acción de letras </a:t>
            </a:r>
            <a:r>
              <a:rPr lang="es-MX" sz="2400" u="sng" dirty="0" smtClean="0"/>
              <a:t>para poder realizar cobros de deudas a vencer</a:t>
            </a:r>
            <a:r>
              <a:rPr lang="es-MX" sz="2400" dirty="0" smtClean="0"/>
              <a:t> hacia lo clientes o en este caso el cliente.  </a:t>
            </a:r>
            <a:endParaRPr lang="es-ES" sz="2400" dirty="0" smtClean="0"/>
          </a:p>
          <a:p>
            <a:pPr algn="ctr"/>
            <a:r>
              <a:rPr lang="es-MX" sz="2400" dirty="0" smtClean="0"/>
              <a:t>+ </a:t>
            </a:r>
            <a:r>
              <a:rPr lang="es-MX" sz="2400" dirty="0" err="1" smtClean="0"/>
              <a:t>Factoring</a:t>
            </a:r>
            <a:r>
              <a:rPr lang="es-MX" sz="2400" dirty="0" smtClean="0"/>
              <a:t> y </a:t>
            </a:r>
            <a:r>
              <a:rPr lang="es-MX" sz="2400" dirty="0" err="1" smtClean="0"/>
              <a:t>confirming</a:t>
            </a:r>
            <a:r>
              <a:rPr lang="es-MX" sz="2400" dirty="0" smtClean="0"/>
              <a:t> </a:t>
            </a:r>
            <a:endParaRPr lang="es-ES" sz="2400" dirty="0" smtClean="0"/>
          </a:p>
          <a:p>
            <a:pPr algn="l"/>
            <a:r>
              <a:rPr lang="es-MX" sz="2400" dirty="0" smtClean="0"/>
              <a:t>Como </a:t>
            </a:r>
            <a:r>
              <a:rPr lang="es-MX" sz="2400" u="sng" dirty="0" smtClean="0"/>
              <a:t>somos una empresa </a:t>
            </a:r>
            <a:r>
              <a:rPr lang="es-MX" sz="2400" u="sng" dirty="0" smtClean="0"/>
              <a:t>nueva </a:t>
            </a:r>
            <a:r>
              <a:rPr lang="es-MX" sz="2400" u="sng" dirty="0" smtClean="0"/>
              <a:t>y </a:t>
            </a:r>
            <a:r>
              <a:rPr lang="es-MX" sz="2400" u="sng" dirty="0" smtClean="0"/>
              <a:t>pequeña</a:t>
            </a:r>
            <a:r>
              <a:rPr lang="es-MX" sz="2400" dirty="0" smtClean="0"/>
              <a:t>, </a:t>
            </a:r>
            <a:r>
              <a:rPr lang="es-MX" sz="2400" dirty="0" smtClean="0"/>
              <a:t>con </a:t>
            </a:r>
            <a:r>
              <a:rPr lang="es-MX" sz="2400" u="sng" dirty="0" smtClean="0"/>
              <a:t>un cliente actual y </a:t>
            </a:r>
            <a:r>
              <a:rPr lang="es-MX" sz="2400" u="sng" dirty="0" smtClean="0"/>
              <a:t>único</a:t>
            </a:r>
            <a:r>
              <a:rPr lang="es-MX" sz="2400" dirty="0" smtClean="0"/>
              <a:t>, </a:t>
            </a:r>
            <a:r>
              <a:rPr lang="es-MX" sz="2400" u="sng" dirty="0" smtClean="0"/>
              <a:t>no podemos realizar</a:t>
            </a:r>
            <a:r>
              <a:rPr lang="es-MX" sz="2400" dirty="0" smtClean="0"/>
              <a:t> este tipo de </a:t>
            </a:r>
            <a:r>
              <a:rPr lang="es-MX" sz="2400" u="sng" dirty="0" smtClean="0"/>
              <a:t>acciones para poder conseguir recursos financieros. </a:t>
            </a:r>
            <a:endParaRPr lang="es-ES" sz="2400" u="sng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-344016"/>
            <a:ext cx="8496944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Según la titularidad de los fondos obtenidos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496944" cy="4032448"/>
          </a:xfrm>
        </p:spPr>
        <p:txBody>
          <a:bodyPr>
            <a:noAutofit/>
          </a:bodyPr>
          <a:lstStyle/>
          <a:p>
            <a:pPr algn="ctr"/>
            <a:r>
              <a:rPr lang="es-MX" b="1" dirty="0" smtClean="0"/>
              <a:t>Propia (o no exigible)</a:t>
            </a:r>
            <a:endParaRPr lang="es-ES" dirty="0" smtClean="0"/>
          </a:p>
          <a:p>
            <a:pPr algn="l"/>
            <a:r>
              <a:rPr lang="es-MX" dirty="0" smtClean="0"/>
              <a:t>Es aquella en la que no hay que devolver los fondos recibidos.</a:t>
            </a:r>
            <a:endParaRPr lang="es-ES" dirty="0" smtClean="0"/>
          </a:p>
          <a:p>
            <a:pPr algn="l"/>
            <a:r>
              <a:rPr lang="es-MX" u="sng" dirty="0" smtClean="0"/>
              <a:t>Estos fondos </a:t>
            </a:r>
            <a:r>
              <a:rPr lang="es-MX" dirty="0" smtClean="0"/>
              <a:t>los cuales no tiene la necesidad de devolver </a:t>
            </a:r>
            <a:r>
              <a:rPr lang="es-MX" u="sng" dirty="0" smtClean="0"/>
              <a:t>son obtenidos por los integrantes de la empresa. </a:t>
            </a:r>
            <a:endParaRPr lang="es-ES" u="sng" dirty="0" smtClean="0"/>
          </a:p>
          <a:p>
            <a:pPr algn="ctr"/>
            <a:r>
              <a:rPr lang="es-MX" b="1" dirty="0" smtClean="0"/>
              <a:t>Ajena</a:t>
            </a:r>
            <a:endParaRPr lang="es-ES" dirty="0" smtClean="0"/>
          </a:p>
          <a:p>
            <a:pPr algn="l"/>
            <a:r>
              <a:rPr lang="es-MX" dirty="0" smtClean="0"/>
              <a:t>Es en la que el titular de los fondos prestados es ajeno a la empresa y por lo tanto hay que devolverlos. </a:t>
            </a:r>
            <a:endParaRPr lang="es-ES" dirty="0" smtClean="0"/>
          </a:p>
          <a:p>
            <a:pPr algn="l"/>
            <a:r>
              <a:rPr lang="es-MX" dirty="0" smtClean="0"/>
              <a:t>Como </a:t>
            </a:r>
            <a:r>
              <a:rPr lang="es-MX" u="sng" dirty="0" smtClean="0"/>
              <a:t>las inversiones han sido </a:t>
            </a:r>
            <a:r>
              <a:rPr lang="es-MX" dirty="0" smtClean="0"/>
              <a:t>todas </a:t>
            </a:r>
            <a:r>
              <a:rPr lang="es-MX" u="sng" dirty="0" smtClean="0"/>
              <a:t>por los integrantes de la empresa no hay necesidad aun de devolver a personas externas los ingresos</a:t>
            </a:r>
            <a:r>
              <a:rPr lang="es-MX" dirty="0" smtClean="0"/>
              <a:t> o fondos a la empresa. 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-272008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1.6 Análisis de la industria o sector: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352928" cy="4752528"/>
          </a:xfrm>
        </p:spPr>
        <p:txBody>
          <a:bodyPr>
            <a:noAutofit/>
          </a:bodyPr>
          <a:lstStyle/>
          <a:p>
            <a:pPr algn="l"/>
            <a:r>
              <a:rPr lang="es-MX" sz="2400" dirty="0" smtClean="0"/>
              <a:t>En Colima </a:t>
            </a:r>
            <a:r>
              <a:rPr lang="es-MX" sz="2400" u="sng" dirty="0" smtClean="0"/>
              <a:t>la venta de sistemas se reduce </a:t>
            </a:r>
            <a:r>
              <a:rPr lang="es-MX" sz="2400" dirty="0" smtClean="0"/>
              <a:t>casi exclusivamente </a:t>
            </a:r>
            <a:r>
              <a:rPr lang="es-MX" sz="2400" u="sng" dirty="0" smtClean="0"/>
              <a:t>a sistemas genéricos</a:t>
            </a:r>
            <a:r>
              <a:rPr lang="es-MX" sz="2400" dirty="0" smtClean="0"/>
              <a:t> provistos por tiendas de autoservicio, habiendo </a:t>
            </a:r>
            <a:r>
              <a:rPr lang="es-MX" sz="2400" u="sng" dirty="0" smtClean="0"/>
              <a:t>pocos grupos de desarrolladores</a:t>
            </a:r>
            <a:r>
              <a:rPr lang="es-MX" sz="2400" dirty="0" smtClean="0"/>
              <a:t>. El aumento del uso de sistemas de pago en </a:t>
            </a:r>
            <a:r>
              <a:rPr lang="es-MX" sz="2400" dirty="0" smtClean="0"/>
              <a:t>línea </a:t>
            </a:r>
            <a:r>
              <a:rPr lang="es-MX" sz="2400" dirty="0" smtClean="0"/>
              <a:t>la venta de software de manera directa entre las empresas y los clientes es el otro medio qué más se utiliza en el Estado. Nuestro </a:t>
            </a:r>
            <a:r>
              <a:rPr lang="es-MX" sz="2400" u="sng" dirty="0" smtClean="0"/>
              <a:t>principal mercado</a:t>
            </a:r>
            <a:r>
              <a:rPr lang="es-MX" sz="2400" dirty="0" smtClean="0"/>
              <a:t> se encontrará en los </a:t>
            </a:r>
            <a:r>
              <a:rPr lang="es-MX" sz="2400" u="sng" dirty="0" smtClean="0"/>
              <a:t>negocios, pequeñas y medianas empresas </a:t>
            </a:r>
            <a:r>
              <a:rPr lang="es-MX" sz="2400" dirty="0" smtClean="0"/>
              <a:t>que se abren continuamente en Colima que </a:t>
            </a:r>
            <a:r>
              <a:rPr lang="es-MX" sz="2400" u="sng" dirty="0" smtClean="0"/>
              <a:t>necesitan sistemas de punto de venta</a:t>
            </a:r>
            <a:r>
              <a:rPr lang="es-MX" sz="2400" dirty="0" smtClean="0"/>
              <a:t>, </a:t>
            </a:r>
            <a:r>
              <a:rPr lang="es-MX" sz="2400" u="sng" dirty="0" smtClean="0"/>
              <a:t>sitios web </a:t>
            </a:r>
            <a:r>
              <a:rPr lang="es-MX" sz="2400" dirty="0" smtClean="0"/>
              <a:t>y </a:t>
            </a:r>
            <a:r>
              <a:rPr lang="es-MX" sz="2400" u="sng" dirty="0" smtClean="0"/>
              <a:t>sistemas para la administración de sus servicios y manejo de datos.</a:t>
            </a:r>
            <a:endParaRPr lang="es-ES" sz="2400" u="sng" dirty="0" smtClean="0"/>
          </a:p>
          <a:p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-459432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1.7 Productos y/o servicios de la empresa: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352928" cy="4824536"/>
          </a:xfrm>
        </p:spPr>
        <p:txBody>
          <a:bodyPr>
            <a:normAutofit/>
          </a:bodyPr>
          <a:lstStyle/>
          <a:p>
            <a:pPr algn="l"/>
            <a:r>
              <a:rPr lang="es-MX" sz="2400" u="sng" dirty="0" smtClean="0"/>
              <a:t>Desarrollo completo de soluciones </a:t>
            </a:r>
            <a:r>
              <a:rPr lang="es-MX" sz="2400" dirty="0" smtClean="0"/>
              <a:t>por medio de proyectos que van desde el análisis, entrevistas y presentación de propuestas </a:t>
            </a:r>
            <a:r>
              <a:rPr lang="es-MX" sz="2400" u="sng" dirty="0" smtClean="0"/>
              <a:t>hasta el diseño desarrollo e implementación de los sistemas.</a:t>
            </a: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>Venta de </a:t>
            </a:r>
            <a:r>
              <a:rPr lang="es-MX" sz="2400" u="sng" dirty="0" smtClean="0"/>
              <a:t>herramientas genéricas </a:t>
            </a:r>
            <a:r>
              <a:rPr lang="es-MX" sz="2400" dirty="0" smtClean="0"/>
              <a:t>diseñadas por </a:t>
            </a:r>
            <a:r>
              <a:rPr lang="es-MX" sz="2400" dirty="0" smtClean="0"/>
              <a:t>la empresa</a:t>
            </a:r>
            <a:r>
              <a:rPr lang="es-MX" sz="2400" dirty="0" smtClean="0"/>
              <a:t>.</a:t>
            </a: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u="sng" dirty="0" smtClean="0"/>
              <a:t>Soporte, actualización y reparación </a:t>
            </a:r>
            <a:r>
              <a:rPr lang="es-MX" sz="2400" dirty="0" smtClean="0"/>
              <a:t>de sistemas.</a:t>
            </a:r>
            <a:br>
              <a:rPr lang="es-MX" sz="2400" dirty="0" smtClean="0"/>
            </a:br>
            <a:r>
              <a:rPr lang="es-MX" sz="2400" dirty="0" smtClean="0"/>
              <a:t>Cursos de </a:t>
            </a:r>
            <a:r>
              <a:rPr lang="es-MX" sz="2400" u="sng" dirty="0" smtClean="0"/>
              <a:t>capacitación</a:t>
            </a:r>
            <a:r>
              <a:rPr lang="es-MX" sz="2400" dirty="0" smtClean="0"/>
              <a:t> para el uso de tecnologías de la información y para software específico, tanto </a:t>
            </a:r>
            <a:r>
              <a:rPr lang="es-MX" sz="2400" u="sng" dirty="0" smtClean="0"/>
              <a:t>para grupos de trabajadores como para empresarios </a:t>
            </a:r>
            <a:r>
              <a:rPr lang="es-MX" sz="2400" dirty="0" smtClean="0"/>
              <a:t>que buscan ir a la vanguardia.</a:t>
            </a: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828</TotalTime>
  <Words>6912</Words>
  <Application>Microsoft Office PowerPoint</Application>
  <PresentationFormat>Presentación en pantalla (4:3)</PresentationFormat>
  <Paragraphs>690</Paragraphs>
  <Slides>75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76" baseType="lpstr">
      <vt:lpstr>Aspecto</vt:lpstr>
      <vt:lpstr>Presentación de proyecto integrador </vt:lpstr>
      <vt:lpstr>1.1.- Nombre de la empresa y Giro</vt:lpstr>
      <vt:lpstr>1.2 Descripción de la empresa</vt:lpstr>
      <vt:lpstr>1.3 Misión de la empresa:</vt:lpstr>
      <vt:lpstr>1.4 Objetivos de la empresa:</vt:lpstr>
      <vt:lpstr>1.5 Ventajas competitivas:</vt:lpstr>
      <vt:lpstr>Diapositiva 7</vt:lpstr>
      <vt:lpstr>1.6 Análisis de la industria o sector:</vt:lpstr>
      <vt:lpstr>1.7 Productos y/o servicios de la empresa:</vt:lpstr>
      <vt:lpstr>1.8 Calificaciones para entrar al área:</vt:lpstr>
      <vt:lpstr>2.1 Objetivos de la mercadotecnia.</vt:lpstr>
      <vt:lpstr>2.2 Investigación de mercado</vt:lpstr>
      <vt:lpstr>Diapositiva 13</vt:lpstr>
      <vt:lpstr>2.3 Estudio de mercado</vt:lpstr>
      <vt:lpstr>Diapositiva 15</vt:lpstr>
      <vt:lpstr>Diapositiva 16</vt:lpstr>
      <vt:lpstr>2.4 Distribución y puntos de venta.</vt:lpstr>
      <vt:lpstr>2.5 Promoción del producto o servicio. </vt:lpstr>
      <vt:lpstr>Diapositiva 19</vt:lpstr>
      <vt:lpstr>Diapositiva 20</vt:lpstr>
      <vt:lpstr>2.6. Fijación y políticas de precios</vt:lpstr>
      <vt:lpstr>Diapositiva 22</vt:lpstr>
      <vt:lpstr>2.7. Plan de introducción al mercado</vt:lpstr>
      <vt:lpstr>2.8. Riesgos y oportunidades del mercado</vt:lpstr>
      <vt:lpstr>3.1 Objetivos del área de producción</vt:lpstr>
      <vt:lpstr>3.2 Especificaciones del producto</vt:lpstr>
      <vt:lpstr>3.3 Descripción del proceso de producción o prestación del servicio:</vt:lpstr>
      <vt:lpstr>3.4 Diagrama de flujo de proceso</vt:lpstr>
      <vt:lpstr>Diapositiva 29</vt:lpstr>
      <vt:lpstr>Diapositiva 30</vt:lpstr>
      <vt:lpstr>3.5 Características de la tecnología</vt:lpstr>
      <vt:lpstr>Diapositiva 32</vt:lpstr>
      <vt:lpstr>3.6 Equipo e instalaciones</vt:lpstr>
      <vt:lpstr>Diapositiva 34</vt:lpstr>
      <vt:lpstr>Diapositiva 35</vt:lpstr>
      <vt:lpstr>Diapositiva 36</vt:lpstr>
      <vt:lpstr>3.7 Materia Prima</vt:lpstr>
      <vt:lpstr>3.8 Capacidad Instalada:</vt:lpstr>
      <vt:lpstr>Diapositiva 39</vt:lpstr>
      <vt:lpstr>3.9 Manejo de Inventarios:</vt:lpstr>
      <vt:lpstr>Diapositiva 41</vt:lpstr>
      <vt:lpstr>3.10 Ubicación de la Empresa</vt:lpstr>
      <vt:lpstr>Diapositiva 43</vt:lpstr>
      <vt:lpstr>3.11 Diseño y Distribución de planta y oficinas</vt:lpstr>
      <vt:lpstr>3.12 Mano de Obra requerida</vt:lpstr>
      <vt:lpstr>3.13 Procedimientos de mejora continúa</vt:lpstr>
      <vt:lpstr>Diapositiva 47</vt:lpstr>
      <vt:lpstr>Diapositiva 48</vt:lpstr>
      <vt:lpstr>3.14 Programa de producción</vt:lpstr>
      <vt:lpstr>Diapositiva 50</vt:lpstr>
      <vt:lpstr>3.15 Estructura organizacional 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4.1. Presupuesto. </vt:lpstr>
      <vt:lpstr>4.1.1COSTOS TOTALES DE LA PRODUCCIÓN.</vt:lpstr>
      <vt:lpstr>Diapositiva 61</vt:lpstr>
      <vt:lpstr>Diapositiva 62</vt:lpstr>
      <vt:lpstr>Diapositiva 63</vt:lpstr>
      <vt:lpstr>Diapositiva 64</vt:lpstr>
      <vt:lpstr>4.2. Fuentes de financiamiento</vt:lpstr>
      <vt:lpstr>Diapositiva 66</vt:lpstr>
      <vt:lpstr>Según el plazo de devolución</vt:lpstr>
      <vt:lpstr>Diapositiva 68</vt:lpstr>
      <vt:lpstr>Según su origen</vt:lpstr>
      <vt:lpstr>- Aportaciones iniciales de los socios y ampliación de capital</vt:lpstr>
      <vt:lpstr>- Obligaciones, préstamos y créditos a largo plazo y leasing (arrendamiento financiero)</vt:lpstr>
      <vt:lpstr>Diapositiva 72</vt:lpstr>
      <vt:lpstr>- La financiación externa a corto plazo</vt:lpstr>
      <vt:lpstr>Diapositiva 74</vt:lpstr>
      <vt:lpstr>Según la titularidad de los fondos obtenidos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walmart</dc:creator>
  <cp:lastModifiedBy>walmart</cp:lastModifiedBy>
  <cp:revision>123</cp:revision>
  <dcterms:created xsi:type="dcterms:W3CDTF">2013-11-24T23:21:04Z</dcterms:created>
  <dcterms:modified xsi:type="dcterms:W3CDTF">2013-11-27T05:56:14Z</dcterms:modified>
</cp:coreProperties>
</file>