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1" r:id="rId3"/>
    <p:sldId id="263" r:id="rId4"/>
    <p:sldId id="264" r:id="rId5"/>
    <p:sldId id="256" r:id="rId6"/>
    <p:sldId id="257" r:id="rId7"/>
    <p:sldId id="258" r:id="rId8"/>
    <p:sldId id="259" r:id="rId9"/>
    <p:sldId id="260" r:id="rId1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AABDFFE0-82C4-4B45-BCF8-2EC4BDBD2B0D}" type="datetimeFigureOut">
              <a:rPr lang="es-MX" smtClean="0"/>
              <a:t>02/12/2013</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a:lstStyle/>
          <a:p>
            <a:fld id="{0B327D6E-85C1-4887-8C75-86394824FEF3}" type="slidenum">
              <a:rPr lang="es-MX" smtClean="0"/>
              <a:t>‹Nº›</a:t>
            </a:fld>
            <a:endParaRPr lang="es-MX"/>
          </a:p>
        </p:txBody>
      </p:sp>
      <p:sp>
        <p:nvSpPr>
          <p:cNvPr id="9" name="8 Subtítulo"/>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ABDFFE0-82C4-4B45-BCF8-2EC4BDBD2B0D}" type="datetimeFigureOut">
              <a:rPr lang="es-MX" smtClean="0"/>
              <a:t>02/12/2013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327D6E-85C1-4887-8C75-86394824FEF3}"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ABDFFE0-82C4-4B45-BCF8-2EC4BDBD2B0D}" type="datetimeFigureOut">
              <a:rPr lang="es-MX" smtClean="0"/>
              <a:t>02/12/2013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327D6E-85C1-4887-8C75-86394824FEF3}"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ABDFFE0-82C4-4B45-BCF8-2EC4BDBD2B0D}" type="datetimeFigureOut">
              <a:rPr lang="es-MX" smtClean="0"/>
              <a:t>02/12/2013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B327D6E-85C1-4887-8C75-86394824FEF3}"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AABDFFE0-82C4-4B45-BCF8-2EC4BDBD2B0D}" type="datetimeFigureOut">
              <a:rPr lang="es-MX" smtClean="0"/>
              <a:t>02/12/2013</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a:xfrm>
            <a:off x="7924800" y="6416675"/>
            <a:ext cx="762000" cy="365125"/>
          </a:xfrm>
        </p:spPr>
        <p:txBody>
          <a:bodyPr/>
          <a:lstStyle/>
          <a:p>
            <a:fld id="{0B327D6E-85C1-4887-8C75-86394824FEF3}"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AABDFFE0-82C4-4B45-BCF8-2EC4BDBD2B0D}" type="datetimeFigureOut">
              <a:rPr lang="es-MX" smtClean="0"/>
              <a:t>02/12/2013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B327D6E-85C1-4887-8C75-86394824FEF3}"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AABDFFE0-82C4-4B45-BCF8-2EC4BDBD2B0D}" type="datetimeFigureOut">
              <a:rPr lang="es-MX" smtClean="0"/>
              <a:t>02/12/2013</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B327D6E-85C1-4887-8C75-86394824FEF3}"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AABDFFE0-82C4-4B45-BCF8-2EC4BDBD2B0D}" type="datetimeFigureOut">
              <a:rPr lang="es-MX" smtClean="0"/>
              <a:t>02/12/2013</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B327D6E-85C1-4887-8C75-86394824FEF3}"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ABDFFE0-82C4-4B45-BCF8-2EC4BDBD2B0D}" type="datetimeFigureOut">
              <a:rPr lang="es-MX" smtClean="0"/>
              <a:t>02/12/2013</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B327D6E-85C1-4887-8C75-86394824FEF3}"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AABDFFE0-82C4-4B45-BCF8-2EC4BDBD2B0D}" type="datetimeFigureOut">
              <a:rPr lang="es-MX" smtClean="0"/>
              <a:t>02/12/2013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B327D6E-85C1-4887-8C75-86394824FEF3}"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AABDFFE0-82C4-4B45-BCF8-2EC4BDBD2B0D}" type="datetimeFigureOut">
              <a:rPr lang="es-MX" smtClean="0"/>
              <a:t>02/12/2013</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B327D6E-85C1-4887-8C75-86394824FEF3}"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ABDFFE0-82C4-4B45-BCF8-2EC4BDBD2B0D}" type="datetimeFigureOut">
              <a:rPr lang="es-MX" smtClean="0"/>
              <a:t>02/12/2013</a:t>
            </a:fld>
            <a:endParaRPr lang="es-MX"/>
          </a:p>
        </p:txBody>
      </p:sp>
      <p:sp>
        <p:nvSpPr>
          <p:cNvPr id="3" name="2 Marcador de pie de página"/>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MX"/>
          </a:p>
        </p:txBody>
      </p:sp>
      <p:sp>
        <p:nvSpPr>
          <p:cNvPr id="23" name="22 Marcador de número de diapositiva"/>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B327D6E-85C1-4887-8C75-86394824FEF3}" type="slidenum">
              <a:rPr lang="es-MX" smtClean="0"/>
              <a:t>‹Nº›</a:t>
            </a:fld>
            <a:endParaRPr lang="es-MX"/>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RECORDANDO…</a:t>
            </a:r>
            <a:endParaRPr lang="es-MX" dirty="0"/>
          </a:p>
        </p:txBody>
      </p:sp>
      <p:sp>
        <p:nvSpPr>
          <p:cNvPr id="3" name="Marcador de contenido 2"/>
          <p:cNvSpPr>
            <a:spLocks noGrp="1"/>
          </p:cNvSpPr>
          <p:nvPr>
            <p:ph idx="1"/>
          </p:nvPr>
        </p:nvSpPr>
        <p:spPr/>
        <p:txBody>
          <a:bodyPr/>
          <a:lstStyle/>
          <a:p>
            <a:r>
              <a:rPr lang="es-MX" b="1" dirty="0" smtClean="0"/>
              <a:t>Grafo:</a:t>
            </a:r>
            <a:r>
              <a:rPr lang="es-MX" dirty="0" smtClean="0"/>
              <a:t> Representación de nodos o vértices unidos por aristas o arcos.</a:t>
            </a:r>
          </a:p>
          <a:p>
            <a:r>
              <a:rPr lang="es-MX" b="1" dirty="0" smtClean="0"/>
              <a:t>Arboles Binarios: </a:t>
            </a:r>
            <a:r>
              <a:rPr lang="es-MX" dirty="0" smtClean="0"/>
              <a:t>Grafos conexos, </a:t>
            </a:r>
            <a:r>
              <a:rPr lang="es-MX" dirty="0" err="1" smtClean="0"/>
              <a:t>acíclicos</a:t>
            </a:r>
            <a:r>
              <a:rPr lang="es-MX" dirty="0" smtClean="0"/>
              <a:t> y no dirigidos.</a:t>
            </a:r>
            <a:endParaRPr lang="es-MX" dirty="0"/>
          </a:p>
        </p:txBody>
      </p:sp>
      <p:pic>
        <p:nvPicPr>
          <p:cNvPr id="5" name="Imagen 4"/>
          <p:cNvPicPr>
            <a:picLocks noChangeAspect="1"/>
          </p:cNvPicPr>
          <p:nvPr/>
        </p:nvPicPr>
        <p:blipFill rotWithShape="1">
          <a:blip r:embed="rId2"/>
          <a:srcRect l="54236" t="17719" r="3703" b="41923"/>
          <a:stretch/>
        </p:blipFill>
        <p:spPr>
          <a:xfrm>
            <a:off x="2627784" y="3717032"/>
            <a:ext cx="5472608" cy="2952328"/>
          </a:xfrm>
          <a:prstGeom prst="rect">
            <a:avLst/>
          </a:prstGeom>
        </p:spPr>
      </p:pic>
    </p:spTree>
    <p:extLst>
      <p:ext uri="{BB962C8B-B14F-4D97-AF65-F5344CB8AC3E}">
        <p14:creationId xmlns:p14="http://schemas.microsoft.com/office/powerpoint/2010/main" val="4034134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 BINARIO POSICIONAL</a:t>
            </a:r>
            <a:endParaRPr lang="es-MX" dirty="0"/>
          </a:p>
        </p:txBody>
      </p:sp>
      <p:sp>
        <p:nvSpPr>
          <p:cNvPr id="3" name="Marcador de contenido 2"/>
          <p:cNvSpPr>
            <a:spLocks noGrp="1"/>
          </p:cNvSpPr>
          <p:nvPr>
            <p:ph idx="1"/>
          </p:nvPr>
        </p:nvSpPr>
        <p:spPr/>
        <p:txBody>
          <a:bodyPr/>
          <a:lstStyle/>
          <a:p>
            <a:r>
              <a:rPr lang="es-MX" dirty="0" smtClean="0"/>
              <a:t>Son de suma importancia.</a:t>
            </a:r>
          </a:p>
          <a:p>
            <a:r>
              <a:rPr lang="es-MX" dirty="0" smtClean="0"/>
              <a:t>Se etiquetan como izquierda y derecha</a:t>
            </a:r>
          </a:p>
          <a:p>
            <a:endParaRPr lang="es-MX" dirty="0"/>
          </a:p>
        </p:txBody>
      </p:sp>
      <p:pic>
        <p:nvPicPr>
          <p:cNvPr id="4" name="Imagen 3"/>
          <p:cNvPicPr>
            <a:picLocks noChangeAspect="1"/>
          </p:cNvPicPr>
          <p:nvPr/>
        </p:nvPicPr>
        <p:blipFill rotWithShape="1">
          <a:blip r:embed="rId2"/>
          <a:srcRect l="42806" t="35235" r="22881" b="7672"/>
          <a:stretch/>
        </p:blipFill>
        <p:spPr>
          <a:xfrm>
            <a:off x="827584" y="2669323"/>
            <a:ext cx="4464497" cy="4176464"/>
          </a:xfrm>
          <a:prstGeom prst="rect">
            <a:avLst/>
          </a:prstGeom>
        </p:spPr>
      </p:pic>
    </p:spTree>
    <p:extLst>
      <p:ext uri="{BB962C8B-B14F-4D97-AF65-F5344CB8AC3E}">
        <p14:creationId xmlns:p14="http://schemas.microsoft.com/office/powerpoint/2010/main" val="2506313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LISTA DOBLEMENTE ENLAZADA</a:t>
            </a:r>
            <a:endParaRPr lang="es-MX" dirty="0"/>
          </a:p>
        </p:txBody>
      </p:sp>
      <p:pic>
        <p:nvPicPr>
          <p:cNvPr id="4" name="Imagen 3"/>
          <p:cNvPicPr>
            <a:picLocks noChangeAspect="1"/>
          </p:cNvPicPr>
          <p:nvPr/>
        </p:nvPicPr>
        <p:blipFill rotWithShape="1">
          <a:blip r:embed="rId2"/>
          <a:srcRect l="10153" t="54922" r="50554" b="8657"/>
          <a:stretch/>
        </p:blipFill>
        <p:spPr>
          <a:xfrm>
            <a:off x="323528" y="1556792"/>
            <a:ext cx="8428830" cy="4392488"/>
          </a:xfrm>
          <a:prstGeom prst="rect">
            <a:avLst/>
          </a:prstGeom>
        </p:spPr>
      </p:pic>
    </p:spTree>
    <p:extLst>
      <p:ext uri="{BB962C8B-B14F-4D97-AF65-F5344CB8AC3E}">
        <p14:creationId xmlns:p14="http://schemas.microsoft.com/office/powerpoint/2010/main" val="3391988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LISTA MEDIANTE TRES ARREGLOS</a:t>
            </a:r>
            <a:endParaRPr lang="es-MX" dirty="0"/>
          </a:p>
        </p:txBody>
      </p:sp>
      <p:pic>
        <p:nvPicPr>
          <p:cNvPr id="4" name="Imagen 3"/>
          <p:cNvPicPr>
            <a:picLocks noChangeAspect="1"/>
          </p:cNvPicPr>
          <p:nvPr/>
        </p:nvPicPr>
        <p:blipFill rotWithShape="1">
          <a:blip r:embed="rId2"/>
          <a:srcRect l="64389" t="15548" r="6279" b="29328"/>
          <a:stretch/>
        </p:blipFill>
        <p:spPr>
          <a:xfrm>
            <a:off x="1475656" y="1556792"/>
            <a:ext cx="4762872" cy="5032467"/>
          </a:xfrm>
          <a:prstGeom prst="rect">
            <a:avLst/>
          </a:prstGeom>
        </p:spPr>
      </p:pic>
    </p:spTree>
    <p:extLst>
      <p:ext uri="{BB962C8B-B14F-4D97-AF65-F5344CB8AC3E}">
        <p14:creationId xmlns:p14="http://schemas.microsoft.com/office/powerpoint/2010/main" val="1218300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a:t>Árbol binario de búsqueda</a:t>
            </a:r>
            <a:br>
              <a:rPr lang="es-ES" dirty="0"/>
            </a:br>
            <a:endParaRPr lang="es-MX" dirty="0"/>
          </a:p>
        </p:txBody>
      </p:sp>
      <p:sp>
        <p:nvSpPr>
          <p:cNvPr id="3" name="2 Subtítulo"/>
          <p:cNvSpPr>
            <a:spLocks noGrp="1"/>
          </p:cNvSpPr>
          <p:nvPr>
            <p:ph type="subTitle" idx="1"/>
          </p:nvPr>
        </p:nvSpPr>
        <p:spPr/>
        <p:txBody>
          <a:bodyPr>
            <a:noAutofit/>
          </a:bodyPr>
          <a:lstStyle/>
          <a:p>
            <a:r>
              <a:rPr lang="es-MX" sz="2400" dirty="0">
                <a:solidFill>
                  <a:schemeClr val="tx1"/>
                </a:solidFill>
              </a:rPr>
              <a:t>Un árbol binario de búsqueda </a:t>
            </a:r>
            <a:r>
              <a:rPr lang="es-MX" sz="2400" dirty="0" smtClean="0">
                <a:solidFill>
                  <a:schemeClr val="tx1"/>
                </a:solidFill>
              </a:rPr>
              <a:t>es </a:t>
            </a:r>
            <a:r>
              <a:rPr lang="es-MX" sz="2400" dirty="0">
                <a:solidFill>
                  <a:schemeClr val="tx1"/>
                </a:solidFill>
              </a:rPr>
              <a:t>un tipo particular de árbol binario que presenta una estructura de datos en forma de </a:t>
            </a:r>
            <a:r>
              <a:rPr lang="es-MX" sz="2400" dirty="0" smtClean="0">
                <a:solidFill>
                  <a:schemeClr val="tx1"/>
                </a:solidFill>
              </a:rPr>
              <a:t>árbol usada </a:t>
            </a:r>
            <a:r>
              <a:rPr lang="es-MX" sz="2400" dirty="0">
                <a:solidFill>
                  <a:schemeClr val="tx1"/>
                </a:solidFill>
              </a:rPr>
              <a:t>en informática.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92696"/>
            <a:ext cx="8229600" cy="724942"/>
          </a:xfrm>
        </p:spPr>
        <p:txBody>
          <a:bodyPr>
            <a:normAutofit fontScale="90000"/>
          </a:bodyPr>
          <a:lstStyle/>
          <a:p>
            <a:r>
              <a:rPr lang="es-MX" dirty="0"/>
              <a:t>Descripción</a:t>
            </a:r>
            <a:br>
              <a:rPr lang="es-MX" dirty="0"/>
            </a:br>
            <a:endParaRPr lang="es-MX" dirty="0"/>
          </a:p>
        </p:txBody>
      </p:sp>
      <p:sp>
        <p:nvSpPr>
          <p:cNvPr id="3" name="2 Marcador de contenido"/>
          <p:cNvSpPr>
            <a:spLocks noGrp="1"/>
          </p:cNvSpPr>
          <p:nvPr>
            <p:ph idx="1"/>
          </p:nvPr>
        </p:nvSpPr>
        <p:spPr/>
        <p:txBody>
          <a:bodyPr>
            <a:normAutofit fontScale="92500" lnSpcReduction="20000"/>
          </a:bodyPr>
          <a:lstStyle/>
          <a:p>
            <a:r>
              <a:rPr lang="es-MX" sz="2800" dirty="0"/>
              <a:t>Para una fácil comprensión queda resumido en que es un árbol binario que cumple que el subárbol izquierdo de cualquier nodo (si no está vacío) contiene valores menores que el que contiene dicho nodo, y el subárbol derecho (si no está vacío) contiene valores mayores.</a:t>
            </a:r>
          </a:p>
          <a:p>
            <a:r>
              <a:rPr lang="es-MX" sz="2800" dirty="0"/>
              <a:t>Para estas definiciones se considera que hay una relación de orden establecida entre los elementos de los nodos. Que cierta relación esté definida, o no, depende de cada lenguaje de programación. De aquí se deduce que puede haber distintos árboles binarios de búsqueda para un mismo conjunto de elementos.</a:t>
            </a:r>
          </a:p>
          <a:p>
            <a:endParaRPr lang="es-MX"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 </a:t>
            </a:r>
            <a:endParaRPr lang="es-MX" dirty="0"/>
          </a:p>
        </p:txBody>
      </p:sp>
      <p:pic>
        <p:nvPicPr>
          <p:cNvPr id="4" name="3 Marcador de contenido" descr="300px-Binary_search_tree.svg.png"/>
          <p:cNvPicPr>
            <a:picLocks noGrp="1" noChangeAspect="1"/>
          </p:cNvPicPr>
          <p:nvPr>
            <p:ph idx="1"/>
          </p:nvPr>
        </p:nvPicPr>
        <p:blipFill>
          <a:blip r:embed="rId2" cstate="print"/>
          <a:stretch>
            <a:fillRect/>
          </a:stretch>
        </p:blipFill>
        <p:spPr>
          <a:xfrm>
            <a:off x="2123728" y="1628800"/>
            <a:ext cx="5022533" cy="4185444"/>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t>Inserción</a:t>
            </a:r>
            <a:endParaRPr lang="es-MX" dirty="0"/>
          </a:p>
        </p:txBody>
      </p:sp>
      <p:sp>
        <p:nvSpPr>
          <p:cNvPr id="3" name="2 Marcador de contenido"/>
          <p:cNvSpPr>
            <a:spLocks noGrp="1"/>
          </p:cNvSpPr>
          <p:nvPr>
            <p:ph idx="1"/>
          </p:nvPr>
        </p:nvSpPr>
        <p:spPr/>
        <p:txBody>
          <a:bodyPr>
            <a:normAutofit/>
          </a:bodyPr>
          <a:lstStyle/>
          <a:p>
            <a:r>
              <a:rPr lang="es-MX" dirty="0" smtClean="0"/>
              <a:t>La </a:t>
            </a:r>
            <a:r>
              <a:rPr lang="es-MX" dirty="0"/>
              <a:t>inserción es similar a la búsqueda y se puede dar una solución tanto iterativa como recursiva. Si tenemos inicialmente como parámetro un árbol vacío se crea un nuevo nodo como único contenido el elemento a insertar. Si no lo está, se comprueba si el elemento dado es menor que la raíz del árbol inicial con lo que se inserta en el subárbol izquierdo y si es mayor se inserta en el subárbol derecho.</a:t>
            </a:r>
          </a:p>
          <a:p>
            <a:endParaRPr lang="es-MX"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 </a:t>
            </a:r>
            <a:endParaRPr lang="es-MX" dirty="0"/>
          </a:p>
        </p:txBody>
      </p:sp>
      <p:pic>
        <p:nvPicPr>
          <p:cNvPr id="4" name="3 Marcador de contenido" descr="799px-Insertar.svg.png"/>
          <p:cNvPicPr>
            <a:picLocks noGrp="1" noChangeAspect="1"/>
          </p:cNvPicPr>
          <p:nvPr>
            <p:ph idx="1"/>
          </p:nvPr>
        </p:nvPicPr>
        <p:blipFill>
          <a:blip r:embed="rId2" cstate="print"/>
          <a:stretch>
            <a:fillRect/>
          </a:stretch>
        </p:blipFill>
        <p:spPr>
          <a:xfrm>
            <a:off x="0" y="2708920"/>
            <a:ext cx="9004256" cy="2490539"/>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ért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129</TotalTime>
  <Words>160</Words>
  <Application>Microsoft Office PowerPoint</Application>
  <PresentationFormat>Presentación en pantalla (4:3)</PresentationFormat>
  <Paragraphs>17</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Book Antiqua</vt:lpstr>
      <vt:lpstr>Lucida Sans</vt:lpstr>
      <vt:lpstr>Wingdings</vt:lpstr>
      <vt:lpstr>Wingdings 2</vt:lpstr>
      <vt:lpstr>Wingdings 3</vt:lpstr>
      <vt:lpstr>Vértice</vt:lpstr>
      <vt:lpstr>RECORDANDO…</vt:lpstr>
      <vt:lpstr>ARBOL BINARIO POSICIONAL</vt:lpstr>
      <vt:lpstr>LISTA DOBLEMENTE ENLAZADA</vt:lpstr>
      <vt:lpstr>LISTA MEDIANTE TRES ARREGLOS</vt:lpstr>
      <vt:lpstr>Árbol binario de búsqueda </vt:lpstr>
      <vt:lpstr>Descripción </vt:lpstr>
      <vt:lpstr>Ejemplo </vt:lpstr>
      <vt:lpstr>Inserción</vt:lpstr>
      <vt:lpstr>Ejemplo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Árbol binario de búsqueda </dc:title>
  <dc:creator>dell</dc:creator>
  <cp:lastModifiedBy>Edsel Barbosa Gonzalez</cp:lastModifiedBy>
  <cp:revision>5</cp:revision>
  <dcterms:created xsi:type="dcterms:W3CDTF">2013-11-29T23:35:01Z</dcterms:created>
  <dcterms:modified xsi:type="dcterms:W3CDTF">2013-12-02T16:08:46Z</dcterms:modified>
</cp:coreProperties>
</file>