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4" r:id="rId2"/>
    <p:sldId id="275" r:id="rId3"/>
    <p:sldId id="276" r:id="rId4"/>
    <p:sldId id="277" r:id="rId5"/>
    <p:sldId id="278" r:id="rId6"/>
    <p:sldId id="279" r:id="rId7"/>
    <p:sldId id="256" r:id="rId8"/>
    <p:sldId id="261" r:id="rId9"/>
    <p:sldId id="257" r:id="rId10"/>
    <p:sldId id="258" r:id="rId11"/>
    <p:sldId id="264" r:id="rId12"/>
    <p:sldId id="265" r:id="rId13"/>
    <p:sldId id="266" r:id="rId14"/>
    <p:sldId id="267" r:id="rId15"/>
    <p:sldId id="260" r:id="rId16"/>
    <p:sldId id="262" r:id="rId17"/>
    <p:sldId id="269" r:id="rId18"/>
    <p:sldId id="270" r:id="rId19"/>
    <p:sldId id="271" r:id="rId20"/>
    <p:sldId id="272" r:id="rId21"/>
    <p:sldId id="273" r:id="rId22"/>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71" autoAdjust="0"/>
    <p:restoredTop sz="94660"/>
  </p:normalViewPr>
  <p:slideViewPr>
    <p:cSldViewPr>
      <p:cViewPr>
        <p:scale>
          <a:sx n="60" d="100"/>
          <a:sy n="60" d="100"/>
        </p:scale>
        <p:origin x="1548" y="29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s-ES" smtClean="0"/>
              <a:t>Haga clic para modificar el estilo de título del patrón</a:t>
            </a:r>
            <a:endParaRPr kumimoji="0" lang="en-US"/>
          </a:p>
        </p:txBody>
      </p:sp>
      <p:sp>
        <p:nvSpPr>
          <p:cNvPr id="28" name="27 Marcador de fecha"/>
          <p:cNvSpPr>
            <a:spLocks noGrp="1"/>
          </p:cNvSpPr>
          <p:nvPr>
            <p:ph type="dt" sz="half" idx="10"/>
          </p:nvPr>
        </p:nvSpPr>
        <p:spPr/>
        <p:txBody>
          <a:bodyPr/>
          <a:lstStyle/>
          <a:p>
            <a:fld id="{AABDFFE0-82C4-4B45-BCF8-2EC4BDBD2B0D}" type="datetimeFigureOut">
              <a:rPr lang="es-MX" smtClean="0"/>
              <a:pPr/>
              <a:t>03/12/2013</a:t>
            </a:fld>
            <a:endParaRPr lang="es-MX"/>
          </a:p>
        </p:txBody>
      </p:sp>
      <p:sp>
        <p:nvSpPr>
          <p:cNvPr id="17" name="16 Marcador de pie de página"/>
          <p:cNvSpPr>
            <a:spLocks noGrp="1"/>
          </p:cNvSpPr>
          <p:nvPr>
            <p:ph type="ftr" sz="quarter" idx="11"/>
          </p:nvPr>
        </p:nvSpPr>
        <p:spPr/>
        <p:txBody>
          <a:bodyPr/>
          <a:lstStyle/>
          <a:p>
            <a:endParaRPr lang="es-MX"/>
          </a:p>
        </p:txBody>
      </p:sp>
      <p:sp>
        <p:nvSpPr>
          <p:cNvPr id="29" name="28 Marcador de número de diapositiva"/>
          <p:cNvSpPr>
            <a:spLocks noGrp="1"/>
          </p:cNvSpPr>
          <p:nvPr>
            <p:ph type="sldNum" sz="quarter" idx="12"/>
          </p:nvPr>
        </p:nvSpPr>
        <p:spPr/>
        <p:txBody>
          <a:bodyPr/>
          <a:lstStyle/>
          <a:p>
            <a:fld id="{0B327D6E-85C1-4887-8C75-86394824FEF3}" type="slidenum">
              <a:rPr lang="es-MX" smtClean="0"/>
              <a:pPr/>
              <a:t>‹Nº›</a:t>
            </a:fld>
            <a:endParaRPr lang="es-MX"/>
          </a:p>
        </p:txBody>
      </p:sp>
      <p:sp>
        <p:nvSpPr>
          <p:cNvPr id="9" name="8 Subtítulo"/>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ABDFFE0-82C4-4B45-BCF8-2EC4BDBD2B0D}" type="datetimeFigureOut">
              <a:rPr lang="es-MX" smtClean="0"/>
              <a:pPr/>
              <a:t>03/12/2013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B327D6E-85C1-4887-8C75-86394824FEF3}"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ABDFFE0-82C4-4B45-BCF8-2EC4BDBD2B0D}" type="datetimeFigureOut">
              <a:rPr lang="es-MX" smtClean="0"/>
              <a:pPr/>
              <a:t>03/12/2013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B327D6E-85C1-4887-8C75-86394824FEF3}"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ABDFFE0-82C4-4B45-BCF8-2EC4BDBD2B0D}" type="datetimeFigureOut">
              <a:rPr lang="es-MX" smtClean="0"/>
              <a:pPr/>
              <a:t>03/12/2013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B327D6E-85C1-4887-8C75-86394824FEF3}"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3">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AABDFFE0-82C4-4B45-BCF8-2EC4BDBD2B0D}" type="datetimeFigureOut">
              <a:rPr lang="es-MX" smtClean="0"/>
              <a:pPr/>
              <a:t>03/12/2013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a:xfrm>
            <a:off x="7924800" y="6416675"/>
            <a:ext cx="762000" cy="365125"/>
          </a:xfrm>
        </p:spPr>
        <p:txBody>
          <a:bodyPr/>
          <a:lstStyle/>
          <a:p>
            <a:fld id="{0B327D6E-85C1-4887-8C75-86394824FEF3}"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AABDFFE0-82C4-4B45-BCF8-2EC4BDBD2B0D}" type="datetimeFigureOut">
              <a:rPr lang="es-MX" smtClean="0"/>
              <a:pPr/>
              <a:t>03/12/2013</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B327D6E-85C1-4887-8C75-86394824FEF3}"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AABDFFE0-82C4-4B45-BCF8-2EC4BDBD2B0D}" type="datetimeFigureOut">
              <a:rPr lang="es-MX" smtClean="0"/>
              <a:pPr/>
              <a:t>03/12/2013</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0B327D6E-85C1-4887-8C75-86394824FEF3}"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AABDFFE0-82C4-4B45-BCF8-2EC4BDBD2B0D}" type="datetimeFigureOut">
              <a:rPr lang="es-MX" smtClean="0"/>
              <a:pPr/>
              <a:t>03/12/2013</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B327D6E-85C1-4887-8C75-86394824FEF3}"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ABDFFE0-82C4-4B45-BCF8-2EC4BDBD2B0D}" type="datetimeFigureOut">
              <a:rPr lang="es-MX" smtClean="0"/>
              <a:pPr/>
              <a:t>03/12/2013</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B327D6E-85C1-4887-8C75-86394824FEF3}"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AABDFFE0-82C4-4B45-BCF8-2EC4BDBD2B0D}" type="datetimeFigureOut">
              <a:rPr lang="es-MX" smtClean="0"/>
              <a:pPr/>
              <a:t>03/12/2013</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B327D6E-85C1-4887-8C75-86394824FEF3}"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s-ES" smtClean="0">
                <a:solidFill>
                  <a:schemeClr val="lt1"/>
                </a:solidFill>
                <a:latin typeface="+mn-lt"/>
                <a:ea typeface="+mn-ea"/>
                <a:cs typeface="+mn-cs"/>
              </a:rPr>
              <a:t>Haga clic en el icono para agregar una imagen</a:t>
            </a:r>
            <a:endParaRPr kumimoji="0" lang="en-US" dirty="0">
              <a:solidFill>
                <a:schemeClr val="lt1"/>
              </a:solidFill>
              <a:latin typeface="+mn-lt"/>
              <a:ea typeface="+mn-ea"/>
              <a:cs typeface="+mn-cs"/>
            </a:endParaRPr>
          </a:p>
        </p:txBody>
      </p:sp>
      <p:sp>
        <p:nvSpPr>
          <p:cNvPr id="4" name="3 Marcador de texto"/>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AABDFFE0-82C4-4B45-BCF8-2EC4BDBD2B0D}" type="datetimeFigureOut">
              <a:rPr lang="es-MX" smtClean="0"/>
              <a:pPr/>
              <a:t>03/12/2013</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B327D6E-85C1-4887-8C75-86394824FEF3}" type="slidenum">
              <a:rPr lang="es-MX" smtClean="0"/>
              <a:pPr/>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ABDFFE0-82C4-4B45-BCF8-2EC4BDBD2B0D}" type="datetimeFigureOut">
              <a:rPr lang="es-MX" smtClean="0"/>
              <a:pPr/>
              <a:t>03/12/2013</a:t>
            </a:fld>
            <a:endParaRPr lang="es-MX"/>
          </a:p>
        </p:txBody>
      </p:sp>
      <p:sp>
        <p:nvSpPr>
          <p:cNvPr id="3" name="2 Marcador de pie de página"/>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s-MX"/>
          </a:p>
        </p:txBody>
      </p:sp>
      <p:sp>
        <p:nvSpPr>
          <p:cNvPr id="23" name="22 Marcador de número de diapositiva"/>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B327D6E-85C1-4887-8C75-86394824FEF3}" type="slidenum">
              <a:rPr lang="es-MX" smtClean="0"/>
              <a:pPr/>
              <a:t>‹Nº›</a:t>
            </a:fld>
            <a:endParaRPr lang="es-MX"/>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RECORDANDO…</a:t>
            </a:r>
            <a:endParaRPr lang="es-MX" dirty="0"/>
          </a:p>
        </p:txBody>
      </p:sp>
      <p:sp>
        <p:nvSpPr>
          <p:cNvPr id="3" name="Marcador de contenido 2"/>
          <p:cNvSpPr>
            <a:spLocks noGrp="1"/>
          </p:cNvSpPr>
          <p:nvPr>
            <p:ph idx="1"/>
          </p:nvPr>
        </p:nvSpPr>
        <p:spPr/>
        <p:txBody>
          <a:bodyPr/>
          <a:lstStyle/>
          <a:p>
            <a:r>
              <a:rPr lang="es-MX" b="1" dirty="0" smtClean="0"/>
              <a:t>Grafo:</a:t>
            </a:r>
            <a:r>
              <a:rPr lang="es-MX" dirty="0" smtClean="0"/>
              <a:t> Representación de nodos o vértices unidos por aristas o arcos.</a:t>
            </a:r>
          </a:p>
          <a:p>
            <a:r>
              <a:rPr lang="es-MX" b="1" dirty="0" smtClean="0"/>
              <a:t>Arboles Binarios: </a:t>
            </a:r>
            <a:r>
              <a:rPr lang="es-MX" dirty="0" smtClean="0"/>
              <a:t>Grafos conexos, </a:t>
            </a:r>
            <a:r>
              <a:rPr lang="es-MX" dirty="0" err="1" smtClean="0"/>
              <a:t>acíclicos</a:t>
            </a:r>
            <a:r>
              <a:rPr lang="es-MX" dirty="0" smtClean="0"/>
              <a:t> y no dirigidos.</a:t>
            </a:r>
            <a:endParaRPr lang="es-MX" dirty="0"/>
          </a:p>
        </p:txBody>
      </p:sp>
      <p:pic>
        <p:nvPicPr>
          <p:cNvPr id="5" name="Imagen 4"/>
          <p:cNvPicPr>
            <a:picLocks noChangeAspect="1"/>
          </p:cNvPicPr>
          <p:nvPr/>
        </p:nvPicPr>
        <p:blipFill rotWithShape="1">
          <a:blip r:embed="rId2" cstate="print"/>
          <a:srcRect l="54236" t="17719" r="3703" b="41923"/>
          <a:stretch/>
        </p:blipFill>
        <p:spPr>
          <a:xfrm>
            <a:off x="2627784" y="3717032"/>
            <a:ext cx="5472608" cy="2952328"/>
          </a:xfrm>
          <a:prstGeom prst="rect">
            <a:avLst/>
          </a:prstGeom>
        </p:spPr>
      </p:pic>
    </p:spTree>
    <p:extLst>
      <p:ext uri="{BB962C8B-B14F-4D97-AF65-F5344CB8AC3E}">
        <p14:creationId xmlns:p14="http://schemas.microsoft.com/office/powerpoint/2010/main" val="70775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Ejemplo </a:t>
            </a:r>
            <a:endParaRPr lang="es-MX" dirty="0"/>
          </a:p>
        </p:txBody>
      </p:sp>
      <p:pic>
        <p:nvPicPr>
          <p:cNvPr id="4" name="3 Marcador de contenido" descr="300px-Binary_search_tree.svg.png"/>
          <p:cNvPicPr>
            <a:picLocks noGrp="1" noChangeAspect="1"/>
          </p:cNvPicPr>
          <p:nvPr>
            <p:ph idx="1"/>
          </p:nvPr>
        </p:nvPicPr>
        <p:blipFill>
          <a:blip r:embed="rId2" cstate="print"/>
          <a:stretch>
            <a:fillRect/>
          </a:stretch>
        </p:blipFill>
        <p:spPr>
          <a:xfrm>
            <a:off x="2123728" y="1628800"/>
            <a:ext cx="5022533" cy="4185444"/>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95536" y="664096"/>
            <a:ext cx="8229600" cy="820688"/>
          </a:xfrm>
        </p:spPr>
        <p:txBody>
          <a:bodyPr/>
          <a:lstStyle/>
          <a:p>
            <a:r>
              <a:rPr lang="es-ES_tradnl" dirty="0" smtClean="0"/>
              <a:t>Búsqueda </a:t>
            </a:r>
            <a:endParaRPr lang="es-ES" dirty="0"/>
          </a:p>
        </p:txBody>
      </p:sp>
      <p:sp>
        <p:nvSpPr>
          <p:cNvPr id="3" name="2 Subtítulo"/>
          <p:cNvSpPr>
            <a:spLocks noGrp="1"/>
          </p:cNvSpPr>
          <p:nvPr>
            <p:ph type="subTitle" idx="1"/>
          </p:nvPr>
        </p:nvSpPr>
        <p:spPr>
          <a:xfrm>
            <a:off x="323528" y="1844824"/>
            <a:ext cx="8424936" cy="4032448"/>
          </a:xfrm>
        </p:spPr>
        <p:txBody>
          <a:bodyPr/>
          <a:lstStyle/>
          <a:p>
            <a:pPr algn="l"/>
            <a:r>
              <a:rPr lang="es-ES" dirty="0" smtClean="0"/>
              <a:t>Consiste acceder a la raíz del árbol, si el elemento a localizar coincide con éste la búsqueda ha concluido con éxito, si el elemento es menor se busca en el subárbol izquierdo y si es mayor en el derecho. Si se alcanza un nodo hoja y el elemento no ha sido encontrado se supone que no existe en el árbol. </a:t>
            </a:r>
          </a:p>
          <a:p>
            <a:pPr algn="l"/>
            <a:r>
              <a:rPr lang="es-ES" dirty="0" smtClean="0"/>
              <a:t>La búsqueda en este tipo de árboles es muy eficiente, representa una función logarítmica. </a:t>
            </a:r>
          </a:p>
          <a:p>
            <a:pPr algn="l"/>
            <a:endParaRPr lang="es-E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51520" y="1125630"/>
            <a:ext cx="8568952" cy="4679634"/>
          </a:xfrm>
        </p:spPr>
        <p:txBody>
          <a:bodyPr>
            <a:normAutofit/>
          </a:bodyPr>
          <a:lstStyle/>
          <a:p>
            <a:pPr algn="l"/>
            <a:r>
              <a:rPr lang="es-ES_tradnl" sz="3200" dirty="0" smtClean="0"/>
              <a:t>El máximo número de comparaciones que necesitaríamos para saber si un elemento se encuentra en un árbol binario estaría entre [log2(N+1)] y N, siendo N el número de nodos.</a:t>
            </a:r>
          </a:p>
          <a:p>
            <a:pPr algn="l"/>
            <a:r>
              <a:rPr lang="es-ES_tradnl" sz="3200" dirty="0" smtClean="0"/>
              <a:t> </a:t>
            </a:r>
            <a:endParaRPr lang="es-E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332656"/>
            <a:ext cx="8229600" cy="779512"/>
          </a:xfrm>
        </p:spPr>
        <p:txBody>
          <a:bodyPr/>
          <a:lstStyle/>
          <a:p>
            <a:r>
              <a:rPr lang="es-MX" dirty="0" smtClean="0"/>
              <a:t>Inserción </a:t>
            </a:r>
            <a:endParaRPr lang="es-ES" dirty="0"/>
          </a:p>
        </p:txBody>
      </p:sp>
      <p:sp>
        <p:nvSpPr>
          <p:cNvPr id="3" name="2 Subtítulo"/>
          <p:cNvSpPr>
            <a:spLocks noGrp="1"/>
          </p:cNvSpPr>
          <p:nvPr>
            <p:ph type="subTitle" idx="1"/>
          </p:nvPr>
        </p:nvSpPr>
        <p:spPr>
          <a:xfrm>
            <a:off x="323528" y="1340768"/>
            <a:ext cx="8424936" cy="5112568"/>
          </a:xfrm>
        </p:spPr>
        <p:txBody>
          <a:bodyPr/>
          <a:lstStyle/>
          <a:p>
            <a:pPr algn="l"/>
            <a:r>
              <a:rPr lang="es-MX" dirty="0" smtClean="0"/>
              <a:t>La inserción es similar a la búsqueda.</a:t>
            </a:r>
          </a:p>
          <a:p>
            <a:pPr algn="l"/>
            <a:r>
              <a:rPr lang="es-MX" dirty="0" smtClean="0"/>
              <a:t>Si tenemos inicialmente como parámetro un árbol vacío se crea un nuevo nodo como único contenido el elemento a insertar. </a:t>
            </a:r>
          </a:p>
          <a:p>
            <a:pPr algn="l"/>
            <a:r>
              <a:rPr lang="es-MX" dirty="0" smtClean="0"/>
              <a:t>Si no lo está, se comprueba si el elemento dado es menor que la raíz del árbol inicial con lo que se inserta en el subárbol izquierdo y si es mayor se inserta en el subárbol derecho.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539552" y="1196752"/>
            <a:ext cx="7520880" cy="4463610"/>
          </a:xfrm>
        </p:spPr>
        <p:txBody>
          <a:bodyPr>
            <a:normAutofit/>
          </a:bodyPr>
          <a:lstStyle/>
          <a:p>
            <a:pPr algn="l"/>
            <a:r>
              <a:rPr lang="es-ES_tradnl" sz="3200" dirty="0" smtClean="0"/>
              <a:t>Puede haber varias variantes a la hora de implementar la inserción en el TAD (Tipo Abstracto de Datos), y es la decisión a tomar cuando el elemento (o clave del elemento) a insertar ya se encuentra en el árbol, puede que éste sea modificado o que sea ignorada la inserción</a:t>
            </a:r>
            <a:endParaRPr lang="es-ES"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Ejemplo </a:t>
            </a:r>
            <a:endParaRPr lang="es-MX" dirty="0"/>
          </a:p>
        </p:txBody>
      </p:sp>
      <p:pic>
        <p:nvPicPr>
          <p:cNvPr id="4" name="3 Marcador de contenido" descr="799px-Insertar.svg.png"/>
          <p:cNvPicPr>
            <a:picLocks noGrp="1" noChangeAspect="1"/>
          </p:cNvPicPr>
          <p:nvPr>
            <p:ph idx="1"/>
          </p:nvPr>
        </p:nvPicPr>
        <p:blipFill>
          <a:blip r:embed="rId2" cstate="print"/>
          <a:stretch>
            <a:fillRect/>
          </a:stretch>
        </p:blipFill>
        <p:spPr>
          <a:xfrm>
            <a:off x="104248" y="2636912"/>
            <a:ext cx="9004256" cy="2490539"/>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22030" y="273224"/>
            <a:ext cx="8229600" cy="995536"/>
          </a:xfrm>
        </p:spPr>
        <p:txBody>
          <a:bodyPr/>
          <a:lstStyle/>
          <a:p>
            <a:r>
              <a:rPr lang="es-ES_tradnl" dirty="0" smtClean="0"/>
              <a:t>Borrado</a:t>
            </a:r>
            <a:endParaRPr lang="es-ES" dirty="0"/>
          </a:p>
        </p:txBody>
      </p:sp>
      <p:sp>
        <p:nvSpPr>
          <p:cNvPr id="3" name="2 Subtítulo"/>
          <p:cNvSpPr>
            <a:spLocks noGrp="1"/>
          </p:cNvSpPr>
          <p:nvPr>
            <p:ph type="subTitle" idx="1"/>
          </p:nvPr>
        </p:nvSpPr>
        <p:spPr>
          <a:xfrm>
            <a:off x="251520" y="1412776"/>
            <a:ext cx="8424936" cy="4968552"/>
          </a:xfrm>
        </p:spPr>
        <p:txBody>
          <a:bodyPr/>
          <a:lstStyle/>
          <a:p>
            <a:pPr algn="l"/>
            <a:r>
              <a:rPr lang="es-ES_tradnl" sz="3600" dirty="0" smtClean="0"/>
              <a:t>No es tan sencilla, existen varios casos a tener en consideración:</a:t>
            </a:r>
          </a:p>
          <a:p>
            <a:pPr algn="l"/>
            <a:endParaRPr lang="es-ES" sz="3600" dirty="0" smtClean="0"/>
          </a:p>
          <a:p>
            <a:pPr algn="l">
              <a:buFont typeface="Arial" pitchFamily="34" charset="0"/>
              <a:buChar char="•"/>
            </a:pPr>
            <a:r>
              <a:rPr lang="es-ES" sz="3600" dirty="0" smtClean="0"/>
              <a:t>Borrar un nodo sin hijos o nodo hoja</a:t>
            </a:r>
          </a:p>
          <a:p>
            <a:pPr algn="l">
              <a:buFont typeface="Arial" pitchFamily="34" charset="0"/>
              <a:buChar char="•"/>
            </a:pPr>
            <a:r>
              <a:rPr lang="es-ES" sz="3600" dirty="0" smtClean="0"/>
              <a:t>Borrar un nodo con un subárbol hijo</a:t>
            </a:r>
          </a:p>
          <a:p>
            <a:pPr algn="l">
              <a:buFont typeface="Arial" pitchFamily="34" charset="0"/>
              <a:buChar char="•"/>
            </a:pPr>
            <a:r>
              <a:rPr lang="es-ES" sz="3600" dirty="0" smtClean="0"/>
              <a:t>Borrar un nodo con dos subárboles hijo</a:t>
            </a:r>
          </a:p>
          <a:p>
            <a:endParaRPr lang="es-E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16024"/>
            <a:ext cx="9144000" cy="1540768"/>
          </a:xfrm>
        </p:spPr>
        <p:txBody>
          <a:bodyPr>
            <a:normAutofit/>
          </a:bodyPr>
          <a:lstStyle/>
          <a:p>
            <a:r>
              <a:rPr lang="es-ES" sz="4000" dirty="0" smtClean="0"/>
              <a:t>Borrar un nodo sin hijos o nodo hoja</a:t>
            </a:r>
            <a:endParaRPr lang="es-ES" sz="4000" dirty="0"/>
          </a:p>
        </p:txBody>
      </p:sp>
      <p:sp>
        <p:nvSpPr>
          <p:cNvPr id="3" name="2 Subtítulo"/>
          <p:cNvSpPr>
            <a:spLocks noGrp="1"/>
          </p:cNvSpPr>
          <p:nvPr>
            <p:ph type="subTitle" idx="1"/>
          </p:nvPr>
        </p:nvSpPr>
        <p:spPr>
          <a:xfrm>
            <a:off x="539552" y="1772816"/>
            <a:ext cx="8136904" cy="1008112"/>
          </a:xfrm>
        </p:spPr>
        <p:txBody>
          <a:bodyPr/>
          <a:lstStyle/>
          <a:p>
            <a:pPr algn="l"/>
            <a:r>
              <a:rPr lang="es-ES" dirty="0" smtClean="0"/>
              <a:t>Simplemente se borra y se establece a nulo el apuntador de su padre.</a:t>
            </a:r>
          </a:p>
        </p:txBody>
      </p:sp>
      <p:pic>
        <p:nvPicPr>
          <p:cNvPr id="4" name="3 Imagen" descr="http://upload.wikimedia.org/wikipedia/commons/a/ac/ABBHOJA3.jpg"/>
          <p:cNvPicPr/>
          <p:nvPr/>
        </p:nvPicPr>
        <p:blipFill>
          <a:blip r:embed="rId2" cstate="print"/>
          <a:srcRect t="13043" b="15217"/>
          <a:stretch>
            <a:fillRect/>
          </a:stretch>
        </p:blipFill>
        <p:spPr bwMode="auto">
          <a:xfrm>
            <a:off x="1259632" y="2996952"/>
            <a:ext cx="6192688" cy="3024336"/>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57200"/>
            <a:ext cx="9144000" cy="1355576"/>
          </a:xfrm>
        </p:spPr>
        <p:txBody>
          <a:bodyPr>
            <a:normAutofit/>
          </a:bodyPr>
          <a:lstStyle/>
          <a:p>
            <a:r>
              <a:rPr lang="es-ES" sz="4000" dirty="0" smtClean="0"/>
              <a:t>Borrar un nodo con un subárbol hijo</a:t>
            </a:r>
            <a:endParaRPr lang="es-ES" sz="4000" dirty="0"/>
          </a:p>
        </p:txBody>
      </p:sp>
      <p:sp>
        <p:nvSpPr>
          <p:cNvPr id="3" name="2 Subtítulo"/>
          <p:cNvSpPr>
            <a:spLocks noGrp="1"/>
          </p:cNvSpPr>
          <p:nvPr>
            <p:ph type="subTitle" idx="1"/>
          </p:nvPr>
        </p:nvSpPr>
        <p:spPr>
          <a:xfrm>
            <a:off x="323528" y="1772816"/>
            <a:ext cx="8352928" cy="1080120"/>
          </a:xfrm>
        </p:spPr>
        <p:txBody>
          <a:bodyPr>
            <a:normAutofit/>
          </a:bodyPr>
          <a:lstStyle/>
          <a:p>
            <a:pPr algn="l"/>
            <a:r>
              <a:rPr lang="es-ES" dirty="0" smtClean="0"/>
              <a:t>Se borra el nodo y se asigna su subárbol hijo como subárbol de su padre.</a:t>
            </a:r>
            <a:endParaRPr lang="es-ES" dirty="0"/>
          </a:p>
        </p:txBody>
      </p:sp>
      <p:pic>
        <p:nvPicPr>
          <p:cNvPr id="4" name="3 Imagen" descr="http://upload.wikimedia.org/wikipedia/commons/1/1b/ABBHOJA5.jpg"/>
          <p:cNvPicPr/>
          <p:nvPr/>
        </p:nvPicPr>
        <p:blipFill>
          <a:blip r:embed="rId2" cstate="print"/>
          <a:srcRect t="11364" b="10606"/>
          <a:stretch>
            <a:fillRect/>
          </a:stretch>
        </p:blipFill>
        <p:spPr bwMode="auto">
          <a:xfrm>
            <a:off x="827584" y="3140968"/>
            <a:ext cx="6768752" cy="288032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16024"/>
            <a:ext cx="9144000" cy="1252736"/>
          </a:xfrm>
        </p:spPr>
        <p:txBody>
          <a:bodyPr>
            <a:normAutofit/>
          </a:bodyPr>
          <a:lstStyle/>
          <a:p>
            <a:r>
              <a:rPr lang="es-ES" sz="4000" dirty="0" smtClean="0"/>
              <a:t>Borrar un nodo con dos subárboles hijo</a:t>
            </a:r>
            <a:endParaRPr lang="es-ES" sz="4000" dirty="0"/>
          </a:p>
        </p:txBody>
      </p:sp>
      <p:sp>
        <p:nvSpPr>
          <p:cNvPr id="3" name="2 Subtítulo"/>
          <p:cNvSpPr>
            <a:spLocks noGrp="1"/>
          </p:cNvSpPr>
          <p:nvPr>
            <p:ph type="subTitle" idx="1"/>
          </p:nvPr>
        </p:nvSpPr>
        <p:spPr>
          <a:xfrm>
            <a:off x="251520" y="1340768"/>
            <a:ext cx="8640960" cy="2448272"/>
          </a:xfrm>
        </p:spPr>
        <p:txBody>
          <a:bodyPr>
            <a:normAutofit/>
          </a:bodyPr>
          <a:lstStyle/>
          <a:p>
            <a:pPr algn="l"/>
            <a:r>
              <a:rPr lang="es-ES" sz="2400" b="1" dirty="0" smtClean="0"/>
              <a:t>L</a:t>
            </a:r>
            <a:r>
              <a:rPr lang="es-ES" sz="2400" dirty="0" smtClean="0"/>
              <a:t>a solución está en reemplazar el valor del nodo por el de su predecesor o por el de su sucesor en inorden y posteriormente borrar este nodo. Su predecesor en inorden será el nodo más a la derecha de su subárbol izquierdo (mayor nodo del subárbol izquierdo), y su sucesor el nodo más a la izquierda de su subárbol derecho (menor nodo del subárbol derecho). </a:t>
            </a:r>
          </a:p>
          <a:p>
            <a:pPr algn="l"/>
            <a:endParaRPr lang="es-ES" sz="2400" dirty="0"/>
          </a:p>
        </p:txBody>
      </p:sp>
      <p:pic>
        <p:nvPicPr>
          <p:cNvPr id="4" name="3 Imagen" descr="http://upload.wikimedia.org/wikipedia/commons/b/ba/ABBHOJA4.jpg"/>
          <p:cNvPicPr/>
          <p:nvPr/>
        </p:nvPicPr>
        <p:blipFill>
          <a:blip r:embed="rId2" cstate="print"/>
          <a:srcRect t="9774" b="9774"/>
          <a:stretch>
            <a:fillRect/>
          </a:stretch>
        </p:blipFill>
        <p:spPr bwMode="auto">
          <a:xfrm>
            <a:off x="1259632" y="3789040"/>
            <a:ext cx="6264696" cy="252028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ARBOL BINARIO POSICIONAL</a:t>
            </a:r>
            <a:endParaRPr lang="es-MX" dirty="0"/>
          </a:p>
        </p:txBody>
      </p:sp>
      <p:sp>
        <p:nvSpPr>
          <p:cNvPr id="3" name="Marcador de contenido 2"/>
          <p:cNvSpPr>
            <a:spLocks noGrp="1"/>
          </p:cNvSpPr>
          <p:nvPr>
            <p:ph idx="1"/>
          </p:nvPr>
        </p:nvSpPr>
        <p:spPr/>
        <p:txBody>
          <a:bodyPr/>
          <a:lstStyle/>
          <a:p>
            <a:r>
              <a:rPr lang="es-MX" dirty="0" smtClean="0"/>
              <a:t>Son de suma importancia.</a:t>
            </a:r>
          </a:p>
          <a:p>
            <a:r>
              <a:rPr lang="es-MX" dirty="0" smtClean="0"/>
              <a:t>Se etiquetan como izquierda y derecha</a:t>
            </a:r>
          </a:p>
          <a:p>
            <a:endParaRPr lang="es-MX" dirty="0"/>
          </a:p>
        </p:txBody>
      </p:sp>
      <p:pic>
        <p:nvPicPr>
          <p:cNvPr id="4" name="Imagen 3"/>
          <p:cNvPicPr>
            <a:picLocks noChangeAspect="1"/>
          </p:cNvPicPr>
          <p:nvPr/>
        </p:nvPicPr>
        <p:blipFill rotWithShape="1">
          <a:blip r:embed="rId2" cstate="print"/>
          <a:srcRect l="42806" t="35235" r="22881" b="7672"/>
          <a:stretch/>
        </p:blipFill>
        <p:spPr>
          <a:xfrm>
            <a:off x="827584" y="2669323"/>
            <a:ext cx="4464497" cy="4176464"/>
          </a:xfrm>
          <a:prstGeom prst="rect">
            <a:avLst/>
          </a:prstGeom>
        </p:spPr>
      </p:pic>
    </p:spTree>
    <p:extLst>
      <p:ext uri="{BB962C8B-B14F-4D97-AF65-F5344CB8AC3E}">
        <p14:creationId xmlns:p14="http://schemas.microsoft.com/office/powerpoint/2010/main" val="2812841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95536" y="332656"/>
            <a:ext cx="8229600" cy="923528"/>
          </a:xfrm>
        </p:spPr>
        <p:txBody>
          <a:bodyPr/>
          <a:lstStyle/>
          <a:p>
            <a:r>
              <a:rPr lang="es-ES_tradnl" dirty="0" smtClean="0"/>
              <a:t>Recorridos</a:t>
            </a:r>
            <a:endParaRPr lang="es-ES" dirty="0"/>
          </a:p>
        </p:txBody>
      </p:sp>
      <p:sp>
        <p:nvSpPr>
          <p:cNvPr id="3" name="2 Subtítulo"/>
          <p:cNvSpPr>
            <a:spLocks noGrp="1"/>
          </p:cNvSpPr>
          <p:nvPr>
            <p:ph type="subTitle" idx="1"/>
          </p:nvPr>
        </p:nvSpPr>
        <p:spPr>
          <a:xfrm>
            <a:off x="251520" y="1340768"/>
            <a:ext cx="8496944" cy="5040560"/>
          </a:xfrm>
        </p:spPr>
        <p:txBody>
          <a:bodyPr/>
          <a:lstStyle/>
          <a:p>
            <a:pPr algn="l"/>
            <a:r>
              <a:rPr lang="es-ES_tradnl" dirty="0" smtClean="0"/>
              <a:t>Se puede hacer un recorrido de un árbol en profundidad o en anchura. Los recorridos en anchura son por niveles, se realiza horizontalmente desde la raíz a todos los hijos antes de pasar a la descendencia de alguno de los hijos. El recorrido en profundidad lleva al camino desde la raíz hacia el descendiente más lejano del primer hijo y luego continúa con el siguiente hijo. </a:t>
            </a:r>
          </a:p>
          <a:p>
            <a:pPr algn="l"/>
            <a:r>
              <a:rPr lang="es-ES_tradnl" dirty="0" smtClean="0"/>
              <a:t>Como recorridos en profundidad tenemos inorden, </a:t>
            </a:r>
            <a:r>
              <a:rPr lang="es-ES_tradnl" dirty="0" err="1" smtClean="0"/>
              <a:t>preorden</a:t>
            </a:r>
            <a:r>
              <a:rPr lang="es-ES_tradnl" dirty="0" smtClean="0"/>
              <a:t> y </a:t>
            </a:r>
            <a:r>
              <a:rPr lang="es-ES_tradnl" dirty="0" err="1" smtClean="0"/>
              <a:t>postorden</a:t>
            </a:r>
            <a:r>
              <a:rPr lang="es-ES_tradnl" dirty="0" smtClean="0"/>
              <a:t>. </a:t>
            </a:r>
            <a:endParaRPr lang="es-E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432048" y="332656"/>
            <a:ext cx="8244408" cy="6525344"/>
          </a:xfrm>
        </p:spPr>
        <p:txBody>
          <a:bodyPr>
            <a:normAutofit/>
          </a:bodyPr>
          <a:lstStyle/>
          <a:p>
            <a:r>
              <a:rPr lang="es-ES_tradnl" dirty="0" smtClean="0"/>
              <a:t>Una propiedad de los ABB es que al hacer un recorrido en profundidad inorden obtenemos los elementos ordenados de forma ascendente.</a:t>
            </a:r>
          </a:p>
          <a:p>
            <a:endParaRPr lang="es-ES_tradnl" dirty="0" smtClean="0"/>
          </a:p>
          <a:p>
            <a:endParaRPr lang="es-ES_tradnl" dirty="0" smtClean="0"/>
          </a:p>
          <a:p>
            <a:endParaRPr lang="es-ES_tradnl" dirty="0" smtClean="0"/>
          </a:p>
          <a:p>
            <a:endParaRPr lang="es-ES_tradnl" dirty="0" smtClean="0"/>
          </a:p>
          <a:p>
            <a:endParaRPr lang="es-ES_tradnl" dirty="0" smtClean="0"/>
          </a:p>
          <a:p>
            <a:endParaRPr lang="es-ES_tradnl" dirty="0" smtClean="0"/>
          </a:p>
          <a:p>
            <a:r>
              <a:rPr lang="es-ES_tradnl" sz="2400" dirty="0" smtClean="0"/>
              <a:t>Resultado de hacer el recorrido en:</a:t>
            </a:r>
            <a:endParaRPr lang="es-ES" sz="2400" dirty="0" smtClean="0"/>
          </a:p>
          <a:p>
            <a:r>
              <a:rPr lang="es-ES_tradnl" sz="2400" b="1" dirty="0" smtClean="0"/>
              <a:t>Inorden</a:t>
            </a:r>
            <a:r>
              <a:rPr lang="es-ES_tradnl" sz="2400" dirty="0" smtClean="0"/>
              <a:t> = [6, 9, 13, 14, 15, 17, 20, 26, 64, 72].</a:t>
            </a:r>
            <a:endParaRPr lang="es-ES" sz="2400" dirty="0" smtClean="0"/>
          </a:p>
          <a:p>
            <a:r>
              <a:rPr lang="es-ES_tradnl" sz="2400" b="1" dirty="0" err="1" smtClean="0"/>
              <a:t>Preorden</a:t>
            </a:r>
            <a:r>
              <a:rPr lang="es-ES_tradnl" sz="2400" dirty="0" smtClean="0"/>
              <a:t> = [15, 9, 6, 14, 13, 20, 17, 64, 26, 72].</a:t>
            </a:r>
            <a:endParaRPr lang="es-ES" sz="2400" dirty="0" smtClean="0"/>
          </a:p>
          <a:p>
            <a:r>
              <a:rPr lang="es-ES_tradnl" sz="2400" b="1" dirty="0" err="1" smtClean="0"/>
              <a:t>Postorden</a:t>
            </a:r>
            <a:r>
              <a:rPr lang="es-ES_tradnl" sz="2400" dirty="0" smtClean="0"/>
              <a:t> =[6, 13, 14, 9, 17, 26, 72, 64, 20, 15]. </a:t>
            </a:r>
            <a:endParaRPr lang="es-ES" sz="2400" dirty="0"/>
          </a:p>
        </p:txBody>
      </p:sp>
      <p:pic>
        <p:nvPicPr>
          <p:cNvPr id="4" name="3 Imagen" descr="http://upload.wikimedia.org/wikipedia/commons/6/69/ABBEJEM.jpg"/>
          <p:cNvPicPr/>
          <p:nvPr/>
        </p:nvPicPr>
        <p:blipFill>
          <a:blip r:embed="rId2" cstate="print"/>
          <a:srcRect/>
          <a:stretch>
            <a:fillRect/>
          </a:stretch>
        </p:blipFill>
        <p:spPr bwMode="auto">
          <a:xfrm>
            <a:off x="2051720" y="1988840"/>
            <a:ext cx="5184576" cy="2674019"/>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LISTA DOBLEMENTE ENLAZADA</a:t>
            </a:r>
            <a:endParaRPr lang="es-MX" dirty="0"/>
          </a:p>
        </p:txBody>
      </p:sp>
      <p:pic>
        <p:nvPicPr>
          <p:cNvPr id="4" name="Imagen 3"/>
          <p:cNvPicPr>
            <a:picLocks noChangeAspect="1"/>
          </p:cNvPicPr>
          <p:nvPr/>
        </p:nvPicPr>
        <p:blipFill rotWithShape="1">
          <a:blip r:embed="rId2" cstate="print"/>
          <a:srcRect l="10153" t="54922" r="50554" b="8657"/>
          <a:stretch/>
        </p:blipFill>
        <p:spPr>
          <a:xfrm>
            <a:off x="323528" y="1556792"/>
            <a:ext cx="8428830" cy="4392488"/>
          </a:xfrm>
          <a:prstGeom prst="rect">
            <a:avLst/>
          </a:prstGeom>
        </p:spPr>
      </p:pic>
    </p:spTree>
    <p:extLst>
      <p:ext uri="{BB962C8B-B14F-4D97-AF65-F5344CB8AC3E}">
        <p14:creationId xmlns:p14="http://schemas.microsoft.com/office/powerpoint/2010/main" val="1099186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LISTA MEDIANTE TRES ARREGLOS</a:t>
            </a:r>
            <a:endParaRPr lang="es-MX" dirty="0"/>
          </a:p>
        </p:txBody>
      </p:sp>
      <p:pic>
        <p:nvPicPr>
          <p:cNvPr id="4" name="Imagen 3"/>
          <p:cNvPicPr>
            <a:picLocks noChangeAspect="1"/>
          </p:cNvPicPr>
          <p:nvPr/>
        </p:nvPicPr>
        <p:blipFill rotWithShape="1">
          <a:blip r:embed="rId2" cstate="print"/>
          <a:srcRect l="64389" t="15548" r="6279" b="29328"/>
          <a:stretch/>
        </p:blipFill>
        <p:spPr>
          <a:xfrm>
            <a:off x="1475656" y="1556792"/>
            <a:ext cx="4762872" cy="5032467"/>
          </a:xfrm>
          <a:prstGeom prst="rect">
            <a:avLst/>
          </a:prstGeom>
        </p:spPr>
      </p:pic>
    </p:spTree>
    <p:extLst>
      <p:ext uri="{BB962C8B-B14F-4D97-AF65-F5344CB8AC3E}">
        <p14:creationId xmlns:p14="http://schemas.microsoft.com/office/powerpoint/2010/main" val="1200915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LISTA DOBLEMENTE ENLAZADA</a:t>
            </a:r>
            <a:endParaRPr lang="es-MX" dirty="0"/>
          </a:p>
        </p:txBody>
      </p:sp>
      <p:pic>
        <p:nvPicPr>
          <p:cNvPr id="4" name="Imagen 3"/>
          <p:cNvPicPr>
            <a:picLocks noChangeAspect="1"/>
          </p:cNvPicPr>
          <p:nvPr/>
        </p:nvPicPr>
        <p:blipFill rotWithShape="1">
          <a:blip r:embed="rId2"/>
          <a:srcRect l="36164" t="40156" r="18454" b="19641"/>
          <a:stretch/>
        </p:blipFill>
        <p:spPr>
          <a:xfrm>
            <a:off x="323528" y="1417638"/>
            <a:ext cx="8520088" cy="4243610"/>
          </a:xfrm>
          <a:prstGeom prst="rect">
            <a:avLst/>
          </a:prstGeom>
        </p:spPr>
      </p:pic>
    </p:spTree>
    <p:extLst>
      <p:ext uri="{BB962C8B-B14F-4D97-AF65-F5344CB8AC3E}">
        <p14:creationId xmlns:p14="http://schemas.microsoft.com/office/powerpoint/2010/main" val="611950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LISTA MEDIANTE TRES ARREGLOS</a:t>
            </a:r>
            <a:endParaRPr lang="es-MX" dirty="0"/>
          </a:p>
        </p:txBody>
      </p:sp>
      <p:pic>
        <p:nvPicPr>
          <p:cNvPr id="4" name="Imagen 3"/>
          <p:cNvPicPr>
            <a:picLocks noChangeAspect="1"/>
          </p:cNvPicPr>
          <p:nvPr/>
        </p:nvPicPr>
        <p:blipFill rotWithShape="1">
          <a:blip r:embed="rId2"/>
          <a:srcRect l="55534" t="36219" r="21221" b="9641"/>
          <a:stretch/>
        </p:blipFill>
        <p:spPr>
          <a:xfrm>
            <a:off x="2572126" y="1393593"/>
            <a:ext cx="3999747" cy="5237764"/>
          </a:xfrm>
          <a:prstGeom prst="rect">
            <a:avLst/>
          </a:prstGeom>
        </p:spPr>
      </p:pic>
    </p:spTree>
    <p:extLst>
      <p:ext uri="{BB962C8B-B14F-4D97-AF65-F5344CB8AC3E}">
        <p14:creationId xmlns:p14="http://schemas.microsoft.com/office/powerpoint/2010/main" val="2386591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ES" dirty="0"/>
              <a:t>Árbol binario de búsqueda</a:t>
            </a:r>
            <a:br>
              <a:rPr lang="es-ES" dirty="0"/>
            </a:br>
            <a:endParaRPr lang="es-MX" dirty="0"/>
          </a:p>
        </p:txBody>
      </p:sp>
      <p:sp>
        <p:nvSpPr>
          <p:cNvPr id="3" name="2 Subtítulo"/>
          <p:cNvSpPr>
            <a:spLocks noGrp="1"/>
          </p:cNvSpPr>
          <p:nvPr>
            <p:ph type="subTitle" idx="1"/>
          </p:nvPr>
        </p:nvSpPr>
        <p:spPr/>
        <p:txBody>
          <a:bodyPr>
            <a:noAutofit/>
          </a:bodyPr>
          <a:lstStyle/>
          <a:p>
            <a:r>
              <a:rPr lang="es-MX" sz="2400" dirty="0">
                <a:solidFill>
                  <a:schemeClr val="tx1"/>
                </a:solidFill>
              </a:rPr>
              <a:t>Un árbol binario de búsqueda </a:t>
            </a:r>
            <a:r>
              <a:rPr lang="es-MX" sz="2400" dirty="0" smtClean="0">
                <a:solidFill>
                  <a:schemeClr val="tx1"/>
                </a:solidFill>
              </a:rPr>
              <a:t>es </a:t>
            </a:r>
            <a:r>
              <a:rPr lang="es-MX" sz="2400" dirty="0">
                <a:solidFill>
                  <a:schemeClr val="tx1"/>
                </a:solidFill>
              </a:rPr>
              <a:t>un tipo particular de árbol binario que presenta una estructura de datos en forma de </a:t>
            </a:r>
            <a:r>
              <a:rPr lang="es-MX" sz="2400" dirty="0" smtClean="0">
                <a:solidFill>
                  <a:schemeClr val="tx1"/>
                </a:solidFill>
              </a:rPr>
              <a:t>árbol usada </a:t>
            </a:r>
            <a:r>
              <a:rPr lang="es-MX" sz="2400" dirty="0">
                <a:solidFill>
                  <a:schemeClr val="tx1"/>
                </a:solidFill>
              </a:rPr>
              <a:t>en informática.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23528" y="404664"/>
            <a:ext cx="8496944" cy="6192688"/>
          </a:xfrm>
        </p:spPr>
        <p:txBody>
          <a:bodyPr>
            <a:normAutofit/>
          </a:bodyPr>
          <a:lstStyle/>
          <a:p>
            <a:pPr algn="l"/>
            <a:endParaRPr lang="es-ES" sz="2400" dirty="0" smtClean="0"/>
          </a:p>
          <a:p>
            <a:pPr algn="l"/>
            <a:r>
              <a:rPr lang="es-ES" sz="2400" dirty="0" smtClean="0"/>
              <a:t>Un árbol binario no vacío, de raíz R, es un árbol binario de búsqueda si:</a:t>
            </a:r>
          </a:p>
          <a:p>
            <a:pPr algn="l"/>
            <a:endParaRPr lang="es-ES" sz="2400" dirty="0" smtClean="0"/>
          </a:p>
          <a:p>
            <a:pPr lvl="0" algn="l">
              <a:buFont typeface="Arial" pitchFamily="34" charset="0"/>
              <a:buChar char="•"/>
            </a:pPr>
            <a:r>
              <a:rPr lang="es-ES" sz="2400" dirty="0" smtClean="0"/>
              <a:t>En caso de tener subárbol izquierdo, la raíz R debe ser mayor que el valor máximo almacenado en el subárbol izquierdo, y que el subárbol izquierdo sea un árbol binario de búsqueda.</a:t>
            </a:r>
          </a:p>
          <a:p>
            <a:pPr lvl="0" algn="l">
              <a:buFont typeface="Arial" pitchFamily="34" charset="0"/>
              <a:buChar char="•"/>
            </a:pPr>
            <a:endParaRPr lang="es-ES" sz="2400" dirty="0" smtClean="0"/>
          </a:p>
          <a:p>
            <a:pPr lvl="0" algn="l">
              <a:buFont typeface="Arial" pitchFamily="34" charset="0"/>
              <a:buChar char="•"/>
            </a:pPr>
            <a:r>
              <a:rPr lang="es-ES" sz="2400" dirty="0" smtClean="0"/>
              <a:t>En caso de tener subárbol derecho, la raíz R debe ser menor que el valor mínimo almacenado en el subárbol derecho, y que el subárbol derecho sea un árbol binario de búsqueda.</a:t>
            </a:r>
          </a:p>
          <a:p>
            <a:pPr algn="l"/>
            <a:endParaRPr lang="es-E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92696"/>
            <a:ext cx="8229600" cy="724942"/>
          </a:xfrm>
        </p:spPr>
        <p:txBody>
          <a:bodyPr>
            <a:normAutofit fontScale="90000"/>
          </a:bodyPr>
          <a:lstStyle/>
          <a:p>
            <a:r>
              <a:rPr lang="es-MX" dirty="0"/>
              <a:t>Descripción</a:t>
            </a:r>
            <a:br>
              <a:rPr lang="es-MX" dirty="0"/>
            </a:br>
            <a:endParaRPr lang="es-MX" dirty="0"/>
          </a:p>
        </p:txBody>
      </p:sp>
      <p:sp>
        <p:nvSpPr>
          <p:cNvPr id="3" name="2 Marcador de contenido"/>
          <p:cNvSpPr>
            <a:spLocks noGrp="1"/>
          </p:cNvSpPr>
          <p:nvPr>
            <p:ph idx="1"/>
          </p:nvPr>
        </p:nvSpPr>
        <p:spPr>
          <a:xfrm>
            <a:off x="179512" y="1124744"/>
            <a:ext cx="8784976" cy="5472608"/>
          </a:xfrm>
        </p:spPr>
        <p:txBody>
          <a:bodyPr>
            <a:normAutofit/>
          </a:bodyPr>
          <a:lstStyle/>
          <a:p>
            <a:r>
              <a:rPr lang="es-MX" sz="2800" dirty="0"/>
              <a:t>Para una fácil comprensión queda resumido en que es un árbol binario que cumple que el subárbol izquierdo de cualquier nodo (si no está vacío) contiene valores menores que el que contiene dicho nodo, y el subárbol derecho (si no está vacío) contiene valores mayores.</a:t>
            </a:r>
          </a:p>
          <a:p>
            <a:r>
              <a:rPr lang="es-MX" sz="2800" dirty="0"/>
              <a:t>Para estas definiciones se considera que hay una relación de orden establecida entre los elementos de los nodos. </a:t>
            </a:r>
            <a:r>
              <a:rPr lang="es-MX" sz="2800" dirty="0" smtClean="0"/>
              <a:t>de </a:t>
            </a:r>
            <a:r>
              <a:rPr lang="es-MX" sz="2800" dirty="0"/>
              <a:t>programación. De aquí se deduce que </a:t>
            </a:r>
            <a:r>
              <a:rPr lang="es-MX" dirty="0" smtClean="0"/>
              <a:t>se puede </a:t>
            </a:r>
            <a:r>
              <a:rPr lang="es-MX" sz="2800" dirty="0"/>
              <a:t>haber distintos árboles binarios de búsqueda para un mismo conjunto de elementos.</a:t>
            </a:r>
          </a:p>
          <a:p>
            <a:endParaRPr lang="es-MX"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értice">
  <a:themeElements>
    <a:clrScheme name="Vértice">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Vértice">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Vértice">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165</TotalTime>
  <Words>763</Words>
  <Application>Microsoft Office PowerPoint</Application>
  <PresentationFormat>Presentación en pantalla (4:3)</PresentationFormat>
  <Paragraphs>59</Paragraphs>
  <Slides>21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21</vt:i4>
      </vt:variant>
    </vt:vector>
  </HeadingPairs>
  <TitlesOfParts>
    <vt:vector size="28" baseType="lpstr">
      <vt:lpstr>Arial</vt:lpstr>
      <vt:lpstr>Book Antiqua</vt:lpstr>
      <vt:lpstr>Lucida Sans</vt:lpstr>
      <vt:lpstr>Wingdings</vt:lpstr>
      <vt:lpstr>Wingdings 2</vt:lpstr>
      <vt:lpstr>Wingdings 3</vt:lpstr>
      <vt:lpstr>Vértice</vt:lpstr>
      <vt:lpstr>RECORDANDO…</vt:lpstr>
      <vt:lpstr>ARBOL BINARIO POSICIONAL</vt:lpstr>
      <vt:lpstr>LISTA DOBLEMENTE ENLAZADA</vt:lpstr>
      <vt:lpstr>LISTA MEDIANTE TRES ARREGLOS</vt:lpstr>
      <vt:lpstr>LISTA DOBLEMENTE ENLAZADA</vt:lpstr>
      <vt:lpstr>LISTA MEDIANTE TRES ARREGLOS</vt:lpstr>
      <vt:lpstr>Árbol binario de búsqueda </vt:lpstr>
      <vt:lpstr>Presentación de PowerPoint</vt:lpstr>
      <vt:lpstr>Descripción </vt:lpstr>
      <vt:lpstr>Ejemplo </vt:lpstr>
      <vt:lpstr>Búsqueda </vt:lpstr>
      <vt:lpstr>Presentación de PowerPoint</vt:lpstr>
      <vt:lpstr>Inserción </vt:lpstr>
      <vt:lpstr>Presentación de PowerPoint</vt:lpstr>
      <vt:lpstr>Ejemplo </vt:lpstr>
      <vt:lpstr>Borrado</vt:lpstr>
      <vt:lpstr>Borrar un nodo sin hijos o nodo hoja</vt:lpstr>
      <vt:lpstr>Borrar un nodo con un subárbol hijo</vt:lpstr>
      <vt:lpstr>Borrar un nodo con dos subárboles hijo</vt:lpstr>
      <vt:lpstr>Recorridos</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Árbol binario de búsqueda </dc:title>
  <dc:creator>dell</dc:creator>
  <cp:lastModifiedBy>Edsel Barbosa Gonzalez</cp:lastModifiedBy>
  <cp:revision>20</cp:revision>
  <dcterms:created xsi:type="dcterms:W3CDTF">2013-11-29T23:35:01Z</dcterms:created>
  <dcterms:modified xsi:type="dcterms:W3CDTF">2013-12-03T17:13:50Z</dcterms:modified>
</cp:coreProperties>
</file>