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35a77ad0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35a77ad0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35a77ad0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35a77ad0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35a77ad0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35a77ad0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35a77ad0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35a77ad0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35a77ad0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35a77ad0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35a77ad0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35a77ad0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35a77ad0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35a77ad0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35a77ad0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35a77ad0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35a77ad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35a77ad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37d29e6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37d29e6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35a77ad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35a77ad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35a77ad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35a77ad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35a77ad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35a77ad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35a77ad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35a77ad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35a77ad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35a77ad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35a77ad0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35a77ad0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35a77ad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35a77ad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1" y="4585700"/>
            <a:ext cx="1022549" cy="3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5009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developer.mozilla.org/en-US/docs/Learn_web_development/Howto/Web_mechanics/What_is_a_URL#summar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insomnia.rest/" TargetMode="External"/><Relationship Id="rId6" Type="http://schemas.openxmlformats.org/officeDocument/2006/relationships/hyperlink" Target="https://insomnia.rest/" TargetMode="External"/><Relationship Id="rId7" Type="http://schemas.openxmlformats.org/officeDocument/2006/relationships/hyperlink" Target="https://www.postman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tracker.ietf.org/doc/html/rfc7231#section-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pt-BR/docs/Web/HTTP/Reference/Status#respostas_informativas" TargetMode="External"/><Relationship Id="rId4" Type="http://schemas.openxmlformats.org/officeDocument/2006/relationships/hyperlink" Target="https://developer.mozilla.org/pt-BR/docs/Web/HTTP/Reference/Status#respostas_bem-sucedidas" TargetMode="External"/><Relationship Id="rId5" Type="http://schemas.openxmlformats.org/officeDocument/2006/relationships/hyperlink" Target="https://developer.mozilla.org/pt-BR/docs/Web/HTTP/Reference/Status#mensagens_de_redirecionamento" TargetMode="External"/><Relationship Id="rId6" Type="http://schemas.openxmlformats.org/officeDocument/2006/relationships/hyperlink" Target="https://developer.mozilla.org/pt-BR/docs/Web/HTTP/Reference/Status#respostas_de_erro_do_cliente" TargetMode="External"/><Relationship Id="rId7" Type="http://schemas.openxmlformats.org/officeDocument/2006/relationships/hyperlink" Target="https://developer.mozilla.org/pt-BR/docs/Web/HTTP/Reference/Status#respostas_de_erro_do_servido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5000">
                <a:latin typeface="Roboto"/>
                <a:ea typeface="Roboto"/>
                <a:cs typeface="Roboto"/>
                <a:sym typeface="Roboto"/>
              </a:rPr>
              <a:t>Arquitetura de Software Moderna</a:t>
            </a:r>
            <a:endParaRPr b="1" sz="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3"/>
              <a:buFont typeface="Arial"/>
              <a:buNone/>
            </a:pPr>
            <a:r>
              <a:rPr lang="pt-BR" sz="220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Matheus Barbosa</a:t>
            </a:r>
            <a:endParaRPr sz="2203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13"/>
              <a:buNone/>
            </a:pPr>
            <a:r>
              <a:rPr lang="pt-BR" sz="2203">
                <a:latin typeface="Roboto Medium"/>
                <a:ea typeface="Roboto Medium"/>
                <a:cs typeface="Roboto Medium"/>
                <a:sym typeface="Roboto Medium"/>
              </a:rPr>
              <a:t>matheus.barbosa@dcx.ufpb.br</a:t>
            </a:r>
            <a:endParaRPr sz="229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50" y="4325588"/>
            <a:ext cx="373250" cy="53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354" y="4282325"/>
            <a:ext cx="496825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>
            <a:off x="329500" y="1647300"/>
            <a:ext cx="4132200" cy="1848900"/>
            <a:chOff x="322175" y="1162600"/>
            <a:chExt cx="4132200" cy="1848900"/>
          </a:xfrm>
        </p:grpSpPr>
        <p:sp>
          <p:nvSpPr>
            <p:cNvPr id="168" name="Google Shape;168;p22"/>
            <p:cNvSpPr/>
            <p:nvPr/>
          </p:nvSpPr>
          <p:spPr>
            <a:xfrm>
              <a:off x="504275" y="1722900"/>
              <a:ext cx="3950100" cy="127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lang="pt-BR" sz="1600">
                  <a:latin typeface="Roboto"/>
                  <a:ea typeface="Roboto"/>
                  <a:cs typeface="Roboto"/>
                  <a:sym typeface="Roboto"/>
                </a:rPr>
                <a:t>Significa "não autenticado". Ou seja, o cliente deve se autenticar para obter a resposta solicitada.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22175" y="1162600"/>
              <a:ext cx="210000" cy="1848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32175" y="1162600"/>
              <a:ext cx="3922200" cy="56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b="1" lang="pt-BR" sz="2500">
                  <a:solidFill>
                    <a:srgbClr val="F1C232"/>
                  </a:solidFill>
                  <a:latin typeface="Roboto"/>
                  <a:ea typeface="Roboto"/>
                  <a:cs typeface="Roboto"/>
                  <a:sym typeface="Roboto"/>
                </a:rPr>
                <a:t>401 Unauthorized</a:t>
              </a:r>
              <a:endParaRPr sz="16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4682300" y="1647300"/>
            <a:ext cx="4132200" cy="1848900"/>
            <a:chOff x="322175" y="1162600"/>
            <a:chExt cx="4132200" cy="1848900"/>
          </a:xfrm>
        </p:grpSpPr>
        <p:sp>
          <p:nvSpPr>
            <p:cNvPr id="172" name="Google Shape;172;p22"/>
            <p:cNvSpPr/>
            <p:nvPr/>
          </p:nvSpPr>
          <p:spPr>
            <a:xfrm>
              <a:off x="504275" y="1722900"/>
              <a:ext cx="3950100" cy="127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lang="pt-BR" sz="1300">
                  <a:latin typeface="Roboto"/>
                  <a:ea typeface="Roboto"/>
                  <a:cs typeface="Roboto"/>
                  <a:sym typeface="Roboto"/>
                </a:rPr>
                <a:t>O cliente não tem direitos de acesso ao conteúdo; ou seja, não é autorizado, portanto o servidor está se recusando a fornecer o recurso solicitado. Ao contrário do 401 Unauthorized, a identidade do cliente é conhecida pelo servidor.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22175" y="1162600"/>
              <a:ext cx="210000" cy="1848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32175" y="1162600"/>
              <a:ext cx="3922200" cy="56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b="1" lang="pt-BR" sz="2500">
                  <a:solidFill>
                    <a:srgbClr val="F1C232"/>
                  </a:solidFill>
                  <a:latin typeface="Roboto"/>
                  <a:ea typeface="Roboto"/>
                  <a:cs typeface="Roboto"/>
                  <a:sym typeface="Roboto"/>
                </a:rPr>
                <a:t>403 Forbidden</a:t>
              </a:r>
              <a:endParaRPr sz="16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Principais status HTTP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329500" y="1647300"/>
            <a:ext cx="4132200" cy="1848900"/>
            <a:chOff x="322175" y="1162600"/>
            <a:chExt cx="4132200" cy="1848900"/>
          </a:xfrm>
        </p:grpSpPr>
        <p:sp>
          <p:nvSpPr>
            <p:cNvPr id="181" name="Google Shape;181;p23"/>
            <p:cNvSpPr/>
            <p:nvPr/>
          </p:nvSpPr>
          <p:spPr>
            <a:xfrm>
              <a:off x="504275" y="1722900"/>
              <a:ext cx="3950100" cy="127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lang="pt-BR" sz="1600">
                  <a:latin typeface="Roboto"/>
                  <a:ea typeface="Roboto"/>
                  <a:cs typeface="Roboto"/>
                  <a:sym typeface="Roboto"/>
                </a:rPr>
                <a:t>O servidor não pode encontrar o recurso solicitado.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322175" y="1162600"/>
              <a:ext cx="210000" cy="1848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32175" y="1162600"/>
              <a:ext cx="3922200" cy="56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b="1" lang="pt-BR" sz="2500">
                  <a:solidFill>
                    <a:srgbClr val="F1C232"/>
                  </a:solidFill>
                  <a:latin typeface="Roboto"/>
                  <a:ea typeface="Roboto"/>
                  <a:cs typeface="Roboto"/>
                  <a:sym typeface="Roboto"/>
                </a:rPr>
                <a:t>404 Not Found</a:t>
              </a:r>
              <a:endParaRPr sz="16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4682300" y="1647300"/>
            <a:ext cx="4132200" cy="1848900"/>
            <a:chOff x="322175" y="1162600"/>
            <a:chExt cx="4132200" cy="1848900"/>
          </a:xfrm>
        </p:grpSpPr>
        <p:sp>
          <p:nvSpPr>
            <p:cNvPr id="185" name="Google Shape;185;p23"/>
            <p:cNvSpPr/>
            <p:nvPr/>
          </p:nvSpPr>
          <p:spPr>
            <a:xfrm>
              <a:off x="504275" y="1722900"/>
              <a:ext cx="3950100" cy="127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lang="pt-BR" sz="1600">
                  <a:latin typeface="Roboto"/>
                  <a:ea typeface="Roboto"/>
                  <a:cs typeface="Roboto"/>
                  <a:sym typeface="Roboto"/>
                </a:rPr>
                <a:t>O servidor encontrou uma situação com a qual não sabe lidar.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322175" y="1162600"/>
              <a:ext cx="210000" cy="1848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32175" y="1162600"/>
              <a:ext cx="3922200" cy="56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b="1" lang="pt-BR" sz="25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500 Internal Server Error</a:t>
              </a:r>
              <a:endParaRPr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Principais status HTTP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Cabeçalhos HTTP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cabeçalhos HTTP permitem que o cliente e o servidor passem informações adicionais com a solicitação ou a resposta HTTP.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300"/>
              <a:buFont typeface="Roboto"/>
              <a:buChar char="➔"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Informações do tipo de conteúdo (JSON, XML, HTML…)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300"/>
              <a:buFont typeface="Roboto"/>
              <a:buChar char="➔"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Informações de autenticação (Basic, Bearer Token…)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natomia de uma URL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URL é composta por diferentes partes, algumas obrigatórias e outras opcionais. As partes mais importantes estão destacadas na URL abaixo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968"/>
            <a:ext cx="9144003" cy="88403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0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https://developer.mozilla.org/en-US/docs/Learn_web_development/Howto/Web_mechanics/What_is_a_URL#summary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API REST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REST (Representational State Transfer) é um estilo arquitetural para a construção de serviços web que utilizam o protocolo HTTP para interações entre sistemas. Em termos simples, uma API REST permite que diferentes aplicações se comuniquem entre si, utilizando os métodos HTTP para acessar e manipular recursos representados por URLs.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 title="Captura de Tela 2025-08-07 às 00.25.43.png"/>
          <p:cNvPicPr preferRelativeResize="0"/>
          <p:nvPr/>
        </p:nvPicPr>
        <p:blipFill rotWithShape="1">
          <a:blip r:embed="rId3">
            <a:alphaModFix/>
          </a:blip>
          <a:srcRect b="-401" l="0" r="-310" t="90"/>
          <a:stretch/>
        </p:blipFill>
        <p:spPr>
          <a:xfrm>
            <a:off x="142274" y="0"/>
            <a:ext cx="88594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Ferramentas de teste de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50" y="1335050"/>
            <a:ext cx="3132425" cy="31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852" y="1294475"/>
            <a:ext cx="3132422" cy="31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5560525" y="4467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https://insomnia.rest</a:t>
            </a:r>
            <a:r>
              <a:rPr lang="pt-BR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/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81850" y="4568875"/>
            <a:ext cx="33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https://www.postman.com/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 title="Captura de Tela 2025-08-07 às 00.30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38"/>
            <a:ext cx="9144003" cy="50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Monolitos vs. Microsserviços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152475"/>
            <a:ext cx="40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Monolito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Aplicação única, grande e coesa, onde todas as funcionalidades residem em um único bloco de código.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Vantagens: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Desenvolvimento inicial mais simples e fácil depuração.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Desafios: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Complexidade crescente, dificultando a manutenção, escalabilidade e o deploy (ex: build de 30+ minutos, deploy de 6+ horas em sistemas legados).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572000" y="1152475"/>
            <a:ext cx="40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Microsserviços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Coleção de pequenos serviços, cada um independente e focado em uma funcionalidade específica.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Inspiração: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Modelos adotados por empresas como Amazon (2002) e Netflix (2009).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Benefícios: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Permite equipes menores e independentes, agilidade e resiliência.</a:t>
            </a:r>
            <a:b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Desafios: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Complexidade em orquestrar todos os microsserviços.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Black"/>
                <a:ea typeface="Roboto Black"/>
                <a:cs typeface="Roboto Black"/>
                <a:sym typeface="Roboto Black"/>
              </a:rPr>
              <a:t>Software como Serviço (SaaS)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800"/>
              <a:buFont typeface="Roboto"/>
              <a:buChar char="➔"/>
            </a:pPr>
            <a:r>
              <a:rPr lang="pt-BR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Fornece software e dados como um serviço pela Internet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800"/>
              <a:buFont typeface="Roboto"/>
              <a:buChar char="➔"/>
            </a:pPr>
            <a:r>
              <a:rPr lang="pt-BR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há necessidade de instalar aplicativos nem fazer backup dos dados no dispositivo do usuário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800"/>
              <a:buFont typeface="Roboto"/>
              <a:buChar char="➔"/>
            </a:pPr>
            <a:r>
              <a:rPr lang="pt-BR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Mais fácil de melhorar o serviço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Arquitetura Cliente-Servidor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453750" y="1444350"/>
            <a:ext cx="2109825" cy="1127400"/>
            <a:chOff x="311700" y="2094975"/>
            <a:chExt cx="2109825" cy="1127400"/>
          </a:xfrm>
        </p:grpSpPr>
        <p:sp>
          <p:nvSpPr>
            <p:cNvPr id="71" name="Google Shape;71;p15"/>
            <p:cNvSpPr/>
            <p:nvPr/>
          </p:nvSpPr>
          <p:spPr>
            <a:xfrm>
              <a:off x="730425" y="2094975"/>
              <a:ext cx="1691100" cy="11274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oboto"/>
                  <a:ea typeface="Roboto"/>
                  <a:cs typeface="Roboto"/>
                  <a:sym typeface="Roboto"/>
                </a:rPr>
                <a:t>         </a:t>
              </a:r>
              <a:r>
                <a:rPr b="1" lang="pt-BR" sz="1600">
                  <a:latin typeface="Roboto"/>
                  <a:ea typeface="Roboto"/>
                  <a:cs typeface="Roboto"/>
                  <a:sym typeface="Roboto"/>
                </a:rPr>
                <a:t>Cliente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latin typeface="Roboto"/>
                  <a:ea typeface="Roboto"/>
                  <a:cs typeface="Roboto"/>
                  <a:sym typeface="Roboto"/>
                </a:rPr>
                <a:t>(firefox)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1700" y="2094975"/>
              <a:ext cx="815700" cy="11274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9900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453750" y="3396125"/>
            <a:ext cx="2109825" cy="1127400"/>
            <a:chOff x="311700" y="2094975"/>
            <a:chExt cx="2109825" cy="1127400"/>
          </a:xfrm>
        </p:grpSpPr>
        <p:sp>
          <p:nvSpPr>
            <p:cNvPr id="74" name="Google Shape;74;p15"/>
            <p:cNvSpPr/>
            <p:nvPr/>
          </p:nvSpPr>
          <p:spPr>
            <a:xfrm>
              <a:off x="730425" y="2094975"/>
              <a:ext cx="1691100" cy="11274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oboto"/>
                  <a:ea typeface="Roboto"/>
                  <a:cs typeface="Roboto"/>
                  <a:sym typeface="Roboto"/>
                </a:rPr>
                <a:t>         </a:t>
              </a:r>
              <a:r>
                <a:rPr b="1" lang="pt-BR" sz="1600">
                  <a:latin typeface="Roboto"/>
                  <a:ea typeface="Roboto"/>
                  <a:cs typeface="Roboto"/>
                  <a:sym typeface="Roboto"/>
                </a:rPr>
                <a:t>Cliente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latin typeface="Roboto"/>
                  <a:ea typeface="Roboto"/>
                  <a:cs typeface="Roboto"/>
                  <a:sym typeface="Roboto"/>
                </a:rPr>
                <a:t>(safari)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1700" y="2094975"/>
              <a:ext cx="815700" cy="11274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9900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23200" y="2230025"/>
            <a:ext cx="2109825" cy="1127400"/>
            <a:chOff x="311700" y="2094975"/>
            <a:chExt cx="2109825" cy="1127400"/>
          </a:xfrm>
        </p:grpSpPr>
        <p:sp>
          <p:nvSpPr>
            <p:cNvPr id="77" name="Google Shape;77;p15"/>
            <p:cNvSpPr/>
            <p:nvPr/>
          </p:nvSpPr>
          <p:spPr>
            <a:xfrm>
              <a:off x="730425" y="2094975"/>
              <a:ext cx="1691100" cy="11274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b="1" lang="pt-BR" sz="1600">
                  <a:latin typeface="Roboto"/>
                  <a:ea typeface="Roboto"/>
                  <a:cs typeface="Roboto"/>
                  <a:sym typeface="Roboto"/>
                </a:rPr>
                <a:t>Servidor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1700" y="2094975"/>
              <a:ext cx="815700" cy="11274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9900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/>
          <p:nvPr/>
        </p:nvSpPr>
        <p:spPr>
          <a:xfrm>
            <a:off x="3915863" y="2230024"/>
            <a:ext cx="1405512" cy="1127412"/>
          </a:xfrm>
          <a:prstGeom prst="cloud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Internet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 rot="10800000">
            <a:off x="2639775" y="3156425"/>
            <a:ext cx="1265700" cy="8034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2715975" y="2008050"/>
            <a:ext cx="1141500" cy="5793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5331746" y="2785771"/>
            <a:ext cx="1058700" cy="15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3460600" y="3959825"/>
            <a:ext cx="2029500" cy="953400"/>
          </a:xfrm>
          <a:prstGeom prst="wedgeEllipseCallout">
            <a:avLst>
              <a:gd fmla="val -95361" name="adj1"/>
              <a:gd fmla="val -11598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navegador no dispositivo do usuário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331750" y="582075"/>
            <a:ext cx="2242200" cy="1267800"/>
          </a:xfrm>
          <a:prstGeom prst="wedgeEllipseCallout">
            <a:avLst>
              <a:gd fmla="val 64445" name="adj1"/>
              <a:gd fmla="val 76262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serviço e dados nos computadores da empresa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flipH="1" rot="10800000">
            <a:off x="6740896" y="4221396"/>
            <a:ext cx="1058700" cy="15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6740896" y="4651621"/>
            <a:ext cx="1058700" cy="15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6886425" y="4013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requisição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800675" y="4444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resposta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50" y="445025"/>
            <a:ext cx="2042051" cy="20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275" y="495300"/>
            <a:ext cx="1941500" cy="194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>
            <a:stCxn id="93" idx="2"/>
          </p:cNvCxnSpPr>
          <p:nvPr/>
        </p:nvCxnSpPr>
        <p:spPr>
          <a:xfrm>
            <a:off x="2015875" y="2487076"/>
            <a:ext cx="8100" cy="265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6903975" y="2436801"/>
            <a:ext cx="8100" cy="265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 flipH="1" rot="10800000">
            <a:off x="2090200" y="2989875"/>
            <a:ext cx="4802100" cy="3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 flipH="1" rot="10800000">
            <a:off x="2090200" y="4354550"/>
            <a:ext cx="4802100" cy="3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2963975" y="24977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Requisição HTTP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963975" y="38165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Resposta HTTP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-485975" y="34764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Espera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547750" y="34764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Providencia o serviço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19925" y="641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532025" y="641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Hypertext Transfer Protocol (HTTP)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55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um protocolo de camada de aplicação para transmissão de documentos hipermídia, como o HTML.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2735" r="62052" t="0"/>
          <a:stretch/>
        </p:blipFill>
        <p:spPr>
          <a:xfrm>
            <a:off x="6842450" y="1083925"/>
            <a:ext cx="1671725" cy="3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HTTP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b="1" sz="2000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Solicita a representação de um recurso específico. Requisições utilizando o método GE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devem retornar apenas dados.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 b="1" sz="2000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utilizado para submeter uma entidade a um recurso específico, frequentemente causando uma mudança no estado do recurso ou efeitos colaterais no servidor.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b="1" sz="2000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Substitui todas as atuais representações do recurso de destino pela carga de dados da requisição.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b="1" sz="2000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um recurso específico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443900" y="4743300"/>
            <a:ext cx="4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https://datatracker.ietf.org/doc/html/rfc7231#section-4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650" y="270837"/>
            <a:ext cx="1038460" cy="10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00" y="2133376"/>
            <a:ext cx="1038450" cy="103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650" y="1436144"/>
            <a:ext cx="1038460" cy="10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644" y="2635174"/>
            <a:ext cx="1038460" cy="10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638" y="3834203"/>
            <a:ext cx="1038460" cy="1038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 flipH="1" rot="10800000">
            <a:off x="2480550" y="770263"/>
            <a:ext cx="4802100" cy="3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2480550" y="2093763"/>
            <a:ext cx="4802100" cy="3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 flipH="1" rot="10800000">
            <a:off x="2480550" y="3339188"/>
            <a:ext cx="4802100" cy="3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/>
          <p:nvPr/>
        </p:nvCxnSpPr>
        <p:spPr>
          <a:xfrm flipH="1" rot="10800000">
            <a:off x="2480550" y="4584613"/>
            <a:ext cx="4802100" cy="3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1166850" y="574550"/>
            <a:ext cx="11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133838" y="1858988"/>
            <a:ext cx="13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POST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133850" y="3143450"/>
            <a:ext cx="13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997650" y="4427900"/>
            <a:ext cx="148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DELETE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901650" y="378800"/>
            <a:ext cx="19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PEDIR 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CARDÁPIO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901650" y="770275"/>
            <a:ext cx="19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RETORNAR DADOS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901650" y="1663238"/>
            <a:ext cx="19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FAZER O PEDIDO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798600" y="2108713"/>
            <a:ext cx="21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ADICIONAR DADOS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798600" y="2947700"/>
            <a:ext cx="21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ADICIONAR UM ITEM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883200" y="3339200"/>
            <a:ext cx="21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ALTERAR DADOS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857400" y="4193113"/>
            <a:ext cx="221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CANCELAR O PEDIDO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901650" y="4584613"/>
            <a:ext cx="221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REMOVER DADOS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Códigos de status de respostas HTTP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 u="sng">
                <a:solidFill>
                  <a:srgbClr val="8CB4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Respostas Informativas</a:t>
            </a:r>
            <a:r>
              <a:rPr lang="pt-BR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(100 – 199)</a:t>
            </a:r>
            <a:endParaRPr sz="3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 u="sng">
                <a:solidFill>
                  <a:srgbClr val="8CB4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Respostas bem-sucedidas</a:t>
            </a:r>
            <a:r>
              <a:rPr lang="pt-BR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(200 – 299)</a:t>
            </a:r>
            <a:endParaRPr sz="3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 u="sng">
                <a:solidFill>
                  <a:srgbClr val="8CB4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Mensagens de redirecionamento</a:t>
            </a:r>
            <a:r>
              <a:rPr lang="pt-BR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(300 – 399)</a:t>
            </a:r>
            <a:endParaRPr sz="3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 u="sng">
                <a:solidFill>
                  <a:srgbClr val="8CB4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Respostas de erro do cliente</a:t>
            </a:r>
            <a:r>
              <a:rPr lang="pt-BR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(400 – 499)</a:t>
            </a:r>
            <a:endParaRPr sz="3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 u="sng">
                <a:solidFill>
                  <a:srgbClr val="8CB4FF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Respostas de erro do servidor</a:t>
            </a:r>
            <a:r>
              <a:rPr lang="pt-BR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(500 – 599</a:t>
            </a:r>
            <a:r>
              <a:rPr lang="pt-BR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1"/>
          <p:cNvGrpSpPr/>
          <p:nvPr/>
        </p:nvGrpSpPr>
        <p:grpSpPr>
          <a:xfrm>
            <a:off x="329500" y="1647300"/>
            <a:ext cx="4132200" cy="1848900"/>
            <a:chOff x="322175" y="1162600"/>
            <a:chExt cx="4132200" cy="1848900"/>
          </a:xfrm>
        </p:grpSpPr>
        <p:sp>
          <p:nvSpPr>
            <p:cNvPr id="155" name="Google Shape;155;p21"/>
            <p:cNvSpPr/>
            <p:nvPr/>
          </p:nvSpPr>
          <p:spPr>
            <a:xfrm>
              <a:off x="504275" y="1722900"/>
              <a:ext cx="3950100" cy="127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lang="pt-BR" sz="1600">
                  <a:latin typeface="Roboto"/>
                  <a:ea typeface="Roboto"/>
                  <a:cs typeface="Roboto"/>
                  <a:sym typeface="Roboto"/>
                </a:rPr>
                <a:t>A solicitação foi bem-sucedida. Este é o código de status mais comum e indica que o servidor processou a requisição e retornou os dados esperados.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22175" y="1162600"/>
              <a:ext cx="210000" cy="1848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532175" y="1162600"/>
              <a:ext cx="3922200" cy="56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b="1" lang="pt-BR" sz="25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200 OK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4682300" y="1647300"/>
            <a:ext cx="4132200" cy="1848900"/>
            <a:chOff x="322175" y="1162600"/>
            <a:chExt cx="4132200" cy="1848900"/>
          </a:xfrm>
        </p:grpSpPr>
        <p:sp>
          <p:nvSpPr>
            <p:cNvPr id="159" name="Google Shape;159;p21"/>
            <p:cNvSpPr/>
            <p:nvPr/>
          </p:nvSpPr>
          <p:spPr>
            <a:xfrm>
              <a:off x="504275" y="1722900"/>
              <a:ext cx="3950100" cy="127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lang="pt-BR" sz="1600">
                  <a:latin typeface="Roboto"/>
                  <a:ea typeface="Roboto"/>
                  <a:cs typeface="Roboto"/>
                  <a:sym typeface="Roboto"/>
                </a:rPr>
                <a:t>O servidor não pode ou não processará a solicitação devido a algo percebido como um erro do cliente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22175" y="1162600"/>
              <a:ext cx="210000" cy="1848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32175" y="1162600"/>
              <a:ext cx="3922200" cy="56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200"/>
                </a:spcAft>
                <a:buNone/>
              </a:pPr>
              <a:r>
                <a:rPr b="1" lang="pt-BR" sz="2500">
                  <a:solidFill>
                    <a:srgbClr val="F1C232"/>
                  </a:solidFill>
                  <a:latin typeface="Roboto"/>
                  <a:ea typeface="Roboto"/>
                  <a:cs typeface="Roboto"/>
                  <a:sym typeface="Roboto"/>
                </a:rPr>
                <a:t>400 Bad Request</a:t>
              </a:r>
              <a:endParaRPr sz="16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Principais status HTTP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