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oboto"/>
      <p:regular r:id="rId37"/>
      <p:bold r:id="rId38"/>
      <p:italic r:id="rId39"/>
      <p:boldItalic r:id="rId40"/>
    </p:embeddedFont>
    <p:embeddedFont>
      <p:font typeface="Roboto Medium"/>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42" Type="http://schemas.openxmlformats.org/officeDocument/2006/relationships/font" Target="fonts/RobotoMedium-bold.fntdata"/><Relationship Id="rId41" Type="http://schemas.openxmlformats.org/officeDocument/2006/relationships/font" Target="fonts/RobotoMedium-regular.fntdata"/><Relationship Id="rId22" Type="http://schemas.openxmlformats.org/officeDocument/2006/relationships/slide" Target="slides/slide16.xml"/><Relationship Id="rId44" Type="http://schemas.openxmlformats.org/officeDocument/2006/relationships/font" Target="fonts/RobotoMedium-boldItalic.fntdata"/><Relationship Id="rId21" Type="http://schemas.openxmlformats.org/officeDocument/2006/relationships/slide" Target="slides/slide15.xml"/><Relationship Id="rId43" Type="http://schemas.openxmlformats.org/officeDocument/2006/relationships/font" Target="fonts/RobotoMedium-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7233e5737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7233e5737e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7233e5737e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7233e5737e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7237b8628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7237b8628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7237b8628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7237b8628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7237b8628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7237b8628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7237b8628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7237b8628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7237b8628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7237b8628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7233e5737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7233e5737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 Padrões GoF exploram soluções mais específicas. São soluções genéricas para os problemas mais comuns do desenvolvimeto de software orientado a objetos </a:t>
            </a:r>
            <a:endParaRPr/>
          </a:p>
          <a:p>
            <a:pPr indent="0" lvl="0" marL="0" rtl="0" algn="l">
              <a:spcBef>
                <a:spcPts val="0"/>
              </a:spcBef>
              <a:spcAft>
                <a:spcPts val="0"/>
              </a:spcAft>
              <a:buNone/>
            </a:pPr>
            <a:r>
              <a:rPr lang="pt-BR"/>
              <a:t>• O livro tornou-se um clássico na literatura orientada a objeto e continua atual </a:t>
            </a:r>
            <a:endParaRPr/>
          </a:p>
          <a:p>
            <a:pPr indent="0" lvl="0" marL="0" rtl="0" algn="l">
              <a:spcBef>
                <a:spcPts val="0"/>
              </a:spcBef>
              <a:spcAft>
                <a:spcPts val="0"/>
              </a:spcAft>
              <a:buNone/>
            </a:pPr>
            <a:r>
              <a:rPr lang="pt-BR"/>
              <a:t>• Não são invenções. São documentação de soluções obtidas através da experiência. Foram coletados de experiências de sucesso na indústria de software, principalmente de projetos em C++ e SmallTalk </a:t>
            </a:r>
            <a:endParaRPr/>
          </a:p>
          <a:p>
            <a:pPr indent="0" lvl="0" marL="0" rtl="0" algn="l">
              <a:spcBef>
                <a:spcPts val="0"/>
              </a:spcBef>
              <a:spcAft>
                <a:spcPts val="0"/>
              </a:spcAft>
              <a:buNone/>
            </a:pPr>
            <a:r>
              <a:rPr lang="pt-BR"/>
              <a:t>• Os quatro autores, são conhecidos como "The Gang of Four", ou GoF</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7237b8628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7237b8628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7237b8628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7237b8628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37d29e68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37d29e68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7237b8628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7237b8628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7237b8628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7237b8628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7237b8628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7237b8628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7237b8628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7237b8628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7237b8628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7237b8628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7237b8628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7237b8628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7237b8628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7237b8628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7237b8628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7237b8628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7237b8628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7237b8628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639ad4c4a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639ad4c4a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7233e5737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7233e5737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639ad4c4a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639ad4c4a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639ad4c4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639ad4c4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639ad4c4a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639ad4c4a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7233e5737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7233e5737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7233e5737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7233e5737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7233e5737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7233e5737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7233e5737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7233e5737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n" type="title">
  <p:cSld name="TITLE">
    <p:bg>
      <p:bgPr>
        <a:solidFill>
          <a:srgbClr val="000000"/>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Font typeface="Roboto"/>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Font typeface="Roboto"/>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pic>
        <p:nvPicPr>
          <p:cNvPr id="13" name="Google Shape;13;p2"/>
          <p:cNvPicPr preferRelativeResize="0"/>
          <p:nvPr/>
        </p:nvPicPr>
        <p:blipFill rotWithShape="1">
          <a:blip r:embed="rId2">
            <a:alphaModFix/>
          </a:blip>
          <a:srcRect b="0" l="0" r="0" t="0"/>
          <a:stretch/>
        </p:blipFill>
        <p:spPr>
          <a:xfrm>
            <a:off x="311701" y="4585700"/>
            <a:ext cx="1022549" cy="31292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n" type="title">
  <p:cSld name="TITLE">
    <p:bg>
      <p:bgPr>
        <a:solidFill>
          <a:srgbClr val="000000"/>
        </a:solidFill>
      </p:bgPr>
    </p:bg>
    <p:spTree>
      <p:nvGrpSpPr>
        <p:cNvPr id="55" name="Shape 55"/>
        <p:cNvGrpSpPr/>
        <p:nvPr/>
      </p:nvGrpSpPr>
      <p:grpSpPr>
        <a:xfrm>
          <a:off x="0" y="0"/>
          <a:ext cx="0" cy="0"/>
          <a:chOff x="0" y="0"/>
          <a:chExt cx="0" cy="0"/>
        </a:xfrm>
      </p:grpSpPr>
      <p:sp>
        <p:nvSpPr>
          <p:cNvPr id="56" name="Google Shape;56;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7" name="Google Shape;57;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8" name="Google Shape;5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pic>
        <p:nvPicPr>
          <p:cNvPr id="59" name="Google Shape;59;p14"/>
          <p:cNvPicPr preferRelativeResize="0"/>
          <p:nvPr/>
        </p:nvPicPr>
        <p:blipFill rotWithShape="1">
          <a:blip r:embed="rId2">
            <a:alphaModFix/>
          </a:blip>
          <a:srcRect b="0" l="0" r="0" t="0"/>
          <a:stretch/>
        </p:blipFill>
        <p:spPr>
          <a:xfrm>
            <a:off x="311701" y="4585700"/>
            <a:ext cx="1022550" cy="31292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0" name="Shape 60"/>
        <p:cNvGrpSpPr/>
        <p:nvPr/>
      </p:nvGrpSpPr>
      <p:grpSpPr>
        <a:xfrm>
          <a:off x="0" y="0"/>
          <a:ext cx="0" cy="0"/>
          <a:chOff x="0" y="0"/>
          <a:chExt cx="0" cy="0"/>
        </a:xfrm>
      </p:grpSpPr>
      <p:sp>
        <p:nvSpPr>
          <p:cNvPr id="61" name="Google Shape;61;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2" name="Google Shape;62;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3" name="Google Shape;6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6" name="Google Shape;6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9" name="Google Shape;69;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0" name="Google Shape;70;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1" name="Google Shape;7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4" name="Google Shape;7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7" name="Google Shape;77;p19"/>
          <p:cNvSpPr txBox="1"/>
          <p:nvPr>
            <p:ph idx="1" type="body"/>
          </p:nvPr>
        </p:nvSpPr>
        <p:spPr>
          <a:xfrm>
            <a:off x="311700" y="1389600"/>
            <a:ext cx="50094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8" name="Google Shape;7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sp>
        <p:nvSpPr>
          <p:cNvPr id="80" name="Google Shape;80;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1" name="Google Shape;8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5" name="Google Shape;85;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6" name="Google Shape;86;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87" name="Google Shape;8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Font typeface="Roboto"/>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Font typeface="Roboto"/>
              <a:buChar char="●"/>
              <a:defRPr>
                <a:solidFill>
                  <a:schemeClr val="dk1"/>
                </a:solidFill>
                <a:latin typeface="Roboto"/>
                <a:ea typeface="Roboto"/>
                <a:cs typeface="Roboto"/>
                <a:sym typeface="Roboto"/>
              </a:defRPr>
            </a:lvl1pPr>
            <a:lvl2pPr indent="-317500" lvl="1" marL="914400" algn="l">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gn="l">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gn="l">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gn="l">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gn="l">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gn="l">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gn="l">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gn="l">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90" name="Google Shape;9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3" name="Google Shape;93;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4" name="Google Shape;9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Roboto"/>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50094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00000"/>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000000"/>
        </a:solidFill>
      </p:bgPr>
    </p:bg>
    <p:spTree>
      <p:nvGrpSpPr>
        <p:cNvPr id="51" name="Shape 51"/>
        <p:cNvGrpSpPr/>
        <p:nvPr/>
      </p:nvGrpSpPr>
      <p:grpSpPr>
        <a:xfrm>
          <a:off x="0" y="0"/>
          <a:ext cx="0" cy="0"/>
          <a:chOff x="0" y="0"/>
          <a:chExt cx="0" cy="0"/>
        </a:xfrm>
      </p:grpSpPr>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54" name="Google Shape;5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hyperlink" Target="https://refactoring.com/catalog/" TargetMode="External"/><Relationship Id="rId4" Type="http://schemas.openxmlformats.org/officeDocument/2006/relationships/hyperlink" Target="https://refactoring.guru/refactoring/techniques" TargetMode="External"/><Relationship Id="rId5"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refactoring.guru/refactoring/smell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5"/>
          <p:cNvSpPr txBox="1"/>
          <p:nvPr>
            <p:ph idx="4294967295"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b="1" lang="pt-BR" sz="5000">
                <a:latin typeface="Roboto"/>
                <a:ea typeface="Roboto"/>
                <a:cs typeface="Roboto"/>
                <a:sym typeface="Roboto"/>
              </a:rPr>
              <a:t>Evolução e refatoração</a:t>
            </a:r>
            <a:endParaRPr b="1" sz="5000">
              <a:latin typeface="Roboto"/>
              <a:ea typeface="Roboto"/>
              <a:cs typeface="Roboto"/>
              <a:sym typeface="Roboto"/>
            </a:endParaRPr>
          </a:p>
        </p:txBody>
      </p:sp>
      <p:sp>
        <p:nvSpPr>
          <p:cNvPr id="102" name="Google Shape;102;p25"/>
          <p:cNvSpPr txBox="1"/>
          <p:nvPr>
            <p:ph idx="4294967295"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Clr>
                <a:srgbClr val="000000"/>
              </a:buClr>
              <a:buSzPts val="713"/>
              <a:buFont typeface="Arial"/>
              <a:buNone/>
            </a:pPr>
            <a:r>
              <a:rPr lang="pt-BR" sz="2203">
                <a:solidFill>
                  <a:schemeClr val="dk1"/>
                </a:solidFill>
                <a:latin typeface="Roboto Medium"/>
                <a:ea typeface="Roboto Medium"/>
                <a:cs typeface="Roboto Medium"/>
                <a:sym typeface="Roboto Medium"/>
              </a:rPr>
              <a:t>Matheus Barbosa</a:t>
            </a:r>
            <a:endParaRPr sz="2203">
              <a:solidFill>
                <a:schemeClr val="dk1"/>
              </a:solidFill>
              <a:latin typeface="Roboto Medium"/>
              <a:ea typeface="Roboto Medium"/>
              <a:cs typeface="Roboto Medium"/>
              <a:sym typeface="Roboto Medium"/>
            </a:endParaRPr>
          </a:p>
          <a:p>
            <a:pPr indent="0" lvl="0" marL="0" rtl="0" algn="l">
              <a:lnSpc>
                <a:spcPct val="80000"/>
              </a:lnSpc>
              <a:spcBef>
                <a:spcPts val="0"/>
              </a:spcBef>
              <a:spcAft>
                <a:spcPts val="0"/>
              </a:spcAft>
              <a:buSzPts val="713"/>
              <a:buNone/>
            </a:pPr>
            <a:r>
              <a:rPr lang="pt-BR" sz="2203">
                <a:latin typeface="Roboto Medium"/>
                <a:ea typeface="Roboto Medium"/>
                <a:cs typeface="Roboto Medium"/>
                <a:sym typeface="Roboto Medium"/>
              </a:rPr>
              <a:t>matheus.barbosa@dcx.ufpb.br</a:t>
            </a:r>
            <a:endParaRPr sz="2290">
              <a:solidFill>
                <a:schemeClr val="dk1"/>
              </a:solidFill>
              <a:latin typeface="Roboto Medium"/>
              <a:ea typeface="Roboto Medium"/>
              <a:cs typeface="Roboto Medium"/>
              <a:sym typeface="Roboto Medium"/>
            </a:endParaRPr>
          </a:p>
        </p:txBody>
      </p:sp>
      <p:pic>
        <p:nvPicPr>
          <p:cNvPr id="103" name="Google Shape;103;p25"/>
          <p:cNvPicPr preferRelativeResize="0"/>
          <p:nvPr/>
        </p:nvPicPr>
        <p:blipFill>
          <a:blip r:embed="rId3">
            <a:alphaModFix/>
          </a:blip>
          <a:stretch>
            <a:fillRect/>
          </a:stretch>
        </p:blipFill>
        <p:spPr>
          <a:xfrm>
            <a:off x="8459050" y="4325588"/>
            <a:ext cx="373250" cy="534776"/>
          </a:xfrm>
          <a:prstGeom prst="rect">
            <a:avLst/>
          </a:prstGeom>
          <a:noFill/>
          <a:ln>
            <a:noFill/>
          </a:ln>
        </p:spPr>
      </p:pic>
      <p:pic>
        <p:nvPicPr>
          <p:cNvPr id="104" name="Google Shape;104;p25"/>
          <p:cNvPicPr preferRelativeResize="0"/>
          <p:nvPr/>
        </p:nvPicPr>
        <p:blipFill>
          <a:blip r:embed="rId4">
            <a:alphaModFix/>
          </a:blip>
          <a:stretch>
            <a:fillRect/>
          </a:stretch>
        </p:blipFill>
        <p:spPr>
          <a:xfrm>
            <a:off x="7893354" y="4282325"/>
            <a:ext cx="496825" cy="6213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5000"/>
              <a:t>Testes </a:t>
            </a:r>
            <a:r>
              <a:rPr lang="pt-BR" sz="5000">
                <a:solidFill>
                  <a:srgbClr val="9900FF"/>
                </a:solidFill>
              </a:rPr>
              <a:t>não garantem</a:t>
            </a:r>
            <a:r>
              <a:rPr lang="pt-BR" sz="5000"/>
              <a:t> a preservação do comportamento</a:t>
            </a:r>
            <a:endParaRPr sz="5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idx="1" type="body"/>
          </p:nvPr>
        </p:nvSpPr>
        <p:spPr>
          <a:xfrm>
            <a:off x="311700" y="521400"/>
            <a:ext cx="8520600" cy="40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4200"/>
              <a:t>Testes </a:t>
            </a:r>
            <a:r>
              <a:rPr lang="pt-BR" sz="4200"/>
              <a:t>são uma </a:t>
            </a:r>
            <a:r>
              <a:rPr lang="pt-BR" sz="4200">
                <a:solidFill>
                  <a:srgbClr val="9900FF"/>
                </a:solidFill>
              </a:rPr>
              <a:t>aproximação </a:t>
            </a:r>
            <a:r>
              <a:rPr lang="pt-BR" sz="4200"/>
              <a:t>para</a:t>
            </a:r>
            <a:r>
              <a:rPr lang="pt-BR" sz="4200"/>
              <a:t> preservação do comportamento</a:t>
            </a:r>
            <a:endParaRPr sz="4200"/>
          </a:p>
          <a:p>
            <a:pPr indent="0" lvl="0" marL="0" rtl="0" algn="l">
              <a:spcBef>
                <a:spcPts val="0"/>
              </a:spcBef>
              <a:spcAft>
                <a:spcPts val="0"/>
              </a:spcAft>
              <a:buNone/>
            </a:pPr>
            <a:r>
              <a:t/>
            </a:r>
            <a:endParaRPr sz="4200"/>
          </a:p>
          <a:p>
            <a:pPr indent="0" lvl="0" marL="0" rtl="0" algn="l">
              <a:spcBef>
                <a:spcPts val="0"/>
              </a:spcBef>
              <a:spcAft>
                <a:spcPts val="0"/>
              </a:spcAft>
              <a:buNone/>
            </a:pPr>
            <a:r>
              <a:rPr lang="pt-BR" sz="4200"/>
              <a:t>A aproximação é tão boa quanto o conjunto de testes</a:t>
            </a:r>
            <a:endParaRPr sz="4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idx="1" type="body"/>
          </p:nvPr>
        </p:nvSpPr>
        <p:spPr>
          <a:xfrm>
            <a:off x="311700" y="544875"/>
            <a:ext cx="8520600" cy="402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5000"/>
              <a:t>O que realmente queremos dizer com </a:t>
            </a:r>
            <a:r>
              <a:rPr lang="pt-BR" sz="5000">
                <a:solidFill>
                  <a:srgbClr val="9900FF"/>
                </a:solidFill>
              </a:rPr>
              <a:t>preservação do comportamento</a:t>
            </a:r>
            <a:r>
              <a:rPr lang="pt-BR" sz="5000"/>
              <a:t>?</a:t>
            </a:r>
            <a:endParaRPr sz="5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sz="2500"/>
              <a:t>Observações induzem noções de equivalência</a:t>
            </a:r>
            <a:endParaRPr b="1" sz="2500"/>
          </a:p>
        </p:txBody>
      </p:sp>
      <p:sp>
        <p:nvSpPr>
          <p:cNvPr id="209" name="Google Shape;20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1200"/>
              </a:spcBef>
              <a:spcAft>
                <a:spcPts val="0"/>
              </a:spcAft>
              <a:buClr>
                <a:srgbClr val="9900FF"/>
              </a:buClr>
              <a:buSzPts val="2500"/>
              <a:buChar char="➔"/>
            </a:pPr>
            <a:r>
              <a:rPr b="1" lang="pt-BR" sz="2500"/>
              <a:t>Entrada-saída</a:t>
            </a:r>
            <a:r>
              <a:rPr lang="pt-BR" sz="2500"/>
              <a:t> (foco em refatoração)</a:t>
            </a:r>
            <a:endParaRPr sz="2500"/>
          </a:p>
          <a:p>
            <a:pPr indent="-387350" lvl="0" marL="457200" rtl="0" algn="l">
              <a:spcBef>
                <a:spcPts val="0"/>
              </a:spcBef>
              <a:spcAft>
                <a:spcPts val="0"/>
              </a:spcAft>
              <a:buClr>
                <a:srgbClr val="9900FF"/>
              </a:buClr>
              <a:buSzPts val="2500"/>
              <a:buChar char="➔"/>
            </a:pPr>
            <a:r>
              <a:rPr lang="pt-BR" sz="2500"/>
              <a:t>Sequência intermediária de eventos possíveis</a:t>
            </a:r>
            <a:endParaRPr sz="2500"/>
          </a:p>
          <a:p>
            <a:pPr indent="-387350" lvl="0" marL="457200" rtl="0" algn="l">
              <a:spcBef>
                <a:spcPts val="0"/>
              </a:spcBef>
              <a:spcAft>
                <a:spcPts val="0"/>
              </a:spcAft>
              <a:buClr>
                <a:srgbClr val="9900FF"/>
              </a:buClr>
              <a:buSzPts val="2500"/>
              <a:buChar char="➔"/>
            </a:pPr>
            <a:r>
              <a:rPr lang="pt-BR" sz="2500"/>
              <a:t>Sequências de eventos levando a falhas e divergências</a:t>
            </a:r>
            <a:endParaRPr sz="2500"/>
          </a:p>
          <a:p>
            <a:pPr indent="-387350" lvl="0" marL="457200" rtl="0" algn="l">
              <a:spcBef>
                <a:spcPts val="0"/>
              </a:spcBef>
              <a:spcAft>
                <a:spcPts val="0"/>
              </a:spcAft>
              <a:buClr>
                <a:srgbClr val="9900FF"/>
              </a:buClr>
              <a:buSzPts val="2500"/>
              <a:buChar char="➔"/>
            </a:pPr>
            <a:r>
              <a:rPr lang="pt-BR" sz="2500"/>
              <a:t>Tempo dos eventos</a:t>
            </a:r>
            <a:endParaRPr sz="2500"/>
          </a:p>
          <a:p>
            <a:pPr indent="-387350" lvl="0" marL="457200" rtl="0" algn="l">
              <a:spcBef>
                <a:spcPts val="0"/>
              </a:spcBef>
              <a:spcAft>
                <a:spcPts val="0"/>
              </a:spcAft>
              <a:buClr>
                <a:srgbClr val="9900FF"/>
              </a:buClr>
              <a:buSzPts val="2500"/>
              <a:buChar char="➔"/>
            </a:pPr>
            <a:r>
              <a:rPr lang="pt-BR" sz="2500"/>
              <a:t>Probabilidade dos eventos</a:t>
            </a:r>
            <a:endParaRPr sz="2500"/>
          </a:p>
          <a:p>
            <a:pPr indent="-387350" lvl="0" marL="457200" rtl="0" algn="l">
              <a:spcBef>
                <a:spcPts val="0"/>
              </a:spcBef>
              <a:spcAft>
                <a:spcPts val="0"/>
              </a:spcAft>
              <a:buClr>
                <a:srgbClr val="9900FF"/>
              </a:buClr>
              <a:buSzPts val="2500"/>
              <a:buChar char="➔"/>
            </a:pPr>
            <a:r>
              <a:rPr lang="pt-BR" sz="2500"/>
              <a:t>Uso de memória</a:t>
            </a:r>
            <a:endParaRPr sz="2500"/>
          </a:p>
          <a:p>
            <a:pPr indent="0" lvl="0" marL="0" rtl="0" algn="l">
              <a:spcBef>
                <a:spcPts val="12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pt-BR"/>
              <a:t>Preservação de comportamento (refinamento)</a:t>
            </a:r>
            <a:endParaRPr b="1"/>
          </a:p>
        </p:txBody>
      </p:sp>
      <p:sp>
        <p:nvSpPr>
          <p:cNvPr id="215" name="Google Shape;21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2700"/>
              <a:t>A</a:t>
            </a:r>
            <a:r>
              <a:rPr lang="pt-BR" sz="2700"/>
              <a:t>o substituir um componente ou programa por outro, o novo ainda se comporta corretamente (ou "melhor") em termos das saídas esperadas para as mesmas entradas</a:t>
            </a:r>
            <a:endParaRPr sz="2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1" name="Google Shape;221;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5000"/>
              <a:t>Seguindo padrões de transformação conhecidos…</a:t>
            </a:r>
            <a:endParaRPr sz="5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0"/>
          <p:cNvSpPr txBox="1"/>
          <p:nvPr>
            <p:ph idx="1" type="body"/>
          </p:nvPr>
        </p:nvSpPr>
        <p:spPr>
          <a:xfrm>
            <a:off x="311700" y="345250"/>
            <a:ext cx="8520600" cy="42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5000"/>
              <a:t>Para orientar o processo, podemos usar </a:t>
            </a:r>
            <a:r>
              <a:rPr lang="pt-BR" sz="5000">
                <a:solidFill>
                  <a:srgbClr val="9900FF"/>
                </a:solidFill>
              </a:rPr>
              <a:t>ferramentas </a:t>
            </a:r>
            <a:r>
              <a:rPr lang="pt-BR" sz="5000"/>
              <a:t>e </a:t>
            </a:r>
            <a:r>
              <a:rPr lang="pt-BR" sz="5000">
                <a:solidFill>
                  <a:srgbClr val="9900FF"/>
                </a:solidFill>
              </a:rPr>
              <a:t>modelos de transformação</a:t>
            </a:r>
            <a:r>
              <a:rPr lang="pt-BR" sz="5000"/>
              <a:t> existentes (também chamados de refatorações!)</a:t>
            </a:r>
            <a:endParaRPr sz="5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1"/>
          <p:cNvSpPr txBox="1"/>
          <p:nvPr>
            <p:ph idx="1" type="body"/>
          </p:nvPr>
        </p:nvSpPr>
        <p:spPr>
          <a:xfrm>
            <a:off x="311700" y="427450"/>
            <a:ext cx="4916400" cy="4141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pt-BR" sz="3000">
                <a:solidFill>
                  <a:schemeClr val="dk1"/>
                </a:solidFill>
                <a:latin typeface="Roboto"/>
                <a:ea typeface="Roboto"/>
                <a:cs typeface="Roboto"/>
                <a:sym typeface="Roboto"/>
              </a:rPr>
              <a:t>O livro "Refactoring: Improving the Design of Existing Code" (1999), de Martin Fowler</a:t>
            </a:r>
            <a:endParaRPr sz="3000">
              <a:solidFill>
                <a:schemeClr val="dk1"/>
              </a:solidFill>
              <a:latin typeface="Roboto"/>
              <a:ea typeface="Roboto"/>
              <a:cs typeface="Roboto"/>
              <a:sym typeface="Roboto"/>
            </a:endParaRPr>
          </a:p>
          <a:p>
            <a:pPr indent="0" lvl="0" marL="0" rtl="0" algn="l">
              <a:spcBef>
                <a:spcPts val="0"/>
              </a:spcBef>
              <a:spcAft>
                <a:spcPts val="0"/>
              </a:spcAft>
              <a:buNone/>
            </a:pPr>
            <a:r>
              <a:t/>
            </a:r>
            <a:endParaRPr sz="3000">
              <a:solidFill>
                <a:schemeClr val="dk1"/>
              </a:solidFill>
              <a:latin typeface="Roboto"/>
              <a:ea typeface="Roboto"/>
              <a:cs typeface="Roboto"/>
              <a:sym typeface="Roboto"/>
            </a:endParaRPr>
          </a:p>
          <a:p>
            <a:pPr indent="0" lvl="0" marL="0" rtl="0" algn="l">
              <a:spcBef>
                <a:spcPts val="0"/>
              </a:spcBef>
              <a:spcAft>
                <a:spcPts val="0"/>
              </a:spcAft>
              <a:buNone/>
            </a:pPr>
            <a:r>
              <a:rPr lang="pt-BR" sz="2500" u="sng">
                <a:solidFill>
                  <a:schemeClr val="hlink"/>
                </a:solidFill>
                <a:latin typeface="Roboto"/>
                <a:ea typeface="Roboto"/>
                <a:cs typeface="Roboto"/>
                <a:sym typeface="Roboto"/>
                <a:hlinkClick r:id="rId3"/>
              </a:rPr>
              <a:t>https://refactoring.com/catalog/</a:t>
            </a:r>
            <a:endParaRPr sz="2500">
              <a:solidFill>
                <a:schemeClr val="dk1"/>
              </a:solidFill>
              <a:latin typeface="Roboto"/>
              <a:ea typeface="Roboto"/>
              <a:cs typeface="Roboto"/>
              <a:sym typeface="Roboto"/>
            </a:endParaRPr>
          </a:p>
          <a:p>
            <a:pPr indent="0" lvl="0" marL="0" rtl="0" algn="l">
              <a:spcBef>
                <a:spcPts val="0"/>
              </a:spcBef>
              <a:spcAft>
                <a:spcPts val="0"/>
              </a:spcAft>
              <a:buNone/>
            </a:pPr>
            <a:r>
              <a:t/>
            </a:r>
            <a:endParaRPr sz="2500">
              <a:solidFill>
                <a:schemeClr val="dk1"/>
              </a:solidFill>
              <a:latin typeface="Roboto"/>
              <a:ea typeface="Roboto"/>
              <a:cs typeface="Roboto"/>
              <a:sym typeface="Roboto"/>
            </a:endParaRPr>
          </a:p>
          <a:p>
            <a:pPr indent="0" lvl="0" marL="0" rtl="0" algn="l">
              <a:spcBef>
                <a:spcPts val="0"/>
              </a:spcBef>
              <a:spcAft>
                <a:spcPts val="0"/>
              </a:spcAft>
              <a:buNone/>
            </a:pPr>
            <a:r>
              <a:rPr lang="pt-BR" sz="2500" u="sng">
                <a:solidFill>
                  <a:schemeClr val="hlink"/>
                </a:solidFill>
                <a:latin typeface="Roboto"/>
                <a:ea typeface="Roboto"/>
                <a:cs typeface="Roboto"/>
                <a:sym typeface="Roboto"/>
                <a:hlinkClick r:id="rId4"/>
              </a:rPr>
              <a:t>https://refactoring.guru/refactoring/techniques</a:t>
            </a:r>
            <a:endParaRPr sz="2500">
              <a:solidFill>
                <a:schemeClr val="dk1"/>
              </a:solidFill>
              <a:latin typeface="Roboto"/>
              <a:ea typeface="Roboto"/>
              <a:cs typeface="Roboto"/>
              <a:sym typeface="Roboto"/>
            </a:endParaRPr>
          </a:p>
        </p:txBody>
      </p:sp>
      <p:sp>
        <p:nvSpPr>
          <p:cNvPr id="232" name="Google Shape;232;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pt-BR"/>
              <a:t>‹#›</a:t>
            </a:fld>
            <a:endParaRPr/>
          </a:p>
        </p:txBody>
      </p:sp>
      <p:pic>
        <p:nvPicPr>
          <p:cNvPr id="233" name="Google Shape;233;p41"/>
          <p:cNvPicPr preferRelativeResize="0"/>
          <p:nvPr/>
        </p:nvPicPr>
        <p:blipFill>
          <a:blip r:embed="rId5">
            <a:alphaModFix/>
          </a:blip>
          <a:stretch>
            <a:fillRect/>
          </a:stretch>
        </p:blipFill>
        <p:spPr>
          <a:xfrm>
            <a:off x="5557612" y="0"/>
            <a:ext cx="3586386" cy="5143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7" name="Shape 237"/>
        <p:cNvGrpSpPr/>
        <p:nvPr/>
      </p:nvGrpSpPr>
      <p:grpSpPr>
        <a:xfrm>
          <a:off x="0" y="0"/>
          <a:ext cx="0" cy="0"/>
          <a:chOff x="0" y="0"/>
          <a:chExt cx="0" cy="0"/>
        </a:xfrm>
      </p:grpSpPr>
      <p:sp>
        <p:nvSpPr>
          <p:cNvPr id="238" name="Google Shape;23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9" name="Google Shape;239;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40" name="Google Shape;240;p42"/>
          <p:cNvPicPr preferRelativeResize="0"/>
          <p:nvPr/>
        </p:nvPicPr>
        <p:blipFill>
          <a:blip r:embed="rId3">
            <a:alphaModFix/>
          </a:blip>
          <a:stretch>
            <a:fillRect/>
          </a:stretch>
        </p:blipFill>
        <p:spPr>
          <a:xfrm>
            <a:off x="1243628" y="0"/>
            <a:ext cx="6656744"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4" name="Shape 244"/>
        <p:cNvGrpSpPr/>
        <p:nvPr/>
      </p:nvGrpSpPr>
      <p:grpSpPr>
        <a:xfrm>
          <a:off x="0" y="0"/>
          <a:ext cx="0" cy="0"/>
          <a:chOff x="0" y="0"/>
          <a:chExt cx="0" cy="0"/>
        </a:xfrm>
      </p:grpSpPr>
      <p:sp>
        <p:nvSpPr>
          <p:cNvPr id="245" name="Google Shape;24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6" name="Google Shape;246;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47" name="Google Shape;247;p43"/>
          <p:cNvPicPr preferRelativeResize="0"/>
          <p:nvPr/>
        </p:nvPicPr>
        <p:blipFill>
          <a:blip r:embed="rId3">
            <a:alphaModFix/>
          </a:blip>
          <a:stretch>
            <a:fillRect/>
          </a:stretch>
        </p:blipFill>
        <p:spPr>
          <a:xfrm>
            <a:off x="2154145" y="0"/>
            <a:ext cx="483571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ph type="title"/>
          </p:nvPr>
        </p:nvSpPr>
        <p:spPr>
          <a:xfrm>
            <a:off x="311700" y="445025"/>
            <a:ext cx="8520600" cy="40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5000">
                <a:solidFill>
                  <a:srgbClr val="9900FF"/>
                </a:solidFill>
              </a:rPr>
              <a:t>Refatoração</a:t>
            </a:r>
            <a:r>
              <a:rPr lang="pt-BR" sz="5000"/>
              <a:t>? </a:t>
            </a:r>
            <a:endParaRPr sz="5000"/>
          </a:p>
          <a:p>
            <a:pPr indent="0" lvl="0" marL="0" rtl="0" algn="ctr">
              <a:spcBef>
                <a:spcPts val="0"/>
              </a:spcBef>
              <a:spcAft>
                <a:spcPts val="0"/>
              </a:spcAft>
              <a:buNone/>
            </a:pPr>
            <a:r>
              <a:rPr lang="pt-BR" sz="5000"/>
              <a:t>O que é isso?</a:t>
            </a:r>
            <a:endParaRPr sz="5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noFill/>
      </p:bgPr>
    </p:bg>
    <p:spTree>
      <p:nvGrpSpPr>
        <p:cNvPr id="251" name="Shape 251"/>
        <p:cNvGrpSpPr/>
        <p:nvPr/>
      </p:nvGrpSpPr>
      <p:grpSpPr>
        <a:xfrm>
          <a:off x="0" y="0"/>
          <a:ext cx="0" cy="0"/>
          <a:chOff x="0" y="0"/>
          <a:chExt cx="0" cy="0"/>
        </a:xfrm>
      </p:grpSpPr>
      <p:sp>
        <p:nvSpPr>
          <p:cNvPr id="252" name="Google Shape;25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pt-BR">
                <a:solidFill>
                  <a:schemeClr val="lt1"/>
                </a:solidFill>
                <a:latin typeface="Roboto"/>
                <a:ea typeface="Roboto"/>
                <a:cs typeface="Roboto"/>
                <a:sym typeface="Roboto"/>
              </a:rPr>
              <a:t>Extract Class</a:t>
            </a:r>
            <a:endParaRPr b="1">
              <a:solidFill>
                <a:schemeClr val="lt1"/>
              </a:solidFill>
              <a:latin typeface="Roboto"/>
              <a:ea typeface="Roboto"/>
              <a:cs typeface="Roboto"/>
              <a:sym typeface="Roboto"/>
            </a:endParaRPr>
          </a:p>
        </p:txBody>
      </p:sp>
      <p:sp>
        <p:nvSpPr>
          <p:cNvPr id="253" name="Google Shape;253;p44"/>
          <p:cNvSpPr txBox="1"/>
          <p:nvPr>
            <p:ph idx="1" type="body"/>
          </p:nvPr>
        </p:nvSpPr>
        <p:spPr>
          <a:xfrm>
            <a:off x="311700" y="1096800"/>
            <a:ext cx="8520600" cy="398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sz="1500">
                <a:solidFill>
                  <a:srgbClr val="444444"/>
                </a:solidFill>
                <a:highlight>
                  <a:srgbClr val="FFFFFF"/>
                </a:highlight>
                <a:latin typeface="Roboto"/>
                <a:ea typeface="Roboto"/>
                <a:cs typeface="Roboto"/>
                <a:sym typeface="Roboto"/>
              </a:rPr>
              <a:t>Problema: </a:t>
            </a:r>
            <a:r>
              <a:rPr lang="pt-BR" sz="1500">
                <a:solidFill>
                  <a:srgbClr val="444444"/>
                </a:solidFill>
                <a:highlight>
                  <a:srgbClr val="FFFFFF"/>
                </a:highlight>
                <a:latin typeface="Roboto"/>
                <a:ea typeface="Roboto"/>
                <a:cs typeface="Roboto"/>
                <a:sym typeface="Roboto"/>
              </a:rPr>
              <a:t>Quando uma classe faz o trabalho de duas, o resultado é estranheza.</a:t>
            </a:r>
            <a:endParaRPr sz="1500">
              <a:solidFill>
                <a:srgbClr val="444444"/>
              </a:solidFill>
              <a:highlight>
                <a:srgbClr val="FFFFFF"/>
              </a:highlight>
              <a:latin typeface="Roboto"/>
              <a:ea typeface="Roboto"/>
              <a:cs typeface="Roboto"/>
              <a:sym typeface="Roboto"/>
            </a:endParaRPr>
          </a:p>
          <a:p>
            <a:pPr indent="0" lvl="0" marL="0" rtl="0" algn="l">
              <a:spcBef>
                <a:spcPts val="400"/>
              </a:spcBef>
              <a:spcAft>
                <a:spcPts val="0"/>
              </a:spcAft>
              <a:buNone/>
            </a:pPr>
            <a:r>
              <a:rPr b="1" lang="pt-BR" sz="1500">
                <a:solidFill>
                  <a:srgbClr val="444444"/>
                </a:solidFill>
                <a:highlight>
                  <a:srgbClr val="FFFFFF"/>
                </a:highlight>
                <a:latin typeface="Roboto"/>
                <a:ea typeface="Roboto"/>
                <a:cs typeface="Roboto"/>
                <a:sym typeface="Roboto"/>
              </a:rPr>
              <a:t>Solução: </a:t>
            </a:r>
            <a:r>
              <a:rPr lang="pt-BR" sz="1500">
                <a:solidFill>
                  <a:srgbClr val="444444"/>
                </a:solidFill>
                <a:highlight>
                  <a:srgbClr val="FFFFFF"/>
                </a:highlight>
                <a:latin typeface="Roboto"/>
                <a:ea typeface="Roboto"/>
                <a:cs typeface="Roboto"/>
                <a:sym typeface="Roboto"/>
              </a:rPr>
              <a:t>Em</a:t>
            </a:r>
            <a:r>
              <a:rPr lang="pt-BR" sz="1500">
                <a:solidFill>
                  <a:srgbClr val="444444"/>
                </a:solidFill>
                <a:highlight>
                  <a:srgbClr val="FFFFFF"/>
                </a:highlight>
                <a:latin typeface="Roboto"/>
                <a:ea typeface="Roboto"/>
                <a:cs typeface="Roboto"/>
                <a:sym typeface="Roboto"/>
              </a:rPr>
              <a:t> vez disso, crie uma nova classe e coloque nela os campos e métodos responsáveis pela funcionalidade relevante.</a:t>
            </a:r>
            <a:endParaRPr sz="1500">
              <a:solidFill>
                <a:srgbClr val="444444"/>
              </a:solidFill>
              <a:highlight>
                <a:srgbClr val="FFFFFF"/>
              </a:highlight>
              <a:latin typeface="Roboto"/>
              <a:ea typeface="Roboto"/>
              <a:cs typeface="Roboto"/>
              <a:sym typeface="Roboto"/>
            </a:endParaRPr>
          </a:p>
          <a:p>
            <a:pPr indent="0" lvl="0" marL="0" rtl="0" algn="l">
              <a:spcBef>
                <a:spcPts val="400"/>
              </a:spcBef>
              <a:spcAft>
                <a:spcPts val="0"/>
              </a:spcAft>
              <a:buNone/>
            </a:pPr>
            <a:r>
              <a:t/>
            </a:r>
            <a:endParaRPr/>
          </a:p>
        </p:txBody>
      </p:sp>
      <p:pic>
        <p:nvPicPr>
          <p:cNvPr id="254" name="Google Shape;254;p44"/>
          <p:cNvPicPr preferRelativeResize="0"/>
          <p:nvPr/>
        </p:nvPicPr>
        <p:blipFill>
          <a:blip r:embed="rId3">
            <a:alphaModFix/>
          </a:blip>
          <a:stretch>
            <a:fillRect/>
          </a:stretch>
        </p:blipFill>
        <p:spPr>
          <a:xfrm>
            <a:off x="311700" y="2210893"/>
            <a:ext cx="2660250" cy="2264263"/>
          </a:xfrm>
          <a:prstGeom prst="rect">
            <a:avLst/>
          </a:prstGeom>
          <a:noFill/>
          <a:ln>
            <a:noFill/>
          </a:ln>
        </p:spPr>
      </p:pic>
      <p:pic>
        <p:nvPicPr>
          <p:cNvPr id="255" name="Google Shape;255;p44"/>
          <p:cNvPicPr preferRelativeResize="0"/>
          <p:nvPr/>
        </p:nvPicPr>
        <p:blipFill>
          <a:blip r:embed="rId4">
            <a:alphaModFix/>
          </a:blip>
          <a:stretch>
            <a:fillRect/>
          </a:stretch>
        </p:blipFill>
        <p:spPr>
          <a:xfrm>
            <a:off x="3448725" y="2824957"/>
            <a:ext cx="5383576" cy="165019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9" name="Shape 259"/>
        <p:cNvGrpSpPr/>
        <p:nvPr/>
      </p:nvGrpSpPr>
      <p:grpSpPr>
        <a:xfrm>
          <a:off x="0" y="0"/>
          <a:ext cx="0" cy="0"/>
          <a:chOff x="0" y="0"/>
          <a:chExt cx="0" cy="0"/>
        </a:xfrm>
      </p:grpSpPr>
      <p:sp>
        <p:nvSpPr>
          <p:cNvPr id="260" name="Google Shape;260;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1" name="Google Shape;261;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62" name="Google Shape;262;p45"/>
          <p:cNvPicPr preferRelativeResize="0"/>
          <p:nvPr/>
        </p:nvPicPr>
        <p:blipFill>
          <a:blip r:embed="rId3">
            <a:alphaModFix/>
          </a:blip>
          <a:stretch>
            <a:fillRect/>
          </a:stretch>
        </p:blipFill>
        <p:spPr>
          <a:xfrm>
            <a:off x="1684536" y="0"/>
            <a:ext cx="5774926" cy="51434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8" name="Google Shape;268;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5000">
                <a:solidFill>
                  <a:schemeClr val="dk1"/>
                </a:solidFill>
                <a:latin typeface="Roboto"/>
                <a:ea typeface="Roboto"/>
                <a:cs typeface="Roboto"/>
                <a:sym typeface="Roboto"/>
              </a:rPr>
              <a:t>E</a:t>
            </a:r>
            <a:r>
              <a:rPr lang="pt-BR" sz="5000">
                <a:solidFill>
                  <a:schemeClr val="dk1"/>
                </a:solidFill>
                <a:latin typeface="Roboto"/>
                <a:ea typeface="Roboto"/>
                <a:cs typeface="Roboto"/>
                <a:sym typeface="Roboto"/>
              </a:rPr>
              <a:t>steja ciente das </a:t>
            </a:r>
            <a:r>
              <a:rPr lang="pt-BR" sz="5000">
                <a:solidFill>
                  <a:srgbClr val="9900FF"/>
                </a:solidFill>
                <a:latin typeface="Roboto"/>
                <a:ea typeface="Roboto"/>
                <a:cs typeface="Roboto"/>
                <a:sym typeface="Roboto"/>
              </a:rPr>
              <a:t>pré-condições</a:t>
            </a:r>
            <a:r>
              <a:rPr lang="pt-BR" sz="5000">
                <a:solidFill>
                  <a:schemeClr val="dk1"/>
                </a:solidFill>
                <a:latin typeface="Roboto"/>
                <a:ea typeface="Roboto"/>
                <a:cs typeface="Roboto"/>
                <a:sym typeface="Roboto"/>
              </a:rPr>
              <a:t> de refatoração e outros detalhes</a:t>
            </a:r>
            <a:endParaRPr sz="5000">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7"/>
          <p:cNvSpPr txBox="1"/>
          <p:nvPr>
            <p:ph type="title"/>
          </p:nvPr>
        </p:nvSpPr>
        <p:spPr>
          <a:xfrm>
            <a:off x="311700" y="445025"/>
            <a:ext cx="8520600" cy="2507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pt-BR" sz="3300">
                <a:latin typeface="Roboto"/>
                <a:ea typeface="Roboto"/>
                <a:cs typeface="Roboto"/>
                <a:sym typeface="Roboto"/>
              </a:rPr>
              <a:t>Como as refatorações </a:t>
            </a:r>
            <a:r>
              <a:rPr b="1" lang="pt-BR" sz="3300">
                <a:latin typeface="Roboto"/>
                <a:ea typeface="Roboto"/>
                <a:cs typeface="Roboto"/>
                <a:sym typeface="Roboto"/>
              </a:rPr>
              <a:t>ocorrem</a:t>
            </a:r>
            <a:r>
              <a:rPr b="1" lang="pt-BR" sz="3300">
                <a:latin typeface="Roboto"/>
                <a:ea typeface="Roboto"/>
                <a:cs typeface="Roboto"/>
                <a:sym typeface="Roboto"/>
              </a:rPr>
              <a:t> na </a:t>
            </a:r>
            <a:r>
              <a:rPr b="1" lang="pt-BR" sz="3300">
                <a:latin typeface="Roboto"/>
                <a:ea typeface="Roboto"/>
                <a:cs typeface="Roboto"/>
                <a:sym typeface="Roboto"/>
              </a:rPr>
              <a:t>pratica</a:t>
            </a:r>
            <a:r>
              <a:rPr b="1" lang="pt-BR" sz="3300">
                <a:latin typeface="Roboto"/>
                <a:ea typeface="Roboto"/>
                <a:cs typeface="Roboto"/>
                <a:sym typeface="Roboto"/>
              </a:rPr>
              <a:t>?</a:t>
            </a:r>
            <a:endParaRPr b="1" sz="3300">
              <a:latin typeface="Roboto"/>
              <a:ea typeface="Roboto"/>
              <a:cs typeface="Roboto"/>
              <a:sym typeface="Roboto"/>
            </a:endParaRPr>
          </a:p>
        </p:txBody>
      </p:sp>
      <p:sp>
        <p:nvSpPr>
          <p:cNvPr id="274" name="Google Shape;274;p47"/>
          <p:cNvSpPr txBox="1"/>
          <p:nvPr/>
        </p:nvSpPr>
        <p:spPr>
          <a:xfrm>
            <a:off x="164400" y="2210175"/>
            <a:ext cx="9144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a:solidFill>
                  <a:srgbClr val="F3F3F3"/>
                </a:solidFill>
                <a:latin typeface="Roboto"/>
                <a:ea typeface="Roboto"/>
                <a:cs typeface="Roboto"/>
                <a:sym typeface="Roboto"/>
              </a:rPr>
              <a:t>Emerson Murphy-Hill, Chris Parnin, and Andrew P. Black. 2009. How we refactor, and how we know it. In Proceedings of the 31st International Conference on Software Engineering (ICSE '09). IEEE Computer Society, USA, 287–297. https://doi.org/10.1109/ICSE.2009.5070529</a:t>
            </a:r>
            <a:endParaRPr>
              <a:solidFill>
                <a:srgbClr val="F3F3F3"/>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5000">
                <a:solidFill>
                  <a:schemeClr val="dk1"/>
                </a:solidFill>
                <a:latin typeface="Roboto"/>
                <a:ea typeface="Roboto"/>
                <a:cs typeface="Roboto"/>
                <a:sym typeface="Roboto"/>
              </a:rPr>
              <a:t>As refatorações são realizadas com frequência</a:t>
            </a:r>
            <a:endParaRPr sz="5000">
              <a:solidFill>
                <a:schemeClr val="dk1"/>
              </a:solidFill>
              <a:latin typeface="Roboto"/>
              <a:ea typeface="Roboto"/>
              <a:cs typeface="Roboto"/>
              <a:sym typeface="Roboto"/>
            </a:endParaRPr>
          </a:p>
        </p:txBody>
      </p:sp>
      <p:sp>
        <p:nvSpPr>
          <p:cNvPr id="280" name="Google Shape;280;p48"/>
          <p:cNvSpPr/>
          <p:nvPr/>
        </p:nvSpPr>
        <p:spPr>
          <a:xfrm>
            <a:off x="6003100" y="3316275"/>
            <a:ext cx="2970900" cy="1162500"/>
          </a:xfrm>
          <a:prstGeom prst="wedgeEllipseCallout">
            <a:avLst>
              <a:gd fmla="val -83203" name="adj1"/>
              <a:gd fmla="val -78286"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latin typeface="Roboto"/>
                <a:ea typeface="Roboto"/>
                <a:cs typeface="Roboto"/>
                <a:sym typeface="Roboto"/>
              </a:rPr>
              <a:t>41% das sessões em um dos conjuntos de dados</a:t>
            </a:r>
            <a:endParaRPr sz="16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4" name="Shape 284"/>
        <p:cNvGrpSpPr/>
        <p:nvPr/>
      </p:nvGrpSpPr>
      <p:grpSpPr>
        <a:xfrm>
          <a:off x="0" y="0"/>
          <a:ext cx="0" cy="0"/>
          <a:chOff x="0" y="0"/>
          <a:chExt cx="0" cy="0"/>
        </a:xfrm>
      </p:grpSpPr>
      <p:sp>
        <p:nvSpPr>
          <p:cNvPr id="285" name="Google Shape;285;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6" name="Google Shape;286;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87" name="Google Shape;287;p49"/>
          <p:cNvPicPr preferRelativeResize="0"/>
          <p:nvPr/>
        </p:nvPicPr>
        <p:blipFill>
          <a:blip r:embed="rId3">
            <a:alphaModFix/>
          </a:blip>
          <a:stretch>
            <a:fillRect/>
          </a:stretch>
        </p:blipFill>
        <p:spPr>
          <a:xfrm>
            <a:off x="0" y="866793"/>
            <a:ext cx="9144002" cy="340991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3" name="Google Shape;293;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3500">
                <a:solidFill>
                  <a:schemeClr val="dk1"/>
                </a:solidFill>
                <a:latin typeface="Roboto"/>
                <a:ea typeface="Roboto"/>
                <a:cs typeface="Roboto"/>
                <a:sym typeface="Roboto"/>
              </a:rPr>
              <a:t>A refatoração baseada em IDE ocorre frequentemente (40%) em lotes, onde os desenvolvedores aplicam a mesma refatoração </a:t>
            </a:r>
            <a:r>
              <a:rPr lang="pt-BR" sz="3500">
                <a:solidFill>
                  <a:srgbClr val="9900FF"/>
                </a:solidFill>
                <a:latin typeface="Roboto"/>
                <a:ea typeface="Roboto"/>
                <a:cs typeface="Roboto"/>
                <a:sym typeface="Roboto"/>
              </a:rPr>
              <a:t>em sequência</a:t>
            </a:r>
            <a:endParaRPr sz="3500">
              <a:solidFill>
                <a:srgbClr val="9900FF"/>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9" name="Google Shape;299;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3500">
                <a:solidFill>
                  <a:schemeClr val="dk1"/>
                </a:solidFill>
                <a:latin typeface="Roboto"/>
                <a:ea typeface="Roboto"/>
                <a:cs typeface="Roboto"/>
                <a:sym typeface="Roboto"/>
              </a:rPr>
              <a:t>Os programadores </a:t>
            </a:r>
            <a:r>
              <a:rPr lang="pt-BR" sz="3500">
                <a:solidFill>
                  <a:srgbClr val="9900FF"/>
                </a:solidFill>
                <a:latin typeface="Roboto"/>
                <a:ea typeface="Roboto"/>
                <a:cs typeface="Roboto"/>
                <a:sym typeface="Roboto"/>
              </a:rPr>
              <a:t>intercalam frequentemente</a:t>
            </a:r>
            <a:r>
              <a:rPr lang="pt-BR" sz="3500">
                <a:solidFill>
                  <a:schemeClr val="dk1"/>
                </a:solidFill>
                <a:latin typeface="Roboto"/>
                <a:ea typeface="Roboto"/>
                <a:cs typeface="Roboto"/>
                <a:sym typeface="Roboto"/>
              </a:rPr>
              <a:t> a refatoração com outros tipos de mudanças nos programas</a:t>
            </a:r>
            <a:endParaRPr sz="3500">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5" name="Google Shape;305;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3500">
                <a:solidFill>
                  <a:schemeClr val="dk1"/>
                </a:solidFill>
                <a:latin typeface="Roboto"/>
                <a:ea typeface="Roboto"/>
                <a:cs typeface="Roboto"/>
                <a:sym typeface="Roboto"/>
              </a:rPr>
              <a:t>A maioria (90%) das refatorações são realizadas manualmente, </a:t>
            </a:r>
            <a:r>
              <a:rPr lang="pt-BR" sz="3500">
                <a:solidFill>
                  <a:srgbClr val="9900FF"/>
                </a:solidFill>
                <a:latin typeface="Roboto"/>
                <a:ea typeface="Roboto"/>
                <a:cs typeface="Roboto"/>
                <a:sym typeface="Roboto"/>
              </a:rPr>
              <a:t>sem a ajuda de ferramentas</a:t>
            </a:r>
            <a:endParaRPr sz="3500">
              <a:solidFill>
                <a:srgbClr val="9900FF"/>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pt-BR">
                <a:latin typeface="Roboto"/>
                <a:ea typeface="Roboto"/>
                <a:cs typeface="Roboto"/>
                <a:sym typeface="Roboto"/>
              </a:rPr>
              <a:t>Atividade</a:t>
            </a:r>
            <a:endParaRPr b="1">
              <a:latin typeface="Roboto"/>
              <a:ea typeface="Roboto"/>
              <a:cs typeface="Roboto"/>
              <a:sym typeface="Roboto"/>
            </a:endParaRPr>
          </a:p>
        </p:txBody>
      </p:sp>
      <p:sp>
        <p:nvSpPr>
          <p:cNvPr id="311" name="Google Shape;311;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82600" lvl="0" marL="457200" rtl="0" algn="l">
              <a:spcBef>
                <a:spcPts val="0"/>
              </a:spcBef>
              <a:spcAft>
                <a:spcPts val="0"/>
              </a:spcAft>
              <a:buClr>
                <a:schemeClr val="dk1"/>
              </a:buClr>
              <a:buSzPts val="4000"/>
              <a:buFont typeface="Roboto"/>
              <a:buAutoNum type="arabicPeriod"/>
            </a:pPr>
            <a:r>
              <a:rPr lang="pt-BR" sz="4000">
                <a:solidFill>
                  <a:schemeClr val="dk1"/>
                </a:solidFill>
                <a:latin typeface="Roboto"/>
                <a:ea typeface="Roboto"/>
                <a:cs typeface="Roboto"/>
                <a:sym typeface="Roboto"/>
              </a:rPr>
              <a:t>Identifique os </a:t>
            </a:r>
            <a:r>
              <a:rPr i="1" lang="pt-BR" sz="4000">
                <a:solidFill>
                  <a:schemeClr val="dk1"/>
                </a:solidFill>
                <a:latin typeface="Roboto"/>
                <a:ea typeface="Roboto"/>
                <a:cs typeface="Roboto"/>
                <a:sym typeface="Roboto"/>
              </a:rPr>
              <a:t>code smells</a:t>
            </a:r>
            <a:r>
              <a:rPr lang="pt-BR" sz="4000">
                <a:solidFill>
                  <a:schemeClr val="dk1"/>
                </a:solidFill>
                <a:latin typeface="Roboto"/>
                <a:ea typeface="Roboto"/>
                <a:cs typeface="Roboto"/>
                <a:sym typeface="Roboto"/>
              </a:rPr>
              <a:t> presentes</a:t>
            </a:r>
            <a:endParaRPr sz="4000">
              <a:solidFill>
                <a:schemeClr val="dk1"/>
              </a:solidFill>
              <a:latin typeface="Roboto"/>
              <a:ea typeface="Roboto"/>
              <a:cs typeface="Roboto"/>
              <a:sym typeface="Roboto"/>
            </a:endParaRPr>
          </a:p>
          <a:p>
            <a:pPr indent="-482600" lvl="0" marL="457200" rtl="0" algn="l">
              <a:spcBef>
                <a:spcPts val="0"/>
              </a:spcBef>
              <a:spcAft>
                <a:spcPts val="0"/>
              </a:spcAft>
              <a:buClr>
                <a:schemeClr val="dk1"/>
              </a:buClr>
              <a:buSzPts val="4000"/>
              <a:buAutoNum type="arabicPeriod"/>
            </a:pPr>
            <a:r>
              <a:rPr lang="pt-BR" sz="4000">
                <a:solidFill>
                  <a:schemeClr val="dk1"/>
                </a:solidFill>
                <a:latin typeface="Roboto"/>
                <a:ea typeface="Roboto"/>
                <a:cs typeface="Roboto"/>
                <a:sym typeface="Roboto"/>
              </a:rPr>
              <a:t>Aplique pelo menos </a:t>
            </a:r>
            <a:r>
              <a:rPr b="1" lang="pt-BR" sz="4000">
                <a:solidFill>
                  <a:schemeClr val="dk1"/>
                </a:solidFill>
                <a:latin typeface="Roboto"/>
                <a:ea typeface="Roboto"/>
                <a:cs typeface="Roboto"/>
                <a:sym typeface="Roboto"/>
              </a:rPr>
              <a:t>duas técnicas</a:t>
            </a:r>
            <a:r>
              <a:rPr lang="pt-BR" sz="4000">
                <a:solidFill>
                  <a:schemeClr val="dk1"/>
                </a:solidFill>
                <a:latin typeface="Roboto"/>
                <a:ea typeface="Roboto"/>
                <a:cs typeface="Roboto"/>
                <a:sym typeface="Roboto"/>
              </a:rPr>
              <a:t> de refatoração</a:t>
            </a:r>
            <a:endParaRPr sz="40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7"/>
          <p:cNvSpPr txBox="1"/>
          <p:nvPr>
            <p:ph type="title"/>
          </p:nvPr>
        </p:nvSpPr>
        <p:spPr>
          <a:xfrm>
            <a:off x="311700" y="445025"/>
            <a:ext cx="3260700" cy="4245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pt-BR"/>
              <a:t>Problemas de reuso</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pt-BR"/>
              <a:t>Problemas de modularidade</a:t>
            </a:r>
            <a:endParaRPr b="1"/>
          </a:p>
        </p:txBody>
      </p:sp>
      <p:pic>
        <p:nvPicPr>
          <p:cNvPr id="115" name="Google Shape;115;p27" title="graphviz (1).png"/>
          <p:cNvPicPr preferRelativeResize="0"/>
          <p:nvPr/>
        </p:nvPicPr>
        <p:blipFill>
          <a:blip r:embed="rId3">
            <a:alphaModFix/>
          </a:blip>
          <a:stretch>
            <a:fillRect/>
          </a:stretch>
        </p:blipFill>
        <p:spPr>
          <a:xfrm>
            <a:off x="3850325" y="0"/>
            <a:ext cx="5293675" cy="5143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7" name="Google Shape;317;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18" name="Google Shape;318;p54"/>
          <p:cNvPicPr preferRelativeResize="0"/>
          <p:nvPr/>
        </p:nvPicPr>
        <p:blipFill>
          <a:blip r:embed="rId3">
            <a:alphaModFix/>
          </a:blip>
          <a:stretch>
            <a:fillRect/>
          </a:stretch>
        </p:blipFill>
        <p:spPr>
          <a:xfrm>
            <a:off x="0" y="0"/>
            <a:ext cx="9144003"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pt-BR"/>
              <a:t>Code smells</a:t>
            </a:r>
            <a:endParaRPr b="1"/>
          </a:p>
        </p:txBody>
      </p:sp>
      <p:sp>
        <p:nvSpPr>
          <p:cNvPr id="121" name="Google Shape;121;p28"/>
          <p:cNvSpPr txBox="1"/>
          <p:nvPr>
            <p:ph idx="1" type="body"/>
          </p:nvPr>
        </p:nvSpPr>
        <p:spPr>
          <a:xfrm>
            <a:off x="311700" y="1152475"/>
            <a:ext cx="8520600" cy="34164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pt-BR"/>
              <a:t>Odores de código são indicadores de problemas que podem ser resolvidos durante a refatoração. Odores de código são fáceis de identificar e corrigir, mas podem ser apenas sintomas de um problema mais profundo com o código.</a:t>
            </a:r>
            <a:br>
              <a:rPr lang="pt-BR"/>
            </a:br>
            <a:endParaRPr/>
          </a:p>
          <a:p>
            <a:pPr indent="-342900" lvl="0" marL="457200" rtl="0" algn="l">
              <a:spcBef>
                <a:spcPts val="0"/>
              </a:spcBef>
              <a:spcAft>
                <a:spcPts val="0"/>
              </a:spcAft>
              <a:buClr>
                <a:srgbClr val="9900FF"/>
              </a:buClr>
              <a:buSzPts val="1800"/>
              <a:buChar char="➔"/>
            </a:pPr>
            <a:r>
              <a:rPr lang="pt-BR"/>
              <a:t>Método/classe Longo(a)</a:t>
            </a:r>
            <a:endParaRPr/>
          </a:p>
          <a:p>
            <a:pPr indent="-342900" lvl="0" marL="457200" rtl="0" algn="l">
              <a:spcBef>
                <a:spcPts val="0"/>
              </a:spcBef>
              <a:spcAft>
                <a:spcPts val="0"/>
              </a:spcAft>
              <a:buClr>
                <a:srgbClr val="9900FF"/>
              </a:buClr>
              <a:buSzPts val="1800"/>
              <a:buChar char="➔"/>
            </a:pPr>
            <a:r>
              <a:rPr lang="pt-BR"/>
              <a:t>Lista de parâmetros longa</a:t>
            </a:r>
            <a:endParaRPr/>
          </a:p>
          <a:p>
            <a:pPr indent="-342900" lvl="0" marL="457200" rtl="0" algn="l">
              <a:spcBef>
                <a:spcPts val="0"/>
              </a:spcBef>
              <a:spcAft>
                <a:spcPts val="0"/>
              </a:spcAft>
              <a:buClr>
                <a:srgbClr val="9900FF"/>
              </a:buClr>
              <a:buSzPts val="1800"/>
              <a:buChar char="➔"/>
            </a:pPr>
            <a:r>
              <a:rPr lang="pt-BR"/>
              <a:t>Nomes misteriosos</a:t>
            </a:r>
            <a:endParaRPr/>
          </a:p>
          <a:p>
            <a:pPr indent="-342900" lvl="0" marL="457200" rtl="0" algn="l">
              <a:spcBef>
                <a:spcPts val="0"/>
              </a:spcBef>
              <a:spcAft>
                <a:spcPts val="0"/>
              </a:spcAft>
              <a:buClr>
                <a:srgbClr val="9900FF"/>
              </a:buClr>
              <a:buSzPts val="1800"/>
              <a:buChar char="➔"/>
            </a:pPr>
            <a:r>
              <a:rPr lang="pt-BR"/>
              <a:t>Código Morto</a:t>
            </a:r>
            <a:endParaRPr/>
          </a:p>
          <a:p>
            <a:pPr indent="-342900" lvl="0" marL="457200" rtl="0" algn="l">
              <a:spcBef>
                <a:spcPts val="0"/>
              </a:spcBef>
              <a:spcAft>
                <a:spcPts val="0"/>
              </a:spcAft>
              <a:buClr>
                <a:srgbClr val="9900FF"/>
              </a:buClr>
              <a:buSzPts val="1800"/>
              <a:buChar char="➔"/>
            </a:pPr>
            <a:r>
              <a:rPr lang="pt-BR"/>
              <a:t>Comentários</a:t>
            </a:r>
            <a:endParaRPr/>
          </a:p>
          <a:p>
            <a:pPr indent="-342900" lvl="0" marL="457200" rtl="0" algn="l">
              <a:spcBef>
                <a:spcPts val="0"/>
              </a:spcBef>
              <a:spcAft>
                <a:spcPts val="0"/>
              </a:spcAft>
              <a:buClr>
                <a:srgbClr val="9900FF"/>
              </a:buClr>
              <a:buSzPts val="1800"/>
              <a:buChar char="➔"/>
            </a:pPr>
            <a:r>
              <a:rPr lang="pt-BR"/>
              <a:t>Inveja de recursos</a:t>
            </a:r>
            <a:br>
              <a:rPr lang="pt-BR"/>
            </a:br>
            <a:endParaRPr/>
          </a:p>
          <a:p>
            <a:pPr indent="0" lvl="0" marL="0" rtl="0" algn="l">
              <a:spcBef>
                <a:spcPts val="0"/>
              </a:spcBef>
              <a:spcAft>
                <a:spcPts val="0"/>
              </a:spcAft>
              <a:buNone/>
            </a:pPr>
            <a:r>
              <a:rPr lang="pt-BR" u="sng">
                <a:solidFill>
                  <a:schemeClr val="hlink"/>
                </a:solidFill>
                <a:hlinkClick r:id="rId3"/>
              </a:rPr>
              <a:t>https://refactoring.guru/refactoring/smells</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5" name="Shape 125"/>
        <p:cNvGrpSpPr/>
        <p:nvPr/>
      </p:nvGrpSpPr>
      <p:grpSpPr>
        <a:xfrm>
          <a:off x="0" y="0"/>
          <a:ext cx="0" cy="0"/>
          <a:chOff x="0" y="0"/>
          <a:chExt cx="0" cy="0"/>
        </a:xfrm>
      </p:grpSpPr>
      <p:sp>
        <p:nvSpPr>
          <p:cNvPr id="126" name="Google Shape;12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pt-BR">
                <a:solidFill>
                  <a:schemeClr val="lt1"/>
                </a:solidFill>
              </a:rPr>
              <a:t>Algumas ferramentas para detectar code smells</a:t>
            </a:r>
            <a:endParaRPr b="1">
              <a:solidFill>
                <a:schemeClr val="lt1"/>
              </a:solidFill>
            </a:endParaRPr>
          </a:p>
        </p:txBody>
      </p:sp>
      <p:sp>
        <p:nvSpPr>
          <p:cNvPr id="127" name="Google Shape;12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28" name="Google Shape;128;p29"/>
          <p:cNvPicPr preferRelativeResize="0"/>
          <p:nvPr/>
        </p:nvPicPr>
        <p:blipFill>
          <a:blip r:embed="rId3">
            <a:alphaModFix/>
          </a:blip>
          <a:stretch>
            <a:fillRect/>
          </a:stretch>
        </p:blipFill>
        <p:spPr>
          <a:xfrm>
            <a:off x="3668350" y="1381125"/>
            <a:ext cx="2381250" cy="2381250"/>
          </a:xfrm>
          <a:prstGeom prst="rect">
            <a:avLst/>
          </a:prstGeom>
          <a:noFill/>
          <a:ln>
            <a:noFill/>
          </a:ln>
        </p:spPr>
      </p:pic>
      <p:pic>
        <p:nvPicPr>
          <p:cNvPr id="129" name="Google Shape;129;p29"/>
          <p:cNvPicPr preferRelativeResize="0"/>
          <p:nvPr/>
        </p:nvPicPr>
        <p:blipFill>
          <a:blip r:embed="rId4">
            <a:alphaModFix/>
          </a:blip>
          <a:stretch>
            <a:fillRect/>
          </a:stretch>
        </p:blipFill>
        <p:spPr>
          <a:xfrm>
            <a:off x="311700" y="1800225"/>
            <a:ext cx="2971800" cy="1543050"/>
          </a:xfrm>
          <a:prstGeom prst="rect">
            <a:avLst/>
          </a:prstGeom>
          <a:noFill/>
          <a:ln>
            <a:noFill/>
          </a:ln>
        </p:spPr>
      </p:pic>
      <p:pic>
        <p:nvPicPr>
          <p:cNvPr id="130" name="Google Shape;130;p29"/>
          <p:cNvPicPr preferRelativeResize="0"/>
          <p:nvPr/>
        </p:nvPicPr>
        <p:blipFill>
          <a:blip r:embed="rId5">
            <a:alphaModFix/>
          </a:blip>
          <a:stretch>
            <a:fillRect/>
          </a:stretch>
        </p:blipFill>
        <p:spPr>
          <a:xfrm>
            <a:off x="6336725" y="1152475"/>
            <a:ext cx="2495550" cy="1828800"/>
          </a:xfrm>
          <a:prstGeom prst="rect">
            <a:avLst/>
          </a:prstGeom>
          <a:noFill/>
          <a:ln>
            <a:noFill/>
          </a:ln>
        </p:spPr>
      </p:pic>
      <p:pic>
        <p:nvPicPr>
          <p:cNvPr id="131" name="Google Shape;131;p29"/>
          <p:cNvPicPr preferRelativeResize="0"/>
          <p:nvPr/>
        </p:nvPicPr>
        <p:blipFill>
          <a:blip r:embed="rId6">
            <a:alphaModFix/>
          </a:blip>
          <a:stretch>
            <a:fillRect/>
          </a:stretch>
        </p:blipFill>
        <p:spPr>
          <a:xfrm>
            <a:off x="6341475" y="3343275"/>
            <a:ext cx="2486025" cy="933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0"/>
          <p:cNvSpPr txBox="1"/>
          <p:nvPr>
            <p:ph type="title"/>
          </p:nvPr>
        </p:nvSpPr>
        <p:spPr>
          <a:xfrm>
            <a:off x="311700" y="445025"/>
            <a:ext cx="8520600" cy="409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t-BR" sz="5000">
                <a:solidFill>
                  <a:srgbClr val="9900FF"/>
                </a:solidFill>
              </a:rPr>
              <a:t>Quando </a:t>
            </a:r>
            <a:r>
              <a:rPr lang="pt-BR" sz="5000"/>
              <a:t>e </a:t>
            </a:r>
            <a:r>
              <a:rPr lang="pt-BR" sz="5000">
                <a:solidFill>
                  <a:srgbClr val="9900FF"/>
                </a:solidFill>
              </a:rPr>
              <a:t>c</a:t>
            </a:r>
            <a:r>
              <a:rPr lang="pt-BR" sz="5000">
                <a:solidFill>
                  <a:srgbClr val="9900FF"/>
                </a:solidFill>
              </a:rPr>
              <a:t>omo</a:t>
            </a:r>
            <a:r>
              <a:rPr lang="pt-BR" sz="5000">
                <a:solidFill>
                  <a:srgbClr val="9900FF"/>
                </a:solidFill>
              </a:rPr>
              <a:t> </a:t>
            </a:r>
            <a:r>
              <a:rPr lang="pt-BR" sz="5000"/>
              <a:t>resolver esses problemas?</a:t>
            </a:r>
            <a:endParaRPr sz="5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pt-BR"/>
              <a:t>Debito </a:t>
            </a:r>
            <a:r>
              <a:rPr b="1" lang="pt-BR"/>
              <a:t>técnico</a:t>
            </a:r>
            <a:endParaRPr b="1"/>
          </a:p>
        </p:txBody>
      </p:sp>
      <p:grpSp>
        <p:nvGrpSpPr>
          <p:cNvPr id="142" name="Google Shape;142;p31"/>
          <p:cNvGrpSpPr/>
          <p:nvPr/>
        </p:nvGrpSpPr>
        <p:grpSpPr>
          <a:xfrm>
            <a:off x="311700" y="2094975"/>
            <a:ext cx="2109825" cy="1127400"/>
            <a:chOff x="311700" y="2094975"/>
            <a:chExt cx="2109825" cy="1127400"/>
          </a:xfrm>
        </p:grpSpPr>
        <p:sp>
          <p:nvSpPr>
            <p:cNvPr id="143" name="Google Shape;143;p31"/>
            <p:cNvSpPr/>
            <p:nvPr/>
          </p:nvSpPr>
          <p:spPr>
            <a:xfrm>
              <a:off x="730425" y="2094975"/>
              <a:ext cx="1691100" cy="11274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a:latin typeface="Roboto"/>
                  <a:ea typeface="Roboto"/>
                  <a:cs typeface="Roboto"/>
                  <a:sym typeface="Roboto"/>
                </a:rPr>
                <a:t>      </a:t>
              </a:r>
              <a:r>
                <a:rPr b="1" lang="pt-BR" sz="1600">
                  <a:latin typeface="Roboto"/>
                  <a:ea typeface="Roboto"/>
                  <a:cs typeface="Roboto"/>
                  <a:sym typeface="Roboto"/>
                </a:rPr>
                <a:t>Componente</a:t>
              </a:r>
              <a:endParaRPr b="1" sz="1600">
                <a:latin typeface="Roboto"/>
                <a:ea typeface="Roboto"/>
                <a:cs typeface="Roboto"/>
                <a:sym typeface="Roboto"/>
              </a:endParaRPr>
            </a:p>
          </p:txBody>
        </p:sp>
        <p:sp>
          <p:nvSpPr>
            <p:cNvPr id="144" name="Google Shape;144;p31"/>
            <p:cNvSpPr/>
            <p:nvPr/>
          </p:nvSpPr>
          <p:spPr>
            <a:xfrm>
              <a:off x="311700" y="2094975"/>
              <a:ext cx="815700" cy="1127400"/>
            </a:xfrm>
            <a:prstGeom prst="mathEqual">
              <a:avLst>
                <a:gd fmla="val 23520" name="adj1"/>
                <a:gd fmla="val 11760" name="adj2"/>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45" name="Google Shape;145;p31"/>
          <p:cNvGrpSpPr/>
          <p:nvPr/>
        </p:nvGrpSpPr>
        <p:grpSpPr>
          <a:xfrm>
            <a:off x="3517088" y="2094975"/>
            <a:ext cx="2109825" cy="1127400"/>
            <a:chOff x="311700" y="2094975"/>
            <a:chExt cx="2109825" cy="1127400"/>
          </a:xfrm>
        </p:grpSpPr>
        <p:sp>
          <p:nvSpPr>
            <p:cNvPr id="146" name="Google Shape;146;p31"/>
            <p:cNvSpPr/>
            <p:nvPr/>
          </p:nvSpPr>
          <p:spPr>
            <a:xfrm>
              <a:off x="730425" y="2094975"/>
              <a:ext cx="1691100" cy="11274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pt-BR">
                  <a:latin typeface="Roboto"/>
                  <a:ea typeface="Roboto"/>
                  <a:cs typeface="Roboto"/>
                  <a:sym typeface="Roboto"/>
                </a:rPr>
                <a:t>      </a:t>
              </a:r>
              <a:r>
                <a:rPr b="1" lang="pt-BR" sz="1600">
                  <a:latin typeface="Roboto"/>
                  <a:ea typeface="Roboto"/>
                  <a:cs typeface="Roboto"/>
                  <a:sym typeface="Roboto"/>
                </a:rPr>
                <a:t>Componente</a:t>
              </a:r>
              <a:endParaRPr b="1" sz="1600">
                <a:latin typeface="Roboto"/>
                <a:ea typeface="Roboto"/>
                <a:cs typeface="Roboto"/>
                <a:sym typeface="Roboto"/>
              </a:endParaRPr>
            </a:p>
            <a:p>
              <a:pPr indent="0" lvl="0" marL="0" rtl="0" algn="r">
                <a:spcBef>
                  <a:spcPts val="0"/>
                </a:spcBef>
                <a:spcAft>
                  <a:spcPts val="0"/>
                </a:spcAft>
                <a:buNone/>
              </a:pPr>
              <a:r>
                <a:rPr b="1" lang="pt-BR" sz="1600">
                  <a:latin typeface="Roboto"/>
                  <a:ea typeface="Roboto"/>
                  <a:cs typeface="Roboto"/>
                  <a:sym typeface="Roboto"/>
                </a:rPr>
                <a:t>     p</a:t>
              </a:r>
              <a:r>
                <a:rPr b="1" lang="pt-BR" sz="1600">
                  <a:latin typeface="Roboto"/>
                  <a:ea typeface="Roboto"/>
                  <a:cs typeface="Roboto"/>
                  <a:sym typeface="Roboto"/>
                </a:rPr>
                <a:t>roblemático</a:t>
              </a:r>
              <a:endParaRPr b="1" sz="1600">
                <a:latin typeface="Roboto"/>
                <a:ea typeface="Roboto"/>
                <a:cs typeface="Roboto"/>
                <a:sym typeface="Roboto"/>
              </a:endParaRPr>
            </a:p>
          </p:txBody>
        </p:sp>
        <p:sp>
          <p:nvSpPr>
            <p:cNvPr id="147" name="Google Shape;147;p31"/>
            <p:cNvSpPr/>
            <p:nvPr/>
          </p:nvSpPr>
          <p:spPr>
            <a:xfrm>
              <a:off x="311700" y="2094975"/>
              <a:ext cx="815700" cy="1127400"/>
            </a:xfrm>
            <a:prstGeom prst="mathEqual">
              <a:avLst>
                <a:gd fmla="val 23520" name="adj1"/>
                <a:gd fmla="val 11760" name="adj2"/>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48" name="Google Shape;148;p31"/>
          <p:cNvGrpSpPr/>
          <p:nvPr/>
        </p:nvGrpSpPr>
        <p:grpSpPr>
          <a:xfrm>
            <a:off x="6722488" y="2094975"/>
            <a:ext cx="2109825" cy="1127400"/>
            <a:chOff x="311700" y="2094975"/>
            <a:chExt cx="2109825" cy="1127400"/>
          </a:xfrm>
        </p:grpSpPr>
        <p:sp>
          <p:nvSpPr>
            <p:cNvPr id="149" name="Google Shape;149;p31"/>
            <p:cNvSpPr/>
            <p:nvPr/>
          </p:nvSpPr>
          <p:spPr>
            <a:xfrm>
              <a:off x="730425" y="2094975"/>
              <a:ext cx="1691100" cy="11274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pt-BR">
                  <a:latin typeface="Roboto"/>
                  <a:ea typeface="Roboto"/>
                  <a:cs typeface="Roboto"/>
                  <a:sym typeface="Roboto"/>
                </a:rPr>
                <a:t>      </a:t>
              </a:r>
              <a:r>
                <a:rPr b="1" lang="pt-BR" sz="1600">
                  <a:latin typeface="Roboto"/>
                  <a:ea typeface="Roboto"/>
                  <a:cs typeface="Roboto"/>
                  <a:sym typeface="Roboto"/>
                </a:rPr>
                <a:t>Componente</a:t>
              </a:r>
              <a:endParaRPr b="1" sz="1600">
                <a:latin typeface="Roboto"/>
                <a:ea typeface="Roboto"/>
                <a:cs typeface="Roboto"/>
                <a:sym typeface="Roboto"/>
              </a:endParaRPr>
            </a:p>
            <a:p>
              <a:pPr indent="0" lvl="0" marL="0" rtl="0" algn="r">
                <a:spcBef>
                  <a:spcPts val="0"/>
                </a:spcBef>
                <a:spcAft>
                  <a:spcPts val="0"/>
                </a:spcAft>
                <a:buNone/>
              </a:pPr>
              <a:r>
                <a:rPr b="1" lang="pt-BR" sz="1600">
                  <a:latin typeface="Roboto"/>
                  <a:ea typeface="Roboto"/>
                  <a:cs typeface="Roboto"/>
                  <a:sym typeface="Roboto"/>
                </a:rPr>
                <a:t>melhorado</a:t>
              </a:r>
              <a:endParaRPr b="1" sz="1600">
                <a:latin typeface="Roboto"/>
                <a:ea typeface="Roboto"/>
                <a:cs typeface="Roboto"/>
                <a:sym typeface="Roboto"/>
              </a:endParaRPr>
            </a:p>
          </p:txBody>
        </p:sp>
        <p:sp>
          <p:nvSpPr>
            <p:cNvPr id="150" name="Google Shape;150;p31"/>
            <p:cNvSpPr/>
            <p:nvPr/>
          </p:nvSpPr>
          <p:spPr>
            <a:xfrm>
              <a:off x="311700" y="2094975"/>
              <a:ext cx="815700" cy="1127400"/>
            </a:xfrm>
            <a:prstGeom prst="mathEqual">
              <a:avLst>
                <a:gd fmla="val 23520" name="adj1"/>
                <a:gd fmla="val 11760" name="adj2"/>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51" name="Google Shape;151;p31"/>
          <p:cNvSpPr/>
          <p:nvPr/>
        </p:nvSpPr>
        <p:spPr>
          <a:xfrm>
            <a:off x="2507463" y="2372325"/>
            <a:ext cx="923700" cy="5727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 name="Google Shape;152;p31"/>
          <p:cNvSpPr/>
          <p:nvPr/>
        </p:nvSpPr>
        <p:spPr>
          <a:xfrm>
            <a:off x="5712850" y="2372325"/>
            <a:ext cx="923700" cy="5727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3" name="Google Shape;153;p31"/>
          <p:cNvSpPr/>
          <p:nvPr/>
        </p:nvSpPr>
        <p:spPr>
          <a:xfrm>
            <a:off x="1975200" y="1017725"/>
            <a:ext cx="2442600" cy="1127400"/>
          </a:xfrm>
          <a:prstGeom prst="wedgeEllipseCallout">
            <a:avLst>
              <a:gd fmla="val -15385" name="adj1"/>
              <a:gd fmla="val 69509"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latin typeface="Roboto"/>
                <a:ea typeface="Roboto"/>
                <a:cs typeface="Roboto"/>
                <a:sym typeface="Roboto"/>
              </a:rPr>
              <a:t>Novo recurso, jeito “sujo”</a:t>
            </a:r>
            <a:endParaRPr sz="1600">
              <a:latin typeface="Roboto"/>
              <a:ea typeface="Roboto"/>
              <a:cs typeface="Roboto"/>
              <a:sym typeface="Roboto"/>
            </a:endParaRPr>
          </a:p>
        </p:txBody>
      </p:sp>
      <p:sp>
        <p:nvSpPr>
          <p:cNvPr id="154" name="Google Shape;154;p31"/>
          <p:cNvSpPr/>
          <p:nvPr/>
        </p:nvSpPr>
        <p:spPr>
          <a:xfrm>
            <a:off x="5486400" y="1173250"/>
            <a:ext cx="2289600" cy="783600"/>
          </a:xfrm>
          <a:prstGeom prst="wedgeEllipseCallout">
            <a:avLst>
              <a:gd fmla="val -15385" name="adj1"/>
              <a:gd fmla="val 69509"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1600">
                <a:latin typeface="Roboto"/>
                <a:ea typeface="Roboto"/>
                <a:cs typeface="Roboto"/>
                <a:sym typeface="Roboto"/>
              </a:rPr>
              <a:t>Reestruturação</a:t>
            </a:r>
            <a:endParaRPr sz="1600">
              <a:latin typeface="Roboto"/>
              <a:ea typeface="Roboto"/>
              <a:cs typeface="Roboto"/>
              <a:sym typeface="Roboto"/>
            </a:endParaRPr>
          </a:p>
        </p:txBody>
      </p:sp>
      <p:sp>
        <p:nvSpPr>
          <p:cNvPr id="155" name="Google Shape;155;p31"/>
          <p:cNvSpPr txBox="1"/>
          <p:nvPr/>
        </p:nvSpPr>
        <p:spPr>
          <a:xfrm>
            <a:off x="800875" y="3821225"/>
            <a:ext cx="1397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3000">
                <a:solidFill>
                  <a:srgbClr val="FF0000"/>
                </a:solidFill>
                <a:latin typeface="Roboto"/>
                <a:ea typeface="Roboto"/>
                <a:cs typeface="Roboto"/>
                <a:sym typeface="Roboto"/>
              </a:rPr>
              <a:t>Debito</a:t>
            </a:r>
            <a:endParaRPr sz="3000">
              <a:solidFill>
                <a:srgbClr val="FF0000"/>
              </a:solidFill>
              <a:latin typeface="Roboto"/>
              <a:ea typeface="Roboto"/>
              <a:cs typeface="Roboto"/>
              <a:sym typeface="Roboto"/>
            </a:endParaRPr>
          </a:p>
        </p:txBody>
      </p:sp>
      <p:pic>
        <p:nvPicPr>
          <p:cNvPr id="156" name="Google Shape;156;p31"/>
          <p:cNvPicPr preferRelativeResize="0"/>
          <p:nvPr/>
        </p:nvPicPr>
        <p:blipFill>
          <a:blip r:embed="rId3">
            <a:alphaModFix/>
          </a:blip>
          <a:stretch>
            <a:fillRect/>
          </a:stretch>
        </p:blipFill>
        <p:spPr>
          <a:xfrm>
            <a:off x="4010600" y="3336313"/>
            <a:ext cx="1616325" cy="1616325"/>
          </a:xfrm>
          <a:prstGeom prst="rect">
            <a:avLst/>
          </a:prstGeom>
          <a:noFill/>
          <a:ln>
            <a:noFill/>
          </a:ln>
        </p:spPr>
      </p:pic>
      <p:pic>
        <p:nvPicPr>
          <p:cNvPr id="157" name="Google Shape;157;p31"/>
          <p:cNvPicPr preferRelativeResize="0"/>
          <p:nvPr/>
        </p:nvPicPr>
        <p:blipFill>
          <a:blip r:embed="rId3">
            <a:alphaModFix/>
          </a:blip>
          <a:stretch>
            <a:fillRect/>
          </a:stretch>
        </p:blipFill>
        <p:spPr>
          <a:xfrm>
            <a:off x="7728470" y="3621150"/>
            <a:ext cx="923700" cy="923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pt-BR"/>
              <a:t>Preservando o comportamento</a:t>
            </a:r>
            <a:endParaRPr b="1"/>
          </a:p>
        </p:txBody>
      </p:sp>
      <p:grpSp>
        <p:nvGrpSpPr>
          <p:cNvPr id="163" name="Google Shape;163;p32"/>
          <p:cNvGrpSpPr/>
          <p:nvPr/>
        </p:nvGrpSpPr>
        <p:grpSpPr>
          <a:xfrm>
            <a:off x="691838" y="1308175"/>
            <a:ext cx="2109825" cy="1127400"/>
            <a:chOff x="311700" y="2094975"/>
            <a:chExt cx="2109825" cy="1127400"/>
          </a:xfrm>
        </p:grpSpPr>
        <p:sp>
          <p:nvSpPr>
            <p:cNvPr id="164" name="Google Shape;164;p32"/>
            <p:cNvSpPr/>
            <p:nvPr/>
          </p:nvSpPr>
          <p:spPr>
            <a:xfrm>
              <a:off x="730425" y="2094975"/>
              <a:ext cx="1691100" cy="11274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pt-BR">
                  <a:latin typeface="Roboto"/>
                  <a:ea typeface="Roboto"/>
                  <a:cs typeface="Roboto"/>
                  <a:sym typeface="Roboto"/>
                </a:rPr>
                <a:t>      </a:t>
              </a:r>
              <a:r>
                <a:rPr b="1" lang="pt-BR" sz="1600">
                  <a:latin typeface="Roboto"/>
                  <a:ea typeface="Roboto"/>
                  <a:cs typeface="Roboto"/>
                  <a:sym typeface="Roboto"/>
                </a:rPr>
                <a:t>Componente</a:t>
              </a:r>
              <a:endParaRPr b="1" sz="1600">
                <a:latin typeface="Roboto"/>
                <a:ea typeface="Roboto"/>
                <a:cs typeface="Roboto"/>
                <a:sym typeface="Roboto"/>
              </a:endParaRPr>
            </a:p>
            <a:p>
              <a:pPr indent="0" lvl="0" marL="0" rtl="0" algn="r">
                <a:spcBef>
                  <a:spcPts val="0"/>
                </a:spcBef>
                <a:spcAft>
                  <a:spcPts val="0"/>
                </a:spcAft>
                <a:buNone/>
              </a:pPr>
              <a:r>
                <a:rPr b="1" lang="pt-BR" sz="1600">
                  <a:latin typeface="Roboto"/>
                  <a:ea typeface="Roboto"/>
                  <a:cs typeface="Roboto"/>
                  <a:sym typeface="Roboto"/>
                </a:rPr>
                <a:t>     problemático</a:t>
              </a:r>
              <a:endParaRPr b="1">
                <a:latin typeface="Roboto"/>
                <a:ea typeface="Roboto"/>
                <a:cs typeface="Roboto"/>
                <a:sym typeface="Roboto"/>
              </a:endParaRPr>
            </a:p>
          </p:txBody>
        </p:sp>
        <p:sp>
          <p:nvSpPr>
            <p:cNvPr id="165" name="Google Shape;165;p32"/>
            <p:cNvSpPr/>
            <p:nvPr/>
          </p:nvSpPr>
          <p:spPr>
            <a:xfrm>
              <a:off x="311700" y="2094975"/>
              <a:ext cx="815700" cy="1127400"/>
            </a:xfrm>
            <a:prstGeom prst="mathEqual">
              <a:avLst>
                <a:gd fmla="val 23520" name="adj1"/>
                <a:gd fmla="val 11760" name="adj2"/>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66" name="Google Shape;166;p32"/>
          <p:cNvGrpSpPr/>
          <p:nvPr/>
        </p:nvGrpSpPr>
        <p:grpSpPr>
          <a:xfrm>
            <a:off x="6342325" y="1308175"/>
            <a:ext cx="2109825" cy="1127400"/>
            <a:chOff x="311700" y="2094975"/>
            <a:chExt cx="2109825" cy="1127400"/>
          </a:xfrm>
        </p:grpSpPr>
        <p:sp>
          <p:nvSpPr>
            <p:cNvPr id="167" name="Google Shape;167;p32"/>
            <p:cNvSpPr/>
            <p:nvPr/>
          </p:nvSpPr>
          <p:spPr>
            <a:xfrm>
              <a:off x="730425" y="2094975"/>
              <a:ext cx="1691100" cy="11274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pt-BR">
                  <a:latin typeface="Roboto"/>
                  <a:ea typeface="Roboto"/>
                  <a:cs typeface="Roboto"/>
                  <a:sym typeface="Roboto"/>
                </a:rPr>
                <a:t>      </a:t>
              </a:r>
              <a:r>
                <a:rPr b="1" lang="pt-BR" sz="1600">
                  <a:latin typeface="Roboto"/>
                  <a:ea typeface="Roboto"/>
                  <a:cs typeface="Roboto"/>
                  <a:sym typeface="Roboto"/>
                </a:rPr>
                <a:t>Componente</a:t>
              </a:r>
              <a:endParaRPr b="1" sz="1600">
                <a:latin typeface="Roboto"/>
                <a:ea typeface="Roboto"/>
                <a:cs typeface="Roboto"/>
                <a:sym typeface="Roboto"/>
              </a:endParaRPr>
            </a:p>
            <a:p>
              <a:pPr indent="0" lvl="0" marL="0" rtl="0" algn="r">
                <a:spcBef>
                  <a:spcPts val="0"/>
                </a:spcBef>
                <a:spcAft>
                  <a:spcPts val="0"/>
                </a:spcAft>
                <a:buNone/>
              </a:pPr>
              <a:r>
                <a:rPr b="1" lang="pt-BR" sz="1600">
                  <a:latin typeface="Roboto"/>
                  <a:ea typeface="Roboto"/>
                  <a:cs typeface="Roboto"/>
                  <a:sym typeface="Roboto"/>
                </a:rPr>
                <a:t>melhorado</a:t>
              </a:r>
              <a:endParaRPr b="1" sz="1600">
                <a:latin typeface="Roboto"/>
                <a:ea typeface="Roboto"/>
                <a:cs typeface="Roboto"/>
                <a:sym typeface="Roboto"/>
              </a:endParaRPr>
            </a:p>
          </p:txBody>
        </p:sp>
        <p:sp>
          <p:nvSpPr>
            <p:cNvPr id="168" name="Google Shape;168;p32"/>
            <p:cNvSpPr/>
            <p:nvPr/>
          </p:nvSpPr>
          <p:spPr>
            <a:xfrm>
              <a:off x="311700" y="2094975"/>
              <a:ext cx="815700" cy="1127400"/>
            </a:xfrm>
            <a:prstGeom prst="mathEqual">
              <a:avLst>
                <a:gd fmla="val 23520" name="adj1"/>
                <a:gd fmla="val 11760" name="adj2"/>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69" name="Google Shape;169;p32"/>
          <p:cNvSpPr/>
          <p:nvPr/>
        </p:nvSpPr>
        <p:spPr>
          <a:xfrm>
            <a:off x="3239100" y="1585525"/>
            <a:ext cx="2665800" cy="572700"/>
          </a:xfrm>
          <a:prstGeom prst="righ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pt-BR" sz="2000">
                <a:latin typeface="Roboto"/>
                <a:ea typeface="Roboto"/>
                <a:cs typeface="Roboto"/>
                <a:sym typeface="Roboto"/>
              </a:rPr>
              <a:t>manutenção</a:t>
            </a:r>
            <a:endParaRPr sz="2000">
              <a:latin typeface="Roboto"/>
              <a:ea typeface="Roboto"/>
              <a:cs typeface="Roboto"/>
              <a:sym typeface="Roboto"/>
            </a:endParaRPr>
          </a:p>
        </p:txBody>
      </p:sp>
      <p:sp>
        <p:nvSpPr>
          <p:cNvPr id="170" name="Google Shape;170;p32"/>
          <p:cNvSpPr/>
          <p:nvPr/>
        </p:nvSpPr>
        <p:spPr>
          <a:xfrm>
            <a:off x="1197950" y="3363250"/>
            <a:ext cx="833700" cy="3639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a:latin typeface="Roboto"/>
                <a:ea typeface="Roboto"/>
                <a:cs typeface="Roboto"/>
                <a:sym typeface="Roboto"/>
              </a:rPr>
              <a:t>Teste 1</a:t>
            </a:r>
            <a:endParaRPr b="1">
              <a:latin typeface="Roboto"/>
              <a:ea typeface="Roboto"/>
              <a:cs typeface="Roboto"/>
              <a:sym typeface="Roboto"/>
            </a:endParaRPr>
          </a:p>
        </p:txBody>
      </p:sp>
      <p:sp>
        <p:nvSpPr>
          <p:cNvPr id="171" name="Google Shape;171;p32"/>
          <p:cNvSpPr/>
          <p:nvPr/>
        </p:nvSpPr>
        <p:spPr>
          <a:xfrm>
            <a:off x="1397325" y="3727150"/>
            <a:ext cx="833700" cy="3639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a:latin typeface="Roboto"/>
                <a:ea typeface="Roboto"/>
                <a:cs typeface="Roboto"/>
                <a:sym typeface="Roboto"/>
              </a:rPr>
              <a:t>Teste 2</a:t>
            </a:r>
            <a:endParaRPr b="1">
              <a:latin typeface="Roboto"/>
              <a:ea typeface="Roboto"/>
              <a:cs typeface="Roboto"/>
              <a:sym typeface="Roboto"/>
            </a:endParaRPr>
          </a:p>
        </p:txBody>
      </p:sp>
      <p:sp>
        <p:nvSpPr>
          <p:cNvPr id="172" name="Google Shape;172;p32"/>
          <p:cNvSpPr/>
          <p:nvPr/>
        </p:nvSpPr>
        <p:spPr>
          <a:xfrm>
            <a:off x="1808075" y="4325800"/>
            <a:ext cx="833700" cy="3639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a:latin typeface="Roboto"/>
                <a:ea typeface="Roboto"/>
                <a:cs typeface="Roboto"/>
                <a:sym typeface="Roboto"/>
              </a:rPr>
              <a:t>Teste n</a:t>
            </a:r>
            <a:endParaRPr b="1">
              <a:latin typeface="Roboto"/>
              <a:ea typeface="Roboto"/>
              <a:cs typeface="Roboto"/>
              <a:sym typeface="Roboto"/>
            </a:endParaRPr>
          </a:p>
        </p:txBody>
      </p:sp>
      <p:cxnSp>
        <p:nvCxnSpPr>
          <p:cNvPr id="173" name="Google Shape;173;p32"/>
          <p:cNvCxnSpPr>
            <a:stCxn id="171" idx="2"/>
            <a:endCxn id="172" idx="0"/>
          </p:cNvCxnSpPr>
          <p:nvPr/>
        </p:nvCxnSpPr>
        <p:spPr>
          <a:xfrm>
            <a:off x="1814175" y="4091050"/>
            <a:ext cx="410700" cy="234900"/>
          </a:xfrm>
          <a:prstGeom prst="straightConnector1">
            <a:avLst/>
          </a:prstGeom>
          <a:noFill/>
          <a:ln cap="flat" cmpd="sng" w="28575">
            <a:solidFill>
              <a:srgbClr val="D9D2E9"/>
            </a:solidFill>
            <a:prstDash val="dot"/>
            <a:round/>
            <a:headEnd len="med" w="med" type="none"/>
            <a:tailEnd len="med" w="med" type="none"/>
          </a:ln>
        </p:spPr>
      </p:cxnSp>
      <p:sp>
        <p:nvSpPr>
          <p:cNvPr id="174" name="Google Shape;174;p32"/>
          <p:cNvSpPr/>
          <p:nvPr/>
        </p:nvSpPr>
        <p:spPr>
          <a:xfrm>
            <a:off x="7008325" y="3363250"/>
            <a:ext cx="833700" cy="3639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a:latin typeface="Roboto"/>
                <a:ea typeface="Roboto"/>
                <a:cs typeface="Roboto"/>
                <a:sym typeface="Roboto"/>
              </a:rPr>
              <a:t>Teste 1</a:t>
            </a:r>
            <a:endParaRPr b="1">
              <a:latin typeface="Roboto"/>
              <a:ea typeface="Roboto"/>
              <a:cs typeface="Roboto"/>
              <a:sym typeface="Roboto"/>
            </a:endParaRPr>
          </a:p>
        </p:txBody>
      </p:sp>
      <p:sp>
        <p:nvSpPr>
          <p:cNvPr id="175" name="Google Shape;175;p32"/>
          <p:cNvSpPr/>
          <p:nvPr/>
        </p:nvSpPr>
        <p:spPr>
          <a:xfrm>
            <a:off x="7207700" y="3727150"/>
            <a:ext cx="833700" cy="3639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a:latin typeface="Roboto"/>
                <a:ea typeface="Roboto"/>
                <a:cs typeface="Roboto"/>
                <a:sym typeface="Roboto"/>
              </a:rPr>
              <a:t>Teste 2</a:t>
            </a:r>
            <a:endParaRPr b="1">
              <a:latin typeface="Roboto"/>
              <a:ea typeface="Roboto"/>
              <a:cs typeface="Roboto"/>
              <a:sym typeface="Roboto"/>
            </a:endParaRPr>
          </a:p>
        </p:txBody>
      </p:sp>
      <p:sp>
        <p:nvSpPr>
          <p:cNvPr id="176" name="Google Shape;176;p32"/>
          <p:cNvSpPr/>
          <p:nvPr/>
        </p:nvSpPr>
        <p:spPr>
          <a:xfrm>
            <a:off x="7618450" y="4325800"/>
            <a:ext cx="833700" cy="3639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pt-BR">
                <a:latin typeface="Roboto"/>
                <a:ea typeface="Roboto"/>
                <a:cs typeface="Roboto"/>
                <a:sym typeface="Roboto"/>
              </a:rPr>
              <a:t>Teste n</a:t>
            </a:r>
            <a:endParaRPr b="1">
              <a:latin typeface="Roboto"/>
              <a:ea typeface="Roboto"/>
              <a:cs typeface="Roboto"/>
              <a:sym typeface="Roboto"/>
            </a:endParaRPr>
          </a:p>
        </p:txBody>
      </p:sp>
      <p:cxnSp>
        <p:nvCxnSpPr>
          <p:cNvPr id="177" name="Google Shape;177;p32"/>
          <p:cNvCxnSpPr>
            <a:stCxn id="175" idx="2"/>
            <a:endCxn id="176" idx="0"/>
          </p:cNvCxnSpPr>
          <p:nvPr/>
        </p:nvCxnSpPr>
        <p:spPr>
          <a:xfrm>
            <a:off x="7624550" y="4091050"/>
            <a:ext cx="410700" cy="234900"/>
          </a:xfrm>
          <a:prstGeom prst="straightConnector1">
            <a:avLst/>
          </a:prstGeom>
          <a:noFill/>
          <a:ln cap="flat" cmpd="sng" w="28575">
            <a:solidFill>
              <a:srgbClr val="D9D2E9"/>
            </a:solidFill>
            <a:prstDash val="dot"/>
            <a:round/>
            <a:headEnd len="med" w="med" type="none"/>
            <a:tailEnd len="med" w="med" type="none"/>
          </a:ln>
        </p:spPr>
      </p:cxnSp>
      <p:cxnSp>
        <p:nvCxnSpPr>
          <p:cNvPr id="178" name="Google Shape;178;p32"/>
          <p:cNvCxnSpPr>
            <a:endCxn id="174" idx="1"/>
          </p:cNvCxnSpPr>
          <p:nvPr/>
        </p:nvCxnSpPr>
        <p:spPr>
          <a:xfrm>
            <a:off x="2065225" y="3513700"/>
            <a:ext cx="4943100" cy="31500"/>
          </a:xfrm>
          <a:prstGeom prst="straightConnector1">
            <a:avLst/>
          </a:prstGeom>
          <a:noFill/>
          <a:ln cap="flat" cmpd="sng" w="28575">
            <a:solidFill>
              <a:srgbClr val="D9D2E9"/>
            </a:solidFill>
            <a:prstDash val="dash"/>
            <a:round/>
            <a:headEnd len="med" w="med" type="none"/>
            <a:tailEnd len="med" w="med" type="none"/>
          </a:ln>
        </p:spPr>
      </p:cxnSp>
      <p:cxnSp>
        <p:nvCxnSpPr>
          <p:cNvPr id="179" name="Google Shape;179;p32"/>
          <p:cNvCxnSpPr/>
          <p:nvPr/>
        </p:nvCxnSpPr>
        <p:spPr>
          <a:xfrm>
            <a:off x="2247813" y="3893350"/>
            <a:ext cx="4943100" cy="31500"/>
          </a:xfrm>
          <a:prstGeom prst="straightConnector1">
            <a:avLst/>
          </a:prstGeom>
          <a:noFill/>
          <a:ln cap="flat" cmpd="sng" w="28575">
            <a:solidFill>
              <a:srgbClr val="D9D2E9"/>
            </a:solidFill>
            <a:prstDash val="dash"/>
            <a:round/>
            <a:headEnd len="med" w="med" type="none"/>
            <a:tailEnd len="med" w="med" type="none"/>
          </a:ln>
        </p:spPr>
      </p:cxnSp>
      <p:cxnSp>
        <p:nvCxnSpPr>
          <p:cNvPr id="180" name="Google Shape;180;p32"/>
          <p:cNvCxnSpPr/>
          <p:nvPr/>
        </p:nvCxnSpPr>
        <p:spPr>
          <a:xfrm>
            <a:off x="2641763" y="4492000"/>
            <a:ext cx="4943100" cy="31500"/>
          </a:xfrm>
          <a:prstGeom prst="straightConnector1">
            <a:avLst/>
          </a:prstGeom>
          <a:noFill/>
          <a:ln cap="flat" cmpd="sng" w="28575">
            <a:solidFill>
              <a:srgbClr val="D9D2E9"/>
            </a:solidFill>
            <a:prstDash val="dash"/>
            <a:round/>
            <a:headEnd len="med" w="med" type="none"/>
            <a:tailEnd len="med" w="med" type="none"/>
          </a:ln>
        </p:spPr>
      </p:cxnSp>
      <p:sp>
        <p:nvSpPr>
          <p:cNvPr id="181" name="Google Shape;181;p32"/>
          <p:cNvSpPr/>
          <p:nvPr/>
        </p:nvSpPr>
        <p:spPr>
          <a:xfrm>
            <a:off x="1771925" y="2687100"/>
            <a:ext cx="229800" cy="459600"/>
          </a:xfrm>
          <a:prstGeom prst="down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2" name="Google Shape;182;p32"/>
          <p:cNvSpPr/>
          <p:nvPr/>
        </p:nvSpPr>
        <p:spPr>
          <a:xfrm>
            <a:off x="7394750" y="2669613"/>
            <a:ext cx="229800" cy="459600"/>
          </a:xfrm>
          <a:prstGeom prst="down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pt-BR"/>
              <a:t>Refatorações são:</a:t>
            </a:r>
            <a:endParaRPr b="1"/>
          </a:p>
        </p:txBody>
      </p:sp>
      <p:sp>
        <p:nvSpPr>
          <p:cNvPr id="188" name="Google Shape;18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5000"/>
              <a:t>O processo de </a:t>
            </a:r>
            <a:r>
              <a:rPr lang="pt-BR" sz="5000">
                <a:solidFill>
                  <a:srgbClr val="9900FF"/>
                </a:solidFill>
              </a:rPr>
              <a:t>melhoria da qualidade interna</a:t>
            </a:r>
            <a:r>
              <a:rPr lang="pt-BR" sz="5000"/>
              <a:t> de um software, </a:t>
            </a:r>
            <a:r>
              <a:rPr lang="pt-BR" sz="5000">
                <a:solidFill>
                  <a:srgbClr val="9900FF"/>
                </a:solidFill>
              </a:rPr>
              <a:t>sem alterar seu comportamento</a:t>
            </a:r>
            <a:r>
              <a:rPr lang="pt-BR" sz="5000"/>
              <a:t> observável</a:t>
            </a:r>
            <a:r>
              <a:rPr lang="pt-BR" sz="5000">
                <a:highlight>
                  <a:srgbClr val="1F1F1F"/>
                </a:highlight>
              </a:rPr>
              <a:t>.</a:t>
            </a:r>
            <a:endParaRPr sz="5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