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 Serif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Roboto Medium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erif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erif-italic.fntdata"/><Relationship Id="rId47" Type="http://schemas.openxmlformats.org/officeDocument/2006/relationships/font" Target="fonts/RobotoSerif-bold.fntdata"/><Relationship Id="rId49" Type="http://schemas.openxmlformats.org/officeDocument/2006/relationships/font" Target="fonts/RobotoSerif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RobotoMedium-bold.fntdata"/><Relationship Id="rId10" Type="http://schemas.openxmlformats.org/officeDocument/2006/relationships/slide" Target="slides/slide5.xml"/><Relationship Id="rId54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57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9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7f1e3e5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7f1e3e5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7f1e3e5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7f1e3e5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7f1e3e5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7f1e3e5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7f1e3e5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7f1e3e5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7f1e3e5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7f1e3e5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7f1e3e54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7f1e3e54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7f1e3e54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7f1e3e54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7f1e3e54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7f1e3e54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7f1e3e54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7f1e3e54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7f1e3e54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7f1e3e54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Venda permanece bem-projetada, apresentando coesão alta 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acoplamento fraco.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• A classe PersistentStorageBroker é ela própria relativamente coesa, tendo como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finalidade única o armazenamento de objetos em um meio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• A classe PersistentStorageBroker é um objeto muito genérico e reutilizável.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13688bd9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13688bd9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Domine primeiro os cinco básicos antes de explorar estes quatro: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Polymorphism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Indirection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Pure Fabrication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Protected Variations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7f1e3e54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7f1e3e54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7f1e3e54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7f1e3e54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7f1e3e54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7f1e3e54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7f1e3e5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7f1e3e5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➔"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 para serviços web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➔"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valores usando endereço de memória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7f1e3e54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7f1e3e54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7f1e3e54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7f1e3e54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7f1e3e54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7f1e3e54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7f1e3e54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77f1e3e54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7f1e3e54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7f1e3e54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7f1e3e54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7f1e3e54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7ee5ab2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7ee5ab2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Domine primeiro os cinco básicos antes de explorar estes quatro: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Polymorphism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Indirection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Pure Fabrication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Protected Variations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7f1e3e54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7f1e3e54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7f1e3e54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7f1e3e54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7f1e3e54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7f1e3e54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7f1e3e54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7f1e3e54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7f1e3e54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77f1e3e54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7f1e3e54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7f1e3e54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7f1e3e54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7f1e3e54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7f1e3e547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7f1e3e54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77f1e3e54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77f1e3e54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7f1e3e54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7f1e3e54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14295dc8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14295dc8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7f1e3e54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7f1e3e54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f1e3e5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f1e3e5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7f1e3e5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7f1e3e5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7f1e3e5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7f1e3e5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7f1e3e54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7f1e3e5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medida de quão relacionadas ou focadas estão as responsabilidades de um elemento.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f1e3e54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f1e3e5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1" y="4585700"/>
            <a:ext cx="1022549" cy="3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50094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5000">
                <a:latin typeface="Roboto"/>
                <a:ea typeface="Roboto"/>
                <a:cs typeface="Roboto"/>
                <a:sym typeface="Roboto"/>
              </a:rPr>
              <a:t>Padrões GRASP avançados</a:t>
            </a:r>
            <a:endParaRPr b="1" sz="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3"/>
              <a:buFont typeface="Arial"/>
              <a:buNone/>
            </a:pPr>
            <a:r>
              <a:rPr lang="pt-BR" sz="220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Matheus Barbosa</a:t>
            </a:r>
            <a:endParaRPr sz="2203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13"/>
              <a:buNone/>
            </a:pPr>
            <a:r>
              <a:rPr lang="pt-BR" sz="2203">
                <a:latin typeface="Roboto Medium"/>
                <a:ea typeface="Roboto Medium"/>
                <a:cs typeface="Roboto Medium"/>
                <a:sym typeface="Roboto Medium"/>
              </a:rPr>
              <a:t>matheus.barbosa@dcx.ufpb.br</a:t>
            </a:r>
            <a:endParaRPr sz="229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050" y="4325588"/>
            <a:ext cx="373250" cy="53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354" y="4282325"/>
            <a:ext cx="496825" cy="6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901200" y="1004250"/>
            <a:ext cx="7284900" cy="325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b="1" lang="pt-BR" sz="2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pt-BR" sz="2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0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desenhar();</a:t>
            </a:r>
            <a:endParaRPr b="1" sz="20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FimI</a:t>
            </a: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nterface</a:t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Classe </a:t>
            </a: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Quadrado</a:t>
            </a:r>
            <a:r>
              <a:rPr b="1" lang="pt-BR" sz="2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implementa</a:t>
            </a:r>
            <a:r>
              <a:rPr b="1" lang="pt-BR" sz="2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endParaRPr b="1" sz="20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desenhar(){ </a:t>
            </a:r>
            <a:r>
              <a:rPr b="1" lang="pt-BR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// faz algo</a:t>
            </a: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1" sz="2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FimClasse</a:t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Pure Fabrication (Invenção Pura)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11700" y="1077125"/>
            <a:ext cx="8790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Que objeto deve ter a responsabilidade, quando você não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 violar</a:t>
            </a:r>
            <a:r>
              <a:rPr i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High Cohesion 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i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Low Coupling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mas as soluções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oferecidas por </a:t>
            </a:r>
            <a:r>
              <a:rPr i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Expert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não são adequadas?</a:t>
            </a:r>
            <a:b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Atribuir responsabilidades </a:t>
            </a:r>
            <a:r>
              <a:rPr lang="pt-BR" sz="25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apenas para classes do domínio</a:t>
            </a:r>
            <a:endParaRPr sz="25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conceitual pode levar a situações de maior acoplamento e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menos coesão.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Pure Fabrication (Invenção Pura)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11700" y="1077125"/>
            <a:ext cx="8790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Solução: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ão repasse essas responsabilidades para classes de domínio. Atribua um conjunto coeso de responsabilidades a classes artificiais. Use sua criatividade, </a:t>
            </a:r>
            <a:r>
              <a:rPr lang="pt-BR" sz="25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invente!</a:t>
            </a:r>
            <a:endParaRPr sz="25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548500"/>
            <a:ext cx="8520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Suponha que necessitemos de suporte para </a:t>
            </a:r>
            <a:r>
              <a:rPr lang="pt-BR" sz="4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salvar</a:t>
            </a:r>
            <a:r>
              <a:rPr lang="pt-BR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instâncias de Venda em um </a:t>
            </a:r>
            <a:r>
              <a:rPr lang="pt-BR" sz="4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banco de dados relacional</a:t>
            </a:r>
            <a:r>
              <a:rPr lang="pt-BR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548500"/>
            <a:ext cx="8520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Segundo o padrão </a:t>
            </a:r>
            <a:r>
              <a:rPr i="1" lang="pt-BR" sz="4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Expert</a:t>
            </a:r>
            <a:r>
              <a:rPr lang="pt-BR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onde devemos colocar essa responsabilidade? 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3177175"/>
            <a:ext cx="85206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Na VENDA!!</a:t>
            </a:r>
            <a:endParaRPr sz="48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548500"/>
            <a:ext cx="8520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Porém, analise as seguintes implicações…</a:t>
            </a:r>
            <a:endParaRPr sz="5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548500"/>
            <a:ext cx="8520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Baixa coesão: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classe Venda realiza várias operações de banco de dados que não têm relação com o conceito de "vender".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Alto acoplamento: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classe depende diretamente da interface do banco de dados, aumentando o acoplamento de forma inadequada.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Pouca reutilização: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Centralizar a lógica de persistência em Venda gera duplicação de código em outras classes e reduz a reutilização.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3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Conceitos de Negócio</a:t>
            </a:r>
            <a:endParaRPr b="1" sz="30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Pagamentos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Vendas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Clientes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859400" y="1152475"/>
            <a:ext cx="3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Conceitos de Computação</a:t>
            </a:r>
            <a:endParaRPr b="1" sz="30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Persistência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Falhas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 de acesso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3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Decomposição representacional</a:t>
            </a:r>
            <a:endParaRPr b="1" sz="30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Criar classes relacionadas a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conceitos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domínio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859400" y="1152475"/>
            <a:ext cx="3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Decomposição comportamental</a:t>
            </a:r>
            <a:endParaRPr b="1" sz="30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Agrupar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comportamentos ou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algorítimos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p31" title="Mermaid Chart - Create complex, visual diagrams with text. A smarter way of creating diagrams.-2025-08-26-0053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686"/>
            <a:ext cx="9144003" cy="246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Padrões Grasp básicos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 Expert (Especialista de Informação)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Creator (Criador)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 Cohesion (Coesão alta)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Coupling (Baixo acoplamento)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Controller (Controlador)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Indirection (Indirecionamento)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311700" y="1077125"/>
            <a:ext cx="8790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Onde atribuir uma responsabilidade para evitar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acoplamento direto entre duas ou mais coisas? Como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desacoplar objetos para que seja possível suportar baixo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acoplamento e manter elevado o potencial de reuso?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Indirection (Indirecionamento)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311700" y="1077125"/>
            <a:ext cx="8790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Solução: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Atribua a responsabilidade a um </a:t>
            </a:r>
            <a:r>
              <a:rPr lang="pt-BR" sz="25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objeto intermediário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mediar as mensagens entre outros componentes ou serviços para que não sejam diretamente acoplados.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próprio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exemplo da </a:t>
            </a:r>
            <a:r>
              <a:rPr b="1" i="1"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invenção</a:t>
            </a:r>
            <a:r>
              <a:rPr b="1" i="1"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pura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desacopla </a:t>
            </a:r>
            <a:r>
              <a:rPr i="1"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Venda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 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serviços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banco de dados relacional, 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também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 um exemplo de indireção. A classe de armazenamento persistente atua como um</a:t>
            </a:r>
            <a:r>
              <a:rPr lang="pt-BR" sz="26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 intermediário </a:t>
            </a:r>
            <a:r>
              <a:rPr lang="pt-BR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entre venda e  banco de dados.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"</a:t>
            </a:r>
            <a:r>
              <a:rPr i="1" lang="pt-BR" sz="2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Não existe problema na computação que não possa ser resolvido com um nível extra de indireção</a:t>
            </a:r>
            <a:r>
              <a:rPr lang="pt-BR" sz="2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"</a:t>
            </a:r>
            <a:endParaRPr sz="2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Char char="-"/>
            </a:pPr>
            <a:r>
              <a:rPr lang="pt-BR"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David Wheeler</a:t>
            </a:r>
            <a:endParaRPr sz="2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"... exceto problema de muitas camadas de indireção"</a:t>
            </a:r>
            <a:endParaRPr sz="2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Char char="-"/>
            </a:pPr>
            <a:r>
              <a:rPr lang="pt-BR"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Kevlin Henney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141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Injeção de dependência: dependências devem ser injetadas em um objeto dependente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6" title="Mermaid Chart - Create complex, visual diagrams with text. A smarter way of creating diagrams.-2025-08-14-042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00" y="1492974"/>
            <a:ext cx="3832602" cy="13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 rotWithShape="1">
          <a:blip r:embed="rId4">
            <a:alphaModFix/>
          </a:blip>
          <a:srcRect b="29737" l="5173" r="50459" t="12919"/>
          <a:stretch/>
        </p:blipFill>
        <p:spPr>
          <a:xfrm>
            <a:off x="311700" y="1492975"/>
            <a:ext cx="3832602" cy="278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 rotWithShape="1">
          <a:blip r:embed="rId5">
            <a:alphaModFix/>
          </a:blip>
          <a:srcRect b="51632" l="5104" r="70424" t="11552"/>
          <a:stretch/>
        </p:blipFill>
        <p:spPr>
          <a:xfrm>
            <a:off x="6483600" y="3067900"/>
            <a:ext cx="2237599" cy="18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/>
          <p:nvPr/>
        </p:nvSpPr>
        <p:spPr>
          <a:xfrm flipH="1">
            <a:off x="3484050" y="3741575"/>
            <a:ext cx="2569800" cy="691800"/>
          </a:xfrm>
          <a:prstGeom prst="wedgeEllipseCallout">
            <a:avLst>
              <a:gd fmla="val 38146" name="adj1"/>
              <a:gd fmla="val -75510" name="adj2"/>
            </a:avLst>
          </a:prstGeom>
          <a:solidFill>
            <a:schemeClr val="dk1"/>
          </a:solidFill>
          <a:ln cap="flat" cmpd="sng" w="10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5925" lIns="95925" spcFirstLastPara="1" rIns="95925" wrap="square" tIns="95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dependência criada internamente</a:t>
            </a:r>
            <a:endParaRPr b="1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 b="46197" l="5474" r="52313" t="12741"/>
          <a:stretch/>
        </p:blipFill>
        <p:spPr>
          <a:xfrm>
            <a:off x="5006925" y="200275"/>
            <a:ext cx="3632323" cy="19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 rotWithShape="1">
          <a:blip r:embed="rId4">
            <a:alphaModFix/>
          </a:blip>
          <a:srcRect b="28315" l="4744" r="48141" t="10515"/>
          <a:stretch/>
        </p:blipFill>
        <p:spPr>
          <a:xfrm>
            <a:off x="5006937" y="2284975"/>
            <a:ext cx="3768873" cy="275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 rotWithShape="1">
          <a:blip r:embed="rId5">
            <a:alphaModFix/>
          </a:blip>
          <a:srcRect b="30834" l="4504" r="50000" t="10654"/>
          <a:stretch/>
        </p:blipFill>
        <p:spPr>
          <a:xfrm>
            <a:off x="282200" y="2348700"/>
            <a:ext cx="3511025" cy="25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/>
          <p:nvPr/>
        </p:nvSpPr>
        <p:spPr>
          <a:xfrm flipH="1">
            <a:off x="2209550" y="109250"/>
            <a:ext cx="2569800" cy="691800"/>
          </a:xfrm>
          <a:prstGeom prst="wedgeEllipseCallout">
            <a:avLst>
              <a:gd fmla="val -62399" name="adj1"/>
              <a:gd fmla="val 52642" name="adj2"/>
            </a:avLst>
          </a:prstGeom>
          <a:solidFill>
            <a:schemeClr val="dk1"/>
          </a:solidFill>
          <a:ln cap="flat" cmpd="sng" w="10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5925" lIns="95925" spcFirstLastPara="1" rIns="95925" wrap="square" tIns="95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Dependência criada externamente</a:t>
            </a:r>
            <a:endParaRPr b="1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37"/>
          <p:cNvSpPr/>
          <p:nvPr/>
        </p:nvSpPr>
        <p:spPr>
          <a:xfrm flipH="1">
            <a:off x="871350" y="1028675"/>
            <a:ext cx="2569800" cy="837600"/>
          </a:xfrm>
          <a:prstGeom prst="wedgeEllipseCallout">
            <a:avLst>
              <a:gd fmla="val -119787" name="adj1"/>
              <a:gd fmla="val 151072" name="adj2"/>
            </a:avLst>
          </a:prstGeom>
          <a:solidFill>
            <a:schemeClr val="dk1"/>
          </a:solidFill>
          <a:ln cap="flat" cmpd="sng" w="10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5925" lIns="95925" spcFirstLastPara="1" rIns="95925" wrap="square" tIns="95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Alterando dependência em tempo de execução</a:t>
            </a:r>
            <a:endParaRPr b="1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7"/>
          <p:cNvSpPr/>
          <p:nvPr/>
        </p:nvSpPr>
        <p:spPr>
          <a:xfrm flipH="1">
            <a:off x="2209550" y="2526175"/>
            <a:ext cx="2569800" cy="837600"/>
          </a:xfrm>
          <a:prstGeom prst="wedgeEllipseCallout">
            <a:avLst>
              <a:gd fmla="val -66296" name="adj1"/>
              <a:gd fmla="val 158139" name="adj2"/>
            </a:avLst>
          </a:prstGeom>
          <a:solidFill>
            <a:schemeClr val="dk1"/>
          </a:solidFill>
          <a:ln cap="flat" cmpd="sng" w="10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5925" lIns="95925" spcFirstLastPara="1" rIns="95925" wrap="square" tIns="95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Trabalhando com dependência alternativa</a:t>
            </a:r>
            <a:endParaRPr b="1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Protected Variations (variações protegidas)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311700" y="1077125"/>
            <a:ext cx="8790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projetar objetos, subsistema e sistemas para que as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variações ou instabilidades nesses elementos não tenha um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impacto indesejável nos outros elementos?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Protected Variations (variações protegidas)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311700" y="1077125"/>
            <a:ext cx="8790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Solução: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Identificar pontos de variação ou instabilidade potenciais.</a:t>
            </a:r>
            <a:b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Atribuir responsabilidades para criar uma interface estável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volta desses pontos.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538150"/>
            <a:ext cx="8520600" cy="4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Imagina um sistema de PDV com suporte 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vários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fornecedores de 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emissão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nota fiscal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Variações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protegidas (Manter 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separado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protegido):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-"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Protocolo dos 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fornecedores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-"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Inclusão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novo fornecedor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-"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Nova regra de 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legislação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311700" y="662350"/>
            <a:ext cx="8520600" cy="39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Usado em conjunto com </a:t>
            </a:r>
            <a:r>
              <a:rPr lang="pt-BR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Polimorfismo</a:t>
            </a:r>
            <a:r>
              <a:rPr lang="pt-BR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Indireção</a:t>
            </a:r>
            <a:endParaRPr sz="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Padrões Grasp avançados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Polymorphism 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Polimorfismo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Indirection 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Indirecionamento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Pure Fabrication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Invenção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Pura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900"/>
              <a:buFont typeface="Roboto"/>
              <a:buChar char="➔"/>
            </a:pP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Protected Variations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variações protegidas</a:t>
            </a:r>
            <a:r>
              <a:rPr lang="pt-BR" sz="2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548500"/>
            <a:ext cx="8520600" cy="40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Alta flexibilidade pode ser custosa HOJE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Inflexibilidade pode ser custosa AMANHA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Don't Talk to Strangers (Não fale com estranhos)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7" name="Google Shape;267;p43" title="Mermaid Chart - Create complex, visual diagrams with text. A smarter way of creating diagrams.-2025-08-26-0143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9503"/>
            <a:ext cx="9144003" cy="275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3" name="Google Shape;273;p44" title="Mermaid Chart - Create complex, visual diagrams with text. A smarter way of creating diagrams.-2025-08-26-0201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3" cy="52461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4"/>
          <p:cNvSpPr txBox="1"/>
          <p:nvPr/>
        </p:nvSpPr>
        <p:spPr>
          <a:xfrm>
            <a:off x="5143500" y="1914575"/>
            <a:ext cx="451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VIOLA "Não fale com estranhos"</a:t>
            </a:r>
            <a:endParaRPr b="1" sz="2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1" name="Google Shape;281;p45" title="Mermaid Chart - Create complex, visual diagrams with text. A smarter way of creating diagrams.-2025-08-26-020751.png"/>
          <p:cNvPicPr preferRelativeResize="0"/>
          <p:nvPr/>
        </p:nvPicPr>
        <p:blipFill rotWithShape="1">
          <a:blip r:embed="rId3">
            <a:alphaModFix/>
          </a:blip>
          <a:srcRect b="3192" l="0" r="0" t="3192"/>
          <a:stretch/>
        </p:blipFill>
        <p:spPr>
          <a:xfrm>
            <a:off x="0" y="1579503"/>
            <a:ext cx="9144003" cy="275034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/>
          <p:nvPr/>
        </p:nvSpPr>
        <p:spPr>
          <a:xfrm>
            <a:off x="3322050" y="2939150"/>
            <a:ext cx="2059500" cy="2898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8" name="Google Shape;288;p46" title="Mermaid Chart - Create complex, visual diagrams with text. A smarter way of creating diagrams.-2025-08-26-020507.png"/>
          <p:cNvPicPr preferRelativeResize="0"/>
          <p:nvPr/>
        </p:nvPicPr>
        <p:blipFill rotWithShape="1">
          <a:blip r:embed="rId3">
            <a:alphaModFix/>
          </a:blip>
          <a:srcRect b="0" l="4512" r="4512" t="0"/>
          <a:stretch/>
        </p:blipFill>
        <p:spPr>
          <a:xfrm>
            <a:off x="0" y="-2"/>
            <a:ext cx="9144003" cy="52461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/>
        </p:nvSpPr>
        <p:spPr>
          <a:xfrm>
            <a:off x="4631700" y="3222500"/>
            <a:ext cx="451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SUPORTA</a:t>
            </a:r>
            <a:r>
              <a:rPr b="1" lang="pt-BR" sz="21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 "Não fale com estranhos"</a:t>
            </a:r>
            <a:endParaRPr b="1" sz="21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Polymorphism (Polimorfismo)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077125"/>
            <a:ext cx="8790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Como lidar com alternativas baseadas no tipo? Como criar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componentes de software plugáveis?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Deseja-se evitar variação condicional (if-then-else): pouco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extensível.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Deseja-se substituir um componente por outro sem afetar o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cliente.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7" name="Google Shape;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901200" y="1004250"/>
            <a:ext cx="7284900" cy="325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Classe</a:t>
            </a:r>
            <a:r>
              <a:rPr b="1" lang="pt-BR" sz="2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pt-BR" sz="2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0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desenhar(){</a:t>
            </a:r>
            <a:endParaRPr b="1" sz="20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pt-BR" sz="2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(tipo){</a:t>
            </a:r>
            <a:endParaRPr b="1" sz="20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b="1" lang="pt-BR" sz="2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: QUADRADO:  </a:t>
            </a:r>
            <a:r>
              <a:rPr b="1" lang="pt-BR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// Faz algo</a:t>
            </a:r>
            <a:endParaRPr b="1" sz="2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b="1" lang="pt-BR" sz="2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: CIRCULO:   </a:t>
            </a:r>
            <a:r>
              <a:rPr b="1" lang="pt-BR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// Faz outa coisa</a:t>
            </a:r>
            <a:endParaRPr b="1" sz="2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b="1" lang="pt-BR" sz="2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: TRIANGULO: </a:t>
            </a:r>
            <a:r>
              <a:rPr b="1" lang="pt-BR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// Faz…</a:t>
            </a:r>
            <a:endParaRPr b="1" sz="20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b="1" sz="20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FimClasse</a:t>
            </a:r>
            <a:endParaRPr b="1" sz="20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Polymorphism (Polimorfismo)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077125"/>
            <a:ext cx="8790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Solução</a:t>
            </a:r>
            <a:r>
              <a:rPr b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 use lógica condicional para realizar alternativas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diferentes baseadas em tipo. Atribua responsabilidades ao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comportamento usando </a:t>
            </a:r>
            <a:r>
              <a:rPr lang="pt-BR" sz="25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operações polimórficas</a:t>
            </a:r>
            <a:endParaRPr sz="25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53100" y="3331050"/>
            <a:ext cx="879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Herança direta ou herança múltipla (</a:t>
            </a:r>
            <a:r>
              <a:rPr i="1"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interfaces</a:t>
            </a: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5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901200" y="1004250"/>
            <a:ext cx="7284900" cy="325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Classe abstrata</a:t>
            </a:r>
            <a:r>
              <a:rPr b="1" lang="pt-BR" sz="2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r>
              <a:rPr b="1" lang="pt-BR" sz="2000">
                <a:solidFill>
                  <a:srgbClr val="ADADA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2000">
              <a:solidFill>
                <a:srgbClr val="EEFF4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abstrato </a:t>
            </a:r>
            <a:r>
              <a:rPr b="1" lang="pt-BR" sz="2000">
                <a:solidFill>
                  <a:srgbClr val="EEFF41"/>
                </a:solidFill>
                <a:latin typeface="Roboto Mono"/>
                <a:ea typeface="Roboto Mono"/>
                <a:cs typeface="Roboto Mono"/>
                <a:sym typeface="Roboto Mono"/>
              </a:rPr>
              <a:t>desenhar();</a:t>
            </a:r>
            <a:endParaRPr b="1" sz="2000">
              <a:solidFill>
                <a:srgbClr val="ADADA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FimClasse</a:t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Classe </a:t>
            </a: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Quadrado</a:t>
            </a:r>
            <a:r>
              <a:rPr b="1" lang="pt-BR" sz="2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estende</a:t>
            </a:r>
            <a:r>
              <a:rPr b="1" lang="pt-BR" sz="20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Grafico</a:t>
            </a:r>
            <a:endParaRPr b="1" sz="20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  desenhar(){ </a:t>
            </a:r>
            <a:r>
              <a:rPr b="1" lang="pt-BR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// faz algo</a:t>
            </a:r>
            <a:r>
              <a:rPr b="1" lang="pt-BR" sz="20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1" sz="20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FimClasse</a:t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b="1"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Roboto"/>
                <a:ea typeface="Roboto"/>
                <a:cs typeface="Roboto"/>
                <a:sym typeface="Roboto"/>
              </a:rPr>
              <a:t>Cuidado com herança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1077125"/>
            <a:ext cx="8790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Mudança na </a:t>
            </a:r>
            <a:r>
              <a:rPr lang="pt-BR" sz="5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superclasse</a:t>
            </a:r>
            <a:r>
              <a:rPr lang="pt-BR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pode afetar </a:t>
            </a:r>
            <a:r>
              <a:rPr lang="pt-BR" sz="50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todas as subclasses</a:t>
            </a:r>
            <a:endParaRPr sz="50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Subclasses carregam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implementações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interfaces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3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extends B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herda os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comportamentos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dados privados (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invariáveis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de B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859400" y="1152475"/>
            <a:ext cx="39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implements B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herda nenhum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comportamento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prévio</a:t>
            </a:r>
            <a:r>
              <a:rPr lang="pt-BR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B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