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0B813-22DA-49DD-9E56-3DCCBE49A9BC}">
  <a:tblStyle styleId="{8CD0B813-22DA-49DD-9E56-3DCCBE49A9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e67a1b30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e67a1b30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e67a1b30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e67a1b30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e67a1b3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e67a1b3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e67a1b30c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e67a1b30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67a1b30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e67a1b30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maneira mais simples de “lidar” com uma exceção é relançá-la: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e67a1b30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e67a1b30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e67a1b30c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e67a1b30c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e67a1b30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e67a1b30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e67a1b30c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e67a1b30c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37d29e6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37d29e6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Exemplo da vida real: imagine um caixa em uma loja. Se o código de barras de um produto não for lido, o caixa não fecha a loja. Em vez disso, ele usa um método de entrada manual ou pede ajuda. Da mesma forma, o tratamento de exceções garante que o aplicativo possa lidar com situações inesperadas sem travar.</a:t>
            </a:r>
            <a:endParaRPr sz="1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e67a1b3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e67a1b3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Precisamos garantir que nosso código tenha um plano para quando algo der errado.</a:t>
            </a:r>
            <a:endParaRPr sz="1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e67a1b3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e67a1b3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5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 que pode acontecer na produção se </a:t>
            </a:r>
            <a:r>
              <a:rPr i="1" lang="pt-BR" sz="285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dados.txt </a:t>
            </a:r>
            <a:r>
              <a:rPr lang="pt-BR" sz="285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estiver faltando?</a:t>
            </a:r>
            <a:endParaRPr sz="2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e67a1b30c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e67a1b30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Graças a esse rastreamento, muitas vezes podemos identificar o código problemático sem precisar conectar um depurador.</a:t>
            </a:r>
            <a:br>
              <a:rPr lang="pt-B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pt-B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todas as exceções lançadas em um programa são objetos, o agrupamento ou categorização de exceções é um resultado natural da hierarquia de classes.IO Exception e FIleNotFoundExcepcion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e67a1b30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e67a1b30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Exceções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são apenas objetos Java, todos eles estendem de  </a:t>
            </a:r>
            <a:r>
              <a:rPr b="1" i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Throwable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e67a1b30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e67a1b30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e67a1b30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e67a1b30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Isso gera uma IOException, uma exceção 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verificada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porque 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sabemos de antemão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arquivos podem faltar.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67a1b30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67a1b30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1" y="4585700"/>
            <a:ext cx="1022549" cy="3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5009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5000">
                <a:latin typeface="Roboto"/>
                <a:ea typeface="Roboto"/>
                <a:cs typeface="Roboto"/>
                <a:sym typeface="Roboto"/>
              </a:rPr>
              <a:t>Tratamento de exceções</a:t>
            </a:r>
            <a:endParaRPr b="1" sz="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3"/>
              <a:buFont typeface="Arial"/>
              <a:buNone/>
            </a:pPr>
            <a:r>
              <a:rPr lang="pt-BR" sz="220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Matheus Barbosa</a:t>
            </a:r>
            <a:endParaRPr sz="2203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13"/>
              <a:buNone/>
            </a:pPr>
            <a:r>
              <a:rPr lang="pt-BR" sz="2203">
                <a:latin typeface="Roboto Medium"/>
                <a:ea typeface="Roboto Medium"/>
                <a:cs typeface="Roboto Medium"/>
                <a:sym typeface="Roboto Medium"/>
              </a:rPr>
              <a:t>matheus.barbosa@dcx.ufpb.br</a:t>
            </a:r>
            <a:endParaRPr sz="229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50" y="4325588"/>
            <a:ext cx="373250" cy="53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354" y="4282325"/>
            <a:ext cx="496825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Error – Problemas Graves do Sistema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devem ser tratados pelo programa. São erros do próprio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ambiente Java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tenta trabalhar, mas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acaba a energia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elétrica da cidade. Isso não é um problema que seu programa pode resolver. É um erro estrutural.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uando o sistema fica sem memória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(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OutOfMemoryError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métodos se chamam recursivamente sem parar: (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StackOverflowError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3"/>
          <p:cNvGraphicFramePr/>
          <p:nvPr/>
        </p:nvGraphicFramePr>
        <p:xfrm>
          <a:off x="0" y="4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{8CD0B813-22DA-49DD-9E56-3DCCBE49A9BC}</a:tableStyleId>
              </a:tblPr>
              <a:tblGrid>
                <a:gridCol w="1234500"/>
                <a:gridCol w="1498025"/>
                <a:gridCol w="1579825"/>
                <a:gridCol w="1732000"/>
                <a:gridCol w="3099650"/>
              </a:tblGrid>
              <a:tr h="66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Verificado?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 tratar?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Exemplo real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Exemplo Java</a:t>
                      </a:r>
                      <a:endParaRPr b="1"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Exception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 Sim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 Sim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Arquivo não encontrado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IOException, SQLException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3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Exception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 Não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 Opcional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Divisão por zero, valor nulo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NullPointerException, ArithmeticException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33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 Não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 Não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Falta </a:t>
                      </a: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 memória</a:t>
                      </a: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pane no sistema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OutOfMemoryError, StackOverflowError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9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fornece uma maneira estruturada de lidar com exceções usando cinco palavras-chave principais: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try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catch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finally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throw 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throws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12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throw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238275" y="0"/>
            <a:ext cx="6626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não quisermos manipular a exceção nós mesmos, precisamos nos familiarizar com a  palavra-chave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throw</a:t>
            </a:r>
            <a:endParaRPr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usado para lançar uma exceção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 no meio do código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587" y="1294350"/>
            <a:ext cx="6562826" cy="36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>
            <a:off x="2098450" y="2426900"/>
            <a:ext cx="4494300" cy="661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12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throws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28114" l="0" r="0" t="8650"/>
          <a:stretch/>
        </p:blipFill>
        <p:spPr>
          <a:xfrm>
            <a:off x="0" y="1890963"/>
            <a:ext cx="9144003" cy="32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70125" y="3138275"/>
            <a:ext cx="3475500" cy="369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2238275" y="0"/>
            <a:ext cx="66261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usado na assinatura do método para indicar que ele pode lançar uma exceção verificada (checked).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Como </a:t>
            </a:r>
            <a:r>
              <a:rPr lang="pt-BR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FileNotFoundException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uma exceção verificada, esta é a maneira mais simples de satisfazer o compilador, mas isso significa que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qualquer um que chamar nosso método agora precisa tratá-lo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também!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113"/>
            <a:ext cx="6310548" cy="35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17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try-catch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238275" y="237425"/>
            <a:ext cx="6626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quisermos tentar tratar a exceção nós mesmos, podemos usar um  bloco </a:t>
            </a:r>
            <a:r>
              <a:rPr lang="pt-BR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try-catch</a:t>
            </a:r>
            <a:endParaRPr sz="1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4287" r="0" t="13367"/>
          <a:stretch/>
        </p:blipFill>
        <p:spPr>
          <a:xfrm>
            <a:off x="3966100" y="2861400"/>
            <a:ext cx="5177902" cy="26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59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finally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787600" y="167500"/>
            <a:ext cx="6086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Há momentos em que temos código que precisa ser executado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independentemente de ocorrer uma exceção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 é aí que  entra a palavra-chave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finally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1400"/>
            <a:ext cx="6417249" cy="36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59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Blocos de captura múltipla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4335650" y="167500"/>
            <a:ext cx="4538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Às vezes, o código pode lançar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mais de uma exceção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e podemos ter mais de um  bloco catch  tratando cada um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individualmente</a:t>
            </a:r>
            <a:endParaRPr sz="1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59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Blocos de captura da União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335650" y="167500"/>
            <a:ext cx="4538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Porém, quando sabemos que a maneira como lidamos com erros será a mesma, podemos capturar </a:t>
            </a:r>
            <a:r>
              <a:rPr lang="pt-BR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várias exceções no mesmo bloco</a:t>
            </a: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13971" l="0" r="0" t="0"/>
          <a:stretch/>
        </p:blipFill>
        <p:spPr>
          <a:xfrm>
            <a:off x="152400" y="1737400"/>
            <a:ext cx="6836925" cy="33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Black"/>
                <a:ea typeface="Roboto Black"/>
                <a:cs typeface="Roboto Black"/>
                <a:sym typeface="Roboto Black"/>
              </a:rPr>
              <a:t>O que é?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Tratamento de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Exceções 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um mecanismo para lidar com </a:t>
            </a:r>
            <a:r>
              <a:rPr lang="pt-BR" sz="4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erros</a:t>
            </a:r>
            <a:r>
              <a:rPr lang="pt-B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tempo de execução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Por que usar?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17725"/>
            <a:ext cx="5037600" cy="1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Geralmente escrevemos código em um </a:t>
            </a:r>
            <a:r>
              <a:rPr lang="pt-BR" sz="3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ambiente idealizado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248950" y="167125"/>
            <a:ext cx="3730200" cy="1799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se algo der errado? 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571750"/>
            <a:ext cx="88323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sistema de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arquivos sempre contém nossos arquivos, a rede está saudável e a JVM sempre tem memória suficiente. Às vezes, chamamos isso de "</a:t>
            </a:r>
            <a:r>
              <a:rPr lang="pt-BR" sz="3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caminho feliz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7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6850" y="3447850"/>
            <a:ext cx="867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highlight>
                  <a:srgbClr val="FF0000"/>
                </a:highlight>
                <a:latin typeface="Roboto Mono"/>
                <a:ea typeface="Roboto Mono"/>
                <a:cs typeface="Roboto Mono"/>
                <a:sym typeface="Roboto Mono"/>
              </a:rPr>
              <a:t>java.nio.file.NoSuchFileException: dados.txt</a:t>
            </a:r>
            <a:endParaRPr sz="4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Vantagens de usar Exceções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01320" lvl="0" marL="457200" rtl="0" algn="l">
              <a:spcBef>
                <a:spcPts val="18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Roboto"/>
              <a:buChar char="➔"/>
            </a:pPr>
            <a:r>
              <a:rPr b="1"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Separar o código de tratamento de erros do código "normal"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Roboto"/>
              <a:buChar char="➔"/>
            </a:pPr>
            <a:r>
              <a:rPr b="1"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Propagação de erros na pilha de chamadas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Roboto"/>
              <a:buChar char="➔"/>
            </a:pPr>
            <a:r>
              <a:rPr b="1" lang="pt-BR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Agrupamento e diferenciação de tipos de erros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41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Mermaid Chart - Create complex, visual diagrams with text. A smarter way of creating diagrams.-2025-07-09-2047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04"/>
            <a:ext cx="9144003" cy="467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3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Hierarquia de Exceção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rincipais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categorias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condições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excepcionais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Exceções verificadas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Exceções não verificadas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oboto"/>
              <a:buChar char="➔"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Exceções Verificadas (</a:t>
            </a: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checked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São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previsíveis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o compilador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obriga a tratar.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Tentar pegar um ônibus e o motorista pode não parar. Você sabe que isso pode acontecer, então tem um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plano B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(Uber, outro ônibus, etc.).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tenta abrir um arquivo que pode não existir. (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Exceções Não Verificadas (</a:t>
            </a:r>
            <a:r>
              <a:rPr b="1" i="1" lang="pt-BR">
                <a:latin typeface="Roboto"/>
                <a:ea typeface="Roboto"/>
                <a:cs typeface="Roboto"/>
                <a:sym typeface="Roboto"/>
              </a:rPr>
              <a:t>unchecked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São exceções que o compilador Java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não exige que tratemos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anda de bicicleta e de repente o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pneu estoura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Você não previu isso… É inesperado e acontece </a:t>
            </a:r>
            <a:r>
              <a:rPr lang="pt-BR" sz="2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durante a execução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Divisão por zero: (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ArithmeticException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Acessar posição inválida em uma lista: (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IndexOutOfBoundsException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Roboto"/>
              <a:buChar char="➔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Usar uma variável nula: (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NullPointerException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