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Almeida" initials="RA" lastIdx="9" clrIdx="0">
    <p:extLst>
      <p:ext uri="{19B8F6BF-5375-455C-9EA6-DF929625EA0E}">
        <p15:presenceInfo xmlns:p15="http://schemas.microsoft.com/office/powerpoint/2012/main" userId="06850ba074dbe332" providerId="Windows Live"/>
      </p:ext>
    </p:extLst>
  </p:cmAuthor>
  <p:cmAuthor id="2" name="Rafael Barbosa" initials="RB" lastIdx="2" clrIdx="1">
    <p:extLst>
      <p:ext uri="{19B8F6BF-5375-455C-9EA6-DF929625EA0E}">
        <p15:presenceInfo xmlns:p15="http://schemas.microsoft.com/office/powerpoint/2012/main" userId="2afe1a3ba5a717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BEA5F-0F74-4E31-9ECF-2B826A9A506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2C742-24EC-46BB-AE71-4DE96A971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8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1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67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5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58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28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0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8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6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028192-72B0-4F6E-BFE7-C001E9AB6B2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6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45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2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4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4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02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8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7D6D-4AA9-4B1E-951F-EB8EC38EF922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FA54-757E-44D8-93D2-6AB1326AF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tif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4.bin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slide" Target="slide1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A13750-9CD8-4DEF-B90D-C2837BA2F4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3CCC3-B1FE-40F1-9BC6-DB883C5E4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6D3B5E"/>
                </a:solidFill>
              </a:rPr>
              <a:t>Estratégia para entrada de rede de supermercados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941A7-52C2-4008-AC81-7BF0E7ED8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3" y="3824106"/>
            <a:ext cx="9144000" cy="512762"/>
          </a:xfrm>
        </p:spPr>
        <p:txBody>
          <a:bodyPr>
            <a:normAutofit/>
          </a:bodyPr>
          <a:lstStyle/>
          <a:p>
            <a:r>
              <a:rPr lang="pt-BR" b="1" dirty="0">
                <a:latin typeface="+mj-lt"/>
                <a:ea typeface="+mj-ea"/>
                <a:cs typeface="+mj-cs"/>
              </a:rPr>
              <a:t>Rafael Barbosa da Silva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BD46DA7-CEEF-4180-8425-BC7B763D1834}"/>
              </a:ext>
            </a:extLst>
          </p:cNvPr>
          <p:cNvSpPr txBox="1">
            <a:spLocks/>
          </p:cNvSpPr>
          <p:nvPr/>
        </p:nvSpPr>
        <p:spPr>
          <a:xfrm>
            <a:off x="1524000" y="6243068"/>
            <a:ext cx="9144000" cy="6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6D3B5E"/>
                </a:solidFill>
              </a:rPr>
              <a:t>Julho/2020</a:t>
            </a: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445623" y="3574914"/>
            <a:ext cx="9300754" cy="4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ítulo 1">
            <a:extLst>
              <a:ext uri="{FF2B5EF4-FFF2-40B4-BE49-F238E27FC236}">
                <a16:creationId xmlns:a16="http://schemas.microsoft.com/office/drawing/2014/main" id="{15E3E75A-99AE-4684-94A8-15E7E5D14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6D3B5E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3833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10574594" cy="5395530"/>
          </a:xfrm>
          <a:prstGeom prst="roundRect">
            <a:avLst>
              <a:gd name="adj" fmla="val 6506"/>
            </a:avLst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4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24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12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6" name="CaixaDeTexto 17">
            <a:extLst>
              <a:ext uri="{FF2B5EF4-FFF2-40B4-BE49-F238E27FC236}">
                <a16:creationId xmlns:a16="http://schemas.microsoft.com/office/drawing/2014/main" id="{A1F318EC-121F-455A-9491-E81AE080345E}"/>
              </a:ext>
            </a:extLst>
          </p:cNvPr>
          <p:cNvSpPr txBox="1"/>
          <p:nvPr/>
        </p:nvSpPr>
        <p:spPr>
          <a:xfrm>
            <a:off x="683300" y="106794"/>
            <a:ext cx="1074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Árvore de Decisão</a:t>
            </a: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8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8274816-F2FB-D345-9D8B-77862C860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0" y="837348"/>
            <a:ext cx="7251406" cy="5183304"/>
          </a:xfrm>
          <a:prstGeom prst="rect">
            <a:avLst/>
          </a:prstGeom>
        </p:spPr>
      </p:pic>
      <p:pic>
        <p:nvPicPr>
          <p:cNvPr id="3" name="Gráfico 2" descr="Voltar">
            <a:hlinkClick r:id="rId8" action="ppaction://hlinksldjump"/>
            <a:extLst>
              <a:ext uri="{FF2B5EF4-FFF2-40B4-BE49-F238E27FC236}">
                <a16:creationId xmlns:a16="http://schemas.microsoft.com/office/drawing/2014/main" id="{81B32F66-0F5E-7C4D-8CC2-4550BB355D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48700" y="182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05">
            <a:extLst>
              <a:ext uri="{FF2B5EF4-FFF2-40B4-BE49-F238E27FC236}">
                <a16:creationId xmlns:a16="http://schemas.microsoft.com/office/drawing/2014/main" id="{B2A6B522-46D7-4F41-9B57-C9023AE5EBA4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22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6" name="CaixaDeTexto 17">
            <a:extLst>
              <a:ext uri="{FF2B5EF4-FFF2-40B4-BE49-F238E27FC236}">
                <a16:creationId xmlns:a16="http://schemas.microsoft.com/office/drawing/2014/main" id="{A1F318EC-121F-455A-9491-E81AE080345E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8" name="Retângulo: Cantos Arredondados 105">
            <a:extLst>
              <a:ext uri="{FF2B5EF4-FFF2-40B4-BE49-F238E27FC236}">
                <a16:creationId xmlns:a16="http://schemas.microsoft.com/office/drawing/2014/main" id="{62C03D4E-99A9-8D42-B2E4-2335C49C9BDF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0" name="Retângulo 139">
            <a:extLst>
              <a:ext uri="{FF2B5EF4-FFF2-40B4-BE49-F238E27FC236}">
                <a16:creationId xmlns:a16="http://schemas.microsoft.com/office/drawing/2014/main" id="{16357333-F1F6-434D-9F8A-7202BA8A29D7}"/>
              </a:ext>
            </a:extLst>
          </p:cNvPr>
          <p:cNvSpPr/>
          <p:nvPr/>
        </p:nvSpPr>
        <p:spPr>
          <a:xfrm>
            <a:off x="6429038" y="759631"/>
            <a:ext cx="3563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Demanda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C34523-8B86-224B-A43D-7E2FF6BC0F58}"/>
              </a:ext>
            </a:extLst>
          </p:cNvPr>
          <p:cNvSpPr txBox="1"/>
          <p:nvPr/>
        </p:nvSpPr>
        <p:spPr>
          <a:xfrm>
            <a:off x="6609454" y="1859340"/>
            <a:ext cx="41921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ea typeface="ＭＳ Ｐゴシック" panose="020B0600070205080204" pitchFamily="34" charset="-128"/>
                <a:cs typeface="Segoe UI" panose="020B0502040204020203" pitchFamily="34" charset="0"/>
              </a:rPr>
              <a:t>A empresa multinacional em questão, gostaria de entrar no mercado varejista brasileiro. Para isso, solicitaram uma estratégia para a entrada no mercado. Por meio de informações municipais, separamos os municípios em grupos, descobrimos quais grupos de municípios devem ser a porta de entrada da empresa e criamos um modelo de classificação para a entrada de novos municípios, com alto percentual de acerto.</a:t>
            </a:r>
          </a:p>
        </p:txBody>
      </p:sp>
      <p:cxnSp>
        <p:nvCxnSpPr>
          <p:cNvPr id="16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6518581" y="1159741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0053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5A6BD1-C1CD-4D09-8918-044A7BD53D49}"/>
              </a:ext>
            </a:extLst>
          </p:cNvPr>
          <p:cNvSpPr/>
          <p:nvPr/>
        </p:nvSpPr>
        <p:spPr>
          <a:xfrm>
            <a:off x="552674" y="1835712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2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CaixaDeTexto 17">
            <a:extLst>
              <a:ext uri="{FF2B5EF4-FFF2-40B4-BE49-F238E27FC236}">
                <a16:creationId xmlns:a16="http://schemas.microsoft.com/office/drawing/2014/main" id="{E71699C1-F5CB-B040-A203-1104C58B093C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44D3CF84-CD63-984F-BCD0-1CAE52DB7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62516"/>
              </p:ext>
            </p:extLst>
          </p:nvPr>
        </p:nvGraphicFramePr>
        <p:xfrm>
          <a:off x="7422233" y="1468695"/>
          <a:ext cx="2367976" cy="148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Planilha" r:id="rId7" imgW="1895590" imgH="1190557" progId="Excel.Sheet.12">
                  <p:embed/>
                </p:oleObj>
              </mc:Choice>
              <mc:Fallback>
                <p:oleObj name="Planilha" r:id="rId7" imgW="1895590" imgH="1190557" progId="Excel.Sheet.12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44D3CF84-CD63-984F-BCD0-1CAE52DB7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2233" y="1468695"/>
                        <a:ext cx="2367976" cy="148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tângulo 139">
            <a:extLst>
              <a:ext uri="{FF2B5EF4-FFF2-40B4-BE49-F238E27FC236}">
                <a16:creationId xmlns:a16="http://schemas.microsoft.com/office/drawing/2014/main" id="{BC0A2581-D183-F241-9C59-5CBB53720F10}"/>
              </a:ext>
            </a:extLst>
          </p:cNvPr>
          <p:cNvSpPr/>
          <p:nvPr/>
        </p:nvSpPr>
        <p:spPr>
          <a:xfrm>
            <a:off x="6339665" y="925086"/>
            <a:ext cx="3563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Mercado brasileiro - Classes Sociais</a:t>
            </a:r>
          </a:p>
        </p:txBody>
      </p:sp>
      <p:sp>
        <p:nvSpPr>
          <p:cNvPr id="23" name="Retângulo 139">
            <a:extLst>
              <a:ext uri="{FF2B5EF4-FFF2-40B4-BE49-F238E27FC236}">
                <a16:creationId xmlns:a16="http://schemas.microsoft.com/office/drawing/2014/main" id="{6F8C1C96-231A-3F42-AE8D-EF9F6D8C46EA}"/>
              </a:ext>
            </a:extLst>
          </p:cNvPr>
          <p:cNvSpPr/>
          <p:nvPr/>
        </p:nvSpPr>
        <p:spPr>
          <a:xfrm>
            <a:off x="6339664" y="5671304"/>
            <a:ext cx="35630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050" dirty="0">
                <a:ea typeface="ＭＳ Ｐゴシック" panose="020B0600070205080204" pitchFamily="34" charset="-128"/>
                <a:cs typeface="Segoe UI" panose="020B0502040204020203" pitchFamily="34" charset="0"/>
              </a:rPr>
              <a:t>* </a:t>
            </a:r>
            <a:r>
              <a:rPr lang="pt-BR" sz="1100" dirty="0">
                <a:ea typeface="ＭＳ Ｐゴシック" panose="020B0600070205080204" pitchFamily="34" charset="-128"/>
                <a:cs typeface="Segoe UI" panose="020B0502040204020203" pitchFamily="34" charset="0"/>
              </a:rPr>
              <a:t>Salário mínimo: arredondado para R$ 1.000,00, em 2019.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339664" y="3489982"/>
            <a:ext cx="466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Comportamento dos consumidores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Prioridade dos gastos</a:t>
            </a:r>
          </a:p>
        </p:txBody>
      </p:sp>
    </p:spTree>
    <p:extLst>
      <p:ext uri="{BB962C8B-B14F-4D97-AF65-F5344CB8AC3E}">
        <p14:creationId xmlns:p14="http://schemas.microsoft.com/office/powerpoint/2010/main" val="19293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71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5A6BD1-C1CD-4D09-8918-044A7BD53D49}"/>
              </a:ext>
            </a:extLst>
          </p:cNvPr>
          <p:cNvSpPr/>
          <p:nvPr/>
        </p:nvSpPr>
        <p:spPr>
          <a:xfrm>
            <a:off x="552674" y="1835712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2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CaixaDeTexto 17">
            <a:extLst>
              <a:ext uri="{FF2B5EF4-FFF2-40B4-BE49-F238E27FC236}">
                <a16:creationId xmlns:a16="http://schemas.microsoft.com/office/drawing/2014/main" id="{E71699C1-F5CB-B040-A203-1104C58B093C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Retângulo 139">
            <a:extLst>
              <a:ext uri="{FF2B5EF4-FFF2-40B4-BE49-F238E27FC236}">
                <a16:creationId xmlns:a16="http://schemas.microsoft.com/office/drawing/2014/main" id="{BC0A2581-D183-F241-9C59-5CBB53720F10}"/>
              </a:ext>
            </a:extLst>
          </p:cNvPr>
          <p:cNvSpPr/>
          <p:nvPr/>
        </p:nvSpPr>
        <p:spPr>
          <a:xfrm>
            <a:off x="6339665" y="925086"/>
            <a:ext cx="414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Mercado brasileiro - Poder de compra</a:t>
            </a: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4A854DC8-9480-9E45-8684-53525F976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7125"/>
              </p:ext>
            </p:extLst>
          </p:nvPr>
        </p:nvGraphicFramePr>
        <p:xfrm>
          <a:off x="6997207" y="1466379"/>
          <a:ext cx="3489865" cy="207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Planilha" r:id="rId7" imgW="2638443" imgH="1571650" progId="Excel.Sheet.12">
                  <p:embed/>
                </p:oleObj>
              </mc:Choice>
              <mc:Fallback>
                <p:oleObj name="Planilha" r:id="rId7" imgW="2638443" imgH="1571650" progId="Excel.Sheet.12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4A854DC8-9480-9E45-8684-53525F976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7207" y="1466379"/>
                        <a:ext cx="3489865" cy="2078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6339665" y="4034084"/>
            <a:ext cx="466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Adaptação dos supermercadistas para atender as classes mais baixas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Estratégias de vendas e fidelização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7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5A6BD1-C1CD-4D09-8918-044A7BD53D49}"/>
              </a:ext>
            </a:extLst>
          </p:cNvPr>
          <p:cNvSpPr/>
          <p:nvPr/>
        </p:nvSpPr>
        <p:spPr>
          <a:xfrm>
            <a:off x="552674" y="2397414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AA47F0-A501-7944-85AB-247067EB9CF4}"/>
              </a:ext>
            </a:extLst>
          </p:cNvPr>
          <p:cNvSpPr txBox="1"/>
          <p:nvPr/>
        </p:nvSpPr>
        <p:spPr>
          <a:xfrm>
            <a:off x="6609454" y="2967335"/>
            <a:ext cx="419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ea typeface="ＭＳ Ｐゴシック" panose="020B0600070205080204" pitchFamily="34" charset="-128"/>
                <a:cs typeface="Segoe UI" panose="020B0502040204020203" pitchFamily="34" charset="0"/>
              </a:rPr>
              <a:t>Informações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a </a:t>
            </a:r>
            <a:r>
              <a:rPr lang="pt-BR" dirty="0" smtClean="0">
                <a:ea typeface="ＭＳ Ｐゴシック" panose="020B0600070205080204" pitchFamily="34" charset="-128"/>
                <a:cs typeface="Segoe UI" panose="020B0502040204020203" pitchFamily="34" charset="0"/>
              </a:rPr>
              <a:t>nível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municipal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Variáveis demográficas</a:t>
            </a: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21" name="Retângulo 139">
            <a:extLst>
              <a:ext uri="{FF2B5EF4-FFF2-40B4-BE49-F238E27FC236}">
                <a16:creationId xmlns:a16="http://schemas.microsoft.com/office/drawing/2014/main" id="{1E19647D-567A-F941-A7EA-E7D5C1CFB7A5}"/>
              </a:ext>
            </a:extLst>
          </p:cNvPr>
          <p:cNvSpPr/>
          <p:nvPr/>
        </p:nvSpPr>
        <p:spPr>
          <a:xfrm>
            <a:off x="6339665" y="925086"/>
            <a:ext cx="414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 smtClean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Dados disponíveis</a:t>
            </a: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22" name="CaixaDeTexto 17">
            <a:extLst>
              <a:ext uri="{FF2B5EF4-FFF2-40B4-BE49-F238E27FC236}">
                <a16:creationId xmlns:a16="http://schemas.microsoft.com/office/drawing/2014/main" id="{6728D670-E176-FB4A-BA64-BC90188EEA71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5A6BD1-C1CD-4D09-8918-044A7BD53D49}"/>
              </a:ext>
            </a:extLst>
          </p:cNvPr>
          <p:cNvSpPr/>
          <p:nvPr/>
        </p:nvSpPr>
        <p:spPr>
          <a:xfrm>
            <a:off x="552674" y="2932996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kern="0" dirty="0">
              <a:solidFill>
                <a:schemeClr val="bg1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CA739E-F6C8-5649-917B-E4D16A2EABC4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B0845E2-3034-D34D-AA04-177108EAEA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4" y="1378833"/>
            <a:ext cx="4029708" cy="3456000"/>
          </a:xfrm>
          <a:prstGeom prst="rect">
            <a:avLst/>
          </a:prstGeom>
        </p:spPr>
      </p:pic>
      <p:sp>
        <p:nvSpPr>
          <p:cNvPr id="27" name="Retângulo 139">
            <a:extLst>
              <a:ext uri="{FF2B5EF4-FFF2-40B4-BE49-F238E27FC236}">
                <a16:creationId xmlns:a16="http://schemas.microsoft.com/office/drawing/2014/main" id="{60D4EDE1-A44A-0947-A606-CDD71695F754}"/>
              </a:ext>
            </a:extLst>
          </p:cNvPr>
          <p:cNvSpPr/>
          <p:nvPr/>
        </p:nvSpPr>
        <p:spPr>
          <a:xfrm>
            <a:off x="6339665" y="925086"/>
            <a:ext cx="414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 smtClean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Segmentação dos municípios brasileiros</a:t>
            </a: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7F5F2B8-F784-5048-B25F-8A2668CB4744}"/>
              </a:ext>
            </a:extLst>
          </p:cNvPr>
          <p:cNvSpPr txBox="1"/>
          <p:nvPr/>
        </p:nvSpPr>
        <p:spPr>
          <a:xfrm>
            <a:off x="6339665" y="4926801"/>
            <a:ext cx="4232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Grupo 1:  </a:t>
            </a:r>
            <a:r>
              <a:rPr lang="pt-BR" sz="1100" dirty="0">
                <a:ea typeface="ＭＳ Ｐゴシック" panose="020B0600070205080204" pitchFamily="34" charset="-128"/>
                <a:cs typeface="Segoe UI" panose="020B0502040204020203" pitchFamily="34" charset="0"/>
              </a:rPr>
              <a:t>Municípios predominantes da região Centro-Oeste, Sudeste e Sul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1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Grupo 2: </a:t>
            </a:r>
            <a:r>
              <a:rPr lang="pt-BR" sz="1100" dirty="0">
                <a:ea typeface="ＭＳ Ｐゴシック" panose="020B0600070205080204" pitchFamily="34" charset="-128"/>
                <a:cs typeface="Segoe UI" panose="020B0502040204020203" pitchFamily="34" charset="0"/>
              </a:rPr>
              <a:t>São Paulo (SP) e Rio de Janeiro (RJ)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1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100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Grupo 3: </a:t>
            </a:r>
            <a:r>
              <a:rPr lang="pt-BR" sz="1100" dirty="0">
                <a:ea typeface="ＭＳ Ｐゴシック" panose="020B0600070205080204" pitchFamily="34" charset="-128"/>
                <a:cs typeface="Segoe UI" panose="020B0502040204020203" pitchFamily="34" charset="0"/>
              </a:rPr>
              <a:t>Municípios predominantes da região Norte e Nordeste</a:t>
            </a:r>
            <a:endParaRPr lang="pt-BR" sz="1100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5A6BD1-C1CD-4D09-8918-044A7BD53D49}"/>
              </a:ext>
            </a:extLst>
          </p:cNvPr>
          <p:cNvSpPr/>
          <p:nvPr/>
        </p:nvSpPr>
        <p:spPr>
          <a:xfrm>
            <a:off x="552674" y="2932996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CA739E-F6C8-5649-917B-E4D16A2EABC4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Retângulo 139">
            <a:extLst>
              <a:ext uri="{FF2B5EF4-FFF2-40B4-BE49-F238E27FC236}">
                <a16:creationId xmlns:a16="http://schemas.microsoft.com/office/drawing/2014/main" id="{60D4EDE1-A44A-0947-A606-CDD71695F754}"/>
              </a:ext>
            </a:extLst>
          </p:cNvPr>
          <p:cNvSpPr/>
          <p:nvPr/>
        </p:nvSpPr>
        <p:spPr>
          <a:xfrm>
            <a:off x="6247619" y="802344"/>
            <a:ext cx="4620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b="1" dirty="0" smtClean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Caracterização dos grupos segmentados (mediana)</a:t>
            </a:r>
            <a:endParaRPr lang="pt-BR" sz="1600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2882973D-57A0-1949-A57D-F30409678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49677"/>
              </p:ext>
            </p:extLst>
          </p:nvPr>
        </p:nvGraphicFramePr>
        <p:xfrm>
          <a:off x="6245314" y="1190117"/>
          <a:ext cx="5051336" cy="3717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Planilha" r:id="rId7" imgW="5476861" imgH="4029110" progId="Excel.Sheet.12">
                  <p:embed/>
                </p:oleObj>
              </mc:Choice>
              <mc:Fallback>
                <p:oleObj name="Planilha" r:id="rId7" imgW="5476861" imgH="4029110" progId="Excel.Sheet.12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2882973D-57A0-1949-A57D-F30409678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5314" y="1190117"/>
                        <a:ext cx="5051336" cy="3717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45314" y="4998935"/>
            <a:ext cx="4815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De acordo com os estudos de </a:t>
            </a:r>
            <a:r>
              <a:rPr lang="pt-BR" sz="1500" dirty="0" err="1" smtClean="0"/>
              <a:t>Prahalad</a:t>
            </a:r>
            <a:r>
              <a:rPr lang="pt-BR" sz="1500" dirty="0"/>
              <a:t> </a:t>
            </a:r>
            <a:r>
              <a:rPr lang="pt-BR" sz="1500" dirty="0" smtClean="0"/>
              <a:t>(2000), </a:t>
            </a:r>
            <a:r>
              <a:rPr lang="pt-BR" sz="1500" dirty="0" err="1" smtClean="0"/>
              <a:t>Giovinazzo</a:t>
            </a:r>
            <a:r>
              <a:rPr lang="pt-BR" sz="1500" dirty="0" smtClean="0"/>
              <a:t> (2003), </a:t>
            </a:r>
            <a:r>
              <a:rPr lang="pt-BR" sz="1500" dirty="0" err="1" smtClean="0"/>
              <a:t>Prahalad</a:t>
            </a:r>
            <a:r>
              <a:rPr lang="pt-BR" sz="1500" dirty="0" smtClean="0"/>
              <a:t> (2003) e Elias (2008), os novos investimentos do varejo devem ser onde as classes C, D e </a:t>
            </a:r>
            <a:r>
              <a:rPr lang="pt-BR" sz="1500" dirty="0" err="1" smtClean="0"/>
              <a:t>E</a:t>
            </a:r>
            <a:r>
              <a:rPr lang="pt-BR" sz="1500" dirty="0" smtClean="0"/>
              <a:t> são predominantes. 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3918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5">
            <a:extLst>
              <a:ext uri="{FF2B5EF4-FFF2-40B4-BE49-F238E27FC236}">
                <a16:creationId xmlns:a16="http://schemas.microsoft.com/office/drawing/2014/main" id="{A10AD267-5BFE-433B-9466-C32167D5DA3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Conector reto 147">
            <a:extLst>
              <a:ext uri="{FF2B5EF4-FFF2-40B4-BE49-F238E27FC236}">
                <a16:creationId xmlns:a16="http://schemas.microsoft.com/office/drawing/2014/main" id="{BDE689E0-B5B3-46D6-AF9F-3F82223CBCF5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42" name="Retângulo 139">
            <a:extLst>
              <a:ext uri="{FF2B5EF4-FFF2-40B4-BE49-F238E27FC236}">
                <a16:creationId xmlns:a16="http://schemas.microsoft.com/office/drawing/2014/main" id="{5D4321D7-4776-488A-8A92-69720030C6D7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3" name="CaixaDeTexto 59">
            <a:extLst>
              <a:ext uri="{FF2B5EF4-FFF2-40B4-BE49-F238E27FC236}">
                <a16:creationId xmlns:a16="http://schemas.microsoft.com/office/drawing/2014/main" id="{1EBE50C1-F829-4F31-8DF8-D37892B6E4E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5A6BD1-C1CD-4D09-8918-044A7BD53D49}"/>
              </a:ext>
            </a:extLst>
          </p:cNvPr>
          <p:cNvSpPr/>
          <p:nvPr/>
        </p:nvSpPr>
        <p:spPr>
          <a:xfrm>
            <a:off x="552674" y="2932996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CA739E-F6C8-5649-917B-E4D16A2EABC4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Retângulo 139">
            <a:extLst>
              <a:ext uri="{FF2B5EF4-FFF2-40B4-BE49-F238E27FC236}">
                <a16:creationId xmlns:a16="http://schemas.microsoft.com/office/drawing/2014/main" id="{60D4EDE1-A44A-0947-A606-CDD71695F754}"/>
              </a:ext>
            </a:extLst>
          </p:cNvPr>
          <p:cNvSpPr/>
          <p:nvPr/>
        </p:nvSpPr>
        <p:spPr>
          <a:xfrm>
            <a:off x="6339665" y="925086"/>
            <a:ext cx="414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Árvore de decisão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667432F-8C13-4442-864A-371A86B76369}"/>
              </a:ext>
            </a:extLst>
          </p:cNvPr>
          <p:cNvSpPr txBox="1"/>
          <p:nvPr/>
        </p:nvSpPr>
        <p:spPr>
          <a:xfrm>
            <a:off x="6446990" y="2551837"/>
            <a:ext cx="4493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Classificação de novos municípios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Baseado </a:t>
            </a:r>
            <a:r>
              <a:rPr lang="pt-BR" dirty="0"/>
              <a:t>nas regras de decisão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97,16% de acerto de </a:t>
            </a:r>
            <a:r>
              <a:rPr lang="pt-BR" dirty="0" smtClean="0"/>
              <a:t>classificação de novos municípios</a:t>
            </a:r>
            <a:endParaRPr lang="pt-BR" dirty="0"/>
          </a:p>
        </p:txBody>
      </p:sp>
      <p:sp>
        <p:nvSpPr>
          <p:cNvPr id="2" name="Retângulo 1">
            <a:hlinkClick r:id="rId7" action="ppaction://hlinksldjump"/>
            <a:extLst>
              <a:ext uri="{FF2B5EF4-FFF2-40B4-BE49-F238E27FC236}">
                <a16:creationId xmlns:a16="http://schemas.microsoft.com/office/drawing/2014/main" id="{582C9345-771B-EE48-8643-468550C7A0A2}"/>
              </a:ext>
            </a:extLst>
          </p:cNvPr>
          <p:cNvSpPr/>
          <p:nvPr/>
        </p:nvSpPr>
        <p:spPr>
          <a:xfrm>
            <a:off x="7880813" y="5382870"/>
            <a:ext cx="2059054" cy="445942"/>
          </a:xfrm>
          <a:prstGeom prst="rect">
            <a:avLst/>
          </a:prstGeom>
          <a:solidFill>
            <a:srgbClr val="0059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Acesso à árvore</a:t>
            </a:r>
          </a:p>
        </p:txBody>
      </p:sp>
    </p:spTree>
    <p:extLst>
      <p:ext uri="{BB962C8B-B14F-4D97-AF65-F5344CB8AC3E}">
        <p14:creationId xmlns:p14="http://schemas.microsoft.com/office/powerpoint/2010/main" val="12467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F168E842-228B-4D5B-9DF5-1D326D73E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21A6891-5944-42A0-A097-DE52F5D247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Slide do think-cell" r:id="rId5" imgW="421" imgH="420" progId="TCLayout.ActiveDocument.1">
                  <p:embed/>
                </p:oleObj>
              </mc:Choice>
              <mc:Fallback>
                <p:oleObj name="Slide do think-cell" r:id="rId5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21A6891-5944-42A0-A097-DE52F5D2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tângulo: Cantos Arredondados 105">
            <a:extLst>
              <a:ext uri="{FF2B5EF4-FFF2-40B4-BE49-F238E27FC236}">
                <a16:creationId xmlns:a16="http://schemas.microsoft.com/office/drawing/2014/main" id="{0A866CE4-8A8E-4C7B-8627-2A58BD9A0C50}"/>
              </a:ext>
            </a:extLst>
          </p:cNvPr>
          <p:cNvSpPr/>
          <p:nvPr/>
        </p:nvSpPr>
        <p:spPr>
          <a:xfrm>
            <a:off x="6032948" y="731235"/>
            <a:ext cx="5345163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25" name="Seta: Divisa 13">
            <a:extLst>
              <a:ext uri="{FF2B5EF4-FFF2-40B4-BE49-F238E27FC236}">
                <a16:creationId xmlns:a16="http://schemas.microsoft.com/office/drawing/2014/main" id="{F3D20454-76F9-4E55-B662-ECA619A72FCA}"/>
              </a:ext>
            </a:extLst>
          </p:cNvPr>
          <p:cNvSpPr/>
          <p:nvPr/>
        </p:nvSpPr>
        <p:spPr>
          <a:xfrm>
            <a:off x="429982" y="227829"/>
            <a:ext cx="253318" cy="253318"/>
          </a:xfrm>
          <a:prstGeom prst="chevron">
            <a:avLst/>
          </a:prstGeom>
          <a:solidFill>
            <a:srgbClr val="6D3B5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D3B5E"/>
              </a:solidFill>
              <a:effectLst/>
              <a:uLnTx/>
              <a:uFillTx/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sp>
        <p:nvSpPr>
          <p:cNvPr id="19" name="Retângulo 139">
            <a:extLst>
              <a:ext uri="{FF2B5EF4-FFF2-40B4-BE49-F238E27FC236}">
                <a16:creationId xmlns:a16="http://schemas.microsoft.com/office/drawing/2014/main" id="{69E099B1-4BC4-4947-8B7C-AB5AB78037A8}"/>
              </a:ext>
            </a:extLst>
          </p:cNvPr>
          <p:cNvSpPr/>
          <p:nvPr/>
        </p:nvSpPr>
        <p:spPr>
          <a:xfrm>
            <a:off x="6923985" y="1675883"/>
            <a:ext cx="3563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5" name="Retângulo 6">
            <a:extLst>
              <a:ext uri="{FF2B5EF4-FFF2-40B4-BE49-F238E27FC236}">
                <a16:creationId xmlns:a16="http://schemas.microsoft.com/office/drawing/2014/main" id="{A9F56D05-42A3-4C20-90D9-C0BFDE8956F1}"/>
              </a:ext>
            </a:extLst>
          </p:cNvPr>
          <p:cNvSpPr/>
          <p:nvPr/>
        </p:nvSpPr>
        <p:spPr>
          <a:xfrm>
            <a:off x="0" y="6518459"/>
            <a:ext cx="12192000" cy="339542"/>
          </a:xfrm>
          <a:prstGeom prst="round2SameRect">
            <a:avLst/>
          </a:prstGeom>
          <a:solidFill>
            <a:srgbClr val="00594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Rafael Barbosa</a:t>
            </a:r>
            <a:r>
              <a:rPr kumimoji="0" lang="pt-BR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da Silva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– Julho/2020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73A6FB4-7511-B345-BD9B-D6943F618975}"/>
              </a:ext>
            </a:extLst>
          </p:cNvPr>
          <p:cNvSpPr txBox="1"/>
          <p:nvPr/>
        </p:nvSpPr>
        <p:spPr>
          <a:xfrm>
            <a:off x="683300" y="106794"/>
            <a:ext cx="1074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400" b="1" dirty="0">
                <a:solidFill>
                  <a:srgbClr val="6D3B5E"/>
                </a:solidFill>
              </a:rPr>
              <a:t>Estratégia para entrada de rede de supermercados</a:t>
            </a:r>
            <a:endParaRPr lang="pt-BR" altLang="pt-BR" sz="2400" b="1" dirty="0">
              <a:solidFill>
                <a:srgbClr val="6D3B5E"/>
              </a:solidFill>
              <a:latin typeface="+mj-lt"/>
              <a:cs typeface="Segoe UI" panose="020B0502040204020203" pitchFamily="34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983640-0362-224D-8AE7-E91AC1196BA5}"/>
              </a:ext>
            </a:extLst>
          </p:cNvPr>
          <p:cNvSpPr txBox="1"/>
          <p:nvPr/>
        </p:nvSpPr>
        <p:spPr>
          <a:xfrm>
            <a:off x="6339665" y="1280160"/>
            <a:ext cx="4633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Carrefour: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Responsável pelas </a:t>
            </a:r>
            <a:r>
              <a:rPr lang="pt-BR" dirty="0" smtClean="0">
                <a:ea typeface="ＭＳ Ｐゴシック" panose="020B0600070205080204" pitchFamily="34" charset="-128"/>
                <a:cs typeface="Segoe UI" panose="020B0502040204020203" pitchFamily="34" charset="0"/>
              </a:rPr>
              <a:t>lojas: Casas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Bahia, </a:t>
            </a:r>
            <a:r>
              <a:rPr lang="pt-BR" dirty="0" err="1">
                <a:ea typeface="ＭＳ Ｐゴシック" panose="020B0600070205080204" pitchFamily="34" charset="-128"/>
                <a:cs typeface="Segoe UI" panose="020B0502040204020203" pitchFamily="34" charset="0"/>
              </a:rPr>
              <a:t>Pontofrio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 e e-commerce do </a:t>
            </a:r>
            <a:r>
              <a:rPr lang="pt-BR" dirty="0" smtClean="0">
                <a:ea typeface="ＭＳ Ｐゴシック" panose="020B0600070205080204" pitchFamily="34" charset="-128"/>
                <a:cs typeface="Segoe UI" panose="020B0502040204020203" pitchFamily="34" charset="0"/>
              </a:rPr>
              <a:t>Extra.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Faturamento de </a:t>
            </a:r>
            <a:r>
              <a:rPr lang="pt-BR" dirty="0"/>
              <a:t>R$56,3 bilhões em 2018 e 1ª posição do ranking de eficiência, segundo o IBEVAR </a:t>
            </a:r>
            <a:r>
              <a:rPr lang="pt-BR" dirty="0" smtClean="0"/>
              <a:t>FIA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CE790E-8839-334F-8DA4-4B2A1D24CCCF}"/>
              </a:ext>
            </a:extLst>
          </p:cNvPr>
          <p:cNvSpPr txBox="1"/>
          <p:nvPr/>
        </p:nvSpPr>
        <p:spPr>
          <a:xfrm>
            <a:off x="6339662" y="2947759"/>
            <a:ext cx="4633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Pão de açúcar: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Faturamento de </a:t>
            </a:r>
            <a:r>
              <a:rPr lang="pt-BR" dirty="0"/>
              <a:t>R$53,6 bilhões em 2018, segundo o IBEVAR FIA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819E89-93E8-4740-B8A1-86AC5B9147F1}"/>
              </a:ext>
            </a:extLst>
          </p:cNvPr>
          <p:cNvSpPr txBox="1"/>
          <p:nvPr/>
        </p:nvSpPr>
        <p:spPr>
          <a:xfrm>
            <a:off x="6336258" y="3897163"/>
            <a:ext cx="4636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Via Varejo: </a:t>
            </a:r>
            <a:r>
              <a:rPr lang="pt-BR" dirty="0">
                <a:ea typeface="ＭＳ Ｐゴシック" panose="020B0600070205080204" pitchFamily="34" charset="-128"/>
                <a:cs typeface="Segoe UI" panose="020B0502040204020203" pitchFamily="34" charset="0"/>
              </a:rPr>
              <a:t>Faturamento de </a:t>
            </a:r>
            <a:r>
              <a:rPr lang="pt-BR" dirty="0"/>
              <a:t>R$30,5 bilhões em 2018, segundo o IBEVAR FIA. </a:t>
            </a:r>
            <a:r>
              <a:rPr lang="pt-BR" dirty="0" smtClean="0"/>
              <a:t>De acordo com </a:t>
            </a:r>
            <a:r>
              <a:rPr lang="pt-BR" dirty="0"/>
              <a:t>a Deloitte, em 2019, foi a empresa nacional mais bem posicionada no ranking mundial de maiores empresas varejistas, ficando na 143ª posição</a:t>
            </a:r>
          </a:p>
        </p:txBody>
      </p:sp>
      <p:sp>
        <p:nvSpPr>
          <p:cNvPr id="27" name="Retângulo: Cantos Arredondados 105">
            <a:extLst>
              <a:ext uri="{FF2B5EF4-FFF2-40B4-BE49-F238E27FC236}">
                <a16:creationId xmlns:a16="http://schemas.microsoft.com/office/drawing/2014/main" id="{90F150E7-4185-DD44-8201-1F4BBBC1F92E}"/>
              </a:ext>
            </a:extLst>
          </p:cNvPr>
          <p:cNvSpPr/>
          <p:nvPr/>
        </p:nvSpPr>
        <p:spPr>
          <a:xfrm>
            <a:off x="855984" y="731235"/>
            <a:ext cx="4354645" cy="5395530"/>
          </a:xfrm>
          <a:prstGeom prst="roundRect">
            <a:avLst>
              <a:gd name="adj" fmla="val 6506"/>
            </a:avLst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kern="0" dirty="0">
              <a:solidFill>
                <a:prstClr val="white"/>
              </a:solidFill>
              <a:latin typeface="Segoe UI" panose="020B0502040204020203" pitchFamily="34" charset="0"/>
              <a:ea typeface="ヒラギノ角ゴ ProN W3"/>
              <a:cs typeface="Segoe UI" panose="020B0502040204020203" pitchFamily="34" charset="0"/>
            </a:endParaRPr>
          </a:p>
        </p:txBody>
      </p:sp>
      <p:cxnSp>
        <p:nvCxnSpPr>
          <p:cNvPr id="28" name="Conector reto 147">
            <a:extLst>
              <a:ext uri="{FF2B5EF4-FFF2-40B4-BE49-F238E27FC236}">
                <a16:creationId xmlns:a16="http://schemas.microsoft.com/office/drawing/2014/main" id="{0F19063B-760A-7B43-8511-0080CA0B74ED}"/>
              </a:ext>
            </a:extLst>
          </p:cNvPr>
          <p:cNvCxnSpPr>
            <a:cxnSpLocks/>
          </p:cNvCxnSpPr>
          <p:nvPr/>
        </p:nvCxnSpPr>
        <p:spPr>
          <a:xfrm>
            <a:off x="1594767" y="1140898"/>
            <a:ext cx="1692000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sp>
        <p:nvSpPr>
          <p:cNvPr id="29" name="Retângulo 139">
            <a:extLst>
              <a:ext uri="{FF2B5EF4-FFF2-40B4-BE49-F238E27FC236}">
                <a16:creationId xmlns:a16="http://schemas.microsoft.com/office/drawing/2014/main" id="{BB43AD90-428D-8447-98BA-502F704064C8}"/>
              </a:ext>
            </a:extLst>
          </p:cNvPr>
          <p:cNvSpPr/>
          <p:nvPr/>
        </p:nvSpPr>
        <p:spPr>
          <a:xfrm>
            <a:off x="1516913" y="759631"/>
            <a:ext cx="17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Etapas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0" name="CaixaDeTexto 59">
            <a:extLst>
              <a:ext uri="{FF2B5EF4-FFF2-40B4-BE49-F238E27FC236}">
                <a16:creationId xmlns:a16="http://schemas.microsoft.com/office/drawing/2014/main" id="{4FF9CDB8-48CA-CE48-89C1-F5901C68CDCF}"/>
              </a:ext>
            </a:extLst>
          </p:cNvPr>
          <p:cNvSpPr txBox="1"/>
          <p:nvPr/>
        </p:nvSpPr>
        <p:spPr>
          <a:xfrm>
            <a:off x="813889" y="760296"/>
            <a:ext cx="468000" cy="252000"/>
          </a:xfrm>
          <a:prstGeom prst="chevron">
            <a:avLst/>
          </a:prstGeom>
          <a:solidFill>
            <a:srgbClr val="6D3B5E"/>
          </a:solidFill>
          <a:ln w="3175" cap="flat" cmpd="sng" algn="ctr">
            <a:noFill/>
            <a:prstDash val="dash"/>
          </a:ln>
          <a:effectLst/>
        </p:spPr>
        <p:txBody>
          <a:bodyPr rtlCol="0" anchor="ctr"/>
          <a:lstStyle>
            <a:defPPr>
              <a:defRPr lang="pt-BR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6D3B5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pt-BR" dirty="0">
              <a:sym typeface="Gill Sans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47AADEA-E871-FF41-AF56-900752419153}"/>
              </a:ext>
            </a:extLst>
          </p:cNvPr>
          <p:cNvSpPr/>
          <p:nvPr/>
        </p:nvSpPr>
        <p:spPr>
          <a:xfrm>
            <a:off x="552674" y="3474860"/>
            <a:ext cx="4927600" cy="578835"/>
          </a:xfrm>
          <a:prstGeom prst="rect">
            <a:avLst/>
          </a:prstGeom>
          <a:solidFill>
            <a:srgbClr val="005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39">
            <a:extLst>
              <a:ext uri="{FF2B5EF4-FFF2-40B4-BE49-F238E27FC236}">
                <a16:creationId xmlns:a16="http://schemas.microsoft.com/office/drawing/2014/main" id="{AAD3661F-5271-4847-BD0B-3B5EFA281368}"/>
              </a:ext>
            </a:extLst>
          </p:cNvPr>
          <p:cNvSpPr/>
          <p:nvPr/>
        </p:nvSpPr>
        <p:spPr>
          <a:xfrm>
            <a:off x="1251763" y="1935287"/>
            <a:ext cx="3563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Entendimento do Problema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  <a:sym typeface="Gill Sans" charset="0"/>
              </a:rPr>
              <a:t>Dados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  <a:sym typeface="Gill Sans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ea typeface="ＭＳ Ｐゴシック" panose="020B0600070205080204" pitchFamily="34" charset="-128"/>
                <a:cs typeface="Segoe UI" panose="020B0502040204020203" pitchFamily="34" charset="0"/>
              </a:rPr>
              <a:t>Resultados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endParaRPr lang="pt-BR" b="1" dirty="0"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pt-BR" b="1" dirty="0">
                <a:solidFill>
                  <a:schemeClr val="bg1"/>
                </a:solidFill>
                <a:ea typeface="ＭＳ Ｐゴシック" panose="020B0600070205080204" pitchFamily="34" charset="-128"/>
                <a:cs typeface="Segoe UI" panose="020B0502040204020203" pitchFamily="34" charset="0"/>
              </a:rPr>
              <a:t>Casos de sucesso</a:t>
            </a:r>
          </a:p>
        </p:txBody>
      </p:sp>
    </p:spTree>
    <p:extLst>
      <p:ext uri="{BB962C8B-B14F-4D97-AF65-F5344CB8AC3E}">
        <p14:creationId xmlns:p14="http://schemas.microsoft.com/office/powerpoint/2010/main" val="24716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536</Words>
  <Application>Microsoft Office PowerPoint</Application>
  <PresentationFormat>Widescreen</PresentationFormat>
  <Paragraphs>149</Paragraphs>
  <Slides>11</Slides>
  <Notes>10</Notes>
  <HiddenSlides>1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Gill Sans</vt:lpstr>
      <vt:lpstr>Segoe UI</vt:lpstr>
      <vt:lpstr>ヒラギノ角ゴ ProN W3</vt:lpstr>
      <vt:lpstr>Tema do Office</vt:lpstr>
      <vt:lpstr>Slide do think-cell</vt:lpstr>
      <vt:lpstr>Planilha</vt:lpstr>
      <vt:lpstr>Estratégia para entrada de rede de supermercados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para entrada de rede de supermercados</dc:title>
  <dc:creator>Rafael Barbosa</dc:creator>
  <cp:lastModifiedBy>Rafael Barbosa</cp:lastModifiedBy>
  <cp:revision>105</cp:revision>
  <dcterms:created xsi:type="dcterms:W3CDTF">2020-07-03T11:36:36Z</dcterms:created>
  <dcterms:modified xsi:type="dcterms:W3CDTF">2020-07-05T18:42:11Z</dcterms:modified>
</cp:coreProperties>
</file>