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 vert="horz" wrap="square" lIns="91440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0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 lIns="45720" rIns="45720">
            <a:normAutofit/>
          </a:bodyPr>
          <a:lstStyle>
            <a:lvl1pPr marL="0" marR="85342" indent="0" algn="l">
              <a:buNone/>
              <a:defRPr sz="1800"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4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939895"/>
            <a:ext cx="10972800" cy="4067397"/>
          </a:xfrm>
        </p:spPr>
        <p:txBody>
          <a:bodyPr>
            <a:normAutofit/>
          </a:bodyPr>
          <a:lstStyle>
            <a:lvl1pPr marL="146300" indent="0">
              <a:buClr>
                <a:srgbClr val="1E7FB8"/>
              </a:buClr>
              <a:buNone/>
              <a:defRPr sz="1600"/>
            </a:lvl1pPr>
            <a:lvl2pPr>
              <a:buClr>
                <a:srgbClr val="1E7FB8"/>
              </a:buClr>
              <a:defRPr/>
            </a:lvl2pPr>
            <a:lvl3pPr>
              <a:buClr>
                <a:srgbClr val="1E7FB8"/>
              </a:buClr>
              <a:defRPr/>
            </a:lvl3pPr>
            <a:lvl4pPr>
              <a:buClr>
                <a:srgbClr val="1E7FB8"/>
              </a:buClr>
              <a:defRPr/>
            </a:lvl4pPr>
            <a:lvl5pPr>
              <a:buClr>
                <a:srgbClr val="1E7FB8"/>
              </a:buClr>
              <a:defRPr/>
            </a:lvl5pPr>
            <a:extLst/>
          </a:lstStyle>
          <a:p>
            <a:pPr lvl="0" eaLnBrk="1" latinLnBrk="0" hangingPunct="1"/>
            <a:r>
              <a:rPr kumimoji="0" lang="en-US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42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1350"/>
            <a:ext cx="10972800" cy="4075942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64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5" y="1481329"/>
            <a:ext cx="6474373" cy="4525963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B8E8F-70C5-88C7-A6E3-B98F0BD1CF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79172" y="1481329"/>
            <a:ext cx="4803227" cy="4525963"/>
          </a:xfrm>
        </p:spPr>
        <p:txBody>
          <a:bodyPr>
            <a:normAutofit/>
          </a:bodyPr>
          <a:lstStyle>
            <a:lvl1pPr algn="ctr">
              <a:buClr>
                <a:srgbClr val="1E7FB8"/>
              </a:buClr>
              <a:defRPr sz="1800"/>
            </a:lvl1pPr>
            <a:lvl2pPr algn="ctr">
              <a:buClr>
                <a:srgbClr val="1E7FB8"/>
              </a:buClr>
              <a:defRPr sz="1800"/>
            </a:lvl2pPr>
            <a:lvl3pPr algn="ctr">
              <a:buClr>
                <a:srgbClr val="1E7FB8"/>
              </a:buClr>
              <a:defRPr sz="1600"/>
            </a:lvl3pPr>
            <a:lvl4pPr algn="ctr">
              <a:buClr>
                <a:srgbClr val="1E7FB8"/>
              </a:buClr>
              <a:defRPr sz="1600"/>
            </a:lvl4pPr>
            <a:lvl5pPr algn="ctr"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667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7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CFCDCD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4"/>
            <a:ext cx="4536419" cy="1080868"/>
          </a:xfrm>
          <a:prstGeom prst="rtTriangle">
            <a:avLst/>
          </a:prstGeom>
          <a:solidFill>
            <a:srgbClr val="1E7FB8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de texto Mestres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260037" y="6496064"/>
            <a:ext cx="68636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67" b="0">
                <a:solidFill>
                  <a:schemeClr val="bg1"/>
                </a:solidFill>
              </a:defRPr>
            </a:lvl1pPr>
            <a:extLst/>
          </a:lstStyle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0" name="Group 19"/>
          <p:cNvGrpSpPr/>
          <p:nvPr/>
        </p:nvGrpSpPr>
        <p:grpSpPr>
          <a:xfrm>
            <a:off x="2115" y="6171161"/>
            <a:ext cx="1834350" cy="664512"/>
            <a:chOff x="174868" y="2967750"/>
            <a:chExt cx="2565166" cy="929259"/>
          </a:xfrm>
        </p:grpSpPr>
        <p:sp>
          <p:nvSpPr>
            <p:cNvPr id="21" name="TextBox 20"/>
            <p:cNvSpPr txBox="1"/>
            <p:nvPr/>
          </p:nvSpPr>
          <p:spPr>
            <a:xfrm>
              <a:off x="188034" y="2967750"/>
              <a:ext cx="100022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</a:rPr>
                <a:t>HEALTH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868" y="3178373"/>
              <a:ext cx="2484195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b="1">
                  <a:solidFill>
                    <a:schemeClr val="bg1"/>
                  </a:solidFill>
                </a:rPr>
                <a:t>EMERGENCIES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99080" y="3538254"/>
              <a:ext cx="134095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67">
                  <a:solidFill>
                    <a:schemeClr val="bg1"/>
                  </a:solidFill>
                </a:rPr>
                <a:t>department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436880"/>
            <a:ext cx="1727200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87668" indent="-341367" algn="l" rtl="0" eaLnBrk="1" latinLnBrk="0" hangingPunct="1">
        <a:spcBef>
          <a:spcPts val="533"/>
        </a:spcBef>
        <a:spcAft>
          <a:spcPts val="0"/>
        </a:spcAft>
        <a:buClr>
          <a:srgbClr val="1E7FB8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9035" indent="-304792" algn="l" rtl="0" eaLnBrk="1" latinLnBrk="0" hangingPunct="1">
        <a:spcBef>
          <a:spcPts val="432"/>
        </a:spcBef>
        <a:buClr>
          <a:srgbClr val="1E7FB8"/>
        </a:buClr>
        <a:buFont typeface="Verdana"/>
        <a:buChar char="◦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146019" indent="-304792" algn="l" rtl="0" eaLnBrk="1" latinLnBrk="0" hangingPunct="1">
        <a:spcBef>
          <a:spcPts val="467"/>
        </a:spcBef>
        <a:buClr>
          <a:srgbClr val="1E7FB8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62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47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31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Cólera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Até</a:t>
            </a:r>
            <a:r>
              <a:rPr/>
              <a:t> </a:t>
            </a:r>
            <a:r>
              <a:rPr/>
              <a:t>08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fevereiro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2024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Resumo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situação:</a:t>
            </a:r>
            <a:r>
              <a:rPr/>
              <a:t> </a:t>
            </a:r>
            <a:r>
              <a:rPr/>
              <a:t>Cólera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Haiti</a:t>
            </a:r>
          </a:p>
        </p:txBody>
      </p:sp>
      <p:pic>
        <p:nvPicPr>
          <p:cNvPr descr="report_cholera_p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" y="1790700"/>
            <a:ext cx="6464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B8E8F-70C5-88C7-A6E3-B98F0BD1CF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Total de casos suspeitos:</a:t>
            </a:r>
            <a:r>
              <a:rPr/>
              <a:t> 79347</a:t>
            </a:r>
          </a:p>
          <a:p>
            <a:pPr lvl="0" marL="0" indent="0">
              <a:buNone/>
            </a:pPr>
            <a:r>
              <a:rPr/>
              <a:t>aumento: 3.1%</a:t>
            </a:r>
          </a:p>
          <a:p>
            <a:pPr lvl="0" marL="0" indent="0">
              <a:buNone/>
            </a:pPr>
            <a:br/>
            <a:r>
              <a:rPr b="1"/>
              <a:t>Total de casos confirmados:</a:t>
            </a:r>
            <a:r>
              <a:rPr/>
              <a:t> 4608</a:t>
            </a:r>
          </a:p>
          <a:p>
            <a:pPr lvl="0" marL="0" indent="0">
              <a:buNone/>
            </a:pPr>
            <a:r>
              <a:rPr/>
              <a:t>aumento: 1.8%</a:t>
            </a:r>
          </a:p>
          <a:p>
            <a:pPr lvl="0" marL="0" indent="0">
              <a:buNone/>
            </a:pPr>
            <a:br/>
            <a:r>
              <a:rPr b="1"/>
              <a:t>Óbitos:</a:t>
            </a:r>
            <a:r>
              <a:rPr/>
              <a:t> 1169</a:t>
            </a:r>
          </a:p>
          <a:p>
            <a:pPr lvl="0" marL="0" indent="0">
              <a:buNone/>
            </a:pPr>
            <a:r>
              <a:rPr/>
              <a:t>aumento: 1.2%</a:t>
            </a:r>
          </a:p>
          <a:p>
            <a:pPr lvl="0" marL="0" indent="0">
              <a:buNone/>
            </a:pPr>
            <a:br/>
            <a:r>
              <a:rPr b="1"/>
              <a:t>Taxa de letalidade (suspeitos):</a:t>
            </a:r>
            <a:r>
              <a:rPr/>
              <a:t> 1.5%</a:t>
            </a:r>
          </a:p>
          <a:p>
            <a:pPr lvl="0" marL="0" indent="0">
              <a:buNone/>
            </a:pPr>
            <a:r>
              <a:rPr b="1"/>
              <a:t>Taxa de letalidade (hospitalizados):</a:t>
            </a:r>
            <a:r>
              <a:rPr/>
              <a:t> 1.2%</a:t>
            </a:r>
          </a:p>
          <a:p>
            <a:pPr lvl="0" marL="0" indent="0">
              <a:buNone/>
            </a:pPr>
            <a:br/>
            <a:r>
              <a:rPr b="1"/>
              <a:t>Informação demográfica</a:t>
            </a:r>
          </a:p>
          <a:p>
            <a:pPr lvl="1"/>
            <a:r>
              <a:rPr/>
              <a:t>55% são homens</a:t>
            </a:r>
          </a:p>
          <a:p>
            <a:pPr lvl="1"/>
            <a:r>
              <a:rPr/>
              <a:t>48% &lt;20 anos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Informação</a:t>
            </a:r>
            <a:r>
              <a:rPr/>
              <a:t> </a:t>
            </a:r>
            <a:r>
              <a:rPr/>
              <a:t>demográfica</a:t>
            </a:r>
          </a:p>
        </p:txBody>
      </p:sp>
      <p:pic>
        <p:nvPicPr>
          <p:cNvPr descr="report_cholera_p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930400"/>
            <a:ext cx="101600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Taxa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letalidade</a:t>
            </a:r>
          </a:p>
        </p:txBody>
      </p:sp>
      <p:pic>
        <p:nvPicPr>
          <p:cNvPr descr="report_cholera_p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930400"/>
            <a:ext cx="104521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cólera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Haiti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departamento</a:t>
            </a:r>
          </a:p>
        </p:txBody>
      </p:sp>
      <p:pic>
        <p:nvPicPr>
          <p:cNvPr descr="report_cholera_p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930400"/>
            <a:ext cx="104521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mpx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px" id="{5DE1D552-731B-48C6-AE99-D8C9BA06F872}" vid="{2EBFA211-7BF2-4D93-BE6A-96BAC934E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Lucida Sans Unicode</vt:lpstr>
      <vt:lpstr>Verdana</vt:lpstr>
      <vt:lpstr>Wingdings 2</vt:lpstr>
      <vt:lpstr>Wingdings 3</vt:lpstr>
      <vt:lpstr>ppt_mpx</vt:lpstr>
      <vt:lpstr>Cholera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Cólera</dc:title>
  <dc:creator/>
  <cp:keywords/>
  <dcterms:created xsi:type="dcterms:W3CDTF">2024-02-14T21:58:22Z</dcterms:created>
  <dcterms:modified xsi:type="dcterms:W3CDTF">2024-02-14T21:58:22Z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Até 08 de fevereiro de 2024</vt:lpwstr>
  </property>
</Properties>
</file>