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2" r:id="rId5"/>
    <p:sldId id="281" r:id="rId6"/>
    <p:sldId id="280" r:id="rId7"/>
    <p:sldId id="283" r:id="rId8"/>
    <p:sldId id="284" r:id="rId9"/>
    <p:sldId id="285" r:id="rId10"/>
    <p:sldId id="290" r:id="rId11"/>
    <p:sldId id="286" r:id="rId12"/>
    <p:sldId id="287" r:id="rId13"/>
    <p:sldId id="288" r:id="rId14"/>
    <p:sldId id="289" r:id="rId15"/>
    <p:sldId id="291" r:id="rId16"/>
    <p:sldId id="292" r:id="rId17"/>
    <p:sldId id="2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B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6C98-C72B-43DC-A372-93BBA06E266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EAA-F184-4B41-B118-BB75E560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4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6C98-C72B-43DC-A372-93BBA06E266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EAA-F184-4B41-B118-BB75E560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5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6C98-C72B-43DC-A372-93BBA06E266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EAA-F184-4B41-B118-BB75E560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8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6C98-C72B-43DC-A372-93BBA06E266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EAA-F184-4B41-B118-BB75E560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7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6C98-C72B-43DC-A372-93BBA06E266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EAA-F184-4B41-B118-BB75E560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5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6C98-C72B-43DC-A372-93BBA06E266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EAA-F184-4B41-B118-BB75E560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1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6C98-C72B-43DC-A372-93BBA06E266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EAA-F184-4B41-B118-BB75E560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6C98-C72B-43DC-A372-93BBA06E266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EAA-F184-4B41-B118-BB75E560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3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6C98-C72B-43DC-A372-93BBA06E266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EAA-F184-4B41-B118-BB75E560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6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6C98-C72B-43DC-A372-93BBA06E266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EAA-F184-4B41-B118-BB75E560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9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6C98-C72B-43DC-A372-93BBA06E266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EAA-F184-4B41-B118-BB75E560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9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06C98-C72B-43DC-A372-93BBA06E266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B7EAA-F184-4B41-B118-BB75E560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9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23913"/>
            <a:ext cx="1219200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dirty="0">
                <a:ln w="0">
                  <a:solidFill>
                    <a:schemeClr val="accent1"/>
                  </a:solidFill>
                </a:ln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rPr>
              <a:t>CSS </a:t>
            </a:r>
            <a:r>
              <a:rPr lang="en-US" sz="13800" dirty="0" smtClean="0">
                <a:ln w="0">
                  <a:solidFill>
                    <a:schemeClr val="accent1"/>
                  </a:solidFill>
                </a:ln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rPr>
              <a:t>Gradients</a:t>
            </a:r>
            <a:endParaRPr lang="en-US" sz="71400" b="0" cap="none" spc="0" dirty="0">
              <a:ln w="0">
                <a:solidFill>
                  <a:schemeClr val="accent1"/>
                </a:solidFill>
              </a:ln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79547" y="6023429"/>
            <a:ext cx="3400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By Luis Barboza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17715" y="3410857"/>
            <a:ext cx="11892641" cy="3265713"/>
          </a:xfrm>
          <a:prstGeom prst="roundRect">
            <a:avLst>
              <a:gd name="adj" fmla="val 1298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#grad 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background-image: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repeating-linear-gradient(190deg,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(255, 0, 0, 0.5) 40px,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(255, 153, 0, 0.5) 80px,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(255, 255, 0, 0.5) 120px,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255, 0, 0.5) 160px,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0, 255, 0.5) 200px,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(75, 0, 130, 0.5) 240px,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(238, 130, 238, 0.5) 280px,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(255, 0, 0, 0.5) 300px),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repeating-linear-gradient(-190deg,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(255, 0, 0, 0.5) 30px,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(255, 153, 0, 0.5) 60px,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(255, 255, 0, 0.5) 90px,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255, 0, 0.5) 120px,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0, 255, 0.5) 150px,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(75, 0, 130, 0.5) 180px,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(238, 130, 238, 0.5) 210px,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(255, 0, 0, 0.5) 230px),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repeating-linear-gradient(23deg, red 50px, orange 100px, yellow 150px, green 200px,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blue 250px, indigo 300px, violet 350px, red 370px);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6091"/>
            <a:ext cx="536861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>
                  <a:solidFill>
                    <a:schemeClr val="accent1"/>
                  </a:solidFill>
                </a:ln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rPr>
              <a:t>CSS </a:t>
            </a:r>
            <a:r>
              <a:rPr lang="en-US" sz="7200" dirty="0" smtClean="0">
                <a:ln w="0">
                  <a:solidFill>
                    <a:schemeClr val="accent1"/>
                  </a:solidFill>
                </a:ln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rPr>
              <a:t>Gradients</a:t>
            </a:r>
            <a:endParaRPr lang="en-US" sz="7200" b="0" cap="none" spc="0" dirty="0">
              <a:ln w="0">
                <a:solidFill>
                  <a:schemeClr val="accent1"/>
                </a:solidFill>
              </a:ln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612" y="116111"/>
            <a:ext cx="6712717" cy="320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2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5086" y="1665239"/>
            <a:ext cx="10987314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CSS </a:t>
            </a:r>
            <a:r>
              <a:rPr lang="en-US" sz="3600" dirty="0">
                <a:solidFill>
                  <a:srgbClr val="00B0F0"/>
                </a:solidFill>
              </a:rPr>
              <a:t>Radial Gradients</a:t>
            </a:r>
          </a:p>
          <a:p>
            <a:r>
              <a:rPr lang="en-US" sz="3400" dirty="0">
                <a:solidFill>
                  <a:schemeClr val="bg1"/>
                </a:solidFill>
              </a:rPr>
              <a:t>A radial gradient is defined by its center.</a:t>
            </a:r>
          </a:p>
          <a:p>
            <a:r>
              <a:rPr lang="en-US" sz="3400" dirty="0">
                <a:solidFill>
                  <a:schemeClr val="bg1"/>
                </a:solidFill>
              </a:rPr>
              <a:t>To create a radial gradient you must also define at least two color stops</a:t>
            </a:r>
            <a:r>
              <a:rPr lang="en-US" sz="3400" dirty="0" smtClean="0">
                <a:solidFill>
                  <a:schemeClr val="bg1"/>
                </a:solidFill>
              </a:rPr>
              <a:t>. </a:t>
            </a:r>
            <a:r>
              <a:rPr lang="en-US" sz="3400" dirty="0">
                <a:solidFill>
                  <a:schemeClr val="bg1"/>
                </a:solidFill>
              </a:rPr>
              <a:t>By default, shape is ellipse, size is farthest-corner, and position is center</a:t>
            </a:r>
            <a:r>
              <a:rPr lang="en-US" sz="3400" dirty="0" smtClean="0">
                <a:solidFill>
                  <a:schemeClr val="bg1"/>
                </a:solidFill>
              </a:rPr>
              <a:t>.</a:t>
            </a:r>
            <a:endParaRPr lang="en-US" sz="3400" dirty="0">
              <a:solidFill>
                <a:schemeClr val="bg1"/>
              </a:solidFill>
            </a:endParaRPr>
          </a:p>
          <a:p>
            <a:endParaRPr lang="en-US" sz="3400" dirty="0" smtClean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5085" y="4854055"/>
            <a:ext cx="10987315" cy="1575774"/>
          </a:xfrm>
          <a:prstGeom prst="roundRect">
            <a:avLst>
              <a:gd name="adj" fmla="val 1298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</a:p>
          <a:p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background-image: radial-gradient(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shape size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position,</a:t>
            </a:r>
          </a:p>
          <a:p>
            <a:pPr algn="ctr"/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start-color, ...,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last-color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66091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>
                  <a:solidFill>
                    <a:schemeClr val="accent1"/>
                  </a:solidFill>
                </a:ln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rPr>
              <a:t>CSS </a:t>
            </a:r>
            <a:r>
              <a:rPr lang="en-US" sz="7200" dirty="0" smtClean="0">
                <a:ln w="0">
                  <a:solidFill>
                    <a:schemeClr val="accent1"/>
                  </a:solidFill>
                </a:ln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rPr>
              <a:t>Gradients</a:t>
            </a:r>
            <a:endParaRPr lang="en-US" sz="7200" b="0" cap="none" spc="0" dirty="0">
              <a:ln w="0">
                <a:solidFill>
                  <a:schemeClr val="accent1"/>
                </a:solidFill>
              </a:ln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672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257" y="1886856"/>
            <a:ext cx="4586514" cy="21916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39" y="1886856"/>
            <a:ext cx="4586513" cy="219165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255657" y="4854055"/>
            <a:ext cx="5805714" cy="1575774"/>
          </a:xfrm>
          <a:prstGeom prst="roundRect">
            <a:avLst>
              <a:gd name="adj" fmla="val 1298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#grad 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n-US" alt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-image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:radial-gradient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(255, 0, 0) 10px, yellow 30%, #1e90ff 50%);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399" y="4854055"/>
            <a:ext cx="5805714" cy="1575774"/>
          </a:xfrm>
          <a:prstGeom prst="roundRect">
            <a:avLst>
              <a:gd name="adj" fmla="val 1298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#grad 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background-image: radial-gradient(red, blue);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6091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>
                  <a:solidFill>
                    <a:schemeClr val="accent1"/>
                  </a:solidFill>
                </a:ln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rPr>
              <a:t>CSS </a:t>
            </a:r>
            <a:r>
              <a:rPr lang="en-US" sz="7200" dirty="0" smtClean="0">
                <a:ln w="0">
                  <a:solidFill>
                    <a:schemeClr val="accent1"/>
                  </a:solidFill>
                </a:ln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rPr>
              <a:t>Gradients</a:t>
            </a:r>
            <a:endParaRPr lang="en-US" sz="7200" b="0" cap="none" spc="0" dirty="0">
              <a:ln w="0">
                <a:solidFill>
                  <a:schemeClr val="accent1"/>
                </a:solidFill>
              </a:ln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969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257" y="1886856"/>
            <a:ext cx="4586514" cy="219165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255657" y="4854055"/>
            <a:ext cx="5805714" cy="1575774"/>
          </a:xfrm>
          <a:prstGeom prst="roundRect">
            <a:avLst>
              <a:gd name="adj" fmla="val 1298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#grad 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background-image: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radial-gradient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(at 0% 30%, red 10px, yellow 30%, #1e90ff 50%);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399" y="4854055"/>
            <a:ext cx="5805714" cy="1575774"/>
          </a:xfrm>
          <a:prstGeom prst="roundRect">
            <a:avLst>
              <a:gd name="adj" fmla="val 1298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#grad 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background-image:radial-gradient</a:t>
            </a: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(circle closest-side, red, yellow, </a:t>
            </a:r>
            <a:r>
              <a:rPr lang="en-US" alt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(20,20,20));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6091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>
                  <a:solidFill>
                    <a:schemeClr val="accent1"/>
                  </a:solidFill>
                </a:ln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rPr>
              <a:t>CSS </a:t>
            </a:r>
            <a:r>
              <a:rPr lang="en-US" sz="7200" dirty="0" smtClean="0">
                <a:ln w="0">
                  <a:solidFill>
                    <a:schemeClr val="accent1"/>
                  </a:solidFill>
                </a:ln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rPr>
              <a:t>Gradients</a:t>
            </a:r>
            <a:endParaRPr lang="en-US" sz="7200" b="0" cap="none" spc="0" dirty="0">
              <a:ln w="0">
                <a:solidFill>
                  <a:schemeClr val="accent1"/>
                </a:solidFill>
              </a:ln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38" y="1886856"/>
            <a:ext cx="4586513" cy="21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4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38" y="1886855"/>
            <a:ext cx="4602480" cy="21916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257" y="1886856"/>
            <a:ext cx="4586514" cy="219165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255657" y="4854055"/>
            <a:ext cx="5805714" cy="1575774"/>
          </a:xfrm>
          <a:prstGeom prst="roundRect">
            <a:avLst>
              <a:gd name="adj" fmla="val 1298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#grad 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background-image: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radial-gradient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(ellipse farthest-corner at 90% 90%,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red, yellow 10%, #1e90ff 50%, beige);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399" y="4854055"/>
            <a:ext cx="5805714" cy="1575774"/>
          </a:xfrm>
          <a:prstGeom prst="roundRect">
            <a:avLst>
              <a:gd name="adj" fmla="val 1298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#grad 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background-image:</a:t>
            </a:r>
            <a:r>
              <a:rPr lang="en-US" alt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radial-gradient</a:t>
            </a: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(closest-side at 60% 55%, red, yellow, black);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6091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>
                  <a:solidFill>
                    <a:schemeClr val="accent1"/>
                  </a:solidFill>
                </a:ln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rPr>
              <a:t>CSS </a:t>
            </a:r>
            <a:r>
              <a:rPr lang="en-US" sz="7200" dirty="0" smtClean="0">
                <a:ln w="0">
                  <a:solidFill>
                    <a:schemeClr val="accent1"/>
                  </a:solidFill>
                </a:ln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rPr>
              <a:t>Gradients</a:t>
            </a:r>
            <a:endParaRPr lang="en-US" sz="7200" b="0" cap="none" spc="0" dirty="0">
              <a:ln w="0">
                <a:solidFill>
                  <a:schemeClr val="accent1"/>
                </a:solidFill>
              </a:ln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884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658" y="166091"/>
            <a:ext cx="4252682" cy="426640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33832" y="4397829"/>
            <a:ext cx="11524340" cy="2358574"/>
          </a:xfrm>
          <a:prstGeom prst="roundRect">
            <a:avLst>
              <a:gd name="adj" fmla="val 1298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#grad 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background: </a:t>
            </a:r>
          </a:p>
          <a:p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radial-gradient(circle at 50% 0, </a:t>
            </a:r>
            <a:r>
              <a:rPr lang="en-US" alt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(255,0,0,.5), </a:t>
            </a:r>
            <a:r>
              <a:rPr lang="en-US" alt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(255,0,0,0) 70.71%),</a:t>
            </a:r>
          </a:p>
          <a:p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radial-gradient(circle at 6.7% 75%, </a:t>
            </a:r>
            <a:r>
              <a:rPr lang="en-US" alt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(0,0,255,.5), </a:t>
            </a:r>
            <a:r>
              <a:rPr lang="en-US" alt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(0,0,255,0) 70.71%),</a:t>
            </a:r>
          </a:p>
          <a:p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radial-gradient(circle at 93.3% 75%, </a:t>
            </a:r>
            <a:r>
              <a:rPr lang="en-US" alt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(0,255,0,.5), </a:t>
            </a:r>
            <a:r>
              <a:rPr lang="en-US" alt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(0,255,0,0) 70.71%)</a:t>
            </a:r>
          </a:p>
          <a:p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beige;</a:t>
            </a:r>
          </a:p>
          <a:p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border-radius: 50%;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6091"/>
            <a:ext cx="6995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>
                  <a:solidFill>
                    <a:schemeClr val="accent1"/>
                  </a:solidFill>
                </a:ln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rPr>
              <a:t>CSS </a:t>
            </a:r>
            <a:r>
              <a:rPr lang="en-US" sz="7200" dirty="0" smtClean="0">
                <a:ln w="0">
                  <a:solidFill>
                    <a:schemeClr val="accent1"/>
                  </a:solidFill>
                </a:ln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rPr>
              <a:t>Gradients</a:t>
            </a:r>
            <a:endParaRPr lang="en-US" sz="7200" b="0" cap="none" spc="0" dirty="0">
              <a:ln w="0">
                <a:solidFill>
                  <a:schemeClr val="accent1"/>
                </a:solidFill>
              </a:ln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215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257" y="1886855"/>
            <a:ext cx="4586514" cy="21916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38" y="1886855"/>
            <a:ext cx="4586514" cy="219165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255657" y="4854055"/>
            <a:ext cx="5805714" cy="1575774"/>
          </a:xfrm>
          <a:prstGeom prst="roundRect">
            <a:avLst>
              <a:gd name="adj" fmla="val 1298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#grad 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background-image:repeating-radial-gradient</a:t>
            </a: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(circle, black, black 5px, white 5px, white 10px);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399" y="4854055"/>
            <a:ext cx="5805714" cy="1575774"/>
          </a:xfrm>
          <a:prstGeom prst="roundRect">
            <a:avLst>
              <a:gd name="adj" fmla="val 1298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#grad 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background-image:</a:t>
            </a:r>
            <a:r>
              <a:rPr lang="en-US" alt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repeating-radial-gradient</a:t>
            </a: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(red, yellow 10%, green 15%);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6091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>
                  <a:solidFill>
                    <a:schemeClr val="accent1"/>
                  </a:solidFill>
                </a:ln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rPr>
              <a:t>CSS </a:t>
            </a:r>
            <a:r>
              <a:rPr lang="en-US" sz="7200" dirty="0" smtClean="0">
                <a:ln w="0">
                  <a:solidFill>
                    <a:schemeClr val="accent1"/>
                  </a:solidFill>
                </a:ln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rPr>
              <a:t>Gradients</a:t>
            </a:r>
            <a:endParaRPr lang="en-US" sz="7200" b="0" cap="none" spc="0" dirty="0">
              <a:ln w="0">
                <a:solidFill>
                  <a:schemeClr val="accent1"/>
                </a:solidFill>
              </a:ln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297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277258" y="3860799"/>
            <a:ext cx="9637486" cy="2895603"/>
          </a:xfrm>
          <a:prstGeom prst="roundRect">
            <a:avLst>
              <a:gd name="adj" fmla="val 1298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#grad 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background:</a:t>
            </a:r>
          </a:p>
          <a:p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repeating-radial-gradient(ellipse at 80% 50%,rgba(0,0,0,0.5),</a:t>
            </a:r>
          </a:p>
          <a:p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(0,0,0,0.5) 15px, </a:t>
            </a:r>
            <a:r>
              <a:rPr lang="en-US" alt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(255,255,255,0.5) 15px,</a:t>
            </a:r>
          </a:p>
          <a:p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(255,255,255,0.5) 30px) top left no-repeat, </a:t>
            </a:r>
          </a:p>
          <a:p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repeating-radial-gradient(ellipse at 20% 50%,rgba(0,0,0,0.5),</a:t>
            </a:r>
          </a:p>
          <a:p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(0,0,0,0.5) 10px, </a:t>
            </a:r>
            <a:r>
              <a:rPr lang="en-US" alt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(255,255,255,0.5) 10px,</a:t>
            </a:r>
          </a:p>
          <a:p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(255,255,255,0.5) 20px) top left no-repeat yellow;</a:t>
            </a:r>
          </a:p>
          <a:p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background-size: 200px </a:t>
            </a:r>
            <a:r>
              <a:rPr lang="en-US" alt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200px</a:t>
            </a: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150px </a:t>
            </a:r>
            <a:r>
              <a:rPr lang="en-US" alt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150px</a:t>
            </a: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4834"/>
            <a:ext cx="1219199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>
                  <a:solidFill>
                    <a:schemeClr val="accent1"/>
                  </a:solidFill>
                </a:ln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rPr>
              <a:t>CSS </a:t>
            </a:r>
            <a:r>
              <a:rPr lang="en-US" sz="7200" dirty="0" smtClean="0">
                <a:ln w="0">
                  <a:solidFill>
                    <a:schemeClr val="accent1"/>
                  </a:solidFill>
                </a:ln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rPr>
              <a:t>Gradients</a:t>
            </a:r>
            <a:endParaRPr lang="en-US" sz="7200" b="0" cap="none" spc="0" dirty="0">
              <a:ln w="0">
                <a:solidFill>
                  <a:schemeClr val="accent1"/>
                </a:solidFill>
              </a:ln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737" y="1132115"/>
            <a:ext cx="5173314" cy="24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2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5086" y="2361912"/>
            <a:ext cx="1098731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0" i="0" dirty="0" smtClean="0">
                <a:solidFill>
                  <a:schemeClr val="bg1"/>
                </a:solidFill>
                <a:effectLst/>
              </a:rPr>
              <a:t>CSS gradients let you display smooth transitions between two or more specified colors.</a:t>
            </a:r>
          </a:p>
          <a:p>
            <a:endParaRPr lang="en-US" sz="3400" b="0" i="0" dirty="0" smtClean="0">
              <a:solidFill>
                <a:schemeClr val="bg1"/>
              </a:solidFill>
              <a:effectLst/>
            </a:endParaRPr>
          </a:p>
          <a:p>
            <a:r>
              <a:rPr lang="en-US" sz="3400" b="0" i="0" dirty="0" smtClean="0">
                <a:solidFill>
                  <a:schemeClr val="bg1"/>
                </a:solidFill>
                <a:effectLst/>
              </a:rPr>
              <a:t>CSS defines two types of gradients: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b="1" i="0" dirty="0" smtClean="0">
                <a:solidFill>
                  <a:schemeClr val="bg1"/>
                </a:solidFill>
                <a:effectLst/>
              </a:rPr>
              <a:t>Linear Gradients (goes down/up/left/right/diagonally).</a:t>
            </a:r>
            <a:endParaRPr lang="en-US" sz="3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b="1" i="0" dirty="0" smtClean="0">
                <a:solidFill>
                  <a:schemeClr val="bg1"/>
                </a:solidFill>
                <a:effectLst/>
              </a:rPr>
              <a:t>Radial Gradients (defined by their center).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6091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>
                  <a:solidFill>
                    <a:schemeClr val="accent1"/>
                  </a:solidFill>
                </a:ln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rPr>
              <a:t>CSS </a:t>
            </a:r>
            <a:r>
              <a:rPr lang="en-US" sz="7200" dirty="0" smtClean="0">
                <a:ln w="0">
                  <a:solidFill>
                    <a:schemeClr val="accent1"/>
                  </a:solidFill>
                </a:ln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rPr>
              <a:t>Gradients</a:t>
            </a:r>
            <a:endParaRPr lang="en-US" sz="7200" b="0" cap="none" spc="0" dirty="0">
              <a:ln w="0">
                <a:solidFill>
                  <a:schemeClr val="accent1"/>
                </a:solidFill>
              </a:ln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262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5086" y="1665239"/>
            <a:ext cx="10987314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CSS Linear Gradients</a:t>
            </a:r>
          </a:p>
          <a:p>
            <a:r>
              <a:rPr lang="en-US" sz="3400" dirty="0">
                <a:solidFill>
                  <a:schemeClr val="bg1"/>
                </a:solidFill>
              </a:rPr>
              <a:t>To create a linear gradient you must define at least two color stops. Color stops are the colors you want to render smooth transitions among. You can also set a starting point and a direction (or an angle) along with the gradient effect</a:t>
            </a:r>
            <a:r>
              <a:rPr lang="en-US" sz="34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5085" y="4854055"/>
            <a:ext cx="10987315" cy="1575774"/>
          </a:xfrm>
          <a:prstGeom prst="roundRect">
            <a:avLst>
              <a:gd name="adj" fmla="val 1298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</a:p>
          <a:p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background-image: linear-gradient(direction, color-stop1, color-stop2, ...);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66091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>
                  <a:solidFill>
                    <a:schemeClr val="accent1"/>
                  </a:solidFill>
                </a:ln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rPr>
              <a:t>CSS </a:t>
            </a:r>
            <a:r>
              <a:rPr lang="en-US" sz="7200" dirty="0" smtClean="0">
                <a:ln w="0">
                  <a:solidFill>
                    <a:schemeClr val="accent1"/>
                  </a:solidFill>
                </a:ln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rPr>
              <a:t>Gradients</a:t>
            </a:r>
            <a:endParaRPr lang="en-US" sz="7200" b="0" cap="none" spc="0" dirty="0">
              <a:ln w="0">
                <a:solidFill>
                  <a:schemeClr val="accent1"/>
                </a:solidFill>
              </a:ln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11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255657" y="4854055"/>
            <a:ext cx="5805714" cy="1575774"/>
          </a:xfrm>
          <a:prstGeom prst="roundRect">
            <a:avLst>
              <a:gd name="adj" fmla="val 1298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#grad 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background-image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 linear-gradient(to right, red , yellow);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399" y="4854055"/>
            <a:ext cx="5805714" cy="1575774"/>
          </a:xfrm>
          <a:prstGeom prst="roundRect">
            <a:avLst>
              <a:gd name="adj" fmla="val 1298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#grad 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background-image:linear-gradient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yellow);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6091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>
                  <a:solidFill>
                    <a:schemeClr val="accent1"/>
                  </a:solidFill>
                </a:ln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rPr>
              <a:t>CSS </a:t>
            </a:r>
            <a:r>
              <a:rPr lang="en-US" sz="7200" dirty="0" smtClean="0">
                <a:ln w="0">
                  <a:solidFill>
                    <a:schemeClr val="accent1"/>
                  </a:solidFill>
                </a:ln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rPr>
              <a:t>Gradients</a:t>
            </a:r>
            <a:endParaRPr lang="en-US" sz="7200" b="0" cap="none" spc="0" dirty="0">
              <a:ln w="0">
                <a:solidFill>
                  <a:schemeClr val="accent1"/>
                </a:solidFill>
              </a:ln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4740" y="1886857"/>
            <a:ext cx="4586513" cy="2191657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FF000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65257" y="1886856"/>
            <a:ext cx="4586513" cy="2191657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1999" y="1886855"/>
            <a:ext cx="4586513" cy="2191657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FF000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77029" y="1526074"/>
            <a:ext cx="0" cy="3089466"/>
          </a:xfrm>
          <a:prstGeom prst="straightConnector1">
            <a:avLst/>
          </a:prstGeom>
          <a:ln w="635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647543" y="2982685"/>
            <a:ext cx="5225143" cy="0"/>
          </a:xfrm>
          <a:prstGeom prst="straightConnector1">
            <a:avLst/>
          </a:prstGeom>
          <a:ln w="635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03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255657" y="4854055"/>
            <a:ext cx="5805714" cy="1575774"/>
          </a:xfrm>
          <a:prstGeom prst="roundRect">
            <a:avLst>
              <a:gd name="adj" fmla="val 1298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#grad 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background-image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 linear-gradient(-90deg, red,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green);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399" y="4854055"/>
            <a:ext cx="5805714" cy="1575774"/>
          </a:xfrm>
          <a:prstGeom prst="roundRect">
            <a:avLst>
              <a:gd name="adj" fmla="val 1298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#grad 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background-image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 linear-gradient(to bottom right,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(255,255,255), blue);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6091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>
                  <a:solidFill>
                    <a:schemeClr val="accent1"/>
                  </a:solidFill>
                </a:ln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rPr>
              <a:t>CSS </a:t>
            </a:r>
            <a:r>
              <a:rPr lang="en-US" sz="7200" dirty="0" smtClean="0">
                <a:ln w="0">
                  <a:solidFill>
                    <a:schemeClr val="accent1"/>
                  </a:solidFill>
                </a:ln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rPr>
              <a:t>Gradients</a:t>
            </a:r>
            <a:endParaRPr lang="en-US" sz="7200" b="0" cap="none" spc="0" dirty="0">
              <a:ln w="0">
                <a:solidFill>
                  <a:schemeClr val="accent1"/>
                </a:solidFill>
              </a:ln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4740" y="1886857"/>
            <a:ext cx="4586513" cy="2191657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FF000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65257" y="1886856"/>
            <a:ext cx="4586513" cy="2191657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FF0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1999" y="1886855"/>
            <a:ext cx="4586513" cy="2191657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9600" y="1813915"/>
            <a:ext cx="5123543" cy="2452158"/>
          </a:xfrm>
          <a:prstGeom prst="straightConnector1">
            <a:avLst/>
          </a:prstGeom>
          <a:ln w="6350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531429" y="1727337"/>
            <a:ext cx="5036457" cy="2406661"/>
          </a:xfrm>
          <a:prstGeom prst="straightConnector1">
            <a:avLst/>
          </a:prstGeom>
          <a:ln w="63500"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35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255657" y="4854055"/>
            <a:ext cx="5805714" cy="1575774"/>
          </a:xfrm>
          <a:prstGeom prst="roundRect">
            <a:avLst>
              <a:gd name="adj" fmla="val 1298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#grad 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background-image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linear-gradient(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128, 0, 0),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(0, 128, 0, 1)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399" y="4854055"/>
            <a:ext cx="5805714" cy="1575774"/>
          </a:xfrm>
          <a:prstGeom prst="roundRect">
            <a:avLst>
              <a:gd name="adj" fmla="val 1298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#grad 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background-image: linear-gradient(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yellow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blue,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6091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>
                  <a:solidFill>
                    <a:schemeClr val="accent1"/>
                  </a:solidFill>
                </a:ln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rPr>
              <a:t>CSS </a:t>
            </a:r>
            <a:r>
              <a:rPr lang="en-US" sz="7200" dirty="0" smtClean="0">
                <a:ln w="0">
                  <a:solidFill>
                    <a:schemeClr val="accent1"/>
                  </a:solidFill>
                </a:ln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rPr>
              <a:t>Gradients</a:t>
            </a:r>
            <a:endParaRPr lang="en-US" sz="7200" b="0" cap="none" spc="0" dirty="0">
              <a:ln w="0">
                <a:solidFill>
                  <a:schemeClr val="accent1"/>
                </a:solidFill>
              </a:ln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4740" y="1886857"/>
            <a:ext cx="4586513" cy="2191657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FF000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1999" y="1857828"/>
            <a:ext cx="4586513" cy="2249713"/>
          </a:xfrm>
          <a:prstGeom prst="rect">
            <a:avLst/>
          </a:prstGeom>
          <a:gradFill flip="none" rotWithShape="1">
            <a:gsLst>
              <a:gs pos="50000">
                <a:srgbClr val="0070C0"/>
              </a:gs>
              <a:gs pos="0">
                <a:srgbClr val="FFFF00"/>
              </a:gs>
              <a:gs pos="100000">
                <a:srgbClr val="FF0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77029" y="1540588"/>
            <a:ext cx="0" cy="3089466"/>
          </a:xfrm>
          <a:prstGeom prst="straightConnector1">
            <a:avLst/>
          </a:prstGeom>
          <a:ln w="635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t="10460" b="15847"/>
          <a:stretch/>
        </p:blipFill>
        <p:spPr>
          <a:xfrm>
            <a:off x="6872516" y="1857828"/>
            <a:ext cx="4579254" cy="224971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65257" y="1857828"/>
            <a:ext cx="4586513" cy="2249714"/>
          </a:xfrm>
          <a:prstGeom prst="rect">
            <a:avLst/>
          </a:prstGeom>
          <a:gradFill flip="none" rotWithShape="1">
            <a:gsLst>
              <a:gs pos="0">
                <a:srgbClr val="00B050">
                  <a:alpha val="0"/>
                </a:srgbClr>
              </a:gs>
              <a:gs pos="100000">
                <a:srgbClr val="00B05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144002" y="1540589"/>
            <a:ext cx="0" cy="3089466"/>
          </a:xfrm>
          <a:prstGeom prst="straightConnector1">
            <a:avLst/>
          </a:prstGeom>
          <a:ln w="635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46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255657" y="4854055"/>
            <a:ext cx="5805714" cy="1575774"/>
          </a:xfrm>
          <a:prstGeom prst="roundRect">
            <a:avLst>
              <a:gd name="adj" fmla="val 1298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#grad 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background-image: linear-gradient(to bottom left, green 50%,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50%);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399" y="4854055"/>
            <a:ext cx="5805714" cy="1575774"/>
          </a:xfrm>
          <a:prstGeom prst="roundRect">
            <a:avLst>
              <a:gd name="adj" fmla="val 1298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#grad 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-image</a:t>
            </a: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linear-gradient(to left, lime 28px, red 77%, cyan);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6091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>
                  <a:solidFill>
                    <a:schemeClr val="accent1"/>
                  </a:solidFill>
                </a:ln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rPr>
              <a:t>CSS </a:t>
            </a:r>
            <a:r>
              <a:rPr lang="en-US" sz="7200" dirty="0" smtClean="0">
                <a:ln w="0">
                  <a:solidFill>
                    <a:schemeClr val="accent1"/>
                  </a:solidFill>
                </a:ln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rPr>
              <a:t>Gradients</a:t>
            </a:r>
            <a:endParaRPr lang="en-US" sz="7200" b="0" cap="none" spc="0" dirty="0">
              <a:ln w="0">
                <a:solidFill>
                  <a:schemeClr val="accent1"/>
                </a:solidFill>
              </a:ln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4740" y="1886857"/>
            <a:ext cx="4586513" cy="2191657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FF000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65257" y="1886856"/>
            <a:ext cx="4586513" cy="2191657"/>
          </a:xfrm>
          <a:prstGeom prst="rect">
            <a:avLst/>
          </a:prstGeom>
          <a:gradFill flip="none" rotWithShape="1">
            <a:gsLst>
              <a:gs pos="50000">
                <a:srgbClr val="00B050"/>
              </a:gs>
              <a:gs pos="50000">
                <a:srgbClr val="FF000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1999" y="1886855"/>
            <a:ext cx="4586513" cy="2191657"/>
          </a:xfrm>
          <a:prstGeom prst="rect">
            <a:avLst/>
          </a:prstGeom>
          <a:gradFill flip="none" rotWithShape="1">
            <a:gsLst>
              <a:gs pos="76000">
                <a:srgbClr val="FF0000"/>
              </a:gs>
              <a:gs pos="40000">
                <a:srgbClr val="BFFF00"/>
              </a:gs>
              <a:gs pos="100000">
                <a:srgbClr val="00FF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62858" y="2982684"/>
            <a:ext cx="5181599" cy="0"/>
          </a:xfrm>
          <a:prstGeom prst="straightConnector1">
            <a:avLst/>
          </a:prstGeom>
          <a:ln w="63500"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531429" y="1813915"/>
            <a:ext cx="5072987" cy="2424117"/>
          </a:xfrm>
          <a:prstGeom prst="straightConnector1">
            <a:avLst/>
          </a:prstGeom>
          <a:ln w="63500"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83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402" y="1395448"/>
            <a:ext cx="6348221" cy="303348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088571" y="4746171"/>
            <a:ext cx="10029371" cy="1792516"/>
          </a:xfrm>
          <a:prstGeom prst="roundRect">
            <a:avLst>
              <a:gd name="adj" fmla="val 1298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#grad 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background-image:</a:t>
            </a:r>
          </a:p>
          <a:p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linear-gradient(217deg, </a:t>
            </a:r>
            <a:r>
              <a:rPr lang="en-US" alt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(255,0,0,.8), </a:t>
            </a:r>
            <a:r>
              <a:rPr lang="en-US" alt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(255,0,0,0) 70.71%),</a:t>
            </a:r>
          </a:p>
          <a:p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linear-gradient(127deg, </a:t>
            </a:r>
            <a:r>
              <a:rPr lang="en-US" alt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(0,255,0,.8), </a:t>
            </a:r>
            <a:r>
              <a:rPr lang="en-US" alt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(0,255,0,0) 70.71%),</a:t>
            </a:r>
          </a:p>
          <a:p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linear-gradient(336deg, </a:t>
            </a:r>
            <a:r>
              <a:rPr lang="en-US" alt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(0,0,255,.8), </a:t>
            </a:r>
            <a:r>
              <a:rPr lang="en-US" alt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(0,0,255,0) 70.71%);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6091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>
                  <a:solidFill>
                    <a:schemeClr val="accent1"/>
                  </a:solidFill>
                </a:ln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rPr>
              <a:t>CSS </a:t>
            </a:r>
            <a:r>
              <a:rPr lang="en-US" sz="7200" dirty="0" smtClean="0">
                <a:ln w="0">
                  <a:solidFill>
                    <a:schemeClr val="accent1"/>
                  </a:solidFill>
                </a:ln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rPr>
              <a:t>Gradients</a:t>
            </a:r>
            <a:endParaRPr lang="en-US" sz="7200" b="0" cap="none" spc="0" dirty="0">
              <a:ln w="0">
                <a:solidFill>
                  <a:schemeClr val="accent1"/>
                </a:solidFill>
              </a:ln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368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40" y="1886856"/>
            <a:ext cx="4586514" cy="21916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256" y="1886856"/>
            <a:ext cx="4586514" cy="219165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255657" y="4854055"/>
            <a:ext cx="5805714" cy="1575774"/>
          </a:xfrm>
          <a:prstGeom prst="roundRect">
            <a:avLst>
              <a:gd name="adj" fmla="val 1298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#grad 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background-image: repeating-linear-gradient(45deg,red,yellow 7%,green 10%);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399" y="4854055"/>
            <a:ext cx="5805714" cy="1575774"/>
          </a:xfrm>
          <a:prstGeom prst="roundRect">
            <a:avLst>
              <a:gd name="adj" fmla="val 1298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#grad 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background-image:repeating-linear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  gradient(-60deg, black 0 15px, gray 15px 45px);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6091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>
                  <a:solidFill>
                    <a:schemeClr val="accent1"/>
                  </a:solidFill>
                </a:ln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rPr>
              <a:t>CSS </a:t>
            </a:r>
            <a:r>
              <a:rPr lang="en-US" sz="7200" dirty="0" smtClean="0">
                <a:ln w="0">
                  <a:solidFill>
                    <a:schemeClr val="accent1"/>
                  </a:solidFill>
                </a:ln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rPr>
              <a:t>Gradients</a:t>
            </a:r>
            <a:endParaRPr lang="en-US" sz="7200" b="0" cap="none" spc="0" dirty="0">
              <a:ln w="0">
                <a:solidFill>
                  <a:schemeClr val="accent1"/>
                </a:solidFill>
              </a:ln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460343" y="1698350"/>
            <a:ext cx="2888344" cy="2756767"/>
          </a:xfrm>
          <a:prstGeom prst="straightConnector1">
            <a:avLst/>
          </a:prstGeom>
          <a:ln w="63500"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48343" y="1582057"/>
            <a:ext cx="5747657" cy="2496456"/>
          </a:xfrm>
          <a:prstGeom prst="straightConnector1">
            <a:avLst/>
          </a:prstGeom>
          <a:ln w="63500"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0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203</Words>
  <Application>Microsoft Office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Gabriel Barboza Aguilar</dc:creator>
  <cp:lastModifiedBy>Luis Gabriel Barboza Aguilar</cp:lastModifiedBy>
  <cp:revision>29</cp:revision>
  <dcterms:created xsi:type="dcterms:W3CDTF">2019-02-18T14:12:45Z</dcterms:created>
  <dcterms:modified xsi:type="dcterms:W3CDTF">2019-02-19T04:53:47Z</dcterms:modified>
</cp:coreProperties>
</file>