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6" r:id="rId3"/>
    <p:sldId id="267" r:id="rId4"/>
    <p:sldId id="268" r:id="rId5"/>
    <p:sldId id="269" r:id="rId6"/>
    <p:sldId id="257" r:id="rId7"/>
    <p:sldId id="284" r:id="rId8"/>
    <p:sldId id="275" r:id="rId9"/>
    <p:sldId id="280" r:id="rId10"/>
    <p:sldId id="281" r:id="rId11"/>
    <p:sldId id="278" r:id="rId12"/>
    <p:sldId id="276" r:id="rId13"/>
    <p:sldId id="287" r:id="rId14"/>
    <p:sldId id="285" r:id="rId15"/>
    <p:sldId id="277" r:id="rId16"/>
    <p:sldId id="28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D9526-5097-4CFE-B5B4-2A4AAA5AFAA6}" v="17" dt="2020-02-12T23:53:38.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89"/>
    <p:restoredTop sz="94393"/>
  </p:normalViewPr>
  <p:slideViewPr>
    <p:cSldViewPr snapToGrid="0" snapToObjects="1">
      <p:cViewPr varScale="1">
        <p:scale>
          <a:sx n="106" d="100"/>
          <a:sy n="106" d="100"/>
        </p:scale>
        <p:origin x="10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D94D9526-5097-4CFE-B5B4-2A4AAA5AFAA6}"/>
    <pc:docChg chg="modSld">
      <pc:chgData name="" userId="" providerId="" clId="Web-{D94D9526-5097-4CFE-B5B4-2A4AAA5AFAA6}" dt="2020-02-12T23:53:38.513" v="15" actId="20577"/>
      <pc:docMkLst>
        <pc:docMk/>
      </pc:docMkLst>
      <pc:sldChg chg="modSp">
        <pc:chgData name="" userId="" providerId="" clId="Web-{D94D9526-5097-4CFE-B5B4-2A4AAA5AFAA6}" dt="2020-02-12T23:53:37.513" v="13" actId="20577"/>
        <pc:sldMkLst>
          <pc:docMk/>
          <pc:sldMk cId="4089586304" sldId="257"/>
        </pc:sldMkLst>
        <pc:spChg chg="mod">
          <ac:chgData name="" userId="" providerId="" clId="Web-{D94D9526-5097-4CFE-B5B4-2A4AAA5AFAA6}" dt="2020-02-12T23:53:37.513" v="13" actId="20577"/>
          <ac:spMkLst>
            <pc:docMk/>
            <pc:sldMk cId="4089586304" sldId="257"/>
            <ac:spMk id="44" creationId="{F8EE564F-8EBB-3847-B973-FDD3A1B5FD8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DB0AAD-9A62-494C-92D4-1E663075037A}" type="doc">
      <dgm:prSet loTypeId="urn:microsoft.com/office/officeart/2005/8/layout/hProcess3" loCatId="process" qsTypeId="urn:microsoft.com/office/officeart/2005/8/quickstyle/simple1" qsCatId="simple" csTypeId="urn:microsoft.com/office/officeart/2005/8/colors/accent1_2" csCatId="accent1" phldr="1"/>
      <dgm:spPr/>
      <dgm:t>
        <a:bodyPr/>
        <a:lstStyle/>
        <a:p>
          <a:endParaRPr lang="en-US"/>
        </a:p>
      </dgm:t>
    </dgm:pt>
    <dgm:pt modelId="{38AA3862-1FD2-6343-8E80-B86D56464567}">
      <dgm:prSet custT="1"/>
      <dgm:spPr/>
      <dgm:t>
        <a:bodyPr/>
        <a:lstStyle/>
        <a:p>
          <a:r>
            <a:rPr lang="en-US" sz="2400" b="1" dirty="0">
              <a:solidFill>
                <a:schemeClr val="bg1"/>
              </a:solidFill>
            </a:rPr>
            <a:t>Champ Discovers ICPA</a:t>
          </a:r>
          <a:endParaRPr lang="en-US" sz="2400" dirty="0">
            <a:solidFill>
              <a:schemeClr val="bg1"/>
            </a:solidFill>
          </a:endParaRPr>
        </a:p>
      </dgm:t>
    </dgm:pt>
    <dgm:pt modelId="{1A4E1401-0A08-8E44-9310-60A3B3347C1A}" type="parTrans" cxnId="{7B860CE1-455A-9848-AB4E-5E57995F8057}">
      <dgm:prSet/>
      <dgm:spPr/>
      <dgm:t>
        <a:bodyPr/>
        <a:lstStyle/>
        <a:p>
          <a:endParaRPr lang="en-US"/>
        </a:p>
      </dgm:t>
    </dgm:pt>
    <dgm:pt modelId="{9C223A6B-4FB7-0D47-9AAE-14A5790DB09B}" type="sibTrans" cxnId="{7B860CE1-455A-9848-AB4E-5E57995F8057}">
      <dgm:prSet/>
      <dgm:spPr/>
      <dgm:t>
        <a:bodyPr/>
        <a:lstStyle/>
        <a:p>
          <a:endParaRPr lang="en-US"/>
        </a:p>
      </dgm:t>
    </dgm:pt>
    <dgm:pt modelId="{E52A3938-624C-164D-ADF1-CD916F1ED3C8}" type="pres">
      <dgm:prSet presAssocID="{3DDB0AAD-9A62-494C-92D4-1E663075037A}" presName="Name0" presStyleCnt="0">
        <dgm:presLayoutVars>
          <dgm:dir/>
          <dgm:animLvl val="lvl"/>
          <dgm:resizeHandles val="exact"/>
        </dgm:presLayoutVars>
      </dgm:prSet>
      <dgm:spPr/>
    </dgm:pt>
    <dgm:pt modelId="{3D17DD60-C6B8-E047-95BE-5BD7A39BA054}" type="pres">
      <dgm:prSet presAssocID="{3DDB0AAD-9A62-494C-92D4-1E663075037A}" presName="dummy" presStyleCnt="0"/>
      <dgm:spPr/>
    </dgm:pt>
    <dgm:pt modelId="{77C11406-60E9-FA4D-B306-29EDC1A89F51}" type="pres">
      <dgm:prSet presAssocID="{3DDB0AAD-9A62-494C-92D4-1E663075037A}" presName="linH" presStyleCnt="0"/>
      <dgm:spPr/>
    </dgm:pt>
    <dgm:pt modelId="{C0CD68B3-1B52-3240-B006-F809ED95F2FE}" type="pres">
      <dgm:prSet presAssocID="{3DDB0AAD-9A62-494C-92D4-1E663075037A}" presName="padding1" presStyleCnt="0"/>
      <dgm:spPr/>
    </dgm:pt>
    <dgm:pt modelId="{084189A3-58EE-9A40-875A-FF8C7297C4C4}" type="pres">
      <dgm:prSet presAssocID="{38AA3862-1FD2-6343-8E80-B86D56464567}" presName="linV" presStyleCnt="0"/>
      <dgm:spPr/>
    </dgm:pt>
    <dgm:pt modelId="{F3A6FE8B-097F-A84D-948C-E3BE9C920535}" type="pres">
      <dgm:prSet presAssocID="{38AA3862-1FD2-6343-8E80-B86D56464567}" presName="spVertical1" presStyleCnt="0"/>
      <dgm:spPr/>
    </dgm:pt>
    <dgm:pt modelId="{A3FC183D-F50D-8249-8A41-228E5659C71C}" type="pres">
      <dgm:prSet presAssocID="{38AA3862-1FD2-6343-8E80-B86D56464567}" presName="parTx" presStyleLbl="revTx" presStyleIdx="0" presStyleCnt="1" custScaleY="400000">
        <dgm:presLayoutVars>
          <dgm:chMax val="0"/>
          <dgm:chPref val="0"/>
          <dgm:bulletEnabled val="1"/>
        </dgm:presLayoutVars>
      </dgm:prSet>
      <dgm:spPr/>
    </dgm:pt>
    <dgm:pt modelId="{BFBEEB34-C9D0-7744-BB0D-A9123B9D52A9}" type="pres">
      <dgm:prSet presAssocID="{38AA3862-1FD2-6343-8E80-B86D56464567}" presName="spVertical2" presStyleCnt="0"/>
      <dgm:spPr/>
    </dgm:pt>
    <dgm:pt modelId="{8DA73A8E-225E-D04C-A8E8-F8A96C23CB9C}" type="pres">
      <dgm:prSet presAssocID="{38AA3862-1FD2-6343-8E80-B86D56464567}" presName="spVertical3" presStyleCnt="0"/>
      <dgm:spPr/>
    </dgm:pt>
    <dgm:pt modelId="{B5C6819A-87E6-DC45-A8F6-75393C8F17D4}" type="pres">
      <dgm:prSet presAssocID="{3DDB0AAD-9A62-494C-92D4-1E663075037A}" presName="padding2" presStyleCnt="0"/>
      <dgm:spPr/>
    </dgm:pt>
    <dgm:pt modelId="{70C2E085-00F5-F849-9691-4CCD8F87998A}" type="pres">
      <dgm:prSet presAssocID="{3DDB0AAD-9A62-494C-92D4-1E663075037A}" presName="negArrow" presStyleCnt="0"/>
      <dgm:spPr/>
    </dgm:pt>
    <dgm:pt modelId="{C6C24345-0146-E942-AD10-3EC3C1C5D7C8}" type="pres">
      <dgm:prSet presAssocID="{3DDB0AAD-9A62-494C-92D4-1E663075037A}" presName="backgroundArrow" presStyleLbl="node1" presStyleIdx="0" presStyleCnt="1" custScaleY="212853" custLinFactNeighborX="-245" custLinFactNeighborY="51922"/>
      <dgm:spPr/>
    </dgm:pt>
  </dgm:ptLst>
  <dgm:cxnLst>
    <dgm:cxn modelId="{2FED9B33-864E-3E44-AC70-DCBCF337D4B4}" type="presOf" srcId="{38AA3862-1FD2-6343-8E80-B86D56464567}" destId="{A3FC183D-F50D-8249-8A41-228E5659C71C}" srcOrd="0" destOrd="0" presId="urn:microsoft.com/office/officeart/2005/8/layout/hProcess3"/>
    <dgm:cxn modelId="{5977E962-D547-8945-ABBC-709CBFD52B0B}" type="presOf" srcId="{3DDB0AAD-9A62-494C-92D4-1E663075037A}" destId="{E52A3938-624C-164D-ADF1-CD916F1ED3C8}" srcOrd="0" destOrd="0" presId="urn:microsoft.com/office/officeart/2005/8/layout/hProcess3"/>
    <dgm:cxn modelId="{7B860CE1-455A-9848-AB4E-5E57995F8057}" srcId="{3DDB0AAD-9A62-494C-92D4-1E663075037A}" destId="{38AA3862-1FD2-6343-8E80-B86D56464567}" srcOrd="0" destOrd="0" parTransId="{1A4E1401-0A08-8E44-9310-60A3B3347C1A}" sibTransId="{9C223A6B-4FB7-0D47-9AAE-14A5790DB09B}"/>
    <dgm:cxn modelId="{C039BE7B-7799-2C44-B26B-BC88DF6C6F22}" type="presParOf" srcId="{E52A3938-624C-164D-ADF1-CD916F1ED3C8}" destId="{3D17DD60-C6B8-E047-95BE-5BD7A39BA054}" srcOrd="0" destOrd="0" presId="urn:microsoft.com/office/officeart/2005/8/layout/hProcess3"/>
    <dgm:cxn modelId="{0DF584AA-2009-424B-BDD5-DD18CE97B03F}" type="presParOf" srcId="{E52A3938-624C-164D-ADF1-CD916F1ED3C8}" destId="{77C11406-60E9-FA4D-B306-29EDC1A89F51}" srcOrd="1" destOrd="0" presId="urn:microsoft.com/office/officeart/2005/8/layout/hProcess3"/>
    <dgm:cxn modelId="{002749B2-8273-0642-BFC9-ABD003886ABF}" type="presParOf" srcId="{77C11406-60E9-FA4D-B306-29EDC1A89F51}" destId="{C0CD68B3-1B52-3240-B006-F809ED95F2FE}" srcOrd="0" destOrd="0" presId="urn:microsoft.com/office/officeart/2005/8/layout/hProcess3"/>
    <dgm:cxn modelId="{E9F1692A-C940-4949-985E-84C22A430529}" type="presParOf" srcId="{77C11406-60E9-FA4D-B306-29EDC1A89F51}" destId="{084189A3-58EE-9A40-875A-FF8C7297C4C4}" srcOrd="1" destOrd="0" presId="urn:microsoft.com/office/officeart/2005/8/layout/hProcess3"/>
    <dgm:cxn modelId="{A7B366C7-C637-C847-8C23-18BA78AF9E4F}" type="presParOf" srcId="{084189A3-58EE-9A40-875A-FF8C7297C4C4}" destId="{F3A6FE8B-097F-A84D-948C-E3BE9C920535}" srcOrd="0" destOrd="0" presId="urn:microsoft.com/office/officeart/2005/8/layout/hProcess3"/>
    <dgm:cxn modelId="{DD24C2B9-1FA1-B54B-8173-88379381A279}" type="presParOf" srcId="{084189A3-58EE-9A40-875A-FF8C7297C4C4}" destId="{A3FC183D-F50D-8249-8A41-228E5659C71C}" srcOrd="1" destOrd="0" presId="urn:microsoft.com/office/officeart/2005/8/layout/hProcess3"/>
    <dgm:cxn modelId="{3F9CC2E9-A1C7-4A41-835A-C7EB7DAFD23E}" type="presParOf" srcId="{084189A3-58EE-9A40-875A-FF8C7297C4C4}" destId="{BFBEEB34-C9D0-7744-BB0D-A9123B9D52A9}" srcOrd="2" destOrd="0" presId="urn:microsoft.com/office/officeart/2005/8/layout/hProcess3"/>
    <dgm:cxn modelId="{201B63DB-BD86-FB4D-A1E5-073BECEFD640}" type="presParOf" srcId="{084189A3-58EE-9A40-875A-FF8C7297C4C4}" destId="{8DA73A8E-225E-D04C-A8E8-F8A96C23CB9C}" srcOrd="3" destOrd="0" presId="urn:microsoft.com/office/officeart/2005/8/layout/hProcess3"/>
    <dgm:cxn modelId="{8A1D5DDB-5CB5-104C-93D8-1EF740A9BB5C}" type="presParOf" srcId="{77C11406-60E9-FA4D-B306-29EDC1A89F51}" destId="{B5C6819A-87E6-DC45-A8F6-75393C8F17D4}" srcOrd="2" destOrd="0" presId="urn:microsoft.com/office/officeart/2005/8/layout/hProcess3"/>
    <dgm:cxn modelId="{BF295B7D-E01A-D94B-9FD8-F7E17DBDDBFF}" type="presParOf" srcId="{77C11406-60E9-FA4D-B306-29EDC1A89F51}" destId="{70C2E085-00F5-F849-9691-4CCD8F87998A}" srcOrd="3" destOrd="0" presId="urn:microsoft.com/office/officeart/2005/8/layout/hProcess3"/>
    <dgm:cxn modelId="{E08BF5F5-BF2E-E246-B7C7-349046E20E4D}" type="presParOf" srcId="{77C11406-60E9-FA4D-B306-29EDC1A89F51}" destId="{C6C24345-0146-E942-AD10-3EC3C1C5D7C8}"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36C8E6-C9AB-BC4A-BEC6-CBF31E6FEC2F}" type="doc">
      <dgm:prSet loTypeId="urn:microsoft.com/office/officeart/2005/8/layout/vList3" loCatId="process" qsTypeId="urn:microsoft.com/office/officeart/2005/8/quickstyle/simple1" qsCatId="simple" csTypeId="urn:microsoft.com/office/officeart/2005/8/colors/accent1_2" csCatId="accent1" phldr="1"/>
      <dgm:spPr/>
      <dgm:t>
        <a:bodyPr/>
        <a:lstStyle/>
        <a:p>
          <a:endParaRPr lang="en-US"/>
        </a:p>
      </dgm:t>
    </dgm:pt>
    <dgm:pt modelId="{F5E4FCA0-0BC3-344D-9B70-91D92DC24497}" type="pres">
      <dgm:prSet presAssocID="{F936C8E6-C9AB-BC4A-BEC6-CBF31E6FEC2F}" presName="linearFlow" presStyleCnt="0">
        <dgm:presLayoutVars>
          <dgm:dir/>
          <dgm:resizeHandles val="exact"/>
        </dgm:presLayoutVars>
      </dgm:prSet>
      <dgm:spPr/>
    </dgm:pt>
  </dgm:ptLst>
  <dgm:cxnLst>
    <dgm:cxn modelId="{5B6DC45D-03FB-A042-99A0-C868911ADF9C}" type="presOf" srcId="{F936C8E6-C9AB-BC4A-BEC6-CBF31E6FEC2F}" destId="{F5E4FCA0-0BC3-344D-9B70-91D92DC24497}" srcOrd="0"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AEFEF7-BEF5-5E44-8F55-E7DEB4D455EF}" type="doc">
      <dgm:prSet loTypeId="urn:microsoft.com/office/officeart/2005/8/layout/hProcess6" loCatId="" qsTypeId="urn:microsoft.com/office/officeart/2005/8/quickstyle/simple1" qsCatId="simple" csTypeId="urn:microsoft.com/office/officeart/2005/8/colors/accent1_2" csCatId="accent1" phldr="1"/>
      <dgm:spPr/>
      <dgm:t>
        <a:bodyPr/>
        <a:lstStyle/>
        <a:p>
          <a:endParaRPr lang="en-US"/>
        </a:p>
      </dgm:t>
    </dgm:pt>
    <dgm:pt modelId="{043BC23F-2BFC-9643-B487-531CEEC0C03F}">
      <dgm:prSet phldrT="[Text]"/>
      <dgm:spPr/>
      <dgm:t>
        <a:bodyPr/>
        <a:lstStyle/>
        <a:p>
          <a:r>
            <a:rPr lang="en-US" dirty="0"/>
            <a:t>Discover</a:t>
          </a:r>
        </a:p>
      </dgm:t>
    </dgm:pt>
    <dgm:pt modelId="{598FD14F-A389-8944-B150-04A9E4E57F70}" type="parTrans" cxnId="{9B715FD0-F47B-D648-BE53-27E62874BDE5}">
      <dgm:prSet/>
      <dgm:spPr/>
      <dgm:t>
        <a:bodyPr/>
        <a:lstStyle/>
        <a:p>
          <a:endParaRPr lang="en-US"/>
        </a:p>
      </dgm:t>
    </dgm:pt>
    <dgm:pt modelId="{6EA6F812-F620-214A-A477-03F56D906F64}" type="sibTrans" cxnId="{9B715FD0-F47B-D648-BE53-27E62874BDE5}">
      <dgm:prSet/>
      <dgm:spPr/>
      <dgm:t>
        <a:bodyPr/>
        <a:lstStyle/>
        <a:p>
          <a:endParaRPr lang="en-US"/>
        </a:p>
      </dgm:t>
    </dgm:pt>
    <dgm:pt modelId="{F9401E74-2E84-0D47-B928-D0467139D268}">
      <dgm:prSet phldrT="[Text]"/>
      <dgm:spPr/>
      <dgm:t>
        <a:bodyPr/>
        <a:lstStyle/>
        <a:p>
          <a:r>
            <a:rPr lang="en-US" dirty="0"/>
            <a:t>Attends BOF session</a:t>
          </a:r>
        </a:p>
      </dgm:t>
    </dgm:pt>
    <dgm:pt modelId="{0EB8D2F2-999B-0F4D-801B-9928A562B66B}" type="parTrans" cxnId="{F8FCFE29-AA30-8F46-A653-7C28BDFEDD1D}">
      <dgm:prSet/>
      <dgm:spPr/>
      <dgm:t>
        <a:bodyPr/>
        <a:lstStyle/>
        <a:p>
          <a:endParaRPr lang="en-US"/>
        </a:p>
      </dgm:t>
    </dgm:pt>
    <dgm:pt modelId="{E5B11837-05F4-C843-B5C3-0591B6F1970A}" type="sibTrans" cxnId="{F8FCFE29-AA30-8F46-A653-7C28BDFEDD1D}">
      <dgm:prSet/>
      <dgm:spPr/>
      <dgm:t>
        <a:bodyPr/>
        <a:lstStyle/>
        <a:p>
          <a:endParaRPr lang="en-US"/>
        </a:p>
      </dgm:t>
    </dgm:pt>
    <dgm:pt modelId="{35E92935-2295-EB4E-BBB5-E4FAA355E9FD}">
      <dgm:prSet phldrT="[Text]"/>
      <dgm:spPr/>
      <dgm:t>
        <a:bodyPr/>
        <a:lstStyle/>
        <a:p>
          <a:r>
            <a:rPr lang="en-US" dirty="0"/>
            <a:t>Watches demo video</a:t>
          </a:r>
        </a:p>
      </dgm:t>
    </dgm:pt>
    <dgm:pt modelId="{FC8A91CF-2E9C-9D4A-B9A1-B12944C5B197}" type="parTrans" cxnId="{63446048-36A3-5C44-B412-D3F4595FF909}">
      <dgm:prSet/>
      <dgm:spPr/>
      <dgm:t>
        <a:bodyPr/>
        <a:lstStyle/>
        <a:p>
          <a:endParaRPr lang="en-US"/>
        </a:p>
      </dgm:t>
    </dgm:pt>
    <dgm:pt modelId="{5D81791A-E13F-D94E-B101-9891116F99C9}" type="sibTrans" cxnId="{63446048-36A3-5C44-B412-D3F4595FF909}">
      <dgm:prSet/>
      <dgm:spPr/>
      <dgm:t>
        <a:bodyPr/>
        <a:lstStyle/>
        <a:p>
          <a:endParaRPr lang="en-US"/>
        </a:p>
      </dgm:t>
    </dgm:pt>
    <dgm:pt modelId="{2E777938-4FB2-C04F-95BA-6E5D55D0283E}">
      <dgm:prSet phldrT="[Text]"/>
      <dgm:spPr/>
      <dgm:t>
        <a:bodyPr/>
        <a:lstStyle/>
        <a:p>
          <a:r>
            <a:rPr lang="en-US" dirty="0"/>
            <a:t>Try</a:t>
          </a:r>
        </a:p>
      </dgm:t>
    </dgm:pt>
    <dgm:pt modelId="{7EBC206D-82F8-2B4E-9780-8FBD9D24DFDC}" type="parTrans" cxnId="{3D8F8BB3-DCE7-3B4B-AAF5-B3E3D2B828B6}">
      <dgm:prSet/>
      <dgm:spPr/>
      <dgm:t>
        <a:bodyPr/>
        <a:lstStyle/>
        <a:p>
          <a:endParaRPr lang="en-US"/>
        </a:p>
      </dgm:t>
    </dgm:pt>
    <dgm:pt modelId="{32030AC3-AA9A-C149-AE3B-20867E8663AF}" type="sibTrans" cxnId="{3D8F8BB3-DCE7-3B4B-AAF5-B3E3D2B828B6}">
      <dgm:prSet/>
      <dgm:spPr/>
      <dgm:t>
        <a:bodyPr/>
        <a:lstStyle/>
        <a:p>
          <a:endParaRPr lang="en-US"/>
        </a:p>
      </dgm:t>
    </dgm:pt>
    <dgm:pt modelId="{BC2A396B-1DAB-7F41-8ED4-B31B4F7DC845}">
      <dgm:prSet phldrT="[Text]"/>
      <dgm:spPr/>
      <dgm:t>
        <a:bodyPr/>
        <a:lstStyle/>
        <a:p>
          <a:r>
            <a:rPr lang="en-US" dirty="0"/>
            <a:t>Completes locally installed </a:t>
          </a:r>
          <a:r>
            <a:rPr lang="en-US" dirty="0" err="1"/>
            <a:t>Quickstart</a:t>
          </a:r>
          <a:endParaRPr lang="en-US" dirty="0"/>
        </a:p>
      </dgm:t>
    </dgm:pt>
    <dgm:pt modelId="{4212EB7D-7923-7643-9444-27DA5996A078}" type="parTrans" cxnId="{DD3F13B4-526F-AB42-BF92-BE2A82CFCDD2}">
      <dgm:prSet/>
      <dgm:spPr/>
      <dgm:t>
        <a:bodyPr/>
        <a:lstStyle/>
        <a:p>
          <a:endParaRPr lang="en-US"/>
        </a:p>
      </dgm:t>
    </dgm:pt>
    <dgm:pt modelId="{E69DEC60-143A-D54E-A30E-B9A7D1138573}" type="sibTrans" cxnId="{DD3F13B4-526F-AB42-BF92-BE2A82CFCDD2}">
      <dgm:prSet/>
      <dgm:spPr/>
      <dgm:t>
        <a:bodyPr/>
        <a:lstStyle/>
        <a:p>
          <a:endParaRPr lang="en-US"/>
        </a:p>
      </dgm:t>
    </dgm:pt>
    <dgm:pt modelId="{F028B577-5917-2B4E-9997-80E8F14D24A6}">
      <dgm:prSet phldrT="[Text]"/>
      <dgm:spPr/>
      <dgm:t>
        <a:bodyPr/>
        <a:lstStyle/>
        <a:p>
          <a:r>
            <a:rPr lang="en-US" dirty="0"/>
            <a:t>Completes </a:t>
          </a:r>
          <a:r>
            <a:rPr lang="en-US" dirty="0" err="1"/>
            <a:t>AppMod</a:t>
          </a:r>
          <a:r>
            <a:rPr lang="en-US" dirty="0"/>
            <a:t> trial</a:t>
          </a:r>
        </a:p>
      </dgm:t>
    </dgm:pt>
    <dgm:pt modelId="{C34D45D9-154E-DF49-9CB1-987BFD5880A6}" type="parTrans" cxnId="{6F956210-6D27-CA4A-96ED-7192D5FFE0FF}">
      <dgm:prSet/>
      <dgm:spPr/>
      <dgm:t>
        <a:bodyPr/>
        <a:lstStyle/>
        <a:p>
          <a:endParaRPr lang="en-US"/>
        </a:p>
      </dgm:t>
    </dgm:pt>
    <dgm:pt modelId="{A61FE934-E4CB-904E-9766-BE0FE9DF4286}" type="sibTrans" cxnId="{6F956210-6D27-CA4A-96ED-7192D5FFE0FF}">
      <dgm:prSet/>
      <dgm:spPr/>
      <dgm:t>
        <a:bodyPr/>
        <a:lstStyle/>
        <a:p>
          <a:endParaRPr lang="en-US"/>
        </a:p>
      </dgm:t>
    </dgm:pt>
    <dgm:pt modelId="{D5A673AD-BF6C-514F-BC04-BB469E133C8B}">
      <dgm:prSet phldrT="[Text]"/>
      <dgm:spPr/>
      <dgm:t>
        <a:bodyPr/>
        <a:lstStyle/>
        <a:p>
          <a:r>
            <a:rPr lang="en-US" dirty="0"/>
            <a:t>Deploy</a:t>
          </a:r>
        </a:p>
      </dgm:t>
    </dgm:pt>
    <dgm:pt modelId="{9DF711A9-1CB3-D649-8B0B-C84C36DE522D}" type="parTrans" cxnId="{234D839C-E4C8-5042-B6D9-A34182959B8F}">
      <dgm:prSet/>
      <dgm:spPr/>
      <dgm:t>
        <a:bodyPr/>
        <a:lstStyle/>
        <a:p>
          <a:endParaRPr lang="en-US"/>
        </a:p>
      </dgm:t>
    </dgm:pt>
    <dgm:pt modelId="{5511423D-4658-E243-8FC8-0E2040C7E020}" type="sibTrans" cxnId="{234D839C-E4C8-5042-B6D9-A34182959B8F}">
      <dgm:prSet/>
      <dgm:spPr/>
      <dgm:t>
        <a:bodyPr/>
        <a:lstStyle/>
        <a:p>
          <a:endParaRPr lang="en-US"/>
        </a:p>
      </dgm:t>
    </dgm:pt>
    <dgm:pt modelId="{F7FB8930-0EA9-2145-8F10-B20021BA0BD0}">
      <dgm:prSet phldrT="[Text]"/>
      <dgm:spPr/>
      <dgm:t>
        <a:bodyPr/>
        <a:lstStyle/>
        <a:p>
          <a:r>
            <a:rPr lang="en-US" dirty="0"/>
            <a:t>Todd installs product</a:t>
          </a:r>
        </a:p>
      </dgm:t>
    </dgm:pt>
    <dgm:pt modelId="{1664B9B8-47DF-B24C-9A20-A067583141BD}" type="parTrans" cxnId="{4374BDA7-E1F8-D54E-B923-AAC18BD2B3D5}">
      <dgm:prSet/>
      <dgm:spPr/>
      <dgm:t>
        <a:bodyPr/>
        <a:lstStyle/>
        <a:p>
          <a:endParaRPr lang="en-US"/>
        </a:p>
      </dgm:t>
    </dgm:pt>
    <dgm:pt modelId="{2C851FB2-7F9D-0546-A326-371D80E3F907}" type="sibTrans" cxnId="{4374BDA7-E1F8-D54E-B923-AAC18BD2B3D5}">
      <dgm:prSet/>
      <dgm:spPr/>
      <dgm:t>
        <a:bodyPr/>
        <a:lstStyle/>
        <a:p>
          <a:endParaRPr lang="en-US"/>
        </a:p>
      </dgm:t>
    </dgm:pt>
    <dgm:pt modelId="{46C749B5-3F5E-D84B-AF27-E764638704FE}">
      <dgm:prSet phldrT="[Text]"/>
      <dgm:spPr/>
      <dgm:t>
        <a:bodyPr/>
        <a:lstStyle/>
        <a:p>
          <a:r>
            <a:rPr lang="en-US" dirty="0"/>
            <a:t>Completes App Mod process</a:t>
          </a:r>
        </a:p>
      </dgm:t>
    </dgm:pt>
    <dgm:pt modelId="{55937DE8-4881-A846-8EB0-1D6FFC6F7798}" type="parTrans" cxnId="{F8373B6A-C6D1-3945-ADD1-22B6D6862AE1}">
      <dgm:prSet/>
      <dgm:spPr/>
      <dgm:t>
        <a:bodyPr/>
        <a:lstStyle/>
        <a:p>
          <a:endParaRPr lang="en-US"/>
        </a:p>
      </dgm:t>
    </dgm:pt>
    <dgm:pt modelId="{31727F6A-47EF-574C-A4DB-F178C4E095E9}" type="sibTrans" cxnId="{F8373B6A-C6D1-3945-ADD1-22B6D6862AE1}">
      <dgm:prSet/>
      <dgm:spPr/>
      <dgm:t>
        <a:bodyPr/>
        <a:lstStyle/>
        <a:p>
          <a:endParaRPr lang="en-US"/>
        </a:p>
      </dgm:t>
    </dgm:pt>
    <dgm:pt modelId="{46D9908C-08AD-9747-8E05-CFEA06C6102E}">
      <dgm:prSet phldrT="[Text]"/>
      <dgm:spPr/>
      <dgm:t>
        <a:bodyPr/>
        <a:lstStyle/>
        <a:p>
          <a:r>
            <a:rPr lang="en-US" dirty="0"/>
            <a:t>Reads Blogs</a:t>
          </a:r>
        </a:p>
      </dgm:t>
    </dgm:pt>
    <dgm:pt modelId="{51D48556-0965-C944-AA42-C0E578CC85DD}" type="parTrans" cxnId="{F4D7925F-01A4-474C-A7AA-6D1DEA116E53}">
      <dgm:prSet/>
      <dgm:spPr/>
      <dgm:t>
        <a:bodyPr/>
        <a:lstStyle/>
        <a:p>
          <a:endParaRPr lang="en-US"/>
        </a:p>
      </dgm:t>
    </dgm:pt>
    <dgm:pt modelId="{F1E73546-787E-6446-8794-6B82CA869369}" type="sibTrans" cxnId="{F4D7925F-01A4-474C-A7AA-6D1DEA116E53}">
      <dgm:prSet/>
      <dgm:spPr/>
      <dgm:t>
        <a:bodyPr/>
        <a:lstStyle/>
        <a:p>
          <a:endParaRPr lang="en-US"/>
        </a:p>
      </dgm:t>
    </dgm:pt>
    <dgm:pt modelId="{FCC60EEC-FC42-0644-9421-98FC6348D1B2}">
      <dgm:prSet phldrT="[Text]"/>
      <dgm:spPr/>
      <dgm:t>
        <a:bodyPr/>
        <a:lstStyle/>
        <a:p>
          <a:r>
            <a:rPr lang="en-US" dirty="0"/>
            <a:t>Schedules time with  expert</a:t>
          </a:r>
        </a:p>
      </dgm:t>
    </dgm:pt>
    <dgm:pt modelId="{9EB52CC5-F4A8-3A48-BD80-06A54F23E1C8}" type="parTrans" cxnId="{B5B70B9B-FA3A-6940-B2BB-8116163EE5E8}">
      <dgm:prSet/>
      <dgm:spPr/>
      <dgm:t>
        <a:bodyPr/>
        <a:lstStyle/>
        <a:p>
          <a:endParaRPr lang="en-US"/>
        </a:p>
      </dgm:t>
    </dgm:pt>
    <dgm:pt modelId="{D6CB649A-681B-F844-875A-CD26550FCB24}" type="sibTrans" cxnId="{B5B70B9B-FA3A-6940-B2BB-8116163EE5E8}">
      <dgm:prSet/>
      <dgm:spPr/>
      <dgm:t>
        <a:bodyPr/>
        <a:lstStyle/>
        <a:p>
          <a:endParaRPr lang="en-US"/>
        </a:p>
      </dgm:t>
    </dgm:pt>
    <dgm:pt modelId="{1B89BA9B-CCB9-714D-BE6D-FBE892556CBE}">
      <dgm:prSet phldrT="[Text]"/>
      <dgm:spPr/>
      <dgm:t>
        <a:bodyPr/>
        <a:lstStyle/>
        <a:p>
          <a:r>
            <a:rPr lang="en-US" dirty="0"/>
            <a:t>Reads Field Guide</a:t>
          </a:r>
        </a:p>
      </dgm:t>
    </dgm:pt>
    <dgm:pt modelId="{52E2CC2D-911A-9F4D-8DF8-C8EA7383A4FB}" type="parTrans" cxnId="{909A2790-E53E-D942-8F10-B29A3A9C5318}">
      <dgm:prSet/>
      <dgm:spPr/>
      <dgm:t>
        <a:bodyPr/>
        <a:lstStyle/>
        <a:p>
          <a:endParaRPr lang="en-US"/>
        </a:p>
      </dgm:t>
    </dgm:pt>
    <dgm:pt modelId="{8C53D8DC-6BD4-734B-99CB-FC1FE94C8B13}" type="sibTrans" cxnId="{909A2790-E53E-D942-8F10-B29A3A9C5318}">
      <dgm:prSet/>
      <dgm:spPr/>
      <dgm:t>
        <a:bodyPr/>
        <a:lstStyle/>
        <a:p>
          <a:endParaRPr lang="en-US"/>
        </a:p>
      </dgm:t>
    </dgm:pt>
    <dgm:pt modelId="{56C23F4D-B6CB-8749-903E-DBF492E35A0B}">
      <dgm:prSet phldrT="[Text]"/>
      <dgm:spPr/>
      <dgm:t>
        <a:bodyPr/>
        <a:lstStyle/>
        <a:p>
          <a:r>
            <a:rPr lang="en-US" dirty="0"/>
            <a:t>Generates collections and notifies developers</a:t>
          </a:r>
        </a:p>
      </dgm:t>
    </dgm:pt>
    <dgm:pt modelId="{18C6CAA6-3285-7248-B353-A2F9A8DC38EA}" type="parTrans" cxnId="{3B466368-5652-6D4D-A840-5FCB9CD0CEF1}">
      <dgm:prSet/>
      <dgm:spPr/>
      <dgm:t>
        <a:bodyPr/>
        <a:lstStyle/>
        <a:p>
          <a:endParaRPr lang="en-US"/>
        </a:p>
      </dgm:t>
    </dgm:pt>
    <dgm:pt modelId="{F7AEABF2-2823-E448-A512-6D99798BFA6C}" type="sibTrans" cxnId="{3B466368-5652-6D4D-A840-5FCB9CD0CEF1}">
      <dgm:prSet/>
      <dgm:spPr/>
      <dgm:t>
        <a:bodyPr/>
        <a:lstStyle/>
        <a:p>
          <a:endParaRPr lang="en-US"/>
        </a:p>
      </dgm:t>
    </dgm:pt>
    <dgm:pt modelId="{161DA162-D1C4-8846-86B7-0D33EA3E14C7}" type="pres">
      <dgm:prSet presAssocID="{9CAEFEF7-BEF5-5E44-8F55-E7DEB4D455EF}" presName="theList" presStyleCnt="0">
        <dgm:presLayoutVars>
          <dgm:dir/>
          <dgm:animLvl val="lvl"/>
          <dgm:resizeHandles val="exact"/>
        </dgm:presLayoutVars>
      </dgm:prSet>
      <dgm:spPr/>
    </dgm:pt>
    <dgm:pt modelId="{3E6F8858-87CF-374B-95E3-19341CAEBC6E}" type="pres">
      <dgm:prSet presAssocID="{043BC23F-2BFC-9643-B487-531CEEC0C03F}" presName="compNode" presStyleCnt="0"/>
      <dgm:spPr/>
    </dgm:pt>
    <dgm:pt modelId="{659E6844-50A2-0F4C-BB8A-FE69DBF1164F}" type="pres">
      <dgm:prSet presAssocID="{043BC23F-2BFC-9643-B487-531CEEC0C03F}" presName="noGeometry" presStyleCnt="0"/>
      <dgm:spPr/>
    </dgm:pt>
    <dgm:pt modelId="{4A9CECF3-AE4F-B343-956D-083A98568ADA}" type="pres">
      <dgm:prSet presAssocID="{043BC23F-2BFC-9643-B487-531CEEC0C03F}" presName="childTextVisible" presStyleLbl="bgAccFollowNode1" presStyleIdx="0" presStyleCnt="3">
        <dgm:presLayoutVars>
          <dgm:bulletEnabled val="1"/>
        </dgm:presLayoutVars>
      </dgm:prSet>
      <dgm:spPr/>
    </dgm:pt>
    <dgm:pt modelId="{BF0C5689-F0D8-C34E-BF3C-534A34B74F27}" type="pres">
      <dgm:prSet presAssocID="{043BC23F-2BFC-9643-B487-531CEEC0C03F}" presName="childTextHidden" presStyleLbl="bgAccFollowNode1" presStyleIdx="0" presStyleCnt="3"/>
      <dgm:spPr/>
    </dgm:pt>
    <dgm:pt modelId="{AC96772A-567D-954B-9220-48C7AB53BC03}" type="pres">
      <dgm:prSet presAssocID="{043BC23F-2BFC-9643-B487-531CEEC0C03F}" presName="parentText" presStyleLbl="node1" presStyleIdx="0" presStyleCnt="3">
        <dgm:presLayoutVars>
          <dgm:chMax val="1"/>
          <dgm:bulletEnabled val="1"/>
        </dgm:presLayoutVars>
      </dgm:prSet>
      <dgm:spPr/>
    </dgm:pt>
    <dgm:pt modelId="{FFBC4A44-7117-1E40-9CC6-CB2C7EDB6FB6}" type="pres">
      <dgm:prSet presAssocID="{043BC23F-2BFC-9643-B487-531CEEC0C03F}" presName="aSpace" presStyleCnt="0"/>
      <dgm:spPr/>
    </dgm:pt>
    <dgm:pt modelId="{FD5C71BD-DEB4-D747-AD19-974C1F0914BC}" type="pres">
      <dgm:prSet presAssocID="{2E777938-4FB2-C04F-95BA-6E5D55D0283E}" presName="compNode" presStyleCnt="0"/>
      <dgm:spPr/>
    </dgm:pt>
    <dgm:pt modelId="{92A8BCB6-3AF5-E546-8041-7E49F35AE834}" type="pres">
      <dgm:prSet presAssocID="{2E777938-4FB2-C04F-95BA-6E5D55D0283E}" presName="noGeometry" presStyleCnt="0"/>
      <dgm:spPr/>
    </dgm:pt>
    <dgm:pt modelId="{FDC60680-E23C-5B45-B4F1-1295AE4E9D9C}" type="pres">
      <dgm:prSet presAssocID="{2E777938-4FB2-C04F-95BA-6E5D55D0283E}" presName="childTextVisible" presStyleLbl="bgAccFollowNode1" presStyleIdx="1" presStyleCnt="3">
        <dgm:presLayoutVars>
          <dgm:bulletEnabled val="1"/>
        </dgm:presLayoutVars>
      </dgm:prSet>
      <dgm:spPr/>
    </dgm:pt>
    <dgm:pt modelId="{D4FDE34E-2E7E-5040-A4E2-F67E63F2A8F8}" type="pres">
      <dgm:prSet presAssocID="{2E777938-4FB2-C04F-95BA-6E5D55D0283E}" presName="childTextHidden" presStyleLbl="bgAccFollowNode1" presStyleIdx="1" presStyleCnt="3"/>
      <dgm:spPr/>
    </dgm:pt>
    <dgm:pt modelId="{C92BAB11-4BD8-6D4A-93B6-CE26AD448070}" type="pres">
      <dgm:prSet presAssocID="{2E777938-4FB2-C04F-95BA-6E5D55D0283E}" presName="parentText" presStyleLbl="node1" presStyleIdx="1" presStyleCnt="3">
        <dgm:presLayoutVars>
          <dgm:chMax val="1"/>
          <dgm:bulletEnabled val="1"/>
        </dgm:presLayoutVars>
      </dgm:prSet>
      <dgm:spPr/>
    </dgm:pt>
    <dgm:pt modelId="{12C63E38-2AA7-604A-A2D9-87B5631CD18D}" type="pres">
      <dgm:prSet presAssocID="{2E777938-4FB2-C04F-95BA-6E5D55D0283E}" presName="aSpace" presStyleCnt="0"/>
      <dgm:spPr/>
    </dgm:pt>
    <dgm:pt modelId="{812F6038-27AD-EB48-BAB5-3118A470DF04}" type="pres">
      <dgm:prSet presAssocID="{D5A673AD-BF6C-514F-BC04-BB469E133C8B}" presName="compNode" presStyleCnt="0"/>
      <dgm:spPr/>
    </dgm:pt>
    <dgm:pt modelId="{9FE6936B-AE14-E041-8B1C-E8862AD4A4B9}" type="pres">
      <dgm:prSet presAssocID="{D5A673AD-BF6C-514F-BC04-BB469E133C8B}" presName="noGeometry" presStyleCnt="0"/>
      <dgm:spPr/>
    </dgm:pt>
    <dgm:pt modelId="{8DC9DAE7-2256-E445-BED4-17DC586D4749}" type="pres">
      <dgm:prSet presAssocID="{D5A673AD-BF6C-514F-BC04-BB469E133C8B}" presName="childTextVisible" presStyleLbl="bgAccFollowNode1" presStyleIdx="2" presStyleCnt="3">
        <dgm:presLayoutVars>
          <dgm:bulletEnabled val="1"/>
        </dgm:presLayoutVars>
      </dgm:prSet>
      <dgm:spPr/>
    </dgm:pt>
    <dgm:pt modelId="{04DF4622-40FE-5441-B655-B911B10C8D24}" type="pres">
      <dgm:prSet presAssocID="{D5A673AD-BF6C-514F-BC04-BB469E133C8B}" presName="childTextHidden" presStyleLbl="bgAccFollowNode1" presStyleIdx="2" presStyleCnt="3"/>
      <dgm:spPr/>
    </dgm:pt>
    <dgm:pt modelId="{CBA4D21C-1CA7-2B41-BCCD-51E708581F57}" type="pres">
      <dgm:prSet presAssocID="{D5A673AD-BF6C-514F-BC04-BB469E133C8B}" presName="parentText" presStyleLbl="node1" presStyleIdx="2" presStyleCnt="3">
        <dgm:presLayoutVars>
          <dgm:chMax val="1"/>
          <dgm:bulletEnabled val="1"/>
        </dgm:presLayoutVars>
      </dgm:prSet>
      <dgm:spPr/>
    </dgm:pt>
  </dgm:ptLst>
  <dgm:cxnLst>
    <dgm:cxn modelId="{06770003-72A5-EA40-B778-ABC0B72D9278}" type="presOf" srcId="{F9401E74-2E84-0D47-B928-D0467139D268}" destId="{4A9CECF3-AE4F-B343-956D-083A98568ADA}" srcOrd="0" destOrd="0" presId="urn:microsoft.com/office/officeart/2005/8/layout/hProcess6"/>
    <dgm:cxn modelId="{6F956210-6D27-CA4A-96ED-7192D5FFE0FF}" srcId="{2E777938-4FB2-C04F-95BA-6E5D55D0283E}" destId="{F028B577-5917-2B4E-9997-80E8F14D24A6}" srcOrd="1" destOrd="0" parTransId="{C34D45D9-154E-DF49-9CB1-987BFD5880A6}" sibTransId="{A61FE934-E4CB-904E-9766-BE0FE9DF4286}"/>
    <dgm:cxn modelId="{A1E3191D-1B23-994D-A985-B4FAAEB8913F}" type="presOf" srcId="{2E777938-4FB2-C04F-95BA-6E5D55D0283E}" destId="{C92BAB11-4BD8-6D4A-93B6-CE26AD448070}" srcOrd="0" destOrd="0" presId="urn:microsoft.com/office/officeart/2005/8/layout/hProcess6"/>
    <dgm:cxn modelId="{43427520-9D1E-4D4A-B591-E61EBD2B9F02}" type="presOf" srcId="{35E92935-2295-EB4E-BBB5-E4FAA355E9FD}" destId="{BF0C5689-F0D8-C34E-BF3C-534A34B74F27}" srcOrd="1" destOrd="1" presId="urn:microsoft.com/office/officeart/2005/8/layout/hProcess6"/>
    <dgm:cxn modelId="{43312425-882F-AB4B-8410-E028DB4197F9}" type="presOf" srcId="{1B89BA9B-CCB9-714D-BE6D-FBE892556CBE}" destId="{4A9CECF3-AE4F-B343-956D-083A98568ADA}" srcOrd="0" destOrd="3" presId="urn:microsoft.com/office/officeart/2005/8/layout/hProcess6"/>
    <dgm:cxn modelId="{083CD725-169C-6A47-9818-55CA8B6BF491}" type="presOf" srcId="{FCC60EEC-FC42-0644-9421-98FC6348D1B2}" destId="{FDC60680-E23C-5B45-B4F1-1295AE4E9D9C}" srcOrd="0" destOrd="2" presId="urn:microsoft.com/office/officeart/2005/8/layout/hProcess6"/>
    <dgm:cxn modelId="{E8C11329-F1F7-2C46-92CF-8CD19A302455}" type="presOf" srcId="{46C749B5-3F5E-D84B-AF27-E764638704FE}" destId="{04DF4622-40FE-5441-B655-B911B10C8D24}" srcOrd="1" destOrd="1" presId="urn:microsoft.com/office/officeart/2005/8/layout/hProcess6"/>
    <dgm:cxn modelId="{1DFB8029-C1E6-B045-9A7A-3BEE7625D6A8}" type="presOf" srcId="{9CAEFEF7-BEF5-5E44-8F55-E7DEB4D455EF}" destId="{161DA162-D1C4-8846-86B7-0D33EA3E14C7}" srcOrd="0" destOrd="0" presId="urn:microsoft.com/office/officeart/2005/8/layout/hProcess6"/>
    <dgm:cxn modelId="{F8FCFE29-AA30-8F46-A653-7C28BDFEDD1D}" srcId="{043BC23F-2BFC-9643-B487-531CEEC0C03F}" destId="{F9401E74-2E84-0D47-B928-D0467139D268}" srcOrd="0" destOrd="0" parTransId="{0EB8D2F2-999B-0F4D-801B-9928A562B66B}" sibTransId="{E5B11837-05F4-C843-B5C3-0591B6F1970A}"/>
    <dgm:cxn modelId="{2394662B-373E-934D-8D2D-8D53E9C7D4B0}" type="presOf" srcId="{F7FB8930-0EA9-2145-8F10-B20021BA0BD0}" destId="{04DF4622-40FE-5441-B655-B911B10C8D24}" srcOrd="1" destOrd="0" presId="urn:microsoft.com/office/officeart/2005/8/layout/hProcess6"/>
    <dgm:cxn modelId="{D6F5182C-88DD-C141-B6D7-69A204871333}" type="presOf" srcId="{56C23F4D-B6CB-8749-903E-DBF492E35A0B}" destId="{8DC9DAE7-2256-E445-BED4-17DC586D4749}" srcOrd="0" destOrd="2" presId="urn:microsoft.com/office/officeart/2005/8/layout/hProcess6"/>
    <dgm:cxn modelId="{2714F432-7241-904D-A11C-EEFAD7CEFD7C}" type="presOf" srcId="{BC2A396B-1DAB-7F41-8ED4-B31B4F7DC845}" destId="{D4FDE34E-2E7E-5040-A4E2-F67E63F2A8F8}" srcOrd="1" destOrd="0" presId="urn:microsoft.com/office/officeart/2005/8/layout/hProcess6"/>
    <dgm:cxn modelId="{74A9E734-3B11-264A-936D-ADDB1F73A7F1}" type="presOf" srcId="{1B89BA9B-CCB9-714D-BE6D-FBE892556CBE}" destId="{BF0C5689-F0D8-C34E-BF3C-534A34B74F27}" srcOrd="1" destOrd="3" presId="urn:microsoft.com/office/officeart/2005/8/layout/hProcess6"/>
    <dgm:cxn modelId="{F4D7925F-01A4-474C-A7AA-6D1DEA116E53}" srcId="{043BC23F-2BFC-9643-B487-531CEEC0C03F}" destId="{46D9908C-08AD-9747-8E05-CFEA06C6102E}" srcOrd="2" destOrd="0" parTransId="{51D48556-0965-C944-AA42-C0E578CC85DD}" sibTransId="{F1E73546-787E-6446-8794-6B82CA869369}"/>
    <dgm:cxn modelId="{D8E35B41-5446-5845-ACAA-8D955C5559D7}" type="presOf" srcId="{FCC60EEC-FC42-0644-9421-98FC6348D1B2}" destId="{D4FDE34E-2E7E-5040-A4E2-F67E63F2A8F8}" srcOrd="1" destOrd="2" presId="urn:microsoft.com/office/officeart/2005/8/layout/hProcess6"/>
    <dgm:cxn modelId="{63446048-36A3-5C44-B412-D3F4595FF909}" srcId="{043BC23F-2BFC-9643-B487-531CEEC0C03F}" destId="{35E92935-2295-EB4E-BBB5-E4FAA355E9FD}" srcOrd="1" destOrd="0" parTransId="{FC8A91CF-2E9C-9D4A-B9A1-B12944C5B197}" sibTransId="{5D81791A-E13F-D94E-B101-9891116F99C9}"/>
    <dgm:cxn modelId="{3B466368-5652-6D4D-A840-5FCB9CD0CEF1}" srcId="{D5A673AD-BF6C-514F-BC04-BB469E133C8B}" destId="{56C23F4D-B6CB-8749-903E-DBF492E35A0B}" srcOrd="2" destOrd="0" parTransId="{18C6CAA6-3285-7248-B353-A2F9A8DC38EA}" sibTransId="{F7AEABF2-2823-E448-A512-6D99798BFA6C}"/>
    <dgm:cxn modelId="{F8373B6A-C6D1-3945-ADD1-22B6D6862AE1}" srcId="{D5A673AD-BF6C-514F-BC04-BB469E133C8B}" destId="{46C749B5-3F5E-D84B-AF27-E764638704FE}" srcOrd="1" destOrd="0" parTransId="{55937DE8-4881-A846-8EB0-1D6FFC6F7798}" sibTransId="{31727F6A-47EF-574C-A4DB-F178C4E095E9}"/>
    <dgm:cxn modelId="{6568756A-6165-134A-9728-F59CD8C99A00}" type="presOf" srcId="{D5A673AD-BF6C-514F-BC04-BB469E133C8B}" destId="{CBA4D21C-1CA7-2B41-BCCD-51E708581F57}" srcOrd="0" destOrd="0" presId="urn:microsoft.com/office/officeart/2005/8/layout/hProcess6"/>
    <dgm:cxn modelId="{5AA83473-E98D-774D-A13B-29F3B02AE14F}" type="presOf" srcId="{35E92935-2295-EB4E-BBB5-E4FAA355E9FD}" destId="{4A9CECF3-AE4F-B343-956D-083A98568ADA}" srcOrd="0" destOrd="1" presId="urn:microsoft.com/office/officeart/2005/8/layout/hProcess6"/>
    <dgm:cxn modelId="{70623379-B348-B841-AD88-46C6D976A72A}" type="presOf" srcId="{56C23F4D-B6CB-8749-903E-DBF492E35A0B}" destId="{04DF4622-40FE-5441-B655-B911B10C8D24}" srcOrd="1" destOrd="2" presId="urn:microsoft.com/office/officeart/2005/8/layout/hProcess6"/>
    <dgm:cxn modelId="{909A2790-E53E-D942-8F10-B29A3A9C5318}" srcId="{043BC23F-2BFC-9643-B487-531CEEC0C03F}" destId="{1B89BA9B-CCB9-714D-BE6D-FBE892556CBE}" srcOrd="3" destOrd="0" parTransId="{52E2CC2D-911A-9F4D-8DF8-C8EA7383A4FB}" sibTransId="{8C53D8DC-6BD4-734B-99CB-FC1FE94C8B13}"/>
    <dgm:cxn modelId="{BD2D0492-E63C-0F45-8B6D-F9223F842F87}" type="presOf" srcId="{043BC23F-2BFC-9643-B487-531CEEC0C03F}" destId="{AC96772A-567D-954B-9220-48C7AB53BC03}" srcOrd="0" destOrd="0" presId="urn:microsoft.com/office/officeart/2005/8/layout/hProcess6"/>
    <dgm:cxn modelId="{B5B70B9B-FA3A-6940-B2BB-8116163EE5E8}" srcId="{2E777938-4FB2-C04F-95BA-6E5D55D0283E}" destId="{FCC60EEC-FC42-0644-9421-98FC6348D1B2}" srcOrd="2" destOrd="0" parTransId="{9EB52CC5-F4A8-3A48-BD80-06A54F23E1C8}" sibTransId="{D6CB649A-681B-F844-875A-CD26550FCB24}"/>
    <dgm:cxn modelId="{234D839C-E4C8-5042-B6D9-A34182959B8F}" srcId="{9CAEFEF7-BEF5-5E44-8F55-E7DEB4D455EF}" destId="{D5A673AD-BF6C-514F-BC04-BB469E133C8B}" srcOrd="2" destOrd="0" parTransId="{9DF711A9-1CB3-D649-8B0B-C84C36DE522D}" sibTransId="{5511423D-4658-E243-8FC8-0E2040C7E020}"/>
    <dgm:cxn modelId="{5F36C4A0-92C3-9449-9A36-632BF308CDE8}" type="presOf" srcId="{BC2A396B-1DAB-7F41-8ED4-B31B4F7DC845}" destId="{FDC60680-E23C-5B45-B4F1-1295AE4E9D9C}" srcOrd="0" destOrd="0" presId="urn:microsoft.com/office/officeart/2005/8/layout/hProcess6"/>
    <dgm:cxn modelId="{644ACDA6-AD16-1B40-AB22-BE2C94A406A8}" type="presOf" srcId="{46C749B5-3F5E-D84B-AF27-E764638704FE}" destId="{8DC9DAE7-2256-E445-BED4-17DC586D4749}" srcOrd="0" destOrd="1" presId="urn:microsoft.com/office/officeart/2005/8/layout/hProcess6"/>
    <dgm:cxn modelId="{4374BDA7-E1F8-D54E-B923-AAC18BD2B3D5}" srcId="{D5A673AD-BF6C-514F-BC04-BB469E133C8B}" destId="{F7FB8930-0EA9-2145-8F10-B20021BA0BD0}" srcOrd="0" destOrd="0" parTransId="{1664B9B8-47DF-B24C-9A20-A067583141BD}" sibTransId="{2C851FB2-7F9D-0546-A326-371D80E3F907}"/>
    <dgm:cxn modelId="{0E9B55AF-467D-5D4B-B0BF-B75BE4D76849}" type="presOf" srcId="{46D9908C-08AD-9747-8E05-CFEA06C6102E}" destId="{4A9CECF3-AE4F-B343-956D-083A98568ADA}" srcOrd="0" destOrd="2" presId="urn:microsoft.com/office/officeart/2005/8/layout/hProcess6"/>
    <dgm:cxn modelId="{0AEB28B1-B94D-BF42-B1D3-56A698FF7EEC}" type="presOf" srcId="{F7FB8930-0EA9-2145-8F10-B20021BA0BD0}" destId="{8DC9DAE7-2256-E445-BED4-17DC586D4749}" srcOrd="0" destOrd="0" presId="urn:microsoft.com/office/officeart/2005/8/layout/hProcess6"/>
    <dgm:cxn modelId="{3D8F8BB3-DCE7-3B4B-AAF5-B3E3D2B828B6}" srcId="{9CAEFEF7-BEF5-5E44-8F55-E7DEB4D455EF}" destId="{2E777938-4FB2-C04F-95BA-6E5D55D0283E}" srcOrd="1" destOrd="0" parTransId="{7EBC206D-82F8-2B4E-9780-8FBD9D24DFDC}" sibTransId="{32030AC3-AA9A-C149-AE3B-20867E8663AF}"/>
    <dgm:cxn modelId="{DD3F13B4-526F-AB42-BF92-BE2A82CFCDD2}" srcId="{2E777938-4FB2-C04F-95BA-6E5D55D0283E}" destId="{BC2A396B-1DAB-7F41-8ED4-B31B4F7DC845}" srcOrd="0" destOrd="0" parTransId="{4212EB7D-7923-7643-9444-27DA5996A078}" sibTransId="{E69DEC60-143A-D54E-A30E-B9A7D1138573}"/>
    <dgm:cxn modelId="{4A901ACE-C606-404E-8ECD-C73556479AFD}" type="presOf" srcId="{F028B577-5917-2B4E-9997-80E8F14D24A6}" destId="{D4FDE34E-2E7E-5040-A4E2-F67E63F2A8F8}" srcOrd="1" destOrd="1" presId="urn:microsoft.com/office/officeart/2005/8/layout/hProcess6"/>
    <dgm:cxn modelId="{89B632D0-F650-A240-A139-479209DE8CFF}" type="presOf" srcId="{46D9908C-08AD-9747-8E05-CFEA06C6102E}" destId="{BF0C5689-F0D8-C34E-BF3C-534A34B74F27}" srcOrd="1" destOrd="2" presId="urn:microsoft.com/office/officeart/2005/8/layout/hProcess6"/>
    <dgm:cxn modelId="{9B715FD0-F47B-D648-BE53-27E62874BDE5}" srcId="{9CAEFEF7-BEF5-5E44-8F55-E7DEB4D455EF}" destId="{043BC23F-2BFC-9643-B487-531CEEC0C03F}" srcOrd="0" destOrd="0" parTransId="{598FD14F-A389-8944-B150-04A9E4E57F70}" sibTransId="{6EA6F812-F620-214A-A477-03F56D906F64}"/>
    <dgm:cxn modelId="{C5186AEA-EFED-C04F-B566-A9C6F7304B94}" type="presOf" srcId="{F028B577-5917-2B4E-9997-80E8F14D24A6}" destId="{FDC60680-E23C-5B45-B4F1-1295AE4E9D9C}" srcOrd="0" destOrd="1" presId="urn:microsoft.com/office/officeart/2005/8/layout/hProcess6"/>
    <dgm:cxn modelId="{4DA8F6F6-2001-7E45-A8B8-E0E2AF7CEC57}" type="presOf" srcId="{F9401E74-2E84-0D47-B928-D0467139D268}" destId="{BF0C5689-F0D8-C34E-BF3C-534A34B74F27}" srcOrd="1" destOrd="0" presId="urn:microsoft.com/office/officeart/2005/8/layout/hProcess6"/>
    <dgm:cxn modelId="{1A31EE00-0C5A-174D-83F3-68AE712EC3E0}" type="presParOf" srcId="{161DA162-D1C4-8846-86B7-0D33EA3E14C7}" destId="{3E6F8858-87CF-374B-95E3-19341CAEBC6E}" srcOrd="0" destOrd="0" presId="urn:microsoft.com/office/officeart/2005/8/layout/hProcess6"/>
    <dgm:cxn modelId="{370917D5-50D0-7E4C-AD26-6A1D288565E2}" type="presParOf" srcId="{3E6F8858-87CF-374B-95E3-19341CAEBC6E}" destId="{659E6844-50A2-0F4C-BB8A-FE69DBF1164F}" srcOrd="0" destOrd="0" presId="urn:microsoft.com/office/officeart/2005/8/layout/hProcess6"/>
    <dgm:cxn modelId="{FE71F2AC-6B36-424A-A659-2A3377080C87}" type="presParOf" srcId="{3E6F8858-87CF-374B-95E3-19341CAEBC6E}" destId="{4A9CECF3-AE4F-B343-956D-083A98568ADA}" srcOrd="1" destOrd="0" presId="urn:microsoft.com/office/officeart/2005/8/layout/hProcess6"/>
    <dgm:cxn modelId="{FE0ED034-580A-5740-A68A-3258E3C1A40C}" type="presParOf" srcId="{3E6F8858-87CF-374B-95E3-19341CAEBC6E}" destId="{BF0C5689-F0D8-C34E-BF3C-534A34B74F27}" srcOrd="2" destOrd="0" presId="urn:microsoft.com/office/officeart/2005/8/layout/hProcess6"/>
    <dgm:cxn modelId="{36121C9F-7680-184C-A306-08491D92325C}" type="presParOf" srcId="{3E6F8858-87CF-374B-95E3-19341CAEBC6E}" destId="{AC96772A-567D-954B-9220-48C7AB53BC03}" srcOrd="3" destOrd="0" presId="urn:microsoft.com/office/officeart/2005/8/layout/hProcess6"/>
    <dgm:cxn modelId="{A9B660DE-63A0-A049-B22D-DC61043138AA}" type="presParOf" srcId="{161DA162-D1C4-8846-86B7-0D33EA3E14C7}" destId="{FFBC4A44-7117-1E40-9CC6-CB2C7EDB6FB6}" srcOrd="1" destOrd="0" presId="urn:microsoft.com/office/officeart/2005/8/layout/hProcess6"/>
    <dgm:cxn modelId="{73FF51BA-2F0E-8F45-A53D-C59E5B64F4B9}" type="presParOf" srcId="{161DA162-D1C4-8846-86B7-0D33EA3E14C7}" destId="{FD5C71BD-DEB4-D747-AD19-974C1F0914BC}" srcOrd="2" destOrd="0" presId="urn:microsoft.com/office/officeart/2005/8/layout/hProcess6"/>
    <dgm:cxn modelId="{679587C2-64AA-5941-8B09-18973734540B}" type="presParOf" srcId="{FD5C71BD-DEB4-D747-AD19-974C1F0914BC}" destId="{92A8BCB6-3AF5-E546-8041-7E49F35AE834}" srcOrd="0" destOrd="0" presId="urn:microsoft.com/office/officeart/2005/8/layout/hProcess6"/>
    <dgm:cxn modelId="{4CB7B0AD-C013-E241-97BB-9A07546F63DA}" type="presParOf" srcId="{FD5C71BD-DEB4-D747-AD19-974C1F0914BC}" destId="{FDC60680-E23C-5B45-B4F1-1295AE4E9D9C}" srcOrd="1" destOrd="0" presId="urn:microsoft.com/office/officeart/2005/8/layout/hProcess6"/>
    <dgm:cxn modelId="{26011D06-CC50-604B-BD6F-D54B52500E2D}" type="presParOf" srcId="{FD5C71BD-DEB4-D747-AD19-974C1F0914BC}" destId="{D4FDE34E-2E7E-5040-A4E2-F67E63F2A8F8}" srcOrd="2" destOrd="0" presId="urn:microsoft.com/office/officeart/2005/8/layout/hProcess6"/>
    <dgm:cxn modelId="{B1C4B7B6-0D43-EC4E-BDD7-FCE0D3C2C5A1}" type="presParOf" srcId="{FD5C71BD-DEB4-D747-AD19-974C1F0914BC}" destId="{C92BAB11-4BD8-6D4A-93B6-CE26AD448070}" srcOrd="3" destOrd="0" presId="urn:microsoft.com/office/officeart/2005/8/layout/hProcess6"/>
    <dgm:cxn modelId="{7D917268-3FA1-8E47-BB7F-40F71C07F207}" type="presParOf" srcId="{161DA162-D1C4-8846-86B7-0D33EA3E14C7}" destId="{12C63E38-2AA7-604A-A2D9-87B5631CD18D}" srcOrd="3" destOrd="0" presId="urn:microsoft.com/office/officeart/2005/8/layout/hProcess6"/>
    <dgm:cxn modelId="{A0291D7F-02A6-9446-B965-B6B42D7C5B58}" type="presParOf" srcId="{161DA162-D1C4-8846-86B7-0D33EA3E14C7}" destId="{812F6038-27AD-EB48-BAB5-3118A470DF04}" srcOrd="4" destOrd="0" presId="urn:microsoft.com/office/officeart/2005/8/layout/hProcess6"/>
    <dgm:cxn modelId="{89CA0A8C-5859-B647-A574-E734FB0A512E}" type="presParOf" srcId="{812F6038-27AD-EB48-BAB5-3118A470DF04}" destId="{9FE6936B-AE14-E041-8B1C-E8862AD4A4B9}" srcOrd="0" destOrd="0" presId="urn:microsoft.com/office/officeart/2005/8/layout/hProcess6"/>
    <dgm:cxn modelId="{A5A9EDDB-7AF4-8446-BDE2-F0D1DF90BC8F}" type="presParOf" srcId="{812F6038-27AD-EB48-BAB5-3118A470DF04}" destId="{8DC9DAE7-2256-E445-BED4-17DC586D4749}" srcOrd="1" destOrd="0" presId="urn:microsoft.com/office/officeart/2005/8/layout/hProcess6"/>
    <dgm:cxn modelId="{BE8A0F2B-96E8-A64A-BEDA-8CF2CA91C621}" type="presParOf" srcId="{812F6038-27AD-EB48-BAB5-3118A470DF04}" destId="{04DF4622-40FE-5441-B655-B911B10C8D24}" srcOrd="2" destOrd="0" presId="urn:microsoft.com/office/officeart/2005/8/layout/hProcess6"/>
    <dgm:cxn modelId="{36F99DC0-63D9-2148-8EBA-B8934AD757BC}" type="presParOf" srcId="{812F6038-27AD-EB48-BAB5-3118A470DF04}" destId="{CBA4D21C-1CA7-2B41-BCCD-51E708581F57}"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F931D7-8CB1-F34B-9C35-D901B25663C4}" type="doc">
      <dgm:prSet loTypeId="urn:microsoft.com/office/officeart/2005/8/layout/chevron1" loCatId="" qsTypeId="urn:microsoft.com/office/officeart/2005/8/quickstyle/simple1" qsCatId="simple" csTypeId="urn:microsoft.com/office/officeart/2005/8/colors/accent1_2" csCatId="accent1" phldr="1"/>
      <dgm:spPr/>
    </dgm:pt>
    <dgm:pt modelId="{4625E3C4-5EAC-4A45-AF00-15DF50D570D2}">
      <dgm:prSet phldrT="[Text]"/>
      <dgm:spPr/>
      <dgm:t>
        <a:bodyPr/>
        <a:lstStyle/>
        <a:p>
          <a:r>
            <a:rPr lang="en-US" b="0" i="0" dirty="0"/>
            <a:t>As a solutions architect, I need to stay well-informed of technologies that will increase productivity but protect investments.</a:t>
          </a:r>
          <a:endParaRPr lang="en-US" dirty="0"/>
        </a:p>
      </dgm:t>
    </dgm:pt>
    <dgm:pt modelId="{5D6BEAFE-BFB4-1C44-83BA-536C61C22D65}" type="parTrans" cxnId="{E76C26DF-2173-6C42-BF60-C8CB801B4E37}">
      <dgm:prSet/>
      <dgm:spPr/>
      <dgm:t>
        <a:bodyPr/>
        <a:lstStyle/>
        <a:p>
          <a:endParaRPr lang="en-US"/>
        </a:p>
      </dgm:t>
    </dgm:pt>
    <dgm:pt modelId="{F58D598C-D3D7-6E42-8F2B-B8B13B29B72D}" type="sibTrans" cxnId="{E76C26DF-2173-6C42-BF60-C8CB801B4E37}">
      <dgm:prSet/>
      <dgm:spPr/>
      <dgm:t>
        <a:bodyPr/>
        <a:lstStyle/>
        <a:p>
          <a:endParaRPr lang="en-US"/>
        </a:p>
      </dgm:t>
    </dgm:pt>
    <dgm:pt modelId="{3BEF0E4E-05E8-694B-9876-1A1D5103354B}">
      <dgm:prSet phldrT="[Text]"/>
      <dgm:spPr/>
      <dgm:t>
        <a:bodyPr/>
        <a:lstStyle/>
        <a:p>
          <a:r>
            <a:rPr lang="en-US" b="0" i="0" dirty="0"/>
            <a:t>As a solutions architect, I need to oversee the delivery of the solution into production.</a:t>
          </a:r>
          <a:endParaRPr lang="en-US" dirty="0"/>
        </a:p>
      </dgm:t>
    </dgm:pt>
    <dgm:pt modelId="{6EDF69EB-38CB-1249-8A32-914E17E74D7B}" type="parTrans" cxnId="{76677867-67BB-5748-BEF1-EED5BD49CF2B}">
      <dgm:prSet/>
      <dgm:spPr/>
      <dgm:t>
        <a:bodyPr/>
        <a:lstStyle/>
        <a:p>
          <a:endParaRPr lang="en-US"/>
        </a:p>
      </dgm:t>
    </dgm:pt>
    <dgm:pt modelId="{39998F15-2E7F-2544-B0EC-32117271DD39}" type="sibTrans" cxnId="{76677867-67BB-5748-BEF1-EED5BD49CF2B}">
      <dgm:prSet/>
      <dgm:spPr/>
      <dgm:t>
        <a:bodyPr/>
        <a:lstStyle/>
        <a:p>
          <a:endParaRPr lang="en-US"/>
        </a:p>
      </dgm:t>
    </dgm:pt>
    <dgm:pt modelId="{4F4C5408-5433-7549-9A2F-483958A414B2}">
      <dgm:prSet phldrT="[Text]"/>
      <dgm:spPr/>
      <dgm:t>
        <a:bodyPr/>
        <a:lstStyle/>
        <a:p>
          <a:r>
            <a:rPr lang="en-US" b="0" i="0" dirty="0"/>
            <a:t>As a solutions architect, I need to evaluate technologies and conduct trials to choose the best solution.</a:t>
          </a:r>
          <a:endParaRPr lang="en-US" dirty="0"/>
        </a:p>
      </dgm:t>
    </dgm:pt>
    <dgm:pt modelId="{D09D8C9E-0330-0C47-8AF0-DAC8D65C7300}" type="parTrans" cxnId="{5C01132A-A49A-3C40-92E7-5830BA94AF64}">
      <dgm:prSet/>
      <dgm:spPr/>
      <dgm:t>
        <a:bodyPr/>
        <a:lstStyle/>
        <a:p>
          <a:endParaRPr lang="en-US"/>
        </a:p>
      </dgm:t>
    </dgm:pt>
    <dgm:pt modelId="{D88591AA-FE05-3345-95C7-35E32E1627AD}" type="sibTrans" cxnId="{5C01132A-A49A-3C40-92E7-5830BA94AF64}">
      <dgm:prSet/>
      <dgm:spPr/>
      <dgm:t>
        <a:bodyPr/>
        <a:lstStyle/>
        <a:p>
          <a:endParaRPr lang="en-US"/>
        </a:p>
      </dgm:t>
    </dgm:pt>
    <dgm:pt modelId="{1DB98566-3781-554E-9DD4-7027AFD7AB51}" type="pres">
      <dgm:prSet presAssocID="{8EF931D7-8CB1-F34B-9C35-D901B25663C4}" presName="Name0" presStyleCnt="0">
        <dgm:presLayoutVars>
          <dgm:dir/>
          <dgm:animLvl val="lvl"/>
          <dgm:resizeHandles val="exact"/>
        </dgm:presLayoutVars>
      </dgm:prSet>
      <dgm:spPr/>
    </dgm:pt>
    <dgm:pt modelId="{919AC462-47BB-6747-A16F-03D0B8BF1F30}" type="pres">
      <dgm:prSet presAssocID="{4625E3C4-5EAC-4A45-AF00-15DF50D570D2}" presName="parTxOnly" presStyleLbl="node1" presStyleIdx="0" presStyleCnt="3">
        <dgm:presLayoutVars>
          <dgm:chMax val="0"/>
          <dgm:chPref val="0"/>
          <dgm:bulletEnabled val="1"/>
        </dgm:presLayoutVars>
      </dgm:prSet>
      <dgm:spPr/>
    </dgm:pt>
    <dgm:pt modelId="{C052314C-266E-E946-B42B-289618817266}" type="pres">
      <dgm:prSet presAssocID="{F58D598C-D3D7-6E42-8F2B-B8B13B29B72D}" presName="parTxOnlySpace" presStyleCnt="0"/>
      <dgm:spPr/>
    </dgm:pt>
    <dgm:pt modelId="{E1E9259C-4857-F140-A720-251C718A4456}" type="pres">
      <dgm:prSet presAssocID="{4F4C5408-5433-7549-9A2F-483958A414B2}" presName="parTxOnly" presStyleLbl="node1" presStyleIdx="1" presStyleCnt="3">
        <dgm:presLayoutVars>
          <dgm:chMax val="0"/>
          <dgm:chPref val="0"/>
          <dgm:bulletEnabled val="1"/>
        </dgm:presLayoutVars>
      </dgm:prSet>
      <dgm:spPr/>
    </dgm:pt>
    <dgm:pt modelId="{FBCDC8DC-8673-6342-AE27-34CA7DC8F4D2}" type="pres">
      <dgm:prSet presAssocID="{D88591AA-FE05-3345-95C7-35E32E1627AD}" presName="parTxOnlySpace" presStyleCnt="0"/>
      <dgm:spPr/>
    </dgm:pt>
    <dgm:pt modelId="{EBFDCDA4-6568-6A4F-AA9A-CEA3B52E75A8}" type="pres">
      <dgm:prSet presAssocID="{3BEF0E4E-05E8-694B-9876-1A1D5103354B}" presName="parTxOnly" presStyleLbl="node1" presStyleIdx="2" presStyleCnt="3">
        <dgm:presLayoutVars>
          <dgm:chMax val="0"/>
          <dgm:chPref val="0"/>
          <dgm:bulletEnabled val="1"/>
        </dgm:presLayoutVars>
      </dgm:prSet>
      <dgm:spPr/>
    </dgm:pt>
  </dgm:ptLst>
  <dgm:cxnLst>
    <dgm:cxn modelId="{759B4624-B440-A449-8B5E-0BB370604786}" type="presOf" srcId="{8EF931D7-8CB1-F34B-9C35-D901B25663C4}" destId="{1DB98566-3781-554E-9DD4-7027AFD7AB51}" srcOrd="0" destOrd="0" presId="urn:microsoft.com/office/officeart/2005/8/layout/chevron1"/>
    <dgm:cxn modelId="{5C01132A-A49A-3C40-92E7-5830BA94AF64}" srcId="{8EF931D7-8CB1-F34B-9C35-D901B25663C4}" destId="{4F4C5408-5433-7549-9A2F-483958A414B2}" srcOrd="1" destOrd="0" parTransId="{D09D8C9E-0330-0C47-8AF0-DAC8D65C7300}" sibTransId="{D88591AA-FE05-3345-95C7-35E32E1627AD}"/>
    <dgm:cxn modelId="{107D712E-5531-024B-8E1A-86DEB31C0812}" type="presOf" srcId="{4625E3C4-5EAC-4A45-AF00-15DF50D570D2}" destId="{919AC462-47BB-6747-A16F-03D0B8BF1F30}" srcOrd="0" destOrd="0" presId="urn:microsoft.com/office/officeart/2005/8/layout/chevron1"/>
    <dgm:cxn modelId="{69BFC35D-F218-FE4B-A6DB-AA32DF5F921E}" type="presOf" srcId="{3BEF0E4E-05E8-694B-9876-1A1D5103354B}" destId="{EBFDCDA4-6568-6A4F-AA9A-CEA3B52E75A8}" srcOrd="0" destOrd="0" presId="urn:microsoft.com/office/officeart/2005/8/layout/chevron1"/>
    <dgm:cxn modelId="{76677867-67BB-5748-BEF1-EED5BD49CF2B}" srcId="{8EF931D7-8CB1-F34B-9C35-D901B25663C4}" destId="{3BEF0E4E-05E8-694B-9876-1A1D5103354B}" srcOrd="2" destOrd="0" parTransId="{6EDF69EB-38CB-1249-8A32-914E17E74D7B}" sibTransId="{39998F15-2E7F-2544-B0EC-32117271DD39}"/>
    <dgm:cxn modelId="{452332CF-6505-2C4B-AF70-62A21438EAF2}" type="presOf" srcId="{4F4C5408-5433-7549-9A2F-483958A414B2}" destId="{E1E9259C-4857-F140-A720-251C718A4456}" srcOrd="0" destOrd="0" presId="urn:microsoft.com/office/officeart/2005/8/layout/chevron1"/>
    <dgm:cxn modelId="{E76C26DF-2173-6C42-BF60-C8CB801B4E37}" srcId="{8EF931D7-8CB1-F34B-9C35-D901B25663C4}" destId="{4625E3C4-5EAC-4A45-AF00-15DF50D570D2}" srcOrd="0" destOrd="0" parTransId="{5D6BEAFE-BFB4-1C44-83BA-536C61C22D65}" sibTransId="{F58D598C-D3D7-6E42-8F2B-B8B13B29B72D}"/>
    <dgm:cxn modelId="{E0D58A77-6829-1345-A87C-492328EB6EC5}" type="presParOf" srcId="{1DB98566-3781-554E-9DD4-7027AFD7AB51}" destId="{919AC462-47BB-6747-A16F-03D0B8BF1F30}" srcOrd="0" destOrd="0" presId="urn:microsoft.com/office/officeart/2005/8/layout/chevron1"/>
    <dgm:cxn modelId="{2B84E227-C6D5-E84C-841E-691434CCB6A4}" type="presParOf" srcId="{1DB98566-3781-554E-9DD4-7027AFD7AB51}" destId="{C052314C-266E-E946-B42B-289618817266}" srcOrd="1" destOrd="0" presId="urn:microsoft.com/office/officeart/2005/8/layout/chevron1"/>
    <dgm:cxn modelId="{F1CF2509-20B1-1E40-B2DE-A3FCA23101E4}" type="presParOf" srcId="{1DB98566-3781-554E-9DD4-7027AFD7AB51}" destId="{E1E9259C-4857-F140-A720-251C718A4456}" srcOrd="2" destOrd="0" presId="urn:microsoft.com/office/officeart/2005/8/layout/chevron1"/>
    <dgm:cxn modelId="{491B77DE-D9AC-AE46-AF14-4A0B3B6D6FC2}" type="presParOf" srcId="{1DB98566-3781-554E-9DD4-7027AFD7AB51}" destId="{FBCDC8DC-8673-6342-AE27-34CA7DC8F4D2}" srcOrd="3" destOrd="0" presId="urn:microsoft.com/office/officeart/2005/8/layout/chevron1"/>
    <dgm:cxn modelId="{BA1420B6-A4E2-E044-B68F-E42BF69CC8FD}" type="presParOf" srcId="{1DB98566-3781-554E-9DD4-7027AFD7AB51}" destId="{EBFDCDA4-6568-6A4F-AA9A-CEA3B52E75A8}" srcOrd="4" destOrd="0" presId="urn:microsoft.com/office/officeart/2005/8/layout/chevron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C24345-0146-E942-AD10-3EC3C1C5D7C8}">
      <dsp:nvSpPr>
        <dsp:cNvPr id="0" name=""/>
        <dsp:cNvSpPr/>
      </dsp:nvSpPr>
      <dsp:spPr>
        <a:xfrm>
          <a:off x="0" y="0"/>
          <a:ext cx="9294133" cy="719468"/>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FC183D-F50D-8249-8A41-228E5659C71C}">
      <dsp:nvSpPr>
        <dsp:cNvPr id="0" name=""/>
        <dsp:cNvSpPr/>
      </dsp:nvSpPr>
      <dsp:spPr>
        <a:xfrm>
          <a:off x="769549" y="162880"/>
          <a:ext cx="8368350" cy="393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43840" rIns="0" bIns="2438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rPr>
            <a:t>Champ Discovers ICPA</a:t>
          </a:r>
          <a:endParaRPr lang="en-US" sz="2400" kern="1200" dirty="0">
            <a:solidFill>
              <a:schemeClr val="bg1"/>
            </a:solidFill>
          </a:endParaRPr>
        </a:p>
      </dsp:txBody>
      <dsp:txXfrm>
        <a:off x="769549" y="162880"/>
        <a:ext cx="8368350" cy="393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CECF3-AE4F-B343-956D-083A98568ADA}">
      <dsp:nvSpPr>
        <dsp:cNvPr id="0" name=""/>
        <dsp:cNvSpPr/>
      </dsp:nvSpPr>
      <dsp:spPr>
        <a:xfrm>
          <a:off x="682897" y="867260"/>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Attends BOF session</a:t>
          </a:r>
        </a:p>
        <a:p>
          <a:pPr marL="114300" lvl="1" indent="-114300" algn="l" defTabSz="622300">
            <a:lnSpc>
              <a:spcPct val="90000"/>
            </a:lnSpc>
            <a:spcBef>
              <a:spcPct val="0"/>
            </a:spcBef>
            <a:spcAft>
              <a:spcPct val="15000"/>
            </a:spcAft>
            <a:buChar char="•"/>
          </a:pPr>
          <a:r>
            <a:rPr lang="en-US" sz="1400" kern="1200" dirty="0"/>
            <a:t>Watches demo video</a:t>
          </a:r>
        </a:p>
        <a:p>
          <a:pPr marL="114300" lvl="1" indent="-114300" algn="l" defTabSz="622300">
            <a:lnSpc>
              <a:spcPct val="90000"/>
            </a:lnSpc>
            <a:spcBef>
              <a:spcPct val="0"/>
            </a:spcBef>
            <a:spcAft>
              <a:spcPct val="15000"/>
            </a:spcAft>
            <a:buChar char="•"/>
          </a:pPr>
          <a:r>
            <a:rPr lang="en-US" sz="1400" kern="1200" dirty="0"/>
            <a:t>Reads Blogs</a:t>
          </a:r>
        </a:p>
        <a:p>
          <a:pPr marL="114300" lvl="1" indent="-114300" algn="l" defTabSz="622300">
            <a:lnSpc>
              <a:spcPct val="90000"/>
            </a:lnSpc>
            <a:spcBef>
              <a:spcPct val="0"/>
            </a:spcBef>
            <a:spcAft>
              <a:spcPct val="15000"/>
            </a:spcAft>
            <a:buChar char="•"/>
          </a:pPr>
          <a:r>
            <a:rPr lang="en-US" sz="1400" kern="1200" dirty="0"/>
            <a:t>Reads Field Guide</a:t>
          </a:r>
        </a:p>
      </dsp:txBody>
      <dsp:txXfrm>
        <a:off x="1360661" y="1222730"/>
        <a:ext cx="1321638" cy="1658861"/>
      </dsp:txXfrm>
    </dsp:sp>
    <dsp:sp modelId="{AC96772A-567D-954B-9220-48C7AB53BC03}">
      <dsp:nvSpPr>
        <dsp:cNvPr id="0" name=""/>
        <dsp:cNvSpPr/>
      </dsp:nvSpPr>
      <dsp:spPr>
        <a:xfrm>
          <a:off x="5134" y="1374398"/>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Discover</a:t>
          </a:r>
        </a:p>
      </dsp:txBody>
      <dsp:txXfrm>
        <a:off x="203646" y="1572910"/>
        <a:ext cx="958502" cy="958502"/>
      </dsp:txXfrm>
    </dsp:sp>
    <dsp:sp modelId="{FDC60680-E23C-5B45-B4F1-1295AE4E9D9C}">
      <dsp:nvSpPr>
        <dsp:cNvPr id="0" name=""/>
        <dsp:cNvSpPr/>
      </dsp:nvSpPr>
      <dsp:spPr>
        <a:xfrm>
          <a:off x="4241155" y="867260"/>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Completes locally installed </a:t>
          </a:r>
          <a:r>
            <a:rPr lang="en-US" sz="1400" kern="1200" dirty="0" err="1"/>
            <a:t>Quickstart</a:t>
          </a:r>
          <a:endParaRPr lang="en-US" sz="1400" kern="1200" dirty="0"/>
        </a:p>
        <a:p>
          <a:pPr marL="114300" lvl="1" indent="-114300" algn="l" defTabSz="622300">
            <a:lnSpc>
              <a:spcPct val="90000"/>
            </a:lnSpc>
            <a:spcBef>
              <a:spcPct val="0"/>
            </a:spcBef>
            <a:spcAft>
              <a:spcPct val="15000"/>
            </a:spcAft>
            <a:buChar char="•"/>
          </a:pPr>
          <a:r>
            <a:rPr lang="en-US" sz="1400" kern="1200" dirty="0"/>
            <a:t>Completes </a:t>
          </a:r>
          <a:r>
            <a:rPr lang="en-US" sz="1400" kern="1200" dirty="0" err="1"/>
            <a:t>AppMod</a:t>
          </a:r>
          <a:r>
            <a:rPr lang="en-US" sz="1400" kern="1200" dirty="0"/>
            <a:t> trial</a:t>
          </a:r>
        </a:p>
        <a:p>
          <a:pPr marL="114300" lvl="1" indent="-114300" algn="l" defTabSz="622300">
            <a:lnSpc>
              <a:spcPct val="90000"/>
            </a:lnSpc>
            <a:spcBef>
              <a:spcPct val="0"/>
            </a:spcBef>
            <a:spcAft>
              <a:spcPct val="15000"/>
            </a:spcAft>
            <a:buChar char="•"/>
          </a:pPr>
          <a:r>
            <a:rPr lang="en-US" sz="1400" kern="1200" dirty="0"/>
            <a:t>Schedules time with  expert</a:t>
          </a:r>
        </a:p>
      </dsp:txBody>
      <dsp:txXfrm>
        <a:off x="4918918" y="1222730"/>
        <a:ext cx="1321638" cy="1658861"/>
      </dsp:txXfrm>
    </dsp:sp>
    <dsp:sp modelId="{C92BAB11-4BD8-6D4A-93B6-CE26AD448070}">
      <dsp:nvSpPr>
        <dsp:cNvPr id="0" name=""/>
        <dsp:cNvSpPr/>
      </dsp:nvSpPr>
      <dsp:spPr>
        <a:xfrm>
          <a:off x="3563391" y="1374398"/>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Try</a:t>
          </a:r>
        </a:p>
      </dsp:txBody>
      <dsp:txXfrm>
        <a:off x="3761903" y="1572910"/>
        <a:ext cx="958502" cy="958502"/>
      </dsp:txXfrm>
    </dsp:sp>
    <dsp:sp modelId="{8DC9DAE7-2256-E445-BED4-17DC586D4749}">
      <dsp:nvSpPr>
        <dsp:cNvPr id="0" name=""/>
        <dsp:cNvSpPr/>
      </dsp:nvSpPr>
      <dsp:spPr>
        <a:xfrm>
          <a:off x="7799412" y="867260"/>
          <a:ext cx="2711053" cy="2369801"/>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1778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Todd installs product</a:t>
          </a:r>
        </a:p>
        <a:p>
          <a:pPr marL="114300" lvl="1" indent="-114300" algn="l" defTabSz="622300">
            <a:lnSpc>
              <a:spcPct val="90000"/>
            </a:lnSpc>
            <a:spcBef>
              <a:spcPct val="0"/>
            </a:spcBef>
            <a:spcAft>
              <a:spcPct val="15000"/>
            </a:spcAft>
            <a:buChar char="•"/>
          </a:pPr>
          <a:r>
            <a:rPr lang="en-US" sz="1400" kern="1200" dirty="0"/>
            <a:t>Completes App Mod process</a:t>
          </a:r>
        </a:p>
        <a:p>
          <a:pPr marL="114300" lvl="1" indent="-114300" algn="l" defTabSz="622300">
            <a:lnSpc>
              <a:spcPct val="90000"/>
            </a:lnSpc>
            <a:spcBef>
              <a:spcPct val="0"/>
            </a:spcBef>
            <a:spcAft>
              <a:spcPct val="15000"/>
            </a:spcAft>
            <a:buChar char="•"/>
          </a:pPr>
          <a:r>
            <a:rPr lang="en-US" sz="1400" kern="1200" dirty="0"/>
            <a:t>Generates collections and notifies developers</a:t>
          </a:r>
        </a:p>
      </dsp:txBody>
      <dsp:txXfrm>
        <a:off x="8477175" y="1222730"/>
        <a:ext cx="1321638" cy="1658861"/>
      </dsp:txXfrm>
    </dsp:sp>
    <dsp:sp modelId="{CBA4D21C-1CA7-2B41-BCCD-51E708581F57}">
      <dsp:nvSpPr>
        <dsp:cNvPr id="0" name=""/>
        <dsp:cNvSpPr/>
      </dsp:nvSpPr>
      <dsp:spPr>
        <a:xfrm>
          <a:off x="7121649" y="1374398"/>
          <a:ext cx="1355526" cy="13555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US" sz="2100" kern="1200" dirty="0"/>
            <a:t>Deploy</a:t>
          </a:r>
        </a:p>
      </dsp:txBody>
      <dsp:txXfrm>
        <a:off x="7320161" y="1572910"/>
        <a:ext cx="958502" cy="9585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AC462-47BB-6747-A16F-03D0B8BF1F30}">
      <dsp:nvSpPr>
        <dsp:cNvPr id="0" name=""/>
        <dsp:cNvSpPr/>
      </dsp:nvSpPr>
      <dsp:spPr>
        <a:xfrm>
          <a:off x="2917"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i="0" kern="1200" dirty="0"/>
            <a:t>As a solutions architect, I need to stay well-informed of technologies that will increase productivity but protect investments.</a:t>
          </a:r>
          <a:endParaRPr lang="en-US" sz="1500" kern="1200" dirty="0"/>
        </a:p>
      </dsp:txBody>
      <dsp:txXfrm>
        <a:off x="566638" y="0"/>
        <a:ext cx="2426474" cy="1127442"/>
      </dsp:txXfrm>
    </dsp:sp>
    <dsp:sp modelId="{E1E9259C-4857-F140-A720-251C718A4456}">
      <dsp:nvSpPr>
        <dsp:cNvPr id="0" name=""/>
        <dsp:cNvSpPr/>
      </dsp:nvSpPr>
      <dsp:spPr>
        <a:xfrm>
          <a:off x="3201441"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i="0" kern="1200" dirty="0"/>
            <a:t>As a solutions architect, I need to evaluate technologies and conduct trials to choose the best solution.</a:t>
          </a:r>
          <a:endParaRPr lang="en-US" sz="1500" kern="1200" dirty="0"/>
        </a:p>
      </dsp:txBody>
      <dsp:txXfrm>
        <a:off x="3765162" y="0"/>
        <a:ext cx="2426474" cy="1127442"/>
      </dsp:txXfrm>
    </dsp:sp>
    <dsp:sp modelId="{EBFDCDA4-6568-6A4F-AA9A-CEA3B52E75A8}">
      <dsp:nvSpPr>
        <dsp:cNvPr id="0" name=""/>
        <dsp:cNvSpPr/>
      </dsp:nvSpPr>
      <dsp:spPr>
        <a:xfrm>
          <a:off x="6399966"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en-US" sz="1500" b="0" i="0" kern="1200" dirty="0"/>
            <a:t>As a solutions architect, I need to oversee the delivery of the solution into production.</a:t>
          </a:r>
          <a:endParaRPr lang="en-US" sz="1500" kern="1200" dirty="0"/>
        </a:p>
      </dsp:txBody>
      <dsp:txXfrm>
        <a:off x="6963687" y="0"/>
        <a:ext cx="2426474" cy="112744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6A57B-3169-4341-BE61-CD39BFF37650}" type="datetimeFigureOut">
              <a:rPr lang="en-US" smtClean="0"/>
              <a:t>2/12/2020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B4A2D-17D8-6E47-901B-C517BDBD6003}" type="slidenum">
              <a:rPr lang="en-US" smtClean="0"/>
              <a:t>‹#›</a:t>
            </a:fld>
            <a:endParaRPr lang="en-US"/>
          </a:p>
        </p:txBody>
      </p:sp>
    </p:spTree>
    <p:extLst>
      <p:ext uri="{BB962C8B-B14F-4D97-AF65-F5344CB8AC3E}">
        <p14:creationId xmlns:p14="http://schemas.microsoft.com/office/powerpoint/2010/main" val="407180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1</a:t>
            </a:fld>
            <a:endParaRPr lang="en-US"/>
          </a:p>
        </p:txBody>
      </p:sp>
    </p:spTree>
    <p:extLst>
      <p:ext uri="{BB962C8B-B14F-4D97-AF65-F5344CB8AC3E}">
        <p14:creationId xmlns:p14="http://schemas.microsoft.com/office/powerpoint/2010/main" val="1985627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slide describes Champ’s intentions during 3 phases of the learning journey and the types of content that will support her. Included are the green lights to a the next phase. The Discover phase is a research phase in which Champ learns how CP4Apps can help reach the company's goals for rapid development of cloud native apps, relieving developers of DevOps tasks, and modernizing apps while maintaining existing investment. The Try phase is when Champ creates a POC and determines if ICPA is the correct solution. Try can be done independently or with the help of an IBM expert The Buy and Deploy phase is the implementation phase of a production deployment.</a:t>
            </a:r>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6</a:t>
            </a:fld>
            <a:endParaRPr lang="en-US"/>
          </a:p>
        </p:txBody>
      </p:sp>
    </p:spTree>
    <p:extLst>
      <p:ext uri="{BB962C8B-B14F-4D97-AF65-F5344CB8AC3E}">
        <p14:creationId xmlns:p14="http://schemas.microsoft.com/office/powerpoint/2010/main" val="1727977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8</a:t>
            </a:fld>
            <a:endParaRPr lang="en-US"/>
          </a:p>
        </p:txBody>
      </p:sp>
    </p:spTree>
    <p:extLst>
      <p:ext uri="{BB962C8B-B14F-4D97-AF65-F5344CB8AC3E}">
        <p14:creationId xmlns:p14="http://schemas.microsoft.com/office/powerpoint/2010/main" val="2338187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753A-4F27-E248-9E96-6C8BBC11D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4C3029-6599-404B-8AD4-0FCA1EF8C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21F49-489B-6E4B-9A18-B3D9E2D9176A}"/>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5" name="Footer Placeholder 4">
            <a:extLst>
              <a:ext uri="{FF2B5EF4-FFF2-40B4-BE49-F238E27FC236}">
                <a16:creationId xmlns:a16="http://schemas.microsoft.com/office/drawing/2014/main" id="{0D6C2F81-2ACC-3E48-B84D-3CCE39753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9A030-8042-AD46-B5A9-D90BD1940355}"/>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1685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91E9-372E-AE43-B128-8B00D80AD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F7F338-92F1-5B4A-891B-7DC59E064F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06AD0-6D98-E647-9527-3581A271FC87}"/>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5" name="Footer Placeholder 4">
            <a:extLst>
              <a:ext uri="{FF2B5EF4-FFF2-40B4-BE49-F238E27FC236}">
                <a16:creationId xmlns:a16="http://schemas.microsoft.com/office/drawing/2014/main" id="{5BBA287B-397B-DD40-BC76-F20E6B97F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0C3D1-429F-EE4F-A460-FC98D93383F4}"/>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98145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5D431-745A-B344-B8B2-413CFFE405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D799B9-8E4C-8741-AB2A-848F7CFC0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77166-80FB-B742-A842-8092E394DA93}"/>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5" name="Footer Placeholder 4">
            <a:extLst>
              <a:ext uri="{FF2B5EF4-FFF2-40B4-BE49-F238E27FC236}">
                <a16:creationId xmlns:a16="http://schemas.microsoft.com/office/drawing/2014/main" id="{92B2EFD3-54BB-E044-9295-099D46E34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0A155-56F0-8A44-99EA-A3629AF80E01}"/>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94737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CAE3-7203-F64B-BA49-F6C65E76C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4B0D4-A30C-7B4E-8485-F5653BEAC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CF311-B082-B041-8ACC-FFCF911A5A86}"/>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5" name="Footer Placeholder 4">
            <a:extLst>
              <a:ext uri="{FF2B5EF4-FFF2-40B4-BE49-F238E27FC236}">
                <a16:creationId xmlns:a16="http://schemas.microsoft.com/office/drawing/2014/main" id="{40031A16-0467-8B4A-AEF9-F13F309A5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E0ED8-7908-F943-A37F-9C12A6C57DEF}"/>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295921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C95-7927-3F4A-8AD2-D38B5E821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31237-DF45-B74E-A56E-0CE7A5C7E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E4253D-81AB-4B4E-99B8-BECDAD8EF7E8}"/>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5" name="Footer Placeholder 4">
            <a:extLst>
              <a:ext uri="{FF2B5EF4-FFF2-40B4-BE49-F238E27FC236}">
                <a16:creationId xmlns:a16="http://schemas.microsoft.com/office/drawing/2014/main" id="{AFCDF6DC-65D3-A34F-9A0E-1F78ECAD9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B34CB-7873-1F4D-A72C-C4BD7028B234}"/>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60109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7153-8B86-234B-BD00-573F0EB33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3BDDB5-31C4-6F4D-9B97-3FF77425B3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DF51FB-C761-0244-BB19-2BA4592828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4569BB-E464-A942-B1E2-F88580F4D254}"/>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6" name="Footer Placeholder 5">
            <a:extLst>
              <a:ext uri="{FF2B5EF4-FFF2-40B4-BE49-F238E27FC236}">
                <a16:creationId xmlns:a16="http://schemas.microsoft.com/office/drawing/2014/main" id="{B010F5E3-C222-3346-9CB0-DA202E729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5B4E2-D8EB-2844-AE52-E6B0F3D53E26}"/>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82545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EF8F-A451-C740-B56F-96D68159A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D248A1-3075-064F-9A0F-30AC35467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9D972-09B2-FC46-9C9A-661DE20665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44B4BF-2648-E44B-9F38-0CAFEDCA4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0D33E8-2033-EB4D-8F21-A33303AEC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5A3E77-0F8A-C54A-8318-855453719FDE}"/>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8" name="Footer Placeholder 7">
            <a:extLst>
              <a:ext uri="{FF2B5EF4-FFF2-40B4-BE49-F238E27FC236}">
                <a16:creationId xmlns:a16="http://schemas.microsoft.com/office/drawing/2014/main" id="{75A29D46-28CD-7244-981A-DD14E73B5E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A0AC60-E342-AC4E-BD54-C4203DD6BB29}"/>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41504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CB9C-487A-764B-A5E0-6B568EABD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390B7E-D4CD-F245-A2AE-7E891722D63C}"/>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4" name="Footer Placeholder 3">
            <a:extLst>
              <a:ext uri="{FF2B5EF4-FFF2-40B4-BE49-F238E27FC236}">
                <a16:creationId xmlns:a16="http://schemas.microsoft.com/office/drawing/2014/main" id="{2B31FF5C-D482-1646-806B-0E7436B351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53DD5-A40E-F64E-8FB6-411A5DA531D7}"/>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43830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851AC-0971-C741-A2DA-01D4889BB376}"/>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3" name="Footer Placeholder 2">
            <a:extLst>
              <a:ext uri="{FF2B5EF4-FFF2-40B4-BE49-F238E27FC236}">
                <a16:creationId xmlns:a16="http://schemas.microsoft.com/office/drawing/2014/main" id="{0B74123B-CEAA-714B-81D9-55A9FE4BDE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CE7F3-7565-EB4D-BC2F-63B891445366}"/>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111460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ACDC-ECC7-2646-8357-3475EF375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6ED5D1-61C8-9F47-8C32-1C445F766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64567-0746-D449-A6AD-0A430B361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326D2-D996-B940-AB5A-627458D67EE5}"/>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6" name="Footer Placeholder 5">
            <a:extLst>
              <a:ext uri="{FF2B5EF4-FFF2-40B4-BE49-F238E27FC236}">
                <a16:creationId xmlns:a16="http://schemas.microsoft.com/office/drawing/2014/main" id="{8EBA9D4A-94DF-C642-881A-72B293F1A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AC6F4-CDD7-9840-89A2-FB7703C2DE89}"/>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150112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02B4-B84E-FA45-98AF-8745B8B0D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78EA5-BF5E-074F-A950-382EA22DF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33EE5-257F-9241-8588-0472AF1AE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62F4B-D699-D542-971D-F343F8708A8B}"/>
              </a:ext>
            </a:extLst>
          </p:cNvPr>
          <p:cNvSpPr>
            <a:spLocks noGrp="1"/>
          </p:cNvSpPr>
          <p:nvPr>
            <p:ph type="dt" sz="half" idx="10"/>
          </p:nvPr>
        </p:nvSpPr>
        <p:spPr/>
        <p:txBody>
          <a:bodyPr/>
          <a:lstStyle/>
          <a:p>
            <a:fld id="{CF75C551-60F7-7343-86CD-82E06A00897B}" type="datetimeFigureOut">
              <a:rPr lang="en-US" smtClean="0"/>
              <a:t>2/12/2020</a:t>
            </a:fld>
            <a:endParaRPr lang="en-US"/>
          </a:p>
        </p:txBody>
      </p:sp>
      <p:sp>
        <p:nvSpPr>
          <p:cNvPr id="6" name="Footer Placeholder 5">
            <a:extLst>
              <a:ext uri="{FF2B5EF4-FFF2-40B4-BE49-F238E27FC236}">
                <a16:creationId xmlns:a16="http://schemas.microsoft.com/office/drawing/2014/main" id="{BFD93939-A19D-C644-8DAB-6A65D54F8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760D1-FE43-704E-91B6-2BDE230EA7D4}"/>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88751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436F9-C4E8-D743-BE7E-2EC448466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DBEFA2-5077-F647-8033-6F9099365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B152E-FE19-C244-BDE4-3F397CAB3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5C551-60F7-7343-86CD-82E06A00897B}" type="datetimeFigureOut">
              <a:rPr lang="en-US" smtClean="0"/>
              <a:t>2/12/2020</a:t>
            </a:fld>
            <a:endParaRPr lang="en-US"/>
          </a:p>
        </p:txBody>
      </p:sp>
      <p:sp>
        <p:nvSpPr>
          <p:cNvPr id="5" name="Footer Placeholder 4">
            <a:extLst>
              <a:ext uri="{FF2B5EF4-FFF2-40B4-BE49-F238E27FC236}">
                <a16:creationId xmlns:a16="http://schemas.microsoft.com/office/drawing/2014/main" id="{3E467DEB-129B-FE45-AB35-AB2514338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2C0F25-2553-D741-B3A4-1FBE7F734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0EF8D-33A1-324A-84AF-0671348118DE}" type="slidenum">
              <a:rPr lang="en-US" smtClean="0"/>
              <a:t>‹#›</a:t>
            </a:fld>
            <a:endParaRPr lang="en-US"/>
          </a:p>
        </p:txBody>
      </p:sp>
    </p:spTree>
    <p:extLst>
      <p:ext uri="{BB962C8B-B14F-4D97-AF65-F5344CB8AC3E}">
        <p14:creationId xmlns:p14="http://schemas.microsoft.com/office/powerpoint/2010/main" val="222214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bm.com/support/knowledgecenter/SSCSJL/welcome.html" TargetMode="External"/><Relationship Id="rId2" Type="http://schemas.openxmlformats.org/officeDocument/2006/relationships/hyperlink" Target="https://kabanero.io/docs/" TargetMode="External"/><Relationship Id="rId1" Type="http://schemas.openxmlformats.org/officeDocument/2006/relationships/slideLayout" Target="../slideLayouts/slideLayout2.xml"/><Relationship Id="rId6" Type="http://schemas.openxmlformats.org/officeDocument/2006/relationships/hyperlink" Target="https://www.ibm.com/community/" TargetMode="External"/><Relationship Id="rId5" Type="http://schemas.openxmlformats.org/officeDocument/2006/relationships/hyperlink" Target="https://www.ibm.com/developerworks/community/groups/service/html/communitystart?communityUuid=2f20f62a-eec3-465b-acb6-6df8685a065c" TargetMode="External"/><Relationship Id="rId4" Type="http://schemas.openxmlformats.org/officeDocument/2006/relationships/hyperlink" Target="https://cloud.ibm.com/docs/cloud-pak-applications?topic=cloud-pak-applications-getting-starte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eclipse.org/codewind/" TargetMode="External"/><Relationship Id="rId7" Type="http://schemas.openxmlformats.org/officeDocument/2006/relationships/hyperlink" Target="https://knative.dev/" TargetMode="External"/><Relationship Id="rId2" Type="http://schemas.openxmlformats.org/officeDocument/2006/relationships/hyperlink" Target="https://appsody.dev/" TargetMode="External"/><Relationship Id="rId1" Type="http://schemas.openxmlformats.org/officeDocument/2006/relationships/slideLayout" Target="../slideLayouts/slideLayout2.xml"/><Relationship Id="rId6" Type="http://schemas.openxmlformats.org/officeDocument/2006/relationships/hyperlink" Target="https://istio.io/" TargetMode="External"/><Relationship Id="rId5" Type="http://schemas.openxmlformats.org/officeDocument/2006/relationships/hyperlink" Target="https://razee.io/" TargetMode="External"/><Relationship Id="rId4" Type="http://schemas.openxmlformats.org/officeDocument/2006/relationships/hyperlink" Target="https://tekton.dev/"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tacoda.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loud.ibm.com/docs/home/alldoc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bm.com/support/knowledgecenter/SSCSJL/welcome.html" TargetMode="External"/><Relationship Id="rId2" Type="http://schemas.openxmlformats.org/officeDocument/2006/relationships/hyperlink" Target="https://kabanero.io/docs/" TargetMode="External"/><Relationship Id="rId1" Type="http://schemas.openxmlformats.org/officeDocument/2006/relationships/slideLayout" Target="../slideLayouts/slideLayout2.xml"/><Relationship Id="rId5" Type="http://schemas.openxmlformats.org/officeDocument/2006/relationships/hyperlink" Target="https://kabanero.io/guides/" TargetMode="External"/><Relationship Id="rId4" Type="http://schemas.openxmlformats.org/officeDocument/2006/relationships/hyperlink" Target="https://cloud.ibm.com/docs/cloud-pak-applications?topic=cloud-pak-applications-getting-started"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hyperlink" Target="https://mediacenter.ibm.com/" TargetMode="External"/><Relationship Id="rId3" Type="http://schemas.openxmlformats.org/officeDocument/2006/relationships/hyperlink" Target="https://kabanero.io/blog/" TargetMode="External"/><Relationship Id="rId7" Type="http://schemas.openxmlformats.org/officeDocument/2006/relationships/hyperlink" Target="https://medium.com/appsod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ibm.com/blogs/cloud-computing" TargetMode="External"/><Relationship Id="rId11" Type="http://schemas.openxmlformats.org/officeDocument/2006/relationships/hyperlink" Target="https://www.ibm.com/cloud/cloud-pak-for-applications" TargetMode="External"/><Relationship Id="rId5" Type="http://schemas.openxmlformats.org/officeDocument/2006/relationships/hyperlink" Target="https://www.ibm.com/cloud/blog/" TargetMode="External"/><Relationship Id="rId10" Type="http://schemas.openxmlformats.org/officeDocument/2006/relationships/hyperlink" Target="https://www.ibm.com/cloud/garage" TargetMode="External"/><Relationship Id="rId4" Type="http://schemas.openxmlformats.org/officeDocument/2006/relationships/hyperlink" Target="https://developer.ibm.com/blogs/" TargetMode="External"/><Relationship Id="rId9" Type="http://schemas.openxmlformats.org/officeDocument/2006/relationships/hyperlink" Target="https://www.ibm.com/downloads/cas/QWB9X1G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ibm.com/software/lt/info/trials/" TargetMode="External"/><Relationship Id="rId7" Type="http://schemas.openxmlformats.org/officeDocument/2006/relationships/hyperlink" Target="https://openliberty.io/guides/?search=Interactive&amp;key=tag" TargetMode="External"/><Relationship Id="rId2" Type="http://schemas.openxmlformats.org/officeDocument/2006/relationships/hyperlink" Target="https://ibm-cloud-architecture.github.io/Learning-Kabanero-101" TargetMode="External"/><Relationship Id="rId1" Type="http://schemas.openxmlformats.org/officeDocument/2006/relationships/slideLayout" Target="../slideLayouts/slideLayout2.xml"/><Relationship Id="rId6" Type="http://schemas.openxmlformats.org/officeDocument/2006/relationships/hyperlink" Target="https://www.katacoda.com/" TargetMode="External"/><Relationship Id="rId5" Type="http://schemas.openxmlformats.org/officeDocument/2006/relationships/hyperlink" Target="https://www.ibm.com/demos/" TargetMode="External"/><Relationship Id="rId4" Type="http://schemas.openxmlformats.org/officeDocument/2006/relationships/hyperlink" Target="https://www.ibm.com/cloud/garage/tutorials/install-ibm-transformation-advisor-loc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EEE0-98DA-B04D-90E5-EECF592B7F74}"/>
              </a:ext>
            </a:extLst>
          </p:cNvPr>
          <p:cNvSpPr>
            <a:spLocks noGrp="1"/>
          </p:cNvSpPr>
          <p:nvPr>
            <p:ph type="ctrTitle"/>
          </p:nvPr>
        </p:nvSpPr>
        <p:spPr/>
        <p:txBody>
          <a:bodyPr/>
          <a:lstStyle/>
          <a:p>
            <a:r>
              <a:rPr lang="en-US" dirty="0"/>
              <a:t>Champ</a:t>
            </a:r>
          </a:p>
        </p:txBody>
      </p:sp>
      <p:sp>
        <p:nvSpPr>
          <p:cNvPr id="3" name="Subtitle 2">
            <a:extLst>
              <a:ext uri="{FF2B5EF4-FFF2-40B4-BE49-F238E27FC236}">
                <a16:creationId xmlns:a16="http://schemas.microsoft.com/office/drawing/2014/main" id="{0FEFD422-2BC2-B24D-BBD6-1B4A6064D52C}"/>
              </a:ext>
            </a:extLst>
          </p:cNvPr>
          <p:cNvSpPr>
            <a:spLocks noGrp="1"/>
          </p:cNvSpPr>
          <p:nvPr>
            <p:ph type="subTitle" idx="1"/>
          </p:nvPr>
        </p:nvSpPr>
        <p:spPr/>
        <p:txBody>
          <a:bodyPr/>
          <a:lstStyle/>
          <a:p>
            <a:r>
              <a:rPr lang="en-US" dirty="0"/>
              <a:t>Cloud Pak for Apps Learning Journey</a:t>
            </a:r>
          </a:p>
        </p:txBody>
      </p:sp>
      <p:sp>
        <p:nvSpPr>
          <p:cNvPr id="4" name="TextBox 3">
            <a:extLst>
              <a:ext uri="{FF2B5EF4-FFF2-40B4-BE49-F238E27FC236}">
                <a16:creationId xmlns:a16="http://schemas.microsoft.com/office/drawing/2014/main" id="{81D1F39B-1DEC-614D-B25E-8C23976E49B0}"/>
              </a:ext>
            </a:extLst>
          </p:cNvPr>
          <p:cNvSpPr txBox="1"/>
          <p:nvPr/>
        </p:nvSpPr>
        <p:spPr>
          <a:xfrm>
            <a:off x="9749109" y="5735637"/>
            <a:ext cx="1990170" cy="830997"/>
          </a:xfrm>
          <a:prstGeom prst="rect">
            <a:avLst/>
          </a:prstGeom>
          <a:noFill/>
        </p:spPr>
        <p:txBody>
          <a:bodyPr wrap="square" rtlCol="0">
            <a:spAutoFit/>
          </a:bodyPr>
          <a:lstStyle/>
          <a:p>
            <a:r>
              <a:rPr lang="en-US" sz="1200" dirty="0"/>
              <a:t>Barbara Schramm</a:t>
            </a:r>
          </a:p>
          <a:p>
            <a:r>
              <a:rPr lang="en-US" sz="1200" dirty="0"/>
              <a:t>@</a:t>
            </a:r>
            <a:r>
              <a:rPr lang="en-US" sz="1200" dirty="0" err="1"/>
              <a:t>barbaras</a:t>
            </a:r>
            <a:endParaRPr lang="en-US" sz="1200" dirty="0"/>
          </a:p>
          <a:p>
            <a:r>
              <a:rPr lang="en-US" sz="1200" dirty="0"/>
              <a:t>Content Architect for ICPA</a:t>
            </a:r>
          </a:p>
          <a:p>
            <a:r>
              <a:rPr lang="en-US" sz="1200" dirty="0"/>
              <a:t>09/27/19</a:t>
            </a:r>
          </a:p>
        </p:txBody>
      </p:sp>
    </p:spTree>
    <p:extLst>
      <p:ext uri="{BB962C8B-B14F-4D97-AF65-F5344CB8AC3E}">
        <p14:creationId xmlns:p14="http://schemas.microsoft.com/office/powerpoint/2010/main" val="48017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6C29-2305-3049-AE95-B5A98D42DCA1}"/>
              </a:ext>
            </a:extLst>
          </p:cNvPr>
          <p:cNvSpPr>
            <a:spLocks noGrp="1"/>
          </p:cNvSpPr>
          <p:nvPr>
            <p:ph type="title"/>
          </p:nvPr>
        </p:nvSpPr>
        <p:spPr>
          <a:xfrm>
            <a:off x="598219" y="270165"/>
            <a:ext cx="10755581" cy="410872"/>
          </a:xfrm>
        </p:spPr>
        <p:txBody>
          <a:bodyPr>
            <a:normAutofit fontScale="90000"/>
          </a:bodyPr>
          <a:lstStyle/>
          <a:p>
            <a:r>
              <a:rPr lang="en-US" dirty="0"/>
              <a:t>Content formats and locations for Deploy Phase</a:t>
            </a:r>
          </a:p>
        </p:txBody>
      </p:sp>
      <p:sp>
        <p:nvSpPr>
          <p:cNvPr id="3" name="Content Placeholder 2">
            <a:extLst>
              <a:ext uri="{FF2B5EF4-FFF2-40B4-BE49-F238E27FC236}">
                <a16:creationId xmlns:a16="http://schemas.microsoft.com/office/drawing/2014/main" id="{6CD69504-A011-E34D-88AE-590264A6CCD1}"/>
              </a:ext>
            </a:extLst>
          </p:cNvPr>
          <p:cNvSpPr>
            <a:spLocks noGrp="1"/>
          </p:cNvSpPr>
          <p:nvPr>
            <p:ph idx="1"/>
          </p:nvPr>
        </p:nvSpPr>
        <p:spPr>
          <a:xfrm>
            <a:off x="838200" y="1306286"/>
            <a:ext cx="10515600" cy="4870677"/>
          </a:xfrm>
        </p:spPr>
        <p:txBody>
          <a:bodyPr>
            <a:normAutofit/>
          </a:bodyPr>
          <a:lstStyle/>
          <a:p>
            <a:pPr marL="0" indent="0">
              <a:buNone/>
            </a:pPr>
            <a:endParaRPr lang="en-US" sz="1600" dirty="0"/>
          </a:p>
        </p:txBody>
      </p:sp>
      <p:graphicFrame>
        <p:nvGraphicFramePr>
          <p:cNvPr id="4" name="Table 3">
            <a:extLst>
              <a:ext uri="{FF2B5EF4-FFF2-40B4-BE49-F238E27FC236}">
                <a16:creationId xmlns:a16="http://schemas.microsoft.com/office/drawing/2014/main" id="{C844C0BA-A760-B34C-AD3B-3A32CAFBF412}"/>
              </a:ext>
            </a:extLst>
          </p:cNvPr>
          <p:cNvGraphicFramePr>
            <a:graphicFrameLocks noGrp="1"/>
          </p:cNvGraphicFramePr>
          <p:nvPr>
            <p:extLst>
              <p:ext uri="{D42A27DB-BD31-4B8C-83A1-F6EECF244321}">
                <p14:modId xmlns:p14="http://schemas.microsoft.com/office/powerpoint/2010/main" val="3379638423"/>
              </p:ext>
            </p:extLst>
          </p:nvPr>
        </p:nvGraphicFramePr>
        <p:xfrm>
          <a:off x="321972" y="681038"/>
          <a:ext cx="11513712" cy="6156826"/>
        </p:xfrm>
        <a:graphic>
          <a:graphicData uri="http://schemas.openxmlformats.org/drawingml/2006/table">
            <a:tbl>
              <a:tblPr firstRow="1" bandRow="1">
                <a:tableStyleId>{5C22544A-7EE6-4342-B048-85BDC9FD1C3A}</a:tableStyleId>
              </a:tblPr>
              <a:tblGrid>
                <a:gridCol w="3330174">
                  <a:extLst>
                    <a:ext uri="{9D8B030D-6E8A-4147-A177-3AD203B41FA5}">
                      <a16:colId xmlns:a16="http://schemas.microsoft.com/office/drawing/2014/main" val="741759729"/>
                    </a:ext>
                  </a:extLst>
                </a:gridCol>
                <a:gridCol w="1888774">
                  <a:extLst>
                    <a:ext uri="{9D8B030D-6E8A-4147-A177-3AD203B41FA5}">
                      <a16:colId xmlns:a16="http://schemas.microsoft.com/office/drawing/2014/main" val="1568308000"/>
                    </a:ext>
                  </a:extLst>
                </a:gridCol>
                <a:gridCol w="6294764">
                  <a:extLst>
                    <a:ext uri="{9D8B030D-6E8A-4147-A177-3AD203B41FA5}">
                      <a16:colId xmlns:a16="http://schemas.microsoft.com/office/drawing/2014/main" val="1613632746"/>
                    </a:ext>
                  </a:extLst>
                </a:gridCol>
              </a:tblGrid>
              <a:tr h="440752">
                <a:tc>
                  <a:txBody>
                    <a:bodyPr/>
                    <a:lstStyle/>
                    <a:p>
                      <a:r>
                        <a:rPr lang="en-US" dirty="0"/>
                        <a:t>Content</a:t>
                      </a:r>
                    </a:p>
                  </a:txBody>
                  <a:tcPr/>
                </a:tc>
                <a:tc>
                  <a:txBody>
                    <a:bodyPr/>
                    <a:lstStyle/>
                    <a:p>
                      <a:r>
                        <a:rPr lang="en-US" dirty="0"/>
                        <a:t>Format</a:t>
                      </a:r>
                    </a:p>
                  </a:txBody>
                  <a:tcPr/>
                </a:tc>
                <a:tc>
                  <a:txBody>
                    <a:bodyPr/>
                    <a:lstStyle/>
                    <a:p>
                      <a:r>
                        <a:rPr lang="en-US" dirty="0"/>
                        <a:t>Location (Current, Proposed)</a:t>
                      </a:r>
                    </a:p>
                  </a:txBody>
                  <a:tcPr/>
                </a:tc>
                <a:extLst>
                  <a:ext uri="{0D108BD9-81ED-4DB2-BD59-A6C34878D82A}">
                    <a16:rowId xmlns:a16="http://schemas.microsoft.com/office/drawing/2014/main" val="2515560993"/>
                  </a:ext>
                </a:extLst>
              </a:tr>
              <a:tr h="1420254">
                <a:tc>
                  <a:txBody>
                    <a:bodyPr/>
                    <a:lstStyle/>
                    <a:p>
                      <a:r>
                        <a:rPr lang="en-US" sz="1600" dirty="0"/>
                        <a:t>Installation</a:t>
                      </a:r>
                    </a:p>
                  </a:txBody>
                  <a:tcPr/>
                </a:tc>
                <a:tc>
                  <a:txBody>
                    <a:bodyPr/>
                    <a:lstStyle/>
                    <a:p>
                      <a:r>
                        <a:rPr lang="en-US" sz="1600" dirty="0"/>
                        <a:t>HTML</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a:t>C - </a:t>
                      </a:r>
                      <a:r>
                        <a:rPr lang="en-US" sz="1600" dirty="0">
                          <a:hlinkClick r:id="rId2"/>
                        </a:rPr>
                        <a:t>https://kabanero.io/docs/</a:t>
                      </a:r>
                      <a:r>
                        <a:rPr lang="en-US" sz="1600" dirty="0"/>
                        <a:t>– for installing the open source version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a:hlinkClick r:id="rId3"/>
                        </a:rPr>
                        <a:t>https://www.ibm.com/support/knowledgecenter/SSCSJL/welcome.html</a:t>
                      </a:r>
                      <a:r>
                        <a:rPr lang="en-US" sz="1600" dirty="0"/>
                        <a:t> – for installing ICPA airgap</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a:hlinkClick r:id="rId4"/>
                        </a:rPr>
                        <a:t>https://cloud.ibm.com/docs/cloud-pak-applications?topic=cloud-pak-applications-getting-started</a:t>
                      </a:r>
                      <a:r>
                        <a:rPr lang="en-US" sz="1600" dirty="0"/>
                        <a:t> - cloud</a:t>
                      </a:r>
                    </a:p>
                  </a:txBody>
                  <a:tcPr/>
                </a:tc>
                <a:extLst>
                  <a:ext uri="{0D108BD9-81ED-4DB2-BD59-A6C34878D82A}">
                    <a16:rowId xmlns:a16="http://schemas.microsoft.com/office/drawing/2014/main" val="3864606259"/>
                  </a:ext>
                </a:extLst>
              </a:tr>
              <a:tr h="557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E2E tutorial, incl TA</a:t>
                      </a:r>
                    </a:p>
                  </a:txBody>
                  <a:tcPr/>
                </a:tc>
                <a:tc>
                  <a:txBody>
                    <a:bodyPr/>
                    <a:lstStyle/>
                    <a:p>
                      <a:r>
                        <a:rPr lang="en-US" sz="1600" dirty="0"/>
                        <a:t>Guide</a:t>
                      </a:r>
                    </a:p>
                  </a:txBody>
                  <a:tcPr/>
                </a:tc>
                <a:tc>
                  <a:txBody>
                    <a:bodyPr/>
                    <a:lstStyle/>
                    <a:p>
                      <a:r>
                        <a:rPr lang="en-US" sz="1600" dirty="0"/>
                        <a:t>C- Guides do not include the TA process</a:t>
                      </a:r>
                    </a:p>
                    <a:p>
                      <a:r>
                        <a:rPr lang="en-US" sz="1600" dirty="0"/>
                        <a:t>P- Guide for E2E</a:t>
                      </a:r>
                    </a:p>
                  </a:txBody>
                  <a:tcPr/>
                </a:tc>
                <a:extLst>
                  <a:ext uri="{0D108BD9-81ED-4DB2-BD59-A6C34878D82A}">
                    <a16:rowId xmlns:a16="http://schemas.microsoft.com/office/drawing/2014/main" val="3141673418"/>
                  </a:ext>
                </a:extLst>
              </a:tr>
              <a:tr h="557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Guides</a:t>
                      </a:r>
                    </a:p>
                  </a:txBody>
                  <a:tcPr/>
                </a:tc>
                <a:tc>
                  <a:txBody>
                    <a:bodyPr/>
                    <a:lstStyle/>
                    <a:p>
                      <a:r>
                        <a:rPr lang="en-US" sz="1600" dirty="0"/>
                        <a:t>Guide</a:t>
                      </a:r>
                    </a:p>
                  </a:txBody>
                  <a:tcPr/>
                </a:tc>
                <a:tc>
                  <a:txBody>
                    <a:bodyPr/>
                    <a:lstStyle/>
                    <a:p>
                      <a:r>
                        <a:rPr lang="en-US" sz="1600" dirty="0"/>
                        <a:t>C- See </a:t>
                      </a:r>
                      <a:r>
                        <a:rPr lang="en-US" sz="1600" dirty="0" err="1"/>
                        <a:t>kabanero.io</a:t>
                      </a:r>
                      <a:r>
                        <a:rPr lang="en-US" sz="1600" dirty="0"/>
                        <a:t>/guides</a:t>
                      </a:r>
                    </a:p>
                    <a:p>
                      <a:r>
                        <a:rPr lang="en-US" sz="1600" dirty="0"/>
                        <a:t>P – More Guides are in the works; will be embedded in ICPA</a:t>
                      </a:r>
                    </a:p>
                  </a:txBody>
                  <a:tcPr/>
                </a:tc>
                <a:extLst>
                  <a:ext uri="{0D108BD9-81ED-4DB2-BD59-A6C34878D82A}">
                    <a16:rowId xmlns:a16="http://schemas.microsoft.com/office/drawing/2014/main" val="3177462915"/>
                  </a:ext>
                </a:extLst>
              </a:tr>
              <a:tr h="451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Code patterns, recipes</a:t>
                      </a:r>
                    </a:p>
                  </a:txBody>
                  <a:tcPr/>
                </a:tc>
                <a:tc>
                  <a:txBody>
                    <a:bodyPr/>
                    <a:lstStyle/>
                    <a:p>
                      <a:r>
                        <a:rPr lang="en-US" sz="1600" dirty="0"/>
                        <a:t>HTML</a:t>
                      </a:r>
                    </a:p>
                  </a:txBody>
                  <a:tcPr/>
                </a:tc>
                <a:tc>
                  <a:txBody>
                    <a:bodyPr/>
                    <a:lstStyle/>
                    <a:p>
                      <a:r>
                        <a:rPr lang="en-US" sz="1600" dirty="0"/>
                        <a:t>C - </a:t>
                      </a:r>
                      <a:r>
                        <a:rPr lang="en-US" sz="1600" b="0" i="0" kern="1200" dirty="0">
                          <a:solidFill>
                            <a:schemeClr val="dk1"/>
                          </a:solidFill>
                          <a:effectLst/>
                          <a:latin typeface="+mn-lt"/>
                          <a:ea typeface="+mn-ea"/>
                          <a:cs typeface="+mn-cs"/>
                        </a:rPr>
                        <a:t>https://</a:t>
                      </a:r>
                      <a:r>
                        <a:rPr lang="en-US" sz="1600" b="0" i="0" kern="1200" dirty="0" err="1">
                          <a:solidFill>
                            <a:schemeClr val="dk1"/>
                          </a:solidFill>
                          <a:effectLst/>
                          <a:latin typeface="+mn-lt"/>
                          <a:ea typeface="+mn-ea"/>
                          <a:cs typeface="+mn-cs"/>
                        </a:rPr>
                        <a:t>developer.ibm.com</a:t>
                      </a:r>
                      <a:r>
                        <a:rPr lang="en-US" sz="1600" b="0" i="0" kern="1200" dirty="0">
                          <a:solidFill>
                            <a:schemeClr val="dk1"/>
                          </a:solidFill>
                          <a:effectLst/>
                          <a:latin typeface="+mn-lt"/>
                          <a:ea typeface="+mn-ea"/>
                          <a:cs typeface="+mn-cs"/>
                        </a:rPr>
                        <a:t>/components/cloud-</a:t>
                      </a:r>
                      <a:r>
                        <a:rPr lang="en-US" sz="1600" b="0" i="0" kern="1200" dirty="0" err="1">
                          <a:solidFill>
                            <a:schemeClr val="dk1"/>
                          </a:solidFill>
                          <a:effectLst/>
                          <a:latin typeface="+mn-lt"/>
                          <a:ea typeface="+mn-ea"/>
                          <a:cs typeface="+mn-cs"/>
                        </a:rPr>
                        <a:t>pak</a:t>
                      </a:r>
                      <a:r>
                        <a:rPr lang="en-US" sz="1600" b="0" i="0" kern="1200" dirty="0">
                          <a:solidFill>
                            <a:schemeClr val="dk1"/>
                          </a:solidFill>
                          <a:effectLst/>
                          <a:latin typeface="+mn-lt"/>
                          <a:ea typeface="+mn-ea"/>
                          <a:cs typeface="+mn-cs"/>
                        </a:rPr>
                        <a:t>-for-applications/</a:t>
                      </a:r>
                      <a:endParaRPr lang="en-US" sz="1600" dirty="0"/>
                    </a:p>
                  </a:txBody>
                  <a:tcPr/>
                </a:tc>
                <a:extLst>
                  <a:ext uri="{0D108BD9-81ED-4DB2-BD59-A6C34878D82A}">
                    <a16:rowId xmlns:a16="http://schemas.microsoft.com/office/drawing/2014/main" val="133479611"/>
                  </a:ext>
                </a:extLst>
              </a:tr>
              <a:tr h="792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Badge sequence for IBM Cloud digital credentials</a:t>
                      </a:r>
                    </a:p>
                  </a:txBody>
                  <a:tcPr/>
                </a:tc>
                <a:tc>
                  <a:txBody>
                    <a:bodyPr/>
                    <a:lstStyle/>
                    <a:p>
                      <a:r>
                        <a:rPr lang="en-US" sz="1600" dirty="0"/>
                        <a:t>HTML</a:t>
                      </a:r>
                    </a:p>
                  </a:txBody>
                  <a:tcPr/>
                </a:tc>
                <a:tc>
                  <a:txBody>
                    <a:bodyPr/>
                    <a:lstStyle/>
                    <a:p>
                      <a:r>
                        <a:rPr lang="en-US" sz="1600" dirty="0">
                          <a:hlinkClick r:id="rId5"/>
                        </a:rPr>
                        <a:t>https://www.ibm.com/developerworks/community/groups/service/html/communitystart?communityUuid=2f20f62a-eec3-465b-acb6-6df8685a065c</a:t>
                      </a:r>
                      <a:endParaRPr lang="en-US" sz="1600" dirty="0"/>
                    </a:p>
                  </a:txBody>
                  <a:tcPr/>
                </a:tc>
                <a:extLst>
                  <a:ext uri="{0D108BD9-81ED-4DB2-BD59-A6C34878D82A}">
                    <a16:rowId xmlns:a16="http://schemas.microsoft.com/office/drawing/2014/main" val="888120195"/>
                  </a:ext>
                </a:extLst>
              </a:tr>
              <a:tr h="369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Forums</a:t>
                      </a:r>
                    </a:p>
                  </a:txBody>
                  <a:tcPr/>
                </a:tc>
                <a:tc>
                  <a:txBody>
                    <a:bodyPr/>
                    <a:lstStyle/>
                    <a:p>
                      <a:r>
                        <a:rPr lang="en-US" sz="1600" dirty="0"/>
                        <a:t>Chat</a:t>
                      </a:r>
                    </a:p>
                  </a:txBody>
                  <a:tcPr/>
                </a:tc>
                <a:tc>
                  <a:txBody>
                    <a:bodyPr/>
                    <a:lstStyle/>
                    <a:p>
                      <a:r>
                        <a:rPr lang="en-US" sz="1600" dirty="0">
                          <a:hlinkClick r:id="rId6"/>
                        </a:rPr>
                        <a:t>https://www.ibm.com/community/</a:t>
                      </a:r>
                      <a:endParaRPr lang="en-US" sz="1600" dirty="0"/>
                    </a:p>
                  </a:txBody>
                  <a:tcPr/>
                </a:tc>
                <a:extLst>
                  <a:ext uri="{0D108BD9-81ED-4DB2-BD59-A6C34878D82A}">
                    <a16:rowId xmlns:a16="http://schemas.microsoft.com/office/drawing/2014/main" val="2723007066"/>
                  </a:ext>
                </a:extLst>
              </a:tr>
              <a:tr h="557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Stack Overflow</a:t>
                      </a:r>
                    </a:p>
                  </a:txBody>
                  <a:tcPr/>
                </a:tc>
                <a:tc>
                  <a:txBody>
                    <a:bodyPr/>
                    <a:lstStyle/>
                    <a:p>
                      <a:r>
                        <a:rPr lang="en-US" sz="1600" dirty="0"/>
                        <a:t>Chat</a:t>
                      </a:r>
                    </a:p>
                  </a:txBody>
                  <a:tcPr/>
                </a:tc>
                <a:tc>
                  <a:txBody>
                    <a:bodyPr/>
                    <a:lstStyle/>
                    <a:p>
                      <a:r>
                        <a:rPr lang="en-US" sz="1600" dirty="0"/>
                        <a:t>C – No stack overflow posts</a:t>
                      </a:r>
                    </a:p>
                    <a:p>
                      <a:r>
                        <a:rPr lang="en-US" sz="1600" dirty="0"/>
                        <a:t>P – Active stack overflow discussion</a:t>
                      </a:r>
                    </a:p>
                  </a:txBody>
                  <a:tcPr/>
                </a:tc>
                <a:extLst>
                  <a:ext uri="{0D108BD9-81ED-4DB2-BD59-A6C34878D82A}">
                    <a16:rowId xmlns:a16="http://schemas.microsoft.com/office/drawing/2014/main" val="352177697"/>
                  </a:ext>
                </a:extLst>
              </a:tr>
              <a:tr h="322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Support</a:t>
                      </a:r>
                    </a:p>
                  </a:txBody>
                  <a:tcPr/>
                </a:tc>
                <a:tc>
                  <a:txBody>
                    <a:bodyPr/>
                    <a:lstStyle/>
                    <a:p>
                      <a:r>
                        <a:rPr lang="en-US" sz="1600" dirty="0"/>
                        <a:t>Support ticket</a:t>
                      </a:r>
                    </a:p>
                  </a:txBody>
                  <a:tcPr/>
                </a:tc>
                <a:tc>
                  <a:txBody>
                    <a:bodyPr/>
                    <a:lstStyle/>
                    <a:p>
                      <a:r>
                        <a:rPr lang="en-US" sz="1600" dirty="0"/>
                        <a:t>C- </a:t>
                      </a:r>
                      <a:r>
                        <a:rPr lang="en-US" sz="1600" dirty="0" err="1"/>
                        <a:t>ibm.com</a:t>
                      </a:r>
                      <a:r>
                        <a:rPr lang="en-US" sz="1600" dirty="0"/>
                        <a:t>/</a:t>
                      </a:r>
                      <a:r>
                        <a:rPr lang="en-US" sz="1600" dirty="0" err="1"/>
                        <a:t>mysupport</a:t>
                      </a:r>
                      <a:endParaRPr lang="en-US" sz="1600" dirty="0"/>
                    </a:p>
                  </a:txBody>
                  <a:tcPr/>
                </a:tc>
                <a:extLst>
                  <a:ext uri="{0D108BD9-81ED-4DB2-BD59-A6C34878D82A}">
                    <a16:rowId xmlns:a16="http://schemas.microsoft.com/office/drawing/2014/main" val="3500212600"/>
                  </a:ext>
                </a:extLst>
              </a:tr>
              <a:tr h="557792">
                <a:tc>
                  <a:txBody>
                    <a:bodyPr/>
                    <a:lstStyle/>
                    <a:p>
                      <a:r>
                        <a:rPr lang="en-US" sz="1600" dirty="0"/>
                        <a:t>Troubleshooting</a:t>
                      </a:r>
                    </a:p>
                  </a:txBody>
                  <a:tcPr/>
                </a:tc>
                <a:tc>
                  <a:txBody>
                    <a:bodyPr/>
                    <a:lstStyle/>
                    <a:p>
                      <a:r>
                        <a:rPr lang="en-US" sz="1600" dirty="0"/>
                        <a:t>Guide, Forums, Support</a:t>
                      </a:r>
                    </a:p>
                  </a:txBody>
                  <a:tcPr/>
                </a:tc>
                <a:tc>
                  <a:txBody>
                    <a:bodyPr/>
                    <a:lstStyle/>
                    <a:p>
                      <a:r>
                        <a:rPr lang="en-US" sz="1600" dirty="0"/>
                        <a:t>C – No troubleshooting info yet</a:t>
                      </a:r>
                    </a:p>
                    <a:p>
                      <a:r>
                        <a:rPr lang="en-US" sz="1600" dirty="0"/>
                        <a:t>P – Knowledge Base for use by Support</a:t>
                      </a:r>
                    </a:p>
                  </a:txBody>
                  <a:tcPr/>
                </a:tc>
                <a:extLst>
                  <a:ext uri="{0D108BD9-81ED-4DB2-BD59-A6C34878D82A}">
                    <a16:rowId xmlns:a16="http://schemas.microsoft.com/office/drawing/2014/main" val="1535947977"/>
                  </a:ext>
                </a:extLst>
              </a:tr>
            </a:tbl>
          </a:graphicData>
        </a:graphic>
      </p:graphicFrame>
    </p:spTree>
    <p:extLst>
      <p:ext uri="{BB962C8B-B14F-4D97-AF65-F5344CB8AC3E}">
        <p14:creationId xmlns:p14="http://schemas.microsoft.com/office/powerpoint/2010/main" val="284723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6C29-2305-3049-AE95-B5A98D42DCA1}"/>
              </a:ext>
            </a:extLst>
          </p:cNvPr>
          <p:cNvSpPr>
            <a:spLocks noGrp="1"/>
          </p:cNvSpPr>
          <p:nvPr>
            <p:ph type="title"/>
          </p:nvPr>
        </p:nvSpPr>
        <p:spPr>
          <a:xfrm>
            <a:off x="838200" y="365125"/>
            <a:ext cx="10515600" cy="1592464"/>
          </a:xfrm>
        </p:spPr>
        <p:txBody>
          <a:bodyPr>
            <a:normAutofit/>
          </a:bodyPr>
          <a:lstStyle/>
          <a:p>
            <a:r>
              <a:rPr lang="en-US" dirty="0"/>
              <a:t>Open Source sites</a:t>
            </a:r>
            <a:br>
              <a:rPr lang="en-US" dirty="0"/>
            </a:br>
            <a:r>
              <a:rPr lang="en-US" sz="1800" dirty="0"/>
              <a:t>ICPA contains several </a:t>
            </a:r>
            <a:r>
              <a:rPr lang="en-US" sz="1800" dirty="0" err="1"/>
              <a:t>OpenSource</a:t>
            </a:r>
            <a:r>
              <a:rPr lang="en-US" sz="1800" dirty="0"/>
              <a:t> projects. The strategy will be to document the necessary steps required to work with the </a:t>
            </a:r>
            <a:r>
              <a:rPr lang="en-US" sz="1800" dirty="0" err="1"/>
              <a:t>OpenSource</a:t>
            </a:r>
            <a:r>
              <a:rPr lang="en-US" sz="1800" dirty="0"/>
              <a:t> projects and then provide a link to the </a:t>
            </a:r>
            <a:r>
              <a:rPr lang="en-US" sz="1800" dirty="0" err="1"/>
              <a:t>OpenSource</a:t>
            </a:r>
            <a:r>
              <a:rPr lang="en-US" sz="1800" dirty="0"/>
              <a:t> documentation for additional information. It is not feasible to duplicate the </a:t>
            </a:r>
            <a:r>
              <a:rPr lang="en-US" sz="1800" dirty="0" err="1"/>
              <a:t>OpenSource</a:t>
            </a:r>
            <a:r>
              <a:rPr lang="en-US" sz="1800" dirty="0"/>
              <a:t> documentation. </a:t>
            </a:r>
          </a:p>
        </p:txBody>
      </p:sp>
      <p:sp>
        <p:nvSpPr>
          <p:cNvPr id="3" name="Content Placeholder 2">
            <a:extLst>
              <a:ext uri="{FF2B5EF4-FFF2-40B4-BE49-F238E27FC236}">
                <a16:creationId xmlns:a16="http://schemas.microsoft.com/office/drawing/2014/main" id="{6CD69504-A011-E34D-88AE-590264A6CCD1}"/>
              </a:ext>
            </a:extLst>
          </p:cNvPr>
          <p:cNvSpPr>
            <a:spLocks noGrp="1"/>
          </p:cNvSpPr>
          <p:nvPr>
            <p:ph idx="1"/>
          </p:nvPr>
        </p:nvSpPr>
        <p:spPr>
          <a:xfrm>
            <a:off x="838200" y="2253803"/>
            <a:ext cx="10515600" cy="4239072"/>
          </a:xfrm>
        </p:spPr>
        <p:txBody>
          <a:bodyPr>
            <a:normAutofit/>
          </a:bodyPr>
          <a:lstStyle/>
          <a:p>
            <a:pPr marL="0" indent="0">
              <a:buNone/>
            </a:pPr>
            <a:r>
              <a:rPr lang="en-US" sz="1800" u="sng" dirty="0">
                <a:solidFill>
                  <a:srgbClr val="FFFFFF"/>
                </a:solidFill>
                <a:hlinkClick r:id="rId2"/>
              </a:rPr>
              <a:t>https://appsody.dev/</a:t>
            </a:r>
            <a:r>
              <a:rPr lang="en-US" sz="1800" dirty="0">
                <a:solidFill>
                  <a:srgbClr val="FFFFFF"/>
                </a:solidFill>
              </a:rPr>
              <a:t>)</a:t>
            </a:r>
          </a:p>
          <a:p>
            <a:pPr marL="0" indent="0">
              <a:buNone/>
            </a:pPr>
            <a:r>
              <a:rPr lang="en-US" sz="1800" u="sng" dirty="0">
                <a:solidFill>
                  <a:srgbClr val="FFFFFF"/>
                </a:solidFill>
                <a:hlinkClick r:id="rId3"/>
              </a:rPr>
              <a:t>https://www.eclipse.org/codewind/</a:t>
            </a:r>
            <a:r>
              <a:rPr lang="en-US" sz="1800" u="sng" dirty="0">
                <a:solidFill>
                  <a:srgbClr val="FFFFFF"/>
                </a:solidFill>
              </a:rPr>
              <a:t>)</a:t>
            </a:r>
            <a:endParaRPr lang="en-US" sz="1800" dirty="0">
              <a:solidFill>
                <a:srgbClr val="FFFFFF"/>
              </a:solidFill>
            </a:endParaRPr>
          </a:p>
          <a:p>
            <a:pPr marL="0" lvl="0" indent="0">
              <a:buNone/>
            </a:pPr>
            <a:r>
              <a:rPr lang="en-US" sz="1800" u="sng" dirty="0">
                <a:solidFill>
                  <a:srgbClr val="FFFFFF"/>
                </a:solidFill>
                <a:hlinkClick r:id="rId4"/>
              </a:rPr>
              <a:t>https://tekton.dev/</a:t>
            </a:r>
            <a:r>
              <a:rPr lang="en-US" sz="1800" dirty="0">
                <a:solidFill>
                  <a:srgbClr val="FFFFFF"/>
                </a:solidFill>
              </a:rPr>
              <a:t>)</a:t>
            </a:r>
          </a:p>
          <a:p>
            <a:pPr marL="0" lvl="0" indent="0">
              <a:buNone/>
            </a:pPr>
            <a:r>
              <a:rPr lang="en-US" sz="1800" u="sng" dirty="0">
                <a:solidFill>
                  <a:srgbClr val="FFFFFF"/>
                </a:solidFill>
                <a:hlinkClick r:id="rId5"/>
              </a:rPr>
              <a:t>https://razee.io/</a:t>
            </a:r>
            <a:r>
              <a:rPr lang="en-US" sz="1800" dirty="0">
                <a:solidFill>
                  <a:srgbClr val="FFFFFF"/>
                </a:solidFill>
              </a:rPr>
              <a:t>)</a:t>
            </a:r>
          </a:p>
          <a:p>
            <a:pPr marL="0" lvl="0" indent="0">
              <a:buNone/>
            </a:pPr>
            <a:r>
              <a:rPr lang="en-US" sz="1800" u="sng" dirty="0">
                <a:solidFill>
                  <a:srgbClr val="FFFFFF"/>
                </a:solidFill>
                <a:hlinkClick r:id="rId6"/>
              </a:rPr>
              <a:t>https://istio.io/</a:t>
            </a:r>
            <a:r>
              <a:rPr lang="en-US" sz="1800" dirty="0">
                <a:solidFill>
                  <a:srgbClr val="FFFFFF"/>
                </a:solidFill>
              </a:rPr>
              <a:t>)</a:t>
            </a:r>
          </a:p>
          <a:p>
            <a:pPr marL="0" lvl="0" indent="0">
              <a:buNone/>
            </a:pPr>
            <a:r>
              <a:rPr lang="en-US" sz="1800" u="sng" dirty="0">
                <a:solidFill>
                  <a:srgbClr val="FFFFFF"/>
                </a:solidFill>
                <a:hlinkClick r:id="rId7"/>
              </a:rPr>
              <a:t>https://knative.dev/</a:t>
            </a:r>
            <a:r>
              <a:rPr lang="en-US" sz="1800" dirty="0">
                <a:solidFill>
                  <a:srgbClr val="FFFFFF"/>
                </a:solidFill>
              </a:rPr>
              <a:t>)</a:t>
            </a:r>
          </a:p>
          <a:p>
            <a:pPr marL="0" indent="0">
              <a:buNone/>
            </a:pPr>
            <a:endParaRPr lang="en-US" sz="1600" dirty="0"/>
          </a:p>
        </p:txBody>
      </p:sp>
    </p:spTree>
    <p:extLst>
      <p:ext uri="{BB962C8B-B14F-4D97-AF65-F5344CB8AC3E}">
        <p14:creationId xmlns:p14="http://schemas.microsoft.com/office/powerpoint/2010/main" val="3777812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6C29-2305-3049-AE95-B5A98D42DCA1}"/>
              </a:ext>
            </a:extLst>
          </p:cNvPr>
          <p:cNvSpPr>
            <a:spLocks noGrp="1"/>
          </p:cNvSpPr>
          <p:nvPr>
            <p:ph type="title"/>
          </p:nvPr>
        </p:nvSpPr>
        <p:spPr/>
        <p:txBody>
          <a:bodyPr/>
          <a:lstStyle/>
          <a:p>
            <a:r>
              <a:rPr lang="en-US" dirty="0"/>
              <a:t>Locations – proposed</a:t>
            </a:r>
            <a:br>
              <a:rPr lang="en-US" dirty="0"/>
            </a:br>
            <a:r>
              <a:rPr lang="en-US" sz="1600" dirty="0"/>
              <a:t>Focus on IBM strategic sites from the Technical Content Initiative group</a:t>
            </a:r>
          </a:p>
        </p:txBody>
      </p:sp>
      <p:pic>
        <p:nvPicPr>
          <p:cNvPr id="6" name="Content Placeholder 5" descr="A screenshot of a cell phone&#10;&#10;Description automatically generated">
            <a:extLst>
              <a:ext uri="{FF2B5EF4-FFF2-40B4-BE49-F238E27FC236}">
                <a16:creationId xmlns:a16="http://schemas.microsoft.com/office/drawing/2014/main" id="{E4D4CBF0-D92F-F342-B1FE-568E69952261}"/>
              </a:ext>
            </a:extLst>
          </p:cNvPr>
          <p:cNvPicPr>
            <a:picLocks noGrp="1" noChangeAspect="1"/>
          </p:cNvPicPr>
          <p:nvPr>
            <p:ph idx="1"/>
          </p:nvPr>
        </p:nvPicPr>
        <p:blipFill>
          <a:blip r:embed="rId2"/>
          <a:stretch>
            <a:fillRect/>
          </a:stretch>
        </p:blipFill>
        <p:spPr>
          <a:xfrm>
            <a:off x="2673544" y="1825625"/>
            <a:ext cx="6844912" cy="4351338"/>
          </a:xfrm>
        </p:spPr>
      </p:pic>
    </p:spTree>
    <p:extLst>
      <p:ext uri="{BB962C8B-B14F-4D97-AF65-F5344CB8AC3E}">
        <p14:creationId xmlns:p14="http://schemas.microsoft.com/office/powerpoint/2010/main" val="27446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E43C-204F-F64A-995C-0EC5F4FBAAAE}"/>
              </a:ext>
            </a:extLst>
          </p:cNvPr>
          <p:cNvSpPr>
            <a:spLocks noGrp="1"/>
          </p:cNvSpPr>
          <p:nvPr>
            <p:ph type="title"/>
          </p:nvPr>
        </p:nvSpPr>
        <p:spPr/>
        <p:txBody>
          <a:bodyPr/>
          <a:lstStyle/>
          <a:p>
            <a:r>
              <a:rPr lang="en-US" dirty="0"/>
              <a:t>Summary of proposals</a:t>
            </a:r>
          </a:p>
        </p:txBody>
      </p:sp>
      <p:sp>
        <p:nvSpPr>
          <p:cNvPr id="3" name="Content Placeholder 2">
            <a:extLst>
              <a:ext uri="{FF2B5EF4-FFF2-40B4-BE49-F238E27FC236}">
                <a16:creationId xmlns:a16="http://schemas.microsoft.com/office/drawing/2014/main" id="{5AC7C58C-A8BE-3D49-AB56-CBFDF2D3E844}"/>
              </a:ext>
            </a:extLst>
          </p:cNvPr>
          <p:cNvSpPr>
            <a:spLocks noGrp="1"/>
          </p:cNvSpPr>
          <p:nvPr>
            <p:ph idx="1"/>
          </p:nvPr>
        </p:nvSpPr>
        <p:spPr>
          <a:xfrm>
            <a:off x="838200" y="1323474"/>
            <a:ext cx="10515600" cy="4853489"/>
          </a:xfrm>
        </p:spPr>
        <p:txBody>
          <a:bodyPr>
            <a:normAutofit fontScale="70000" lnSpcReduction="20000"/>
          </a:bodyPr>
          <a:lstStyle/>
          <a:p>
            <a:r>
              <a:rPr lang="en-US" dirty="0"/>
              <a:t>Improve SEO for technical content</a:t>
            </a:r>
          </a:p>
          <a:p>
            <a:r>
              <a:rPr lang="en-US" dirty="0"/>
              <a:t>Blog index or syndication (RSS feed?)</a:t>
            </a:r>
          </a:p>
          <a:p>
            <a:r>
              <a:rPr lang="en-US" dirty="0"/>
              <a:t>YouTube Channel – use Cloud or </a:t>
            </a:r>
            <a:r>
              <a:rPr lang="en-US" dirty="0" err="1"/>
              <a:t>SupportTV</a:t>
            </a:r>
            <a:r>
              <a:rPr lang="en-US" dirty="0"/>
              <a:t> channel</a:t>
            </a:r>
          </a:p>
          <a:p>
            <a:r>
              <a:rPr lang="en-US" dirty="0"/>
              <a:t>Whitepapers - Replace by shorter form datasheets</a:t>
            </a:r>
          </a:p>
          <a:p>
            <a:r>
              <a:rPr lang="en-US" dirty="0"/>
              <a:t>Arch and Workflow Guide - Knowledge Center and Cloud docs</a:t>
            </a:r>
          </a:p>
          <a:p>
            <a:r>
              <a:rPr lang="en-US" dirty="0" err="1"/>
              <a:t>Quickstart</a:t>
            </a:r>
            <a:r>
              <a:rPr lang="en-US" dirty="0"/>
              <a:t> - Redesigned </a:t>
            </a:r>
            <a:r>
              <a:rPr lang="en-US" dirty="0" err="1"/>
              <a:t>Quickstart</a:t>
            </a:r>
            <a:r>
              <a:rPr lang="en-US" dirty="0"/>
              <a:t> needs to be published; </a:t>
            </a:r>
            <a:r>
              <a:rPr lang="en-US" dirty="0" err="1"/>
              <a:t>Quickstart</a:t>
            </a:r>
            <a:r>
              <a:rPr lang="en-US" dirty="0"/>
              <a:t> for ICPA needed</a:t>
            </a:r>
          </a:p>
          <a:p>
            <a:r>
              <a:rPr lang="en-US" dirty="0"/>
              <a:t>Trial product - ICPA-lite on </a:t>
            </a:r>
            <a:r>
              <a:rPr lang="en-US" dirty="0" err="1"/>
              <a:t>cloud.ibm.com</a:t>
            </a:r>
            <a:endParaRPr lang="en-US" dirty="0"/>
          </a:p>
          <a:p>
            <a:r>
              <a:rPr lang="en-US" dirty="0"/>
              <a:t>Labs - Functional lab environment (similar to </a:t>
            </a:r>
            <a:r>
              <a:rPr lang="en-US" u="sng" dirty="0">
                <a:hlinkClick r:id="rId2"/>
              </a:rPr>
              <a:t>https://www.katacoda.com/</a:t>
            </a:r>
            <a:r>
              <a:rPr lang="en-US" dirty="0"/>
              <a:t>)</a:t>
            </a:r>
          </a:p>
          <a:p>
            <a:r>
              <a:rPr lang="en-US" dirty="0"/>
              <a:t>Interactive guides - Hosted on </a:t>
            </a:r>
            <a:r>
              <a:rPr lang="en-US" dirty="0" err="1"/>
              <a:t>kabanero.io</a:t>
            </a:r>
            <a:r>
              <a:rPr lang="en-US" dirty="0"/>
              <a:t> and embedded in product</a:t>
            </a:r>
          </a:p>
          <a:p>
            <a:r>
              <a:rPr lang="en-US" dirty="0"/>
              <a:t>Guide for E2E including TA</a:t>
            </a:r>
          </a:p>
          <a:p>
            <a:r>
              <a:rPr lang="en-US" dirty="0"/>
              <a:t>More Guides are in the works; will be embedded in ICPA</a:t>
            </a:r>
          </a:p>
          <a:p>
            <a:r>
              <a:rPr lang="en-US" dirty="0"/>
              <a:t>Forums, Active stack overflow discussion</a:t>
            </a:r>
          </a:p>
          <a:p>
            <a:r>
              <a:rPr lang="en-US" dirty="0"/>
              <a:t>Knowledge Base for use by Support</a:t>
            </a:r>
          </a:p>
          <a:p>
            <a:r>
              <a:rPr lang="en-US" dirty="0"/>
              <a:t>Hire at least one fulltime ID person for the project</a:t>
            </a:r>
          </a:p>
        </p:txBody>
      </p:sp>
    </p:spTree>
    <p:extLst>
      <p:ext uri="{BB962C8B-B14F-4D97-AF65-F5344CB8AC3E}">
        <p14:creationId xmlns:p14="http://schemas.microsoft.com/office/powerpoint/2010/main" val="256689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560B-EF3F-C34E-9A64-90383ECBE740}"/>
              </a:ext>
            </a:extLst>
          </p:cNvPr>
          <p:cNvSpPr>
            <a:spLocks noGrp="1"/>
          </p:cNvSpPr>
          <p:nvPr>
            <p:ph type="title"/>
          </p:nvPr>
        </p:nvSpPr>
        <p:spPr/>
        <p:txBody>
          <a:bodyPr/>
          <a:lstStyle/>
          <a:p>
            <a:r>
              <a:rPr lang="en-US" dirty="0"/>
              <a:t>Other improvements</a:t>
            </a:r>
          </a:p>
        </p:txBody>
      </p:sp>
      <p:sp>
        <p:nvSpPr>
          <p:cNvPr id="3" name="Content Placeholder 2">
            <a:extLst>
              <a:ext uri="{FF2B5EF4-FFF2-40B4-BE49-F238E27FC236}">
                <a16:creationId xmlns:a16="http://schemas.microsoft.com/office/drawing/2014/main" id="{CA9EE602-AF3D-7048-A577-FDA2E9168D49}"/>
              </a:ext>
            </a:extLst>
          </p:cNvPr>
          <p:cNvSpPr>
            <a:spLocks noGrp="1"/>
          </p:cNvSpPr>
          <p:nvPr>
            <p:ph idx="1"/>
          </p:nvPr>
        </p:nvSpPr>
        <p:spPr/>
        <p:txBody>
          <a:bodyPr/>
          <a:lstStyle/>
          <a:p>
            <a:r>
              <a:rPr lang="en-US" dirty="0"/>
              <a:t>Discussion is to move the TA documentation onto </a:t>
            </a:r>
            <a:r>
              <a:rPr lang="en-US" dirty="0">
                <a:hlinkClick r:id="rId2"/>
              </a:rPr>
              <a:t>https://cloud.ibm.com/docs/home/alldocs</a:t>
            </a:r>
            <a:r>
              <a:rPr lang="en-US" dirty="0"/>
              <a:t> It won’t be in the catalog, but will be listed on the All docs index.</a:t>
            </a:r>
          </a:p>
          <a:p>
            <a:r>
              <a:rPr lang="en-US" dirty="0"/>
              <a:t>Copyright symbol needs to be added to all IBM content and product names in the </a:t>
            </a:r>
            <a:r>
              <a:rPr lang="en-US" dirty="0" err="1"/>
              <a:t>OpenSource</a:t>
            </a:r>
            <a:r>
              <a:rPr lang="en-US" dirty="0"/>
              <a:t> documentation. ©2019 IBM </a:t>
            </a:r>
          </a:p>
        </p:txBody>
      </p:sp>
    </p:spTree>
    <p:extLst>
      <p:ext uri="{BB962C8B-B14F-4D97-AF65-F5344CB8AC3E}">
        <p14:creationId xmlns:p14="http://schemas.microsoft.com/office/powerpoint/2010/main" val="2064279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67A2-62F1-C041-9A3F-71FD24B5D6C0}"/>
              </a:ext>
            </a:extLst>
          </p:cNvPr>
          <p:cNvSpPr>
            <a:spLocks noGrp="1"/>
          </p:cNvSpPr>
          <p:nvPr>
            <p:ph type="title"/>
          </p:nvPr>
        </p:nvSpPr>
        <p:spPr/>
        <p:txBody>
          <a:bodyPr/>
          <a:lstStyle/>
          <a:p>
            <a:r>
              <a:rPr lang="en-US" dirty="0"/>
              <a:t>Moving forward</a:t>
            </a:r>
          </a:p>
        </p:txBody>
      </p:sp>
      <p:sp>
        <p:nvSpPr>
          <p:cNvPr id="3" name="Content Placeholder 2">
            <a:extLst>
              <a:ext uri="{FF2B5EF4-FFF2-40B4-BE49-F238E27FC236}">
                <a16:creationId xmlns:a16="http://schemas.microsoft.com/office/drawing/2014/main" id="{68DF1C25-6D91-654B-A9F7-1E0CF02DC015}"/>
              </a:ext>
            </a:extLst>
          </p:cNvPr>
          <p:cNvSpPr>
            <a:spLocks noGrp="1"/>
          </p:cNvSpPr>
          <p:nvPr>
            <p:ph idx="1"/>
          </p:nvPr>
        </p:nvSpPr>
        <p:spPr/>
        <p:txBody>
          <a:bodyPr>
            <a:normAutofit lnSpcReduction="10000"/>
          </a:bodyPr>
          <a:lstStyle/>
          <a:p>
            <a:r>
              <a:rPr lang="en-US" dirty="0"/>
              <a:t>Jane and Todd Learning Journeys</a:t>
            </a:r>
          </a:p>
          <a:p>
            <a:r>
              <a:rPr lang="en-US" dirty="0"/>
              <a:t>Add Mobile Foundation</a:t>
            </a:r>
          </a:p>
          <a:p>
            <a:r>
              <a:rPr lang="en-US" dirty="0"/>
              <a:t>Develop strategy for Blogs – re-blog or </a:t>
            </a:r>
            <a:r>
              <a:rPr lang="en-US" dirty="0" err="1"/>
              <a:t>feedly.com</a:t>
            </a:r>
            <a:r>
              <a:rPr lang="en-US" dirty="0"/>
              <a:t>-type app</a:t>
            </a:r>
          </a:p>
          <a:p>
            <a:r>
              <a:rPr lang="en-US" dirty="0"/>
              <a:t>YouTube Channel</a:t>
            </a:r>
          </a:p>
          <a:p>
            <a:r>
              <a:rPr lang="en-US" dirty="0"/>
              <a:t>Continual updates to Learning Journey</a:t>
            </a:r>
          </a:p>
          <a:p>
            <a:r>
              <a:rPr lang="en-US" dirty="0"/>
              <a:t>Work with cloud-docs-next and Technical Content Initiative teams</a:t>
            </a:r>
          </a:p>
          <a:p>
            <a:r>
              <a:rPr lang="en-US" dirty="0"/>
              <a:t>Explore adding more content to Knowledge Center and Cloud docs to leverage the translation services and SEO capabilities.</a:t>
            </a:r>
          </a:p>
          <a:p>
            <a:r>
              <a:rPr lang="en-US" dirty="0"/>
              <a:t>How do third party integrators access the correct content?</a:t>
            </a:r>
          </a:p>
          <a:p>
            <a:pPr marL="0" indent="0">
              <a:buNone/>
            </a:pPr>
            <a:endParaRPr lang="en-US" dirty="0"/>
          </a:p>
        </p:txBody>
      </p:sp>
    </p:spTree>
    <p:extLst>
      <p:ext uri="{BB962C8B-B14F-4D97-AF65-F5344CB8AC3E}">
        <p14:creationId xmlns:p14="http://schemas.microsoft.com/office/powerpoint/2010/main" val="758303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19CA-2884-7245-8D9F-A7C58BF2F2A2}"/>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29B41B87-4FD4-784B-8082-3C2919A6FD91}"/>
              </a:ext>
            </a:extLst>
          </p:cNvPr>
          <p:cNvSpPr>
            <a:spLocks noGrp="1"/>
          </p:cNvSpPr>
          <p:nvPr>
            <p:ph idx="1"/>
          </p:nvPr>
        </p:nvSpPr>
        <p:spPr/>
        <p:txBody>
          <a:bodyPr/>
          <a:lstStyle/>
          <a:p>
            <a:r>
              <a:rPr lang="en-US" dirty="0"/>
              <a:t>Questions?</a:t>
            </a:r>
          </a:p>
          <a:p>
            <a:r>
              <a:rPr lang="en-US" dirty="0"/>
              <a:t>Thoughts?</a:t>
            </a:r>
          </a:p>
          <a:p>
            <a:r>
              <a:rPr lang="en-US" dirty="0"/>
              <a:t>Jokes?</a:t>
            </a:r>
          </a:p>
          <a:p>
            <a:r>
              <a:rPr lang="en-US" dirty="0"/>
              <a:t>Need to move from this:		To this:</a:t>
            </a:r>
          </a:p>
          <a:p>
            <a:endParaRPr lang="en-US" dirty="0"/>
          </a:p>
        </p:txBody>
      </p:sp>
      <p:pic>
        <p:nvPicPr>
          <p:cNvPr id="4" name="Picture 3">
            <a:extLst>
              <a:ext uri="{FF2B5EF4-FFF2-40B4-BE49-F238E27FC236}">
                <a16:creationId xmlns:a16="http://schemas.microsoft.com/office/drawing/2014/main" id="{C1CF2419-6389-F049-ACCC-CC66B53676B8}"/>
              </a:ext>
            </a:extLst>
          </p:cNvPr>
          <p:cNvPicPr>
            <a:picLocks noChangeAspect="1"/>
          </p:cNvPicPr>
          <p:nvPr/>
        </p:nvPicPr>
        <p:blipFill>
          <a:blip r:embed="rId2"/>
          <a:stretch>
            <a:fillRect/>
          </a:stretch>
        </p:blipFill>
        <p:spPr>
          <a:xfrm>
            <a:off x="1203960" y="4001293"/>
            <a:ext cx="3272348" cy="2175669"/>
          </a:xfrm>
          <a:prstGeom prst="rect">
            <a:avLst/>
          </a:prstGeom>
        </p:spPr>
      </p:pic>
      <p:pic>
        <p:nvPicPr>
          <p:cNvPr id="5" name="Picture 4">
            <a:extLst>
              <a:ext uri="{FF2B5EF4-FFF2-40B4-BE49-F238E27FC236}">
                <a16:creationId xmlns:a16="http://schemas.microsoft.com/office/drawing/2014/main" id="{80D4F3A8-7DCA-2B43-BCAB-223DBE6A12CB}"/>
              </a:ext>
            </a:extLst>
          </p:cNvPr>
          <p:cNvPicPr>
            <a:picLocks noChangeAspect="1"/>
          </p:cNvPicPr>
          <p:nvPr/>
        </p:nvPicPr>
        <p:blipFill>
          <a:blip r:embed="rId3"/>
          <a:stretch>
            <a:fillRect/>
          </a:stretch>
        </p:blipFill>
        <p:spPr>
          <a:xfrm>
            <a:off x="6484620" y="4001293"/>
            <a:ext cx="4140200" cy="2349500"/>
          </a:xfrm>
          <a:prstGeom prst="rect">
            <a:avLst/>
          </a:prstGeom>
        </p:spPr>
      </p:pic>
    </p:spTree>
    <p:extLst>
      <p:ext uri="{BB962C8B-B14F-4D97-AF65-F5344CB8AC3E}">
        <p14:creationId xmlns:p14="http://schemas.microsoft.com/office/powerpoint/2010/main" val="816300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B59A-3CD8-6447-BCAC-5A753B99058D}"/>
              </a:ext>
            </a:extLst>
          </p:cNvPr>
          <p:cNvSpPr>
            <a:spLocks noGrp="1"/>
          </p:cNvSpPr>
          <p:nvPr>
            <p:ph type="title"/>
          </p:nvPr>
        </p:nvSpPr>
        <p:spPr/>
        <p:txBody>
          <a:bodyPr/>
          <a:lstStyle/>
          <a:p>
            <a:r>
              <a:rPr lang="en-US" dirty="0"/>
              <a:t>Assumptions</a:t>
            </a:r>
            <a:br>
              <a:rPr lang="en-US" dirty="0"/>
            </a:br>
            <a:endParaRPr lang="en-US" dirty="0"/>
          </a:p>
        </p:txBody>
      </p:sp>
      <p:sp>
        <p:nvSpPr>
          <p:cNvPr id="3" name="Content Placeholder 2">
            <a:extLst>
              <a:ext uri="{FF2B5EF4-FFF2-40B4-BE49-F238E27FC236}">
                <a16:creationId xmlns:a16="http://schemas.microsoft.com/office/drawing/2014/main" id="{C9671A1D-BBC7-2A4F-9EDC-9E0F01C91641}"/>
              </a:ext>
            </a:extLst>
          </p:cNvPr>
          <p:cNvSpPr>
            <a:spLocks noGrp="1"/>
          </p:cNvSpPr>
          <p:nvPr>
            <p:ph idx="1"/>
          </p:nvPr>
        </p:nvSpPr>
        <p:spPr>
          <a:xfrm>
            <a:off x="517359" y="1825625"/>
            <a:ext cx="11225462" cy="4351338"/>
          </a:xfrm>
        </p:spPr>
        <p:txBody>
          <a:bodyPr/>
          <a:lstStyle/>
          <a:p>
            <a:r>
              <a:rPr lang="en-US" dirty="0"/>
              <a:t>Learning journey contains the product documentation and other content</a:t>
            </a:r>
          </a:p>
          <a:p>
            <a:r>
              <a:rPr lang="en-US" dirty="0"/>
              <a:t>Phases considered at this time are Discover, Try, Deploy (includes Buy) </a:t>
            </a:r>
          </a:p>
          <a:p>
            <a:r>
              <a:rPr lang="en-US" dirty="0"/>
              <a:t>Many IBM touchpoints host the content</a:t>
            </a:r>
          </a:p>
          <a:p>
            <a:r>
              <a:rPr lang="en-US" dirty="0"/>
              <a:t>Open Source sites are required, due to the OSS included in ICPA.</a:t>
            </a:r>
          </a:p>
          <a:p>
            <a:r>
              <a:rPr lang="en-US" dirty="0"/>
              <a:t>Focus will be on the strategic IBM properties for technical content, as determined by the Technical Content Initiative.</a:t>
            </a:r>
          </a:p>
          <a:p>
            <a:endParaRPr lang="en-US" dirty="0"/>
          </a:p>
        </p:txBody>
      </p:sp>
    </p:spTree>
    <p:extLst>
      <p:ext uri="{BB962C8B-B14F-4D97-AF65-F5344CB8AC3E}">
        <p14:creationId xmlns:p14="http://schemas.microsoft.com/office/powerpoint/2010/main" val="1445274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22DD-777B-0D42-B02F-AF10710AB3BA}"/>
              </a:ext>
            </a:extLst>
          </p:cNvPr>
          <p:cNvSpPr>
            <a:spLocks noGrp="1"/>
          </p:cNvSpPr>
          <p:nvPr>
            <p:ph type="title"/>
          </p:nvPr>
        </p:nvSpPr>
        <p:spPr/>
        <p:txBody>
          <a:bodyPr/>
          <a:lstStyle/>
          <a:p>
            <a:r>
              <a:rPr lang="en-US" dirty="0"/>
              <a:t>Product Documentation Plan</a:t>
            </a:r>
          </a:p>
        </p:txBody>
      </p:sp>
      <p:sp>
        <p:nvSpPr>
          <p:cNvPr id="3" name="Content Placeholder 2">
            <a:extLst>
              <a:ext uri="{FF2B5EF4-FFF2-40B4-BE49-F238E27FC236}">
                <a16:creationId xmlns:a16="http://schemas.microsoft.com/office/drawing/2014/main" id="{8A7A9075-BE6E-EE42-947B-259EE481C435}"/>
              </a:ext>
            </a:extLst>
          </p:cNvPr>
          <p:cNvSpPr>
            <a:spLocks noGrp="1"/>
          </p:cNvSpPr>
          <p:nvPr>
            <p:ph idx="1"/>
          </p:nvPr>
        </p:nvSpPr>
        <p:spPr>
          <a:xfrm>
            <a:off x="838200" y="1487837"/>
            <a:ext cx="10515600" cy="5005038"/>
          </a:xfrm>
        </p:spPr>
        <p:txBody>
          <a:bodyPr>
            <a:normAutofit fontScale="77500" lnSpcReduction="20000"/>
          </a:bodyPr>
          <a:lstStyle/>
          <a:p>
            <a:pPr>
              <a:lnSpc>
                <a:spcPct val="120000"/>
              </a:lnSpc>
            </a:pPr>
            <a:r>
              <a:rPr lang="en-US" dirty="0"/>
              <a:t>Installation will be handled on the 3 websites that host product docs:</a:t>
            </a:r>
          </a:p>
          <a:p>
            <a:pPr lvl="1">
              <a:lnSpc>
                <a:spcPct val="120000"/>
              </a:lnSpc>
            </a:pPr>
            <a:r>
              <a:rPr lang="en-US" dirty="0">
                <a:hlinkClick r:id="rId2"/>
              </a:rPr>
              <a:t>https://kabanero.io/docs/</a:t>
            </a:r>
            <a:r>
              <a:rPr lang="en-US" dirty="0"/>
              <a:t>– for installing the open source version</a:t>
            </a:r>
          </a:p>
          <a:p>
            <a:pPr lvl="1">
              <a:lnSpc>
                <a:spcPct val="120000"/>
              </a:lnSpc>
            </a:pPr>
            <a:r>
              <a:rPr lang="en-US" dirty="0">
                <a:hlinkClick r:id="rId3"/>
              </a:rPr>
              <a:t>https://www.ibm.com/support/knowledgecenter/SSCSJL/welcome.html</a:t>
            </a:r>
            <a:r>
              <a:rPr lang="en-US" dirty="0"/>
              <a:t> – for installing ICPA airgap</a:t>
            </a:r>
          </a:p>
          <a:p>
            <a:pPr lvl="1">
              <a:lnSpc>
                <a:spcPct val="120000"/>
              </a:lnSpc>
            </a:pPr>
            <a:r>
              <a:rPr lang="en-US" dirty="0">
                <a:hlinkClick r:id="rId4"/>
              </a:rPr>
              <a:t>https://cloud.ibm.com/docs/cloud-pak-applications?topic=cloud-pak-applications-getting-started</a:t>
            </a:r>
            <a:r>
              <a:rPr lang="en-US" dirty="0"/>
              <a:t> for installing ICPA on IBM Public Cloud (TBD - decide where to provide installation steps for other clouds such as AWS and Azure)</a:t>
            </a:r>
          </a:p>
          <a:p>
            <a:pPr>
              <a:lnSpc>
                <a:spcPct val="120000"/>
              </a:lnSpc>
            </a:pPr>
            <a:r>
              <a:rPr lang="en-US" dirty="0"/>
              <a:t>All procedural, conceptual, and architectural info will be contained in Guides, using the </a:t>
            </a:r>
            <a:r>
              <a:rPr lang="en-US" dirty="0" err="1"/>
              <a:t>OpenLiberty</a:t>
            </a:r>
            <a:r>
              <a:rPr lang="en-US" dirty="0"/>
              <a:t> Guide format. Docs and Reference topics will also be produced.</a:t>
            </a:r>
          </a:p>
          <a:p>
            <a:pPr>
              <a:lnSpc>
                <a:spcPct val="120000"/>
              </a:lnSpc>
            </a:pPr>
            <a:r>
              <a:rPr lang="en-US" dirty="0"/>
              <a:t>Completed Guides are currently displayed on </a:t>
            </a:r>
            <a:r>
              <a:rPr lang="en-US" u="none" strike="noStrike" dirty="0">
                <a:effectLst/>
                <a:hlinkClick r:id="rId5"/>
              </a:rPr>
              <a:t>https://kabanero.io/guides/</a:t>
            </a:r>
            <a:endParaRPr lang="en-US" u="none" strike="noStrike" dirty="0">
              <a:effectLst/>
            </a:endParaRPr>
          </a:p>
          <a:p>
            <a:pPr>
              <a:lnSpc>
                <a:spcPct val="120000"/>
              </a:lnSpc>
            </a:pPr>
            <a:r>
              <a:rPr lang="en-US" dirty="0"/>
              <a:t>For on-prem (airgap) and on-cloud, Guides and Docs are installed as embedded user assistance with the product and will be a selection on the landing page. </a:t>
            </a:r>
          </a:p>
          <a:p>
            <a:pPr>
              <a:lnSpc>
                <a:spcPct val="120000"/>
              </a:lnSpc>
            </a:pPr>
            <a:r>
              <a:rPr lang="en-US" dirty="0"/>
              <a:t>Issues with embedded content: How to translate?; It will be updated only when the software is released; Guides become available at post-install; Not searchable by Google.</a:t>
            </a:r>
          </a:p>
        </p:txBody>
      </p:sp>
    </p:spTree>
    <p:extLst>
      <p:ext uri="{BB962C8B-B14F-4D97-AF65-F5344CB8AC3E}">
        <p14:creationId xmlns:p14="http://schemas.microsoft.com/office/powerpoint/2010/main" val="19865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7152-94F2-7C48-B9CA-9B086A62093E}"/>
              </a:ext>
            </a:extLst>
          </p:cNvPr>
          <p:cNvSpPr>
            <a:spLocks noGrp="1"/>
          </p:cNvSpPr>
          <p:nvPr>
            <p:ph type="title"/>
          </p:nvPr>
        </p:nvSpPr>
        <p:spPr/>
        <p:txBody>
          <a:bodyPr/>
          <a:lstStyle/>
          <a:p>
            <a:r>
              <a:rPr lang="en-US" dirty="0" err="1"/>
              <a:t>Kabanero.io</a:t>
            </a:r>
            <a:r>
              <a:rPr lang="en-US" dirty="0"/>
              <a:t>/guides Page</a:t>
            </a:r>
            <a:br>
              <a:rPr lang="en-US" dirty="0"/>
            </a:br>
            <a:r>
              <a:rPr lang="en-US" sz="1800" dirty="0"/>
              <a:t>Guides are published first for </a:t>
            </a:r>
            <a:r>
              <a:rPr lang="en-US" sz="1800" dirty="0" err="1"/>
              <a:t>Kabanero</a:t>
            </a:r>
            <a:r>
              <a:rPr lang="en-US" sz="1800" dirty="0"/>
              <a:t>. </a:t>
            </a:r>
          </a:p>
        </p:txBody>
      </p:sp>
      <p:pic>
        <p:nvPicPr>
          <p:cNvPr id="5" name="Content Placeholder 4" descr="A screenshot of a cell phone&#10;&#10;Description automatically generated">
            <a:extLst>
              <a:ext uri="{FF2B5EF4-FFF2-40B4-BE49-F238E27FC236}">
                <a16:creationId xmlns:a16="http://schemas.microsoft.com/office/drawing/2014/main" id="{16F38D84-F95C-F444-B63B-92C146B65382}"/>
              </a:ext>
            </a:extLst>
          </p:cNvPr>
          <p:cNvPicPr>
            <a:picLocks noGrp="1" noChangeAspect="1"/>
          </p:cNvPicPr>
          <p:nvPr>
            <p:ph idx="1"/>
          </p:nvPr>
        </p:nvPicPr>
        <p:blipFill>
          <a:blip r:embed="rId2"/>
          <a:stretch>
            <a:fillRect/>
          </a:stretch>
        </p:blipFill>
        <p:spPr>
          <a:xfrm>
            <a:off x="2379944" y="1825625"/>
            <a:ext cx="7432112" cy="4351338"/>
          </a:xfrm>
        </p:spPr>
      </p:pic>
      <p:sp>
        <p:nvSpPr>
          <p:cNvPr id="4" name="Donut 3">
            <a:extLst>
              <a:ext uri="{FF2B5EF4-FFF2-40B4-BE49-F238E27FC236}">
                <a16:creationId xmlns:a16="http://schemas.microsoft.com/office/drawing/2014/main" id="{11444DDD-BE7E-B048-AFA7-45189AAFB817}"/>
              </a:ext>
            </a:extLst>
          </p:cNvPr>
          <p:cNvSpPr/>
          <p:nvPr/>
        </p:nvSpPr>
        <p:spPr>
          <a:xfrm>
            <a:off x="3609430" y="1825626"/>
            <a:ext cx="835961" cy="608086"/>
          </a:xfrm>
          <a:prstGeom prst="donut">
            <a:avLst>
              <a:gd name="adj" fmla="val 3846"/>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915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58BA-D6DD-7141-B988-A8E4C01D777F}"/>
              </a:ext>
            </a:extLst>
          </p:cNvPr>
          <p:cNvSpPr>
            <a:spLocks noGrp="1"/>
          </p:cNvSpPr>
          <p:nvPr>
            <p:ph type="title"/>
          </p:nvPr>
        </p:nvSpPr>
        <p:spPr/>
        <p:txBody>
          <a:bodyPr>
            <a:normAutofit/>
          </a:bodyPr>
          <a:lstStyle/>
          <a:p>
            <a:r>
              <a:rPr lang="en-US" dirty="0"/>
              <a:t>ICPA Landing Page</a:t>
            </a:r>
            <a:br>
              <a:rPr lang="en-US" dirty="0"/>
            </a:br>
            <a:r>
              <a:rPr lang="en-US" sz="2000" dirty="0"/>
              <a:t>Guides are installed and accessible from top nav bar on OpenShift console. Guides are agnostic across footprints, except for entitled Collections.</a:t>
            </a:r>
          </a:p>
        </p:txBody>
      </p:sp>
      <p:pic>
        <p:nvPicPr>
          <p:cNvPr id="9" name="Content Placeholder 8" descr="A screenshot of a social media post&#10;&#10;Description automatically generated">
            <a:extLst>
              <a:ext uri="{FF2B5EF4-FFF2-40B4-BE49-F238E27FC236}">
                <a16:creationId xmlns:a16="http://schemas.microsoft.com/office/drawing/2014/main" id="{8A35F0DC-E735-E749-8235-CCD78DAF8A73}"/>
              </a:ext>
            </a:extLst>
          </p:cNvPr>
          <p:cNvPicPr>
            <a:picLocks noGrp="1" noChangeAspect="1"/>
          </p:cNvPicPr>
          <p:nvPr>
            <p:ph idx="1"/>
          </p:nvPr>
        </p:nvPicPr>
        <p:blipFill>
          <a:blip r:embed="rId2"/>
          <a:stretch>
            <a:fillRect/>
          </a:stretch>
        </p:blipFill>
        <p:spPr>
          <a:xfrm>
            <a:off x="2987901" y="1825625"/>
            <a:ext cx="6216197" cy="4351338"/>
          </a:xfrm>
        </p:spPr>
      </p:pic>
      <p:sp>
        <p:nvSpPr>
          <p:cNvPr id="10" name="Donut 9">
            <a:extLst>
              <a:ext uri="{FF2B5EF4-FFF2-40B4-BE49-F238E27FC236}">
                <a16:creationId xmlns:a16="http://schemas.microsoft.com/office/drawing/2014/main" id="{9586595B-511B-2641-AD15-2561E83AE7F5}"/>
              </a:ext>
            </a:extLst>
          </p:cNvPr>
          <p:cNvSpPr/>
          <p:nvPr/>
        </p:nvSpPr>
        <p:spPr>
          <a:xfrm>
            <a:off x="6451104" y="2641553"/>
            <a:ext cx="639013" cy="509610"/>
          </a:xfrm>
          <a:prstGeom prst="donut">
            <a:avLst>
              <a:gd name="adj" fmla="val 3846"/>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406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39747348-76D5-AD41-86E5-5D2627601D74}"/>
              </a:ext>
            </a:extLst>
          </p:cNvPr>
          <p:cNvGraphicFramePr/>
          <p:nvPr>
            <p:extLst>
              <p:ext uri="{D42A27DB-BD31-4B8C-83A1-F6EECF244321}">
                <p14:modId xmlns:p14="http://schemas.microsoft.com/office/powerpoint/2010/main" val="4215176498"/>
              </p:ext>
            </p:extLst>
          </p:nvPr>
        </p:nvGraphicFramePr>
        <p:xfrm>
          <a:off x="838200" y="373246"/>
          <a:ext cx="9339648" cy="719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2" name="Content Placeholder 31">
            <a:extLst>
              <a:ext uri="{FF2B5EF4-FFF2-40B4-BE49-F238E27FC236}">
                <a16:creationId xmlns:a16="http://schemas.microsoft.com/office/drawing/2014/main" id="{2B6D7EC6-9E2F-8D44-86FC-B208F0D45D92}"/>
              </a:ext>
            </a:extLst>
          </p:cNvPr>
          <p:cNvGraphicFramePr>
            <a:graphicFrameLocks noGrp="1"/>
          </p:cNvGraphicFramePr>
          <p:nvPr>
            <p:ph idx="1"/>
            <p:extLst>
              <p:ext uri="{D42A27DB-BD31-4B8C-83A1-F6EECF244321}">
                <p14:modId xmlns:p14="http://schemas.microsoft.com/office/powerpoint/2010/main" val="1099088644"/>
              </p:ext>
            </p:extLst>
          </p:nvPr>
        </p:nvGraphicFramePr>
        <p:xfrm>
          <a:off x="838199" y="741363"/>
          <a:ext cx="10804071" cy="602138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9" name="Group 8">
            <a:extLst>
              <a:ext uri="{FF2B5EF4-FFF2-40B4-BE49-F238E27FC236}">
                <a16:creationId xmlns:a16="http://schemas.microsoft.com/office/drawing/2014/main" id="{73AC5223-07E4-7547-B66B-D5F90FAA94C5}"/>
              </a:ext>
            </a:extLst>
          </p:cNvPr>
          <p:cNvGrpSpPr/>
          <p:nvPr/>
        </p:nvGrpSpPr>
        <p:grpSpPr>
          <a:xfrm rot="16200000">
            <a:off x="705556" y="1306908"/>
            <a:ext cx="879453" cy="400343"/>
            <a:chOff x="1475863" y="1470452"/>
            <a:chExt cx="1351466" cy="494271"/>
          </a:xfrm>
        </p:grpSpPr>
        <p:sp>
          <p:nvSpPr>
            <p:cNvPr id="7" name="Rounded Rectangle 6">
              <a:extLst>
                <a:ext uri="{FF2B5EF4-FFF2-40B4-BE49-F238E27FC236}">
                  <a16:creationId xmlns:a16="http://schemas.microsoft.com/office/drawing/2014/main" id="{CD917A4B-8620-C94A-B0D8-34E4EBA9C5E8}"/>
                </a:ext>
              </a:extLst>
            </p:cNvPr>
            <p:cNvSpPr/>
            <p:nvPr/>
          </p:nvSpPr>
          <p:spPr>
            <a:xfrm>
              <a:off x="1475863" y="1470452"/>
              <a:ext cx="1351464" cy="49427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8" name="TextBox 7">
              <a:extLst>
                <a:ext uri="{FF2B5EF4-FFF2-40B4-BE49-F238E27FC236}">
                  <a16:creationId xmlns:a16="http://schemas.microsoft.com/office/drawing/2014/main" id="{1B07EF27-78E5-A148-80B6-2F51E56CFB7F}"/>
                </a:ext>
              </a:extLst>
            </p:cNvPr>
            <p:cNvSpPr txBox="1"/>
            <p:nvPr/>
          </p:nvSpPr>
          <p:spPr>
            <a:xfrm>
              <a:off x="1721715" y="1519854"/>
              <a:ext cx="1105614" cy="349684"/>
            </a:xfrm>
            <a:prstGeom prst="rect">
              <a:avLst/>
            </a:prstGeom>
            <a:noFill/>
          </p:spPr>
          <p:txBody>
            <a:bodyPr wrap="square" rtlCol="0">
              <a:spAutoFit/>
            </a:bodyPr>
            <a:lstStyle/>
            <a:p>
              <a:r>
                <a:rPr lang="en-US" sz="1200" b="1" dirty="0"/>
                <a:t>Intent</a:t>
              </a:r>
            </a:p>
          </p:txBody>
        </p:sp>
      </p:grpSp>
      <p:grpSp>
        <p:nvGrpSpPr>
          <p:cNvPr id="10" name="Group 9">
            <a:extLst>
              <a:ext uri="{FF2B5EF4-FFF2-40B4-BE49-F238E27FC236}">
                <a16:creationId xmlns:a16="http://schemas.microsoft.com/office/drawing/2014/main" id="{43A0B57B-9658-EE46-BE27-7052F9CB33E2}"/>
              </a:ext>
            </a:extLst>
          </p:cNvPr>
          <p:cNvGrpSpPr/>
          <p:nvPr/>
        </p:nvGrpSpPr>
        <p:grpSpPr>
          <a:xfrm rot="16200000">
            <a:off x="722063" y="2539257"/>
            <a:ext cx="846438" cy="391531"/>
            <a:chOff x="1423312" y="1470456"/>
            <a:chExt cx="1222644" cy="494271"/>
          </a:xfrm>
        </p:grpSpPr>
        <p:sp>
          <p:nvSpPr>
            <p:cNvPr id="11" name="Rounded Rectangle 10">
              <a:extLst>
                <a:ext uri="{FF2B5EF4-FFF2-40B4-BE49-F238E27FC236}">
                  <a16:creationId xmlns:a16="http://schemas.microsoft.com/office/drawing/2014/main" id="{C9191BC5-3DBD-604F-813B-69BCBA12D0D9}"/>
                </a:ext>
              </a:extLst>
            </p:cNvPr>
            <p:cNvSpPr/>
            <p:nvPr/>
          </p:nvSpPr>
          <p:spPr>
            <a:xfrm>
              <a:off x="1423312" y="1470456"/>
              <a:ext cx="1222644" cy="49427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12" name="TextBox 11">
              <a:extLst>
                <a:ext uri="{FF2B5EF4-FFF2-40B4-BE49-F238E27FC236}">
                  <a16:creationId xmlns:a16="http://schemas.microsoft.com/office/drawing/2014/main" id="{AF53F08E-DF24-3A42-8A68-28FC8A8BD8F5}"/>
                </a:ext>
              </a:extLst>
            </p:cNvPr>
            <p:cNvSpPr txBox="1"/>
            <p:nvPr/>
          </p:nvSpPr>
          <p:spPr>
            <a:xfrm>
              <a:off x="1532238" y="1578408"/>
              <a:ext cx="1113717" cy="276999"/>
            </a:xfrm>
            <a:prstGeom prst="rect">
              <a:avLst/>
            </a:prstGeom>
            <a:noFill/>
          </p:spPr>
          <p:txBody>
            <a:bodyPr wrap="square" rtlCol="0">
              <a:spAutoFit/>
            </a:bodyPr>
            <a:lstStyle/>
            <a:p>
              <a:r>
                <a:rPr lang="en-US" sz="1200" b="1" dirty="0"/>
                <a:t>Content</a:t>
              </a:r>
            </a:p>
          </p:txBody>
        </p:sp>
      </p:grpSp>
      <p:grpSp>
        <p:nvGrpSpPr>
          <p:cNvPr id="21" name="Group 20">
            <a:extLst>
              <a:ext uri="{FF2B5EF4-FFF2-40B4-BE49-F238E27FC236}">
                <a16:creationId xmlns:a16="http://schemas.microsoft.com/office/drawing/2014/main" id="{D70577CA-7134-E740-AF4C-28663CCAB5A5}"/>
              </a:ext>
            </a:extLst>
          </p:cNvPr>
          <p:cNvGrpSpPr/>
          <p:nvPr/>
        </p:nvGrpSpPr>
        <p:grpSpPr>
          <a:xfrm>
            <a:off x="994917" y="5055037"/>
            <a:ext cx="400342" cy="1048096"/>
            <a:chOff x="997002" y="5340347"/>
            <a:chExt cx="400342" cy="1048096"/>
          </a:xfrm>
        </p:grpSpPr>
        <p:sp>
          <p:nvSpPr>
            <p:cNvPr id="17" name="Rounded Rectangle 16">
              <a:extLst>
                <a:ext uri="{FF2B5EF4-FFF2-40B4-BE49-F238E27FC236}">
                  <a16:creationId xmlns:a16="http://schemas.microsoft.com/office/drawing/2014/main" id="{A3352A1C-5A84-A44D-94C5-D6D7BC5359DC}"/>
                </a:ext>
              </a:extLst>
            </p:cNvPr>
            <p:cNvSpPr/>
            <p:nvPr/>
          </p:nvSpPr>
          <p:spPr>
            <a:xfrm rot="16200000">
              <a:off x="673125" y="5664224"/>
              <a:ext cx="1048096" cy="4003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18" name="TextBox 17">
              <a:extLst>
                <a:ext uri="{FF2B5EF4-FFF2-40B4-BE49-F238E27FC236}">
                  <a16:creationId xmlns:a16="http://schemas.microsoft.com/office/drawing/2014/main" id="{FB48BBDA-9C0B-EF4D-BF04-14E6B774F180}"/>
                </a:ext>
              </a:extLst>
            </p:cNvPr>
            <p:cNvSpPr txBox="1"/>
            <p:nvPr/>
          </p:nvSpPr>
          <p:spPr>
            <a:xfrm rot="16200000">
              <a:off x="831583" y="5706058"/>
              <a:ext cx="730073" cy="276999"/>
            </a:xfrm>
            <a:prstGeom prst="rect">
              <a:avLst/>
            </a:prstGeom>
            <a:noFill/>
          </p:spPr>
          <p:txBody>
            <a:bodyPr wrap="square" rtlCol="0">
              <a:spAutoFit/>
            </a:bodyPr>
            <a:lstStyle/>
            <a:p>
              <a:r>
                <a:rPr lang="en-US" sz="1200" b="1" dirty="0"/>
                <a:t>Content</a:t>
              </a:r>
            </a:p>
          </p:txBody>
        </p:sp>
      </p:grpSp>
      <p:cxnSp>
        <p:nvCxnSpPr>
          <p:cNvPr id="28" name="Straight Connector 27">
            <a:extLst>
              <a:ext uri="{FF2B5EF4-FFF2-40B4-BE49-F238E27FC236}">
                <a16:creationId xmlns:a16="http://schemas.microsoft.com/office/drawing/2014/main" id="{517032ED-6ABB-1B42-B8D6-75F211A36458}"/>
              </a:ext>
            </a:extLst>
          </p:cNvPr>
          <p:cNvCxnSpPr/>
          <p:nvPr/>
        </p:nvCxnSpPr>
        <p:spPr>
          <a:xfrm>
            <a:off x="838200" y="2125362"/>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34F33F-9380-1E4C-AA05-30DCBB1C9F12}"/>
              </a:ext>
            </a:extLst>
          </p:cNvPr>
          <p:cNvCxnSpPr/>
          <p:nvPr/>
        </p:nvCxnSpPr>
        <p:spPr>
          <a:xfrm>
            <a:off x="833084" y="3296441"/>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416DDA3-4011-B643-9319-73BCE7C3B0E3}"/>
              </a:ext>
            </a:extLst>
          </p:cNvPr>
          <p:cNvCxnSpPr/>
          <p:nvPr/>
        </p:nvCxnSpPr>
        <p:spPr>
          <a:xfrm>
            <a:off x="985125" y="4867359"/>
            <a:ext cx="1051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DB1CF7D-3159-1848-9B1E-0E745DF94349}"/>
              </a:ext>
            </a:extLst>
          </p:cNvPr>
          <p:cNvCxnSpPr/>
          <p:nvPr/>
        </p:nvCxnSpPr>
        <p:spPr>
          <a:xfrm>
            <a:off x="739726" y="6391825"/>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6E29DAB-3B9E-2E47-B223-1846AEE43405}"/>
              </a:ext>
            </a:extLst>
          </p:cNvPr>
          <p:cNvSpPr txBox="1"/>
          <p:nvPr/>
        </p:nvSpPr>
        <p:spPr>
          <a:xfrm>
            <a:off x="1492379" y="1122971"/>
            <a:ext cx="5500081"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Modernize/refactor applications</a:t>
            </a:r>
          </a:p>
          <a:p>
            <a:pPr marL="285750" indent="-285750">
              <a:buFont typeface="Arial" panose="020B0604020202020204" pitchFamily="34" charset="0"/>
              <a:buChar char="•"/>
            </a:pPr>
            <a:r>
              <a:rPr lang="en-US" dirty="0"/>
              <a:t>Gradually move to Cloud Native development</a:t>
            </a:r>
          </a:p>
          <a:p>
            <a:pPr marL="285750" indent="-285750">
              <a:buFont typeface="Arial" panose="020B0604020202020204" pitchFamily="34" charset="0"/>
              <a:buChar char="•"/>
            </a:pPr>
            <a:r>
              <a:rPr lang="en-US" dirty="0"/>
              <a:t>Leverage benefits of Open Source software</a:t>
            </a:r>
          </a:p>
        </p:txBody>
      </p:sp>
      <p:sp>
        <p:nvSpPr>
          <p:cNvPr id="36" name="TextBox 35">
            <a:extLst>
              <a:ext uri="{FF2B5EF4-FFF2-40B4-BE49-F238E27FC236}">
                <a16:creationId xmlns:a16="http://schemas.microsoft.com/office/drawing/2014/main" id="{2596116C-7A4B-8842-B50D-4B289448DE6D}"/>
              </a:ext>
            </a:extLst>
          </p:cNvPr>
          <p:cNvSpPr txBox="1"/>
          <p:nvPr/>
        </p:nvSpPr>
        <p:spPr>
          <a:xfrm>
            <a:off x="6485205" y="1048156"/>
            <a:ext cx="3692643" cy="1138773"/>
          </a:xfrm>
          <a:prstGeom prst="rect">
            <a:avLst/>
          </a:prstGeom>
          <a:noFill/>
        </p:spPr>
        <p:txBody>
          <a:bodyPr wrap="square" rtlCol="0">
            <a:spAutoFit/>
          </a:bodyPr>
          <a:lstStyle/>
          <a:p>
            <a:pPr marL="285750" indent="-285750">
              <a:buFont typeface="Arial" panose="020B0604020202020204" pitchFamily="34" charset="0"/>
              <a:buChar char="•"/>
            </a:pPr>
            <a:r>
              <a:rPr lang="en-US" dirty="0"/>
              <a:t>Understand containers and Kubernetes (OpenShift)</a:t>
            </a:r>
          </a:p>
          <a:p>
            <a:pPr marL="285750" indent="-285750">
              <a:buFont typeface="Arial" panose="020B0604020202020204" pitchFamily="34" charset="0"/>
              <a:buChar char="•"/>
            </a:pPr>
            <a:r>
              <a:rPr lang="en-US" dirty="0"/>
              <a:t>Evaluate/choose the right solution</a:t>
            </a:r>
          </a:p>
          <a:p>
            <a:pPr marL="285750" indent="-285750">
              <a:buFont typeface="Arial" panose="020B0604020202020204" pitchFamily="34" charset="0"/>
              <a:buChar char="•"/>
            </a:pPr>
            <a:endParaRPr lang="en-US" sz="1400" dirty="0"/>
          </a:p>
        </p:txBody>
      </p:sp>
      <p:grpSp>
        <p:nvGrpSpPr>
          <p:cNvPr id="27" name="Group 26">
            <a:extLst>
              <a:ext uri="{FF2B5EF4-FFF2-40B4-BE49-F238E27FC236}">
                <a16:creationId xmlns:a16="http://schemas.microsoft.com/office/drawing/2014/main" id="{225E613C-2F56-D348-8F62-81D709218A0E}"/>
              </a:ext>
            </a:extLst>
          </p:cNvPr>
          <p:cNvGrpSpPr/>
          <p:nvPr/>
        </p:nvGrpSpPr>
        <p:grpSpPr>
          <a:xfrm rot="16200000">
            <a:off x="671989" y="4006817"/>
            <a:ext cx="879453" cy="400343"/>
            <a:chOff x="1475863" y="1470452"/>
            <a:chExt cx="1351466" cy="494271"/>
          </a:xfrm>
        </p:grpSpPr>
        <p:sp>
          <p:nvSpPr>
            <p:cNvPr id="33" name="Rounded Rectangle 32">
              <a:extLst>
                <a:ext uri="{FF2B5EF4-FFF2-40B4-BE49-F238E27FC236}">
                  <a16:creationId xmlns:a16="http://schemas.microsoft.com/office/drawing/2014/main" id="{B2565B30-8CCB-5543-994B-F0602230E2EA}"/>
                </a:ext>
              </a:extLst>
            </p:cNvPr>
            <p:cNvSpPr/>
            <p:nvPr/>
          </p:nvSpPr>
          <p:spPr>
            <a:xfrm>
              <a:off x="1475863" y="1470452"/>
              <a:ext cx="1351464" cy="49427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37" name="TextBox 36">
              <a:extLst>
                <a:ext uri="{FF2B5EF4-FFF2-40B4-BE49-F238E27FC236}">
                  <a16:creationId xmlns:a16="http://schemas.microsoft.com/office/drawing/2014/main" id="{D223E1DB-C633-5143-9B03-432E1B95C288}"/>
                </a:ext>
              </a:extLst>
            </p:cNvPr>
            <p:cNvSpPr txBox="1"/>
            <p:nvPr/>
          </p:nvSpPr>
          <p:spPr>
            <a:xfrm>
              <a:off x="1721715" y="1519854"/>
              <a:ext cx="1105614" cy="349684"/>
            </a:xfrm>
            <a:prstGeom prst="rect">
              <a:avLst/>
            </a:prstGeom>
            <a:noFill/>
          </p:spPr>
          <p:txBody>
            <a:bodyPr wrap="square" rtlCol="0">
              <a:spAutoFit/>
            </a:bodyPr>
            <a:lstStyle/>
            <a:p>
              <a:r>
                <a:rPr lang="en-US" sz="1200" b="1" dirty="0"/>
                <a:t>Intent</a:t>
              </a:r>
            </a:p>
          </p:txBody>
        </p:sp>
      </p:grpSp>
      <p:sp>
        <p:nvSpPr>
          <p:cNvPr id="38" name="Right Arrow 37">
            <a:extLst>
              <a:ext uri="{FF2B5EF4-FFF2-40B4-BE49-F238E27FC236}">
                <a16:creationId xmlns:a16="http://schemas.microsoft.com/office/drawing/2014/main" id="{3C0C74E4-0C79-4C4E-980D-62AC8F65AD7E}"/>
              </a:ext>
            </a:extLst>
          </p:cNvPr>
          <p:cNvSpPr/>
          <p:nvPr/>
        </p:nvSpPr>
        <p:spPr>
          <a:xfrm>
            <a:off x="911544" y="3146130"/>
            <a:ext cx="3087149" cy="766272"/>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a:r>
              <a:rPr lang="en-US" b="1" dirty="0">
                <a:solidFill>
                  <a:schemeClr val="bg1"/>
                </a:solidFill>
              </a:rPr>
              <a:t>Champ Tries ICPA</a:t>
            </a:r>
            <a:endParaRPr lang="en-US" dirty="0">
              <a:solidFill>
                <a:schemeClr val="bg1"/>
              </a:solidFill>
            </a:endParaRPr>
          </a:p>
        </p:txBody>
      </p:sp>
      <p:sp>
        <p:nvSpPr>
          <p:cNvPr id="39" name="Right Arrow 38">
            <a:extLst>
              <a:ext uri="{FF2B5EF4-FFF2-40B4-BE49-F238E27FC236}">
                <a16:creationId xmlns:a16="http://schemas.microsoft.com/office/drawing/2014/main" id="{222BB013-7276-9C42-A9CC-A05A75979128}"/>
              </a:ext>
            </a:extLst>
          </p:cNvPr>
          <p:cNvSpPr/>
          <p:nvPr/>
        </p:nvSpPr>
        <p:spPr>
          <a:xfrm>
            <a:off x="5276273" y="3168718"/>
            <a:ext cx="4898438" cy="766272"/>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lvl="0"/>
            <a:r>
              <a:rPr lang="en-US" b="1" dirty="0">
                <a:solidFill>
                  <a:schemeClr val="bg1"/>
                </a:solidFill>
              </a:rPr>
              <a:t>Champ Buys and Deploys ICPA</a:t>
            </a:r>
            <a:endParaRPr lang="en-US" dirty="0">
              <a:solidFill>
                <a:schemeClr val="bg1"/>
              </a:solidFill>
            </a:endParaRPr>
          </a:p>
        </p:txBody>
      </p:sp>
      <p:cxnSp>
        <p:nvCxnSpPr>
          <p:cNvPr id="3" name="Straight Connector 2">
            <a:extLst>
              <a:ext uri="{FF2B5EF4-FFF2-40B4-BE49-F238E27FC236}">
                <a16:creationId xmlns:a16="http://schemas.microsoft.com/office/drawing/2014/main" id="{FB326903-59D7-E745-9C85-425236661F42}"/>
              </a:ext>
            </a:extLst>
          </p:cNvPr>
          <p:cNvCxnSpPr/>
          <p:nvPr/>
        </p:nvCxnSpPr>
        <p:spPr>
          <a:xfrm>
            <a:off x="5026606" y="3361757"/>
            <a:ext cx="0" cy="3011076"/>
          </a:xfrm>
          <a:prstGeom prst="line">
            <a:avLst/>
          </a:prstGeom>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FC06E582-6DC9-FC4F-80F1-AF8C670261D9}"/>
              </a:ext>
            </a:extLst>
          </p:cNvPr>
          <p:cNvSpPr/>
          <p:nvPr/>
        </p:nvSpPr>
        <p:spPr>
          <a:xfrm>
            <a:off x="10248055" y="554443"/>
            <a:ext cx="1541174" cy="157091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Requests time with expert, or performs self-service trial </a:t>
            </a:r>
          </a:p>
        </p:txBody>
      </p:sp>
      <p:sp>
        <p:nvSpPr>
          <p:cNvPr id="49" name="Rounded Rectangle 48">
            <a:extLst>
              <a:ext uri="{FF2B5EF4-FFF2-40B4-BE49-F238E27FC236}">
                <a16:creationId xmlns:a16="http://schemas.microsoft.com/office/drawing/2014/main" id="{2B150439-CAEA-6240-BBFD-C52E6AC6D67B}"/>
              </a:ext>
            </a:extLst>
          </p:cNvPr>
          <p:cNvSpPr/>
          <p:nvPr/>
        </p:nvSpPr>
        <p:spPr>
          <a:xfrm>
            <a:off x="10248055" y="3389332"/>
            <a:ext cx="1252670" cy="45041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Production</a:t>
            </a:r>
          </a:p>
        </p:txBody>
      </p:sp>
      <p:sp>
        <p:nvSpPr>
          <p:cNvPr id="50" name="Rounded Rectangle 49">
            <a:extLst>
              <a:ext uri="{FF2B5EF4-FFF2-40B4-BE49-F238E27FC236}">
                <a16:creationId xmlns:a16="http://schemas.microsoft.com/office/drawing/2014/main" id="{B357260A-4A88-BF4A-867D-F17A0C19D14C}"/>
              </a:ext>
            </a:extLst>
          </p:cNvPr>
          <p:cNvSpPr/>
          <p:nvPr/>
        </p:nvSpPr>
        <p:spPr>
          <a:xfrm>
            <a:off x="4045946" y="3339356"/>
            <a:ext cx="738565" cy="450418"/>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Buy</a:t>
            </a:r>
          </a:p>
        </p:txBody>
      </p:sp>
      <p:sp>
        <p:nvSpPr>
          <p:cNvPr id="6" name="TextBox 5">
            <a:extLst>
              <a:ext uri="{FF2B5EF4-FFF2-40B4-BE49-F238E27FC236}">
                <a16:creationId xmlns:a16="http://schemas.microsoft.com/office/drawing/2014/main" id="{E7FE7BD1-B825-F448-B95E-76EF1E00547A}"/>
              </a:ext>
            </a:extLst>
          </p:cNvPr>
          <p:cNvSpPr txBox="1"/>
          <p:nvPr/>
        </p:nvSpPr>
        <p:spPr>
          <a:xfrm>
            <a:off x="945111" y="0"/>
            <a:ext cx="9892488" cy="584775"/>
          </a:xfrm>
          <a:prstGeom prst="rect">
            <a:avLst/>
          </a:prstGeom>
          <a:noFill/>
        </p:spPr>
        <p:txBody>
          <a:bodyPr wrap="square" rtlCol="0">
            <a:spAutoFit/>
          </a:bodyPr>
          <a:lstStyle/>
          <a:p>
            <a:r>
              <a:rPr lang="en-US" b="1" dirty="0"/>
              <a:t>Champ Learning Journey Goals and Content Overview </a:t>
            </a:r>
          </a:p>
          <a:p>
            <a:r>
              <a:rPr lang="en-US" sz="1400" dirty="0"/>
              <a:t>Describes the intent for each phase and the possible content types that are useful. </a:t>
            </a:r>
          </a:p>
        </p:txBody>
      </p:sp>
      <p:sp>
        <p:nvSpPr>
          <p:cNvPr id="2" name="TextBox 1">
            <a:extLst>
              <a:ext uri="{FF2B5EF4-FFF2-40B4-BE49-F238E27FC236}">
                <a16:creationId xmlns:a16="http://schemas.microsoft.com/office/drawing/2014/main" id="{337A7E5D-5C35-3444-884C-DD5EFD11B70D}"/>
              </a:ext>
            </a:extLst>
          </p:cNvPr>
          <p:cNvSpPr txBox="1"/>
          <p:nvPr/>
        </p:nvSpPr>
        <p:spPr>
          <a:xfrm>
            <a:off x="1608183" y="2139027"/>
            <a:ext cx="2355138" cy="1200329"/>
          </a:xfrm>
          <a:prstGeom prst="rect">
            <a:avLst/>
          </a:prstGeom>
          <a:noFill/>
        </p:spPr>
        <p:txBody>
          <a:bodyPr wrap="square" rtlCol="0">
            <a:spAutoFit/>
          </a:bodyPr>
          <a:lstStyle/>
          <a:p>
            <a:r>
              <a:rPr lang="en-US" dirty="0"/>
              <a:t>Google search results</a:t>
            </a:r>
          </a:p>
          <a:p>
            <a:r>
              <a:rPr lang="en-US" dirty="0"/>
              <a:t>Events </a:t>
            </a:r>
          </a:p>
          <a:p>
            <a:r>
              <a:rPr lang="en-US" dirty="0"/>
              <a:t>Social Media</a:t>
            </a:r>
          </a:p>
          <a:p>
            <a:r>
              <a:rPr lang="en-US" dirty="0"/>
              <a:t>Blogs</a:t>
            </a:r>
          </a:p>
        </p:txBody>
      </p:sp>
      <p:sp>
        <p:nvSpPr>
          <p:cNvPr id="43" name="TextBox 42">
            <a:extLst>
              <a:ext uri="{FF2B5EF4-FFF2-40B4-BE49-F238E27FC236}">
                <a16:creationId xmlns:a16="http://schemas.microsoft.com/office/drawing/2014/main" id="{7EEFEB05-8240-F94C-BD4A-B664ECF13131}"/>
              </a:ext>
            </a:extLst>
          </p:cNvPr>
          <p:cNvSpPr txBox="1"/>
          <p:nvPr/>
        </p:nvSpPr>
        <p:spPr>
          <a:xfrm>
            <a:off x="4036665" y="2179787"/>
            <a:ext cx="2955794" cy="1097280"/>
          </a:xfrm>
          <a:prstGeom prst="rect">
            <a:avLst/>
          </a:prstGeom>
          <a:noFill/>
        </p:spPr>
        <p:txBody>
          <a:bodyPr wrap="square" rtlCol="0">
            <a:noAutofit/>
          </a:bodyPr>
          <a:lstStyle/>
          <a:p>
            <a:r>
              <a:rPr lang="en-US" dirty="0"/>
              <a:t>Demos (Videos)</a:t>
            </a:r>
          </a:p>
          <a:p>
            <a:r>
              <a:rPr lang="en-US" dirty="0"/>
              <a:t>Whitepapers</a:t>
            </a:r>
          </a:p>
          <a:p>
            <a:r>
              <a:rPr lang="en-US" dirty="0"/>
              <a:t>Field Guides</a:t>
            </a:r>
          </a:p>
          <a:p>
            <a:r>
              <a:rPr lang="en-US" dirty="0"/>
              <a:t>Arch and Workflow Guide</a:t>
            </a:r>
          </a:p>
        </p:txBody>
      </p:sp>
      <p:sp>
        <p:nvSpPr>
          <p:cNvPr id="44" name="TextBox 43">
            <a:extLst>
              <a:ext uri="{FF2B5EF4-FFF2-40B4-BE49-F238E27FC236}">
                <a16:creationId xmlns:a16="http://schemas.microsoft.com/office/drawing/2014/main" id="{F8EE564F-8EBB-3847-B973-FDD3A1B5FD8E}"/>
              </a:ext>
            </a:extLst>
          </p:cNvPr>
          <p:cNvSpPr txBox="1"/>
          <p:nvPr/>
        </p:nvSpPr>
        <p:spPr>
          <a:xfrm>
            <a:off x="7283906" y="2168897"/>
            <a:ext cx="3394984" cy="1200329"/>
          </a:xfrm>
          <a:prstGeom prst="rect">
            <a:avLst/>
          </a:prstGeom>
          <a:noFill/>
        </p:spPr>
        <p:txBody>
          <a:bodyPr wrap="square" rtlCol="0" anchor="t">
            <a:spAutoFit/>
          </a:bodyPr>
          <a:lstStyle/>
          <a:p>
            <a:r>
              <a:rPr lang="en-US" dirty="0"/>
              <a:t>Product overviews</a:t>
            </a:r>
          </a:p>
          <a:p>
            <a:r>
              <a:rPr lang="en-US" dirty="0"/>
              <a:t>Product datasheet </a:t>
            </a:r>
          </a:p>
          <a:p>
            <a:r>
              <a:rPr lang="en-US" dirty="0"/>
              <a:t>Product website</a:t>
            </a:r>
          </a:p>
          <a:p>
            <a:r>
              <a:rPr lang="en-US" dirty="0" err="1">
                <a:cs typeface="Calibri" panose="020F0502020204030204"/>
              </a:rPr>
              <a:t>InfoGraphics</a:t>
            </a:r>
          </a:p>
        </p:txBody>
      </p:sp>
      <p:sp>
        <p:nvSpPr>
          <p:cNvPr id="45" name="TextBox 44">
            <a:extLst>
              <a:ext uri="{FF2B5EF4-FFF2-40B4-BE49-F238E27FC236}">
                <a16:creationId xmlns:a16="http://schemas.microsoft.com/office/drawing/2014/main" id="{2C30714F-6E41-1046-8920-7923CBE008A2}"/>
              </a:ext>
            </a:extLst>
          </p:cNvPr>
          <p:cNvSpPr txBox="1"/>
          <p:nvPr/>
        </p:nvSpPr>
        <p:spPr>
          <a:xfrm>
            <a:off x="1644779" y="3919661"/>
            <a:ext cx="3292132" cy="960832"/>
          </a:xfrm>
          <a:prstGeom prst="rect">
            <a:avLst/>
          </a:prstGeom>
          <a:noFill/>
        </p:spPr>
        <p:txBody>
          <a:bodyPr wrap="square" rtlCol="0">
            <a:spAutoFit/>
          </a:bodyPr>
          <a:lstStyle/>
          <a:p>
            <a:endParaRPr lang="en-US" dirty="0"/>
          </a:p>
        </p:txBody>
      </p:sp>
      <p:sp>
        <p:nvSpPr>
          <p:cNvPr id="14" name="TextBox 13">
            <a:extLst>
              <a:ext uri="{FF2B5EF4-FFF2-40B4-BE49-F238E27FC236}">
                <a16:creationId xmlns:a16="http://schemas.microsoft.com/office/drawing/2014/main" id="{037DEA8A-9D78-D64F-8660-88045D76A57F}"/>
              </a:ext>
            </a:extLst>
          </p:cNvPr>
          <p:cNvSpPr txBox="1"/>
          <p:nvPr/>
        </p:nvSpPr>
        <p:spPr>
          <a:xfrm>
            <a:off x="994917" y="6303556"/>
            <a:ext cx="9253138" cy="369332"/>
          </a:xfrm>
          <a:prstGeom prst="rect">
            <a:avLst/>
          </a:prstGeom>
          <a:noFill/>
        </p:spPr>
        <p:txBody>
          <a:bodyPr wrap="square" rtlCol="0">
            <a:spAutoFit/>
          </a:bodyPr>
          <a:lstStyle/>
          <a:p>
            <a:r>
              <a:rPr lang="en-US" dirty="0"/>
              <a:t>Challenges: </a:t>
            </a:r>
          </a:p>
        </p:txBody>
      </p:sp>
      <p:sp>
        <p:nvSpPr>
          <p:cNvPr id="51" name="TextBox 50">
            <a:extLst>
              <a:ext uri="{FF2B5EF4-FFF2-40B4-BE49-F238E27FC236}">
                <a16:creationId xmlns:a16="http://schemas.microsoft.com/office/drawing/2014/main" id="{4833F0BC-05C8-8A47-9127-DC3F9DE00FA5}"/>
              </a:ext>
            </a:extLst>
          </p:cNvPr>
          <p:cNvSpPr txBox="1"/>
          <p:nvPr/>
        </p:nvSpPr>
        <p:spPr>
          <a:xfrm>
            <a:off x="1492379" y="3767261"/>
            <a:ext cx="3292132" cy="960832"/>
          </a:xfrm>
          <a:prstGeom prst="rect">
            <a:avLst/>
          </a:prstGeom>
          <a:noFill/>
        </p:spPr>
        <p:txBody>
          <a:bodyPr wrap="square" rtlCol="0">
            <a:spAutoFit/>
          </a:bodyPr>
          <a:lstStyle/>
          <a:p>
            <a:endParaRPr lang="en-US" dirty="0"/>
          </a:p>
        </p:txBody>
      </p:sp>
      <p:sp>
        <p:nvSpPr>
          <p:cNvPr id="52" name="TextBox 51">
            <a:extLst>
              <a:ext uri="{FF2B5EF4-FFF2-40B4-BE49-F238E27FC236}">
                <a16:creationId xmlns:a16="http://schemas.microsoft.com/office/drawing/2014/main" id="{9D329843-41E4-A349-84E3-5CEACCAE8011}"/>
              </a:ext>
            </a:extLst>
          </p:cNvPr>
          <p:cNvSpPr txBox="1"/>
          <p:nvPr/>
        </p:nvSpPr>
        <p:spPr>
          <a:xfrm>
            <a:off x="1644779" y="3919661"/>
            <a:ext cx="3292132" cy="960832"/>
          </a:xfrm>
          <a:prstGeom prst="rect">
            <a:avLst/>
          </a:prstGeom>
          <a:noFill/>
        </p:spPr>
        <p:txBody>
          <a:bodyPr wrap="square" rtlCol="0">
            <a:spAutoFit/>
          </a:bodyPr>
          <a:lstStyle/>
          <a:p>
            <a:endParaRPr lang="en-US" dirty="0"/>
          </a:p>
        </p:txBody>
      </p:sp>
      <p:sp>
        <p:nvSpPr>
          <p:cNvPr id="53" name="TextBox 52">
            <a:extLst>
              <a:ext uri="{FF2B5EF4-FFF2-40B4-BE49-F238E27FC236}">
                <a16:creationId xmlns:a16="http://schemas.microsoft.com/office/drawing/2014/main" id="{F15520ED-7C43-4447-8191-F94B2DEF0DA3}"/>
              </a:ext>
            </a:extLst>
          </p:cNvPr>
          <p:cNvSpPr txBox="1"/>
          <p:nvPr/>
        </p:nvSpPr>
        <p:spPr>
          <a:xfrm>
            <a:off x="1561554" y="3900287"/>
            <a:ext cx="352775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Assess product features for fit</a:t>
            </a:r>
          </a:p>
          <a:p>
            <a:pPr marL="285750" indent="-285750">
              <a:buFont typeface="Arial" panose="020B0604020202020204" pitchFamily="34" charset="0"/>
              <a:buChar char="•"/>
            </a:pPr>
            <a:r>
              <a:rPr lang="en-US" dirty="0"/>
              <a:t>Understand typical use cases </a:t>
            </a:r>
          </a:p>
          <a:p>
            <a:pPr marL="285750" indent="-285750">
              <a:buFont typeface="Arial" panose="020B0604020202020204" pitchFamily="34" charset="0"/>
              <a:buChar char="•"/>
            </a:pPr>
            <a:r>
              <a:rPr lang="en-US" dirty="0"/>
              <a:t>Completes Try and Learn badge</a:t>
            </a:r>
          </a:p>
          <a:p>
            <a:endParaRPr lang="en-US" dirty="0"/>
          </a:p>
        </p:txBody>
      </p:sp>
      <p:sp>
        <p:nvSpPr>
          <p:cNvPr id="15" name="TextBox 14">
            <a:extLst>
              <a:ext uri="{FF2B5EF4-FFF2-40B4-BE49-F238E27FC236}">
                <a16:creationId xmlns:a16="http://schemas.microsoft.com/office/drawing/2014/main" id="{0B74BCBD-1E72-BE46-A187-41007C92DA6F}"/>
              </a:ext>
            </a:extLst>
          </p:cNvPr>
          <p:cNvSpPr txBox="1"/>
          <p:nvPr/>
        </p:nvSpPr>
        <p:spPr>
          <a:xfrm>
            <a:off x="1443872" y="4891726"/>
            <a:ext cx="3292132" cy="1392670"/>
          </a:xfrm>
          <a:prstGeom prst="rect">
            <a:avLst/>
          </a:prstGeom>
          <a:noFill/>
        </p:spPr>
        <p:txBody>
          <a:bodyPr wrap="square" rtlCol="0">
            <a:noAutofit/>
          </a:bodyPr>
          <a:lstStyle/>
          <a:p>
            <a:r>
              <a:rPr lang="en-US" sz="1600" dirty="0"/>
              <a:t>Getting Started/Try it</a:t>
            </a:r>
          </a:p>
          <a:p>
            <a:r>
              <a:rPr lang="en-US" sz="1600" dirty="0"/>
              <a:t>Self-service end-to-end tutorials</a:t>
            </a:r>
          </a:p>
          <a:p>
            <a:r>
              <a:rPr lang="en-US" sz="1600" dirty="0"/>
              <a:t>Trial product on Cloud</a:t>
            </a:r>
          </a:p>
          <a:p>
            <a:r>
              <a:rPr lang="en-US" sz="1600" dirty="0"/>
              <a:t>Interactive Guides</a:t>
            </a:r>
          </a:p>
          <a:p>
            <a:r>
              <a:rPr lang="en-US" sz="1600" dirty="0"/>
              <a:t>DTE Demos and Labs</a:t>
            </a:r>
          </a:p>
          <a:p>
            <a:r>
              <a:rPr lang="en-US" sz="1600" dirty="0"/>
              <a:t>IBM Garage engagement</a:t>
            </a:r>
          </a:p>
          <a:p>
            <a:endParaRPr lang="en-US" dirty="0"/>
          </a:p>
          <a:p>
            <a:endParaRPr lang="en-US" dirty="0"/>
          </a:p>
          <a:p>
            <a:endParaRPr lang="en-US" dirty="0"/>
          </a:p>
          <a:p>
            <a:endParaRPr lang="en-US" dirty="0"/>
          </a:p>
        </p:txBody>
      </p:sp>
      <p:grpSp>
        <p:nvGrpSpPr>
          <p:cNvPr id="54" name="Group 53">
            <a:extLst>
              <a:ext uri="{FF2B5EF4-FFF2-40B4-BE49-F238E27FC236}">
                <a16:creationId xmlns:a16="http://schemas.microsoft.com/office/drawing/2014/main" id="{9A094EE3-B5A5-5E42-8EB0-7B4824A6D3CE}"/>
              </a:ext>
            </a:extLst>
          </p:cNvPr>
          <p:cNvGrpSpPr/>
          <p:nvPr/>
        </p:nvGrpSpPr>
        <p:grpSpPr>
          <a:xfrm rot="16200000">
            <a:off x="4906793" y="4056579"/>
            <a:ext cx="879453" cy="400343"/>
            <a:chOff x="1475863" y="1470452"/>
            <a:chExt cx="1351466" cy="494271"/>
          </a:xfrm>
        </p:grpSpPr>
        <p:sp>
          <p:nvSpPr>
            <p:cNvPr id="55" name="Rounded Rectangle 54">
              <a:extLst>
                <a:ext uri="{FF2B5EF4-FFF2-40B4-BE49-F238E27FC236}">
                  <a16:creationId xmlns:a16="http://schemas.microsoft.com/office/drawing/2014/main" id="{2C1581A7-5D97-0741-BD4C-FFB208BF61EC}"/>
                </a:ext>
              </a:extLst>
            </p:cNvPr>
            <p:cNvSpPr/>
            <p:nvPr/>
          </p:nvSpPr>
          <p:spPr>
            <a:xfrm>
              <a:off x="1475863" y="1470452"/>
              <a:ext cx="1351464" cy="494271"/>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56" name="TextBox 55">
              <a:extLst>
                <a:ext uri="{FF2B5EF4-FFF2-40B4-BE49-F238E27FC236}">
                  <a16:creationId xmlns:a16="http://schemas.microsoft.com/office/drawing/2014/main" id="{DB8278E2-5743-B949-AD89-C62EF5E59F4B}"/>
                </a:ext>
              </a:extLst>
            </p:cNvPr>
            <p:cNvSpPr txBox="1"/>
            <p:nvPr/>
          </p:nvSpPr>
          <p:spPr>
            <a:xfrm>
              <a:off x="1721715" y="1519854"/>
              <a:ext cx="1105614" cy="349684"/>
            </a:xfrm>
            <a:prstGeom prst="rect">
              <a:avLst/>
            </a:prstGeom>
            <a:noFill/>
          </p:spPr>
          <p:txBody>
            <a:bodyPr wrap="square" rtlCol="0">
              <a:spAutoFit/>
            </a:bodyPr>
            <a:lstStyle/>
            <a:p>
              <a:r>
                <a:rPr lang="en-US" sz="1200" b="1" dirty="0"/>
                <a:t>Intent</a:t>
              </a:r>
            </a:p>
          </p:txBody>
        </p:sp>
      </p:grpSp>
      <p:sp>
        <p:nvSpPr>
          <p:cNvPr id="19" name="TextBox 18">
            <a:extLst>
              <a:ext uri="{FF2B5EF4-FFF2-40B4-BE49-F238E27FC236}">
                <a16:creationId xmlns:a16="http://schemas.microsoft.com/office/drawing/2014/main" id="{365D2E2A-16A6-4349-8784-2F1DC8973BB1}"/>
              </a:ext>
            </a:extLst>
          </p:cNvPr>
          <p:cNvSpPr txBox="1"/>
          <p:nvPr/>
        </p:nvSpPr>
        <p:spPr>
          <a:xfrm>
            <a:off x="5698671" y="3767261"/>
            <a:ext cx="5927272"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Install product and start working</a:t>
            </a:r>
          </a:p>
          <a:p>
            <a:pPr marL="285750" indent="-285750">
              <a:buFont typeface="Arial" panose="020B0604020202020204" pitchFamily="34" charset="0"/>
              <a:buChar char="•"/>
            </a:pPr>
            <a:r>
              <a:rPr lang="en-US" dirty="0"/>
              <a:t>Refactor and deploy using TA artifacts</a:t>
            </a:r>
          </a:p>
          <a:p>
            <a:pPr marL="285750" indent="-285750">
              <a:buFont typeface="Arial" panose="020B0604020202020204" pitchFamily="34" charset="0"/>
              <a:buChar char="•"/>
            </a:pPr>
            <a:r>
              <a:rPr lang="en-US" dirty="0"/>
              <a:t>Develop new cloud native apps</a:t>
            </a:r>
          </a:p>
          <a:p>
            <a:pPr marL="285750" indent="-285750">
              <a:buFont typeface="Arial" panose="020B0604020202020204" pitchFamily="34" charset="0"/>
              <a:buChar char="•"/>
            </a:pPr>
            <a:r>
              <a:rPr lang="en-US" dirty="0"/>
              <a:t>Deploy to production</a:t>
            </a:r>
          </a:p>
        </p:txBody>
      </p:sp>
      <p:sp>
        <p:nvSpPr>
          <p:cNvPr id="22" name="TextBox 21">
            <a:extLst>
              <a:ext uri="{FF2B5EF4-FFF2-40B4-BE49-F238E27FC236}">
                <a16:creationId xmlns:a16="http://schemas.microsoft.com/office/drawing/2014/main" id="{2854B387-D13C-BC4F-9816-66BB033945AC}"/>
              </a:ext>
            </a:extLst>
          </p:cNvPr>
          <p:cNvSpPr txBox="1"/>
          <p:nvPr/>
        </p:nvSpPr>
        <p:spPr>
          <a:xfrm>
            <a:off x="5850253" y="4993922"/>
            <a:ext cx="6114385" cy="2031325"/>
          </a:xfrm>
          <a:prstGeom prst="rect">
            <a:avLst/>
          </a:prstGeom>
          <a:noFill/>
        </p:spPr>
        <p:txBody>
          <a:bodyPr wrap="square" rtlCol="0">
            <a:spAutoFit/>
          </a:bodyPr>
          <a:lstStyle/>
          <a:p>
            <a:r>
              <a:rPr lang="en-US" dirty="0"/>
              <a:t>Accurate installation docs</a:t>
            </a:r>
          </a:p>
          <a:p>
            <a:r>
              <a:rPr lang="en-US" dirty="0"/>
              <a:t>End-to-end tutorial for App Mod using TA and ICPA</a:t>
            </a:r>
          </a:p>
          <a:p>
            <a:r>
              <a:rPr lang="en-US" dirty="0"/>
              <a:t>Product documentation (Guides and KC) </a:t>
            </a:r>
          </a:p>
          <a:p>
            <a:r>
              <a:rPr lang="en-US" dirty="0"/>
              <a:t>Advanced use cases using code patterns, recipes, labs, videos</a:t>
            </a:r>
          </a:p>
          <a:p>
            <a:r>
              <a:rPr lang="en-US" dirty="0"/>
              <a:t>Forums, Stack Overflow, and Customer Support</a:t>
            </a:r>
          </a:p>
          <a:p>
            <a:endParaRPr lang="en-US" dirty="0"/>
          </a:p>
          <a:p>
            <a:endParaRPr lang="en-US" dirty="0"/>
          </a:p>
        </p:txBody>
      </p:sp>
      <p:grpSp>
        <p:nvGrpSpPr>
          <p:cNvPr id="57" name="Group 56">
            <a:extLst>
              <a:ext uri="{FF2B5EF4-FFF2-40B4-BE49-F238E27FC236}">
                <a16:creationId xmlns:a16="http://schemas.microsoft.com/office/drawing/2014/main" id="{C789609F-39E9-0943-B62A-64448E5AF87F}"/>
              </a:ext>
            </a:extLst>
          </p:cNvPr>
          <p:cNvGrpSpPr/>
          <p:nvPr/>
        </p:nvGrpSpPr>
        <p:grpSpPr>
          <a:xfrm>
            <a:off x="5147827" y="5207437"/>
            <a:ext cx="400342" cy="1048096"/>
            <a:chOff x="997002" y="5340347"/>
            <a:chExt cx="400342" cy="1048096"/>
          </a:xfrm>
        </p:grpSpPr>
        <p:sp>
          <p:nvSpPr>
            <p:cNvPr id="58" name="Rounded Rectangle 57">
              <a:extLst>
                <a:ext uri="{FF2B5EF4-FFF2-40B4-BE49-F238E27FC236}">
                  <a16:creationId xmlns:a16="http://schemas.microsoft.com/office/drawing/2014/main" id="{3D94A9A5-406E-594D-B496-A619987BD224}"/>
                </a:ext>
              </a:extLst>
            </p:cNvPr>
            <p:cNvSpPr/>
            <p:nvPr/>
          </p:nvSpPr>
          <p:spPr>
            <a:xfrm rot="16200000">
              <a:off x="673125" y="5664224"/>
              <a:ext cx="1048096" cy="400342"/>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a:p>
              <a:pPr algn="ctr"/>
              <a:endParaRPr lang="en-US" dirty="0"/>
            </a:p>
          </p:txBody>
        </p:sp>
        <p:sp>
          <p:nvSpPr>
            <p:cNvPr id="59" name="TextBox 58">
              <a:extLst>
                <a:ext uri="{FF2B5EF4-FFF2-40B4-BE49-F238E27FC236}">
                  <a16:creationId xmlns:a16="http://schemas.microsoft.com/office/drawing/2014/main" id="{BCF3F8CB-1A8D-F24D-A2E0-6A5EB54C5D4A}"/>
                </a:ext>
              </a:extLst>
            </p:cNvPr>
            <p:cNvSpPr txBox="1"/>
            <p:nvPr/>
          </p:nvSpPr>
          <p:spPr>
            <a:xfrm rot="16200000">
              <a:off x="831583" y="5706058"/>
              <a:ext cx="730073" cy="276999"/>
            </a:xfrm>
            <a:prstGeom prst="rect">
              <a:avLst/>
            </a:prstGeom>
            <a:noFill/>
          </p:spPr>
          <p:txBody>
            <a:bodyPr wrap="square" rtlCol="0">
              <a:spAutoFit/>
            </a:bodyPr>
            <a:lstStyle/>
            <a:p>
              <a:r>
                <a:rPr lang="en-US" sz="1200" b="1" dirty="0"/>
                <a:t>Content</a:t>
              </a:r>
            </a:p>
          </p:txBody>
        </p:sp>
      </p:grpSp>
      <p:sp>
        <p:nvSpPr>
          <p:cNvPr id="23" name="TextBox 22">
            <a:extLst>
              <a:ext uri="{FF2B5EF4-FFF2-40B4-BE49-F238E27FC236}">
                <a16:creationId xmlns:a16="http://schemas.microsoft.com/office/drawing/2014/main" id="{84DB90D6-5E75-E548-82DC-A04DC7662548}"/>
              </a:ext>
            </a:extLst>
          </p:cNvPr>
          <p:cNvSpPr txBox="1"/>
          <p:nvPr/>
        </p:nvSpPr>
        <p:spPr>
          <a:xfrm>
            <a:off x="2286000" y="6488222"/>
            <a:ext cx="8732642" cy="338554"/>
          </a:xfrm>
          <a:prstGeom prst="rect">
            <a:avLst/>
          </a:prstGeom>
          <a:noFill/>
        </p:spPr>
        <p:txBody>
          <a:bodyPr wrap="square" rtlCol="0">
            <a:spAutoFit/>
          </a:bodyPr>
          <a:lstStyle/>
          <a:p>
            <a:r>
              <a:rPr lang="en-US" sz="1600" dirty="0"/>
              <a:t>Multiple opensource projects, no single starting point, many touchpoints.</a:t>
            </a:r>
          </a:p>
        </p:txBody>
      </p:sp>
    </p:spTree>
    <p:extLst>
      <p:ext uri="{BB962C8B-B14F-4D97-AF65-F5344CB8AC3E}">
        <p14:creationId xmlns:p14="http://schemas.microsoft.com/office/powerpoint/2010/main" val="4089586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A68E-C5D5-754A-A80B-615D1072EA39}"/>
              </a:ext>
            </a:extLst>
          </p:cNvPr>
          <p:cNvSpPr>
            <a:spLocks noGrp="1"/>
          </p:cNvSpPr>
          <p:nvPr>
            <p:ph type="title"/>
          </p:nvPr>
        </p:nvSpPr>
        <p:spPr>
          <a:xfrm>
            <a:off x="838200" y="681038"/>
            <a:ext cx="10515600" cy="1127442"/>
          </a:xfrm>
        </p:spPr>
        <p:txBody>
          <a:bodyPr>
            <a:normAutofit fontScale="90000"/>
          </a:bodyPr>
          <a:lstStyle/>
          <a:p>
            <a:r>
              <a:rPr lang="en-US" dirty="0"/>
              <a:t>Sample needs-based path</a:t>
            </a:r>
            <a:br>
              <a:rPr lang="en-US" dirty="0"/>
            </a:br>
            <a:r>
              <a:rPr lang="en-US" dirty="0"/>
              <a:t> </a:t>
            </a:r>
          </a:p>
        </p:txBody>
      </p:sp>
      <p:graphicFrame>
        <p:nvGraphicFramePr>
          <p:cNvPr id="5" name="Content Placeholder 4">
            <a:extLst>
              <a:ext uri="{FF2B5EF4-FFF2-40B4-BE49-F238E27FC236}">
                <a16:creationId xmlns:a16="http://schemas.microsoft.com/office/drawing/2014/main" id="{078EC7C7-FCB0-EF44-8B41-82C42930916F}"/>
              </a:ext>
            </a:extLst>
          </p:cNvPr>
          <p:cNvGraphicFramePr>
            <a:graphicFrameLocks noGrp="1"/>
          </p:cNvGraphicFramePr>
          <p:nvPr>
            <p:ph idx="1"/>
            <p:extLst>
              <p:ext uri="{D42A27DB-BD31-4B8C-83A1-F6EECF244321}">
                <p14:modId xmlns:p14="http://schemas.microsoft.com/office/powerpoint/2010/main" val="3956898264"/>
              </p:ext>
            </p:extLst>
          </p:nvPr>
        </p:nvGraphicFramePr>
        <p:xfrm>
          <a:off x="838200" y="2072639"/>
          <a:ext cx="10515600" cy="4104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711D9C1E-E53A-6441-A3F2-7766DB49291E}"/>
              </a:ext>
            </a:extLst>
          </p:cNvPr>
          <p:cNvGraphicFramePr/>
          <p:nvPr>
            <p:extLst>
              <p:ext uri="{D42A27DB-BD31-4B8C-83A1-F6EECF244321}">
                <p14:modId xmlns:p14="http://schemas.microsoft.com/office/powerpoint/2010/main" val="3726125721"/>
              </p:ext>
            </p:extLst>
          </p:nvPr>
        </p:nvGraphicFramePr>
        <p:xfrm>
          <a:off x="690880" y="1361440"/>
          <a:ext cx="9956800" cy="112744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30297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6C29-2305-3049-AE95-B5A98D42DCA1}"/>
              </a:ext>
            </a:extLst>
          </p:cNvPr>
          <p:cNvSpPr>
            <a:spLocks noGrp="1"/>
          </p:cNvSpPr>
          <p:nvPr>
            <p:ph type="title"/>
          </p:nvPr>
        </p:nvSpPr>
        <p:spPr>
          <a:xfrm>
            <a:off x="598219" y="115910"/>
            <a:ext cx="10755581" cy="565127"/>
          </a:xfrm>
        </p:spPr>
        <p:txBody>
          <a:bodyPr>
            <a:normAutofit fontScale="90000"/>
          </a:bodyPr>
          <a:lstStyle/>
          <a:p>
            <a:r>
              <a:rPr lang="en-US" dirty="0"/>
              <a:t>Content formats and locations for Discover Phase</a:t>
            </a:r>
          </a:p>
        </p:txBody>
      </p:sp>
      <p:sp>
        <p:nvSpPr>
          <p:cNvPr id="3" name="Content Placeholder 2">
            <a:extLst>
              <a:ext uri="{FF2B5EF4-FFF2-40B4-BE49-F238E27FC236}">
                <a16:creationId xmlns:a16="http://schemas.microsoft.com/office/drawing/2014/main" id="{6CD69504-A011-E34D-88AE-590264A6CCD1}"/>
              </a:ext>
            </a:extLst>
          </p:cNvPr>
          <p:cNvSpPr>
            <a:spLocks noGrp="1"/>
          </p:cNvSpPr>
          <p:nvPr>
            <p:ph idx="1"/>
          </p:nvPr>
        </p:nvSpPr>
        <p:spPr>
          <a:xfrm>
            <a:off x="838200" y="1306286"/>
            <a:ext cx="10515600" cy="4870677"/>
          </a:xfrm>
        </p:spPr>
        <p:txBody>
          <a:bodyPr>
            <a:normAutofit/>
          </a:bodyPr>
          <a:lstStyle/>
          <a:p>
            <a:pPr marL="0" indent="0">
              <a:buNone/>
            </a:pPr>
            <a:endParaRPr lang="en-US" sz="1600" dirty="0"/>
          </a:p>
        </p:txBody>
      </p:sp>
      <p:graphicFrame>
        <p:nvGraphicFramePr>
          <p:cNvPr id="4" name="Table 3">
            <a:extLst>
              <a:ext uri="{FF2B5EF4-FFF2-40B4-BE49-F238E27FC236}">
                <a16:creationId xmlns:a16="http://schemas.microsoft.com/office/drawing/2014/main" id="{C844C0BA-A760-B34C-AD3B-3A32CAFBF412}"/>
              </a:ext>
            </a:extLst>
          </p:cNvPr>
          <p:cNvGraphicFramePr>
            <a:graphicFrameLocks noGrp="1"/>
          </p:cNvGraphicFramePr>
          <p:nvPr>
            <p:extLst>
              <p:ext uri="{D42A27DB-BD31-4B8C-83A1-F6EECF244321}">
                <p14:modId xmlns:p14="http://schemas.microsoft.com/office/powerpoint/2010/main" val="512911291"/>
              </p:ext>
            </p:extLst>
          </p:nvPr>
        </p:nvGraphicFramePr>
        <p:xfrm>
          <a:off x="598218" y="681037"/>
          <a:ext cx="10755581" cy="5905820"/>
        </p:xfrm>
        <a:graphic>
          <a:graphicData uri="http://schemas.openxmlformats.org/drawingml/2006/table">
            <a:tbl>
              <a:tblPr firstRow="1" bandRow="1">
                <a:tableStyleId>{5C22544A-7EE6-4342-B048-85BDC9FD1C3A}</a:tableStyleId>
              </a:tblPr>
              <a:tblGrid>
                <a:gridCol w="2389404">
                  <a:extLst>
                    <a:ext uri="{9D8B030D-6E8A-4147-A177-3AD203B41FA5}">
                      <a16:colId xmlns:a16="http://schemas.microsoft.com/office/drawing/2014/main" val="741759729"/>
                    </a:ext>
                  </a:extLst>
                </a:gridCol>
                <a:gridCol w="2710902">
                  <a:extLst>
                    <a:ext uri="{9D8B030D-6E8A-4147-A177-3AD203B41FA5}">
                      <a16:colId xmlns:a16="http://schemas.microsoft.com/office/drawing/2014/main" val="1568308000"/>
                    </a:ext>
                  </a:extLst>
                </a:gridCol>
                <a:gridCol w="5655275">
                  <a:extLst>
                    <a:ext uri="{9D8B030D-6E8A-4147-A177-3AD203B41FA5}">
                      <a16:colId xmlns:a16="http://schemas.microsoft.com/office/drawing/2014/main" val="1613632746"/>
                    </a:ext>
                  </a:extLst>
                </a:gridCol>
              </a:tblGrid>
              <a:tr h="624291">
                <a:tc>
                  <a:txBody>
                    <a:bodyPr/>
                    <a:lstStyle/>
                    <a:p>
                      <a:r>
                        <a:rPr lang="en-US" dirty="0"/>
                        <a:t>Content</a:t>
                      </a:r>
                    </a:p>
                  </a:txBody>
                  <a:tcPr/>
                </a:tc>
                <a:tc>
                  <a:txBody>
                    <a:bodyPr/>
                    <a:lstStyle/>
                    <a:p>
                      <a:r>
                        <a:rPr lang="en-US" dirty="0"/>
                        <a:t>Format</a:t>
                      </a:r>
                    </a:p>
                  </a:txBody>
                  <a:tcPr/>
                </a:tc>
                <a:tc>
                  <a:txBody>
                    <a:bodyPr/>
                    <a:lstStyle/>
                    <a:p>
                      <a:r>
                        <a:rPr lang="en-US" dirty="0"/>
                        <a:t>Location (Current, Proposed)</a:t>
                      </a:r>
                    </a:p>
                  </a:txBody>
                  <a:tcPr/>
                </a:tc>
                <a:extLst>
                  <a:ext uri="{0D108BD9-81ED-4DB2-BD59-A6C34878D82A}">
                    <a16:rowId xmlns:a16="http://schemas.microsoft.com/office/drawing/2014/main" val="2515560993"/>
                  </a:ext>
                </a:extLst>
              </a:tr>
              <a:tr h="356737">
                <a:tc>
                  <a:txBody>
                    <a:bodyPr/>
                    <a:lstStyle/>
                    <a:p>
                      <a:r>
                        <a:rPr lang="en-US" sz="1200" dirty="0"/>
                        <a:t>Google search </a:t>
                      </a:r>
                    </a:p>
                  </a:txBody>
                  <a:tcPr/>
                </a:tc>
                <a:tc>
                  <a:txBody>
                    <a:bodyPr/>
                    <a:lstStyle/>
                    <a:p>
                      <a:r>
                        <a:rPr lang="en-US" sz="1200" dirty="0"/>
                        <a:t>Internet</a:t>
                      </a:r>
                    </a:p>
                  </a:txBody>
                  <a:tcPr/>
                </a:tc>
                <a:tc>
                  <a:txBody>
                    <a:bodyPr/>
                    <a:lstStyle/>
                    <a:p>
                      <a:r>
                        <a:rPr lang="en-US" sz="1200" dirty="0"/>
                        <a:t>(P) Improve SEO for technical content</a:t>
                      </a:r>
                    </a:p>
                  </a:txBody>
                  <a:tcPr/>
                </a:tc>
                <a:extLst>
                  <a:ext uri="{0D108BD9-81ED-4DB2-BD59-A6C34878D82A}">
                    <a16:rowId xmlns:a16="http://schemas.microsoft.com/office/drawing/2014/main" val="3864606259"/>
                  </a:ext>
                </a:extLst>
              </a:tr>
              <a:tr h="35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Events </a:t>
                      </a:r>
                    </a:p>
                  </a:txBody>
                  <a:tcPr/>
                </a:tc>
                <a:tc>
                  <a:txBody>
                    <a:bodyPr/>
                    <a:lstStyle/>
                    <a:p>
                      <a:r>
                        <a:rPr lang="en-US" sz="1200" dirty="0"/>
                        <a:t>Trade Show demos, presentations, meetups</a:t>
                      </a:r>
                    </a:p>
                  </a:txBody>
                  <a:tcPr/>
                </a:tc>
                <a:tc>
                  <a:txBody>
                    <a:bodyPr/>
                    <a:lstStyle/>
                    <a:p>
                      <a:r>
                        <a:rPr lang="en-US" sz="1200" dirty="0"/>
                        <a:t>(C) Various geo-locations</a:t>
                      </a:r>
                    </a:p>
                  </a:txBody>
                  <a:tcPr/>
                </a:tc>
                <a:extLst>
                  <a:ext uri="{0D108BD9-81ED-4DB2-BD59-A6C34878D82A}">
                    <a16:rowId xmlns:a16="http://schemas.microsoft.com/office/drawing/2014/main" val="3141673418"/>
                  </a:ext>
                </a:extLst>
              </a:tr>
              <a:tr h="35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Social Media</a:t>
                      </a:r>
                    </a:p>
                  </a:txBody>
                  <a:tcPr/>
                </a:tc>
                <a:tc>
                  <a:txBody>
                    <a:bodyPr/>
                    <a:lstStyle/>
                    <a:p>
                      <a:r>
                        <a:rPr lang="en-US" sz="1200" dirty="0"/>
                        <a:t>Tweets</a:t>
                      </a:r>
                    </a:p>
                  </a:txBody>
                  <a:tcPr/>
                </a:tc>
                <a:tc>
                  <a:txBody>
                    <a:bodyPr/>
                    <a:lstStyle/>
                    <a:p>
                      <a:r>
                        <a:rPr lang="en-US" sz="1200" dirty="0"/>
                        <a:t>(C) Twitter</a:t>
                      </a:r>
                    </a:p>
                  </a:txBody>
                  <a:tcPr/>
                </a:tc>
                <a:extLst>
                  <a:ext uri="{0D108BD9-81ED-4DB2-BD59-A6C34878D82A}">
                    <a16:rowId xmlns:a16="http://schemas.microsoft.com/office/drawing/2014/main" val="3177462915"/>
                  </a:ext>
                </a:extLst>
              </a:tr>
              <a:tr h="35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Blogs</a:t>
                      </a:r>
                    </a:p>
                  </a:txBody>
                  <a:tcPr/>
                </a:tc>
                <a:tc>
                  <a:txBody>
                    <a:bodyPr/>
                    <a:lstStyle/>
                    <a:p>
                      <a:r>
                        <a:rPr lang="en-US" sz="1200" dirty="0"/>
                        <a:t>Technical and Business blog posts</a:t>
                      </a:r>
                    </a:p>
                  </a:txBody>
                  <a:tcPr/>
                </a:tc>
                <a:tc>
                  <a:txBody>
                    <a:bodyPr/>
                    <a:lstStyle/>
                    <a:p>
                      <a:r>
                        <a:rPr lang="en-US" sz="1200" dirty="0"/>
                        <a:t>(C) </a:t>
                      </a:r>
                      <a:r>
                        <a:rPr lang="en-US" sz="1200" dirty="0">
                          <a:hlinkClick r:id="rId3"/>
                        </a:rPr>
                        <a:t>https://kabanero.io/blog/</a:t>
                      </a:r>
                      <a:br>
                        <a:rPr lang="en-US" sz="1200" dirty="0"/>
                      </a:br>
                      <a:r>
                        <a:rPr lang="en-US" sz="1200" dirty="0"/>
                        <a:t>(C) </a:t>
                      </a:r>
                      <a:r>
                        <a:rPr lang="en-US" sz="1200" dirty="0">
                          <a:hlinkClick r:id="rId4"/>
                        </a:rPr>
                        <a:t>https://developer.ibm.com/blogs/</a:t>
                      </a:r>
                      <a:endParaRPr lang="en-US" sz="1200" dirty="0"/>
                    </a:p>
                    <a:p>
                      <a:r>
                        <a:rPr lang="en-US" sz="1200" dirty="0"/>
                        <a:t>(C) </a:t>
                      </a:r>
                      <a:r>
                        <a:rPr lang="en-US" sz="1200" dirty="0">
                          <a:hlinkClick r:id="rId5"/>
                        </a:rPr>
                        <a:t>https://www.ibm.com/cloud/blog</a:t>
                      </a:r>
                      <a:r>
                        <a:rPr lang="en-US" sz="1200" dirty="0">
                          <a:effectLst/>
                          <a:latin typeface="Calibri" panose="020F0502020204030204" pitchFamily="34" charset="0"/>
                          <a:cs typeface="Times New Roman" panose="02020603050405020304" pitchFamily="18" charset="0"/>
                          <a:hlinkClick r:id="rId5"/>
                        </a:rPr>
                        <a:t>/</a:t>
                      </a:r>
                      <a:endParaRPr lang="en-US" sz="1200" dirty="0">
                        <a:effectLst/>
                        <a:latin typeface="Calibri" panose="020F0502020204030204" pitchFamily="34" charset="0"/>
                        <a:cs typeface="Times New Roman" panose="02020603050405020304" pitchFamily="18" charset="0"/>
                      </a:endParaRPr>
                    </a:p>
                    <a:p>
                      <a:pPr marL="342900" indent="-342900">
                        <a:buAutoNum type="alphaUcParenBoth" startAt="3"/>
                      </a:pPr>
                      <a:r>
                        <a:rPr lang="en-US" sz="1200" dirty="0">
                          <a:hlinkClick r:id="rId6"/>
                        </a:rPr>
                        <a:t>https://www.ibm.com/blogs/cloud-computing</a:t>
                      </a:r>
                      <a:endParaRPr lang="en-US" sz="1200" dirty="0"/>
                    </a:p>
                    <a:p>
                      <a:pPr marL="0" indent="0">
                        <a:buNone/>
                      </a:pPr>
                      <a:r>
                        <a:rPr lang="en-US" sz="1200" dirty="0"/>
                        <a:t>(C) </a:t>
                      </a:r>
                      <a:r>
                        <a:rPr lang="en-US" sz="1200" dirty="0">
                          <a:hlinkClick r:id="rId7"/>
                        </a:rPr>
                        <a:t>https://medium.com/appsody</a:t>
                      </a:r>
                      <a:endParaRPr lang="en-US" sz="1200" dirty="0"/>
                    </a:p>
                    <a:p>
                      <a:pPr marL="0" indent="0">
                        <a:buNone/>
                      </a:pPr>
                      <a:r>
                        <a:rPr lang="en-US" sz="1200" dirty="0"/>
                        <a:t>(P) Blog index</a:t>
                      </a:r>
                    </a:p>
                  </a:txBody>
                  <a:tcPr/>
                </a:tc>
                <a:extLst>
                  <a:ext uri="{0D108BD9-81ED-4DB2-BD59-A6C34878D82A}">
                    <a16:rowId xmlns:a16="http://schemas.microsoft.com/office/drawing/2014/main" val="13347961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Video demos – best for overviews</a:t>
                      </a:r>
                    </a:p>
                  </a:txBody>
                  <a:tcPr/>
                </a:tc>
                <a:tc>
                  <a:txBody>
                    <a:bodyPr/>
                    <a:lstStyle/>
                    <a:p>
                      <a:r>
                        <a:rPr lang="en-US" sz="1200" dirty="0"/>
                        <a:t>Light Board videos</a:t>
                      </a:r>
                    </a:p>
                    <a:p>
                      <a:r>
                        <a:rPr lang="en-US" sz="1200" dirty="0"/>
                        <a:t>Explainer videos</a:t>
                      </a:r>
                    </a:p>
                    <a:p>
                      <a:r>
                        <a:rPr lang="en-US" sz="1200" dirty="0"/>
                        <a:t>Screen shot videos</a:t>
                      </a:r>
                    </a:p>
                  </a:txBody>
                  <a:tcPr/>
                </a:tc>
                <a:tc>
                  <a:txBody>
                    <a:bodyPr/>
                    <a:lstStyle/>
                    <a:p>
                      <a:r>
                        <a:rPr lang="en-US" sz="1200" dirty="0"/>
                        <a:t>(C) Various </a:t>
                      </a:r>
                    </a:p>
                    <a:p>
                      <a:r>
                        <a:rPr lang="en-US" sz="1200" dirty="0"/>
                        <a:t>(On </a:t>
                      </a:r>
                      <a:r>
                        <a:rPr lang="en-US" sz="1200" dirty="0">
                          <a:solidFill>
                            <a:schemeClr val="bg1"/>
                          </a:solidFill>
                          <a:latin typeface="IBM Plex Sans" panose="020B0503050203000203" pitchFamily="34" charset="77"/>
                          <a:hlinkClick r:id="rId8"/>
                        </a:rPr>
                        <a:t>https://mediacenter.ibm.com/</a:t>
                      </a:r>
                      <a:r>
                        <a:rPr lang="en-US" sz="1200" dirty="0">
                          <a:solidFill>
                            <a:schemeClr val="bg1"/>
                          </a:solidFill>
                          <a:latin typeface="IBM Plex Sans" panose="020B0503050203000203" pitchFamily="34" charset="77"/>
                        </a:rPr>
                        <a:t> </a:t>
                      </a:r>
                      <a:r>
                        <a:rPr lang="en-US" sz="1200" dirty="0">
                          <a:solidFill>
                            <a:schemeClr val="tx1"/>
                          </a:solidFill>
                          <a:latin typeface="IBM Plex Sans" panose="020B0503050203000203" pitchFamily="34" charset="77"/>
                        </a:rPr>
                        <a:t>they are translated)</a:t>
                      </a:r>
                      <a:endParaRPr lang="en-US" sz="1200" dirty="0">
                        <a:solidFill>
                          <a:schemeClr val="tx1"/>
                        </a:solidFill>
                      </a:endParaRPr>
                    </a:p>
                    <a:p>
                      <a:r>
                        <a:rPr lang="en-US" sz="1200" dirty="0"/>
                        <a:t>(P) YouTube Channel</a:t>
                      </a:r>
                    </a:p>
                  </a:txBody>
                  <a:tcPr/>
                </a:tc>
                <a:extLst>
                  <a:ext uri="{0D108BD9-81ED-4DB2-BD59-A6C34878D82A}">
                    <a16:rowId xmlns:a16="http://schemas.microsoft.com/office/drawing/2014/main" val="2723007066"/>
                  </a:ext>
                </a:extLst>
              </a:tr>
              <a:tr h="385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Whitepapers</a:t>
                      </a:r>
                    </a:p>
                  </a:txBody>
                  <a:tcPr/>
                </a:tc>
                <a:tc>
                  <a:txBody>
                    <a:bodyPr/>
                    <a:lstStyle/>
                    <a:p>
                      <a:r>
                        <a:rPr lang="en-US" sz="1200" dirty="0"/>
                        <a:t>PDF</a:t>
                      </a:r>
                    </a:p>
                  </a:txBody>
                  <a:tcPr/>
                </a:tc>
                <a:tc>
                  <a:txBody>
                    <a:bodyPr/>
                    <a:lstStyle/>
                    <a:p>
                      <a:r>
                        <a:rPr lang="en-US" sz="1200" dirty="0"/>
                        <a:t>(C)</a:t>
                      </a:r>
                      <a:r>
                        <a:rPr lang="en-US" sz="1200" dirty="0">
                          <a:hlinkClick r:id="rId9"/>
                        </a:rPr>
                        <a:t>https://www.ibm.com/downloads/cas/QWB9X1GE</a:t>
                      </a:r>
                      <a:endParaRPr lang="en-US" sz="1200" dirty="0"/>
                    </a:p>
                    <a:p>
                      <a:r>
                        <a:rPr lang="en-US" sz="1200" dirty="0"/>
                        <a:t>(P) Replace by shorter form datasheets</a:t>
                      </a:r>
                    </a:p>
                  </a:txBody>
                  <a:tcPr/>
                </a:tc>
                <a:extLst>
                  <a:ext uri="{0D108BD9-81ED-4DB2-BD59-A6C34878D82A}">
                    <a16:rowId xmlns:a16="http://schemas.microsoft.com/office/drawing/2014/main" val="352177697"/>
                  </a:ext>
                </a:extLst>
              </a:tr>
              <a:tr h="35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Field Guides</a:t>
                      </a:r>
                    </a:p>
                  </a:txBody>
                  <a:tcPr/>
                </a:tc>
                <a:tc>
                  <a:txBody>
                    <a:bodyPr/>
                    <a:lstStyle/>
                    <a:p>
                      <a:r>
                        <a:rPr lang="en-US" sz="1200" dirty="0"/>
                        <a:t>PDF</a:t>
                      </a:r>
                    </a:p>
                  </a:txBody>
                  <a:tcPr/>
                </a:tc>
                <a:tc>
                  <a:txBody>
                    <a:bodyPr/>
                    <a:lstStyle/>
                    <a:p>
                      <a:r>
                        <a:rPr lang="en-US" sz="1200" dirty="0"/>
                        <a:t>(C) </a:t>
                      </a:r>
                      <a:r>
                        <a:rPr lang="en-US" sz="1200" dirty="0">
                          <a:hlinkClick r:id="rId10"/>
                        </a:rPr>
                        <a:t>https://www.ibm.com/cloud/garage</a:t>
                      </a:r>
                      <a:endParaRPr lang="en-US" sz="1200" dirty="0"/>
                    </a:p>
                  </a:txBody>
                  <a:tcPr/>
                </a:tc>
                <a:extLst>
                  <a:ext uri="{0D108BD9-81ED-4DB2-BD59-A6C34878D82A}">
                    <a16:rowId xmlns:a16="http://schemas.microsoft.com/office/drawing/2014/main" val="3500212600"/>
                  </a:ext>
                </a:extLst>
              </a:tr>
              <a:tr h="286796">
                <a:tc>
                  <a:txBody>
                    <a:bodyPr/>
                    <a:lstStyle/>
                    <a:p>
                      <a:r>
                        <a:rPr lang="en-US" sz="1200" dirty="0"/>
                        <a:t>Arch and Workflow Guide</a:t>
                      </a:r>
                    </a:p>
                  </a:txBody>
                  <a:tcPr/>
                </a:tc>
                <a:tc>
                  <a:txBody>
                    <a:bodyPr/>
                    <a:lstStyle/>
                    <a:p>
                      <a:r>
                        <a:rPr lang="en-US" sz="1200" dirty="0"/>
                        <a:t>Guide</a:t>
                      </a:r>
                    </a:p>
                  </a:txBody>
                  <a:tcPr/>
                </a:tc>
                <a:tc>
                  <a:txBody>
                    <a:bodyPr/>
                    <a:lstStyle/>
                    <a:p>
                      <a:r>
                        <a:rPr lang="en-US" sz="1200" dirty="0"/>
                        <a:t>(C) </a:t>
                      </a:r>
                      <a:r>
                        <a:rPr lang="en-US" sz="1200" dirty="0" err="1"/>
                        <a:t>kabanero.io</a:t>
                      </a:r>
                      <a:r>
                        <a:rPr lang="en-US" sz="1200" dirty="0"/>
                        <a:t>/guides</a:t>
                      </a:r>
                    </a:p>
                    <a:p>
                      <a:r>
                        <a:rPr lang="en-US" sz="1200" dirty="0"/>
                        <a:t>(P) Knowledge Center and Cloud docs</a:t>
                      </a:r>
                    </a:p>
                  </a:txBody>
                  <a:tcPr/>
                </a:tc>
                <a:extLst>
                  <a:ext uri="{0D108BD9-81ED-4DB2-BD59-A6C34878D82A}">
                    <a16:rowId xmlns:a16="http://schemas.microsoft.com/office/drawing/2014/main" val="1535947977"/>
                  </a:ext>
                </a:extLst>
              </a:tr>
              <a:tr h="385115">
                <a:tc>
                  <a:txBody>
                    <a:bodyPr/>
                    <a:lstStyle/>
                    <a:p>
                      <a:r>
                        <a:rPr lang="en-US" sz="1200" dirty="0"/>
                        <a:t>Product overviews</a:t>
                      </a:r>
                    </a:p>
                  </a:txBody>
                  <a:tcPr/>
                </a:tc>
                <a:tc>
                  <a:txBody>
                    <a:bodyPr/>
                    <a:lstStyle/>
                    <a:p>
                      <a:r>
                        <a:rPr lang="en-US" sz="1200" dirty="0"/>
                        <a:t>PDF</a:t>
                      </a:r>
                    </a:p>
                  </a:txBody>
                  <a:tcPr/>
                </a:tc>
                <a:tc>
                  <a:txBody>
                    <a:bodyPr/>
                    <a:lstStyle/>
                    <a:p>
                      <a:r>
                        <a:rPr lang="en-US" sz="1200" dirty="0"/>
                        <a:t>C- </a:t>
                      </a:r>
                      <a:r>
                        <a:rPr lang="en-US" sz="1200" dirty="0">
                          <a:hlinkClick r:id="rId11"/>
                        </a:rPr>
                        <a:t>https://www.ibm.com/cloud/cloud-pak-for-applications</a:t>
                      </a:r>
                      <a:endParaRPr lang="en-US" sz="1200" dirty="0"/>
                    </a:p>
                  </a:txBody>
                  <a:tcPr/>
                </a:tc>
                <a:extLst>
                  <a:ext uri="{0D108BD9-81ED-4DB2-BD59-A6C34878D82A}">
                    <a16:rowId xmlns:a16="http://schemas.microsoft.com/office/drawing/2014/main" val="2783610118"/>
                  </a:ext>
                </a:extLst>
              </a:tr>
              <a:tr h="274896">
                <a:tc>
                  <a:txBody>
                    <a:bodyPr/>
                    <a:lstStyle/>
                    <a:p>
                      <a:r>
                        <a:rPr lang="en-US" sz="1200" dirty="0"/>
                        <a:t>Product datasheet</a:t>
                      </a:r>
                    </a:p>
                  </a:txBody>
                  <a:tcPr/>
                </a:tc>
                <a:tc>
                  <a:txBody>
                    <a:bodyPr/>
                    <a:lstStyle/>
                    <a:p>
                      <a:r>
                        <a:rPr lang="en-US" sz="1200" dirty="0"/>
                        <a:t>PDF</a:t>
                      </a:r>
                    </a:p>
                  </a:txBody>
                  <a:tcPr/>
                </a:tc>
                <a:tc>
                  <a:txBody>
                    <a:bodyPr/>
                    <a:lstStyle/>
                    <a:p>
                      <a:r>
                        <a:rPr lang="en-US" sz="1200" dirty="0"/>
                        <a:t>C- </a:t>
                      </a:r>
                      <a:r>
                        <a:rPr lang="en-US" sz="1200" dirty="0">
                          <a:hlinkClick r:id="rId11"/>
                        </a:rPr>
                        <a:t>https://www.ibm.com/cloud/cloud-pak-for-applications</a:t>
                      </a:r>
                      <a:endParaRPr lang="en-US" sz="1200" dirty="0"/>
                    </a:p>
                  </a:txBody>
                  <a:tcPr/>
                </a:tc>
                <a:extLst>
                  <a:ext uri="{0D108BD9-81ED-4DB2-BD59-A6C34878D82A}">
                    <a16:rowId xmlns:a16="http://schemas.microsoft.com/office/drawing/2014/main" val="696811885"/>
                  </a:ext>
                </a:extLst>
              </a:tr>
              <a:tr h="350907">
                <a:tc>
                  <a:txBody>
                    <a:bodyPr/>
                    <a:lstStyle/>
                    <a:p>
                      <a:r>
                        <a:rPr lang="en-US" sz="1200" dirty="0"/>
                        <a:t>Product website </a:t>
                      </a:r>
                    </a:p>
                  </a:txBody>
                  <a:tcPr/>
                </a:tc>
                <a:tc>
                  <a:txBody>
                    <a:bodyPr/>
                    <a:lstStyle/>
                    <a:p>
                      <a:r>
                        <a:rPr lang="en-US" sz="1200" dirty="0"/>
                        <a:t>HTML</a:t>
                      </a:r>
                    </a:p>
                  </a:txBody>
                  <a:tcPr/>
                </a:tc>
                <a:tc>
                  <a:txBody>
                    <a:bodyPr/>
                    <a:lstStyle/>
                    <a:p>
                      <a:r>
                        <a:rPr lang="en-US" sz="1200" dirty="0"/>
                        <a:t>C-</a:t>
                      </a:r>
                      <a:r>
                        <a:rPr lang="en-US" sz="1200" dirty="0">
                          <a:hlinkClick r:id="rId11"/>
                        </a:rPr>
                        <a:t>https://www.ibm.com/cloud/cloud-pak-for-applications</a:t>
                      </a:r>
                      <a:endParaRPr lang="en-US" sz="1200" dirty="0"/>
                    </a:p>
                  </a:txBody>
                  <a:tcPr/>
                </a:tc>
                <a:extLst>
                  <a:ext uri="{0D108BD9-81ED-4DB2-BD59-A6C34878D82A}">
                    <a16:rowId xmlns:a16="http://schemas.microsoft.com/office/drawing/2014/main" val="850449925"/>
                  </a:ext>
                </a:extLst>
              </a:tr>
            </a:tbl>
          </a:graphicData>
        </a:graphic>
      </p:graphicFrame>
    </p:spTree>
    <p:extLst>
      <p:ext uri="{BB962C8B-B14F-4D97-AF65-F5344CB8AC3E}">
        <p14:creationId xmlns:p14="http://schemas.microsoft.com/office/powerpoint/2010/main" val="58275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6C29-2305-3049-AE95-B5A98D42DCA1}"/>
              </a:ext>
            </a:extLst>
          </p:cNvPr>
          <p:cNvSpPr>
            <a:spLocks noGrp="1"/>
          </p:cNvSpPr>
          <p:nvPr>
            <p:ph type="title"/>
          </p:nvPr>
        </p:nvSpPr>
        <p:spPr>
          <a:xfrm>
            <a:off x="598219" y="270165"/>
            <a:ext cx="10755581" cy="410872"/>
          </a:xfrm>
        </p:spPr>
        <p:txBody>
          <a:bodyPr>
            <a:normAutofit fontScale="90000"/>
          </a:bodyPr>
          <a:lstStyle/>
          <a:p>
            <a:r>
              <a:rPr lang="en-US" dirty="0"/>
              <a:t>Content formats and locations for Try Phase</a:t>
            </a:r>
          </a:p>
        </p:txBody>
      </p:sp>
      <p:sp>
        <p:nvSpPr>
          <p:cNvPr id="3" name="Content Placeholder 2">
            <a:extLst>
              <a:ext uri="{FF2B5EF4-FFF2-40B4-BE49-F238E27FC236}">
                <a16:creationId xmlns:a16="http://schemas.microsoft.com/office/drawing/2014/main" id="{6CD69504-A011-E34D-88AE-590264A6CCD1}"/>
              </a:ext>
            </a:extLst>
          </p:cNvPr>
          <p:cNvSpPr>
            <a:spLocks noGrp="1"/>
          </p:cNvSpPr>
          <p:nvPr>
            <p:ph idx="1"/>
          </p:nvPr>
        </p:nvSpPr>
        <p:spPr>
          <a:xfrm>
            <a:off x="838200" y="1306286"/>
            <a:ext cx="10515600" cy="4870677"/>
          </a:xfrm>
        </p:spPr>
        <p:txBody>
          <a:bodyPr>
            <a:normAutofit/>
          </a:bodyPr>
          <a:lstStyle/>
          <a:p>
            <a:pPr marL="0" indent="0">
              <a:buNone/>
            </a:pPr>
            <a:endParaRPr lang="en-US" sz="1600" dirty="0"/>
          </a:p>
        </p:txBody>
      </p:sp>
      <p:graphicFrame>
        <p:nvGraphicFramePr>
          <p:cNvPr id="4" name="Table 3">
            <a:extLst>
              <a:ext uri="{FF2B5EF4-FFF2-40B4-BE49-F238E27FC236}">
                <a16:creationId xmlns:a16="http://schemas.microsoft.com/office/drawing/2014/main" id="{C844C0BA-A760-B34C-AD3B-3A32CAFBF412}"/>
              </a:ext>
            </a:extLst>
          </p:cNvPr>
          <p:cNvGraphicFramePr>
            <a:graphicFrameLocks noGrp="1"/>
          </p:cNvGraphicFramePr>
          <p:nvPr>
            <p:extLst>
              <p:ext uri="{D42A27DB-BD31-4B8C-83A1-F6EECF244321}">
                <p14:modId xmlns:p14="http://schemas.microsoft.com/office/powerpoint/2010/main" val="496149318"/>
              </p:ext>
            </p:extLst>
          </p:nvPr>
        </p:nvGraphicFramePr>
        <p:xfrm>
          <a:off x="631065" y="813418"/>
          <a:ext cx="10722735" cy="5979748"/>
        </p:xfrm>
        <a:graphic>
          <a:graphicData uri="http://schemas.openxmlformats.org/drawingml/2006/table">
            <a:tbl>
              <a:tblPr firstRow="1" bandRow="1">
                <a:tableStyleId>{5C22544A-7EE6-4342-B048-85BDC9FD1C3A}</a:tableStyleId>
              </a:tblPr>
              <a:tblGrid>
                <a:gridCol w="2329545">
                  <a:extLst>
                    <a:ext uri="{9D8B030D-6E8A-4147-A177-3AD203B41FA5}">
                      <a16:colId xmlns:a16="http://schemas.microsoft.com/office/drawing/2014/main" val="741759729"/>
                    </a:ext>
                  </a:extLst>
                </a:gridCol>
                <a:gridCol w="3607616">
                  <a:extLst>
                    <a:ext uri="{9D8B030D-6E8A-4147-A177-3AD203B41FA5}">
                      <a16:colId xmlns:a16="http://schemas.microsoft.com/office/drawing/2014/main" val="1568308000"/>
                    </a:ext>
                  </a:extLst>
                </a:gridCol>
                <a:gridCol w="4785574">
                  <a:extLst>
                    <a:ext uri="{9D8B030D-6E8A-4147-A177-3AD203B41FA5}">
                      <a16:colId xmlns:a16="http://schemas.microsoft.com/office/drawing/2014/main" val="1613632746"/>
                    </a:ext>
                  </a:extLst>
                </a:gridCol>
              </a:tblGrid>
              <a:tr h="624291">
                <a:tc>
                  <a:txBody>
                    <a:bodyPr/>
                    <a:lstStyle/>
                    <a:p>
                      <a:r>
                        <a:rPr lang="en-US" dirty="0"/>
                        <a:t>Content</a:t>
                      </a:r>
                    </a:p>
                  </a:txBody>
                  <a:tcPr/>
                </a:tc>
                <a:tc>
                  <a:txBody>
                    <a:bodyPr/>
                    <a:lstStyle/>
                    <a:p>
                      <a:r>
                        <a:rPr lang="en-US" dirty="0"/>
                        <a:t>Format</a:t>
                      </a:r>
                    </a:p>
                  </a:txBody>
                  <a:tcPr/>
                </a:tc>
                <a:tc>
                  <a:txBody>
                    <a:bodyPr/>
                    <a:lstStyle/>
                    <a:p>
                      <a:r>
                        <a:rPr lang="en-US" dirty="0"/>
                        <a:t>Location (Current, Proposed)</a:t>
                      </a:r>
                    </a:p>
                  </a:txBody>
                  <a:tcPr/>
                </a:tc>
                <a:extLst>
                  <a:ext uri="{0D108BD9-81ED-4DB2-BD59-A6C34878D82A}">
                    <a16:rowId xmlns:a16="http://schemas.microsoft.com/office/drawing/2014/main" val="2515560993"/>
                  </a:ext>
                </a:extLst>
              </a:tr>
              <a:tr h="356737">
                <a:tc>
                  <a:txBody>
                    <a:bodyPr/>
                    <a:lstStyle/>
                    <a:p>
                      <a:r>
                        <a:rPr lang="en-US" sz="1600" dirty="0" err="1"/>
                        <a:t>Quickstart</a:t>
                      </a:r>
                      <a:r>
                        <a:rPr lang="en-US" sz="1600" dirty="0"/>
                        <a:t>/Try it</a:t>
                      </a:r>
                    </a:p>
                  </a:txBody>
                  <a:tcPr/>
                </a:tc>
                <a:tc>
                  <a:txBody>
                    <a:bodyPr/>
                    <a:lstStyle/>
                    <a:p>
                      <a:r>
                        <a:rPr lang="en-US" sz="1600" dirty="0"/>
                        <a:t>HTML</a:t>
                      </a:r>
                    </a:p>
                  </a:txBody>
                  <a:tcPr/>
                </a:tc>
                <a:tc>
                  <a:txBody>
                    <a:bodyPr/>
                    <a:lstStyle/>
                    <a:p>
                      <a:r>
                        <a:rPr lang="en-US" sz="1600" dirty="0"/>
                        <a:t>C- Persona-based Try it on </a:t>
                      </a:r>
                      <a:r>
                        <a:rPr lang="en-US" sz="1600" dirty="0" err="1"/>
                        <a:t>Kabanero.io</a:t>
                      </a:r>
                      <a:r>
                        <a:rPr lang="en-US" sz="1600" dirty="0"/>
                        <a:t> </a:t>
                      </a:r>
                    </a:p>
                    <a:p>
                      <a:r>
                        <a:rPr lang="en-US" sz="1600" dirty="0"/>
                        <a:t>P – Redesigned </a:t>
                      </a:r>
                      <a:r>
                        <a:rPr lang="en-US" sz="1600" dirty="0" err="1"/>
                        <a:t>Quickstart</a:t>
                      </a:r>
                      <a:r>
                        <a:rPr lang="en-US" sz="1600" dirty="0"/>
                        <a:t> needs to be published</a:t>
                      </a:r>
                    </a:p>
                    <a:p>
                      <a:r>
                        <a:rPr lang="en-US" sz="1600" dirty="0" err="1"/>
                        <a:t>Quickstart</a:t>
                      </a:r>
                      <a:r>
                        <a:rPr lang="en-US" sz="1600" dirty="0"/>
                        <a:t> for ICPA needed</a:t>
                      </a:r>
                    </a:p>
                  </a:txBody>
                  <a:tcPr/>
                </a:tc>
                <a:extLst>
                  <a:ext uri="{0D108BD9-81ED-4DB2-BD59-A6C34878D82A}">
                    <a16:rowId xmlns:a16="http://schemas.microsoft.com/office/drawing/2014/main" val="3864606259"/>
                  </a:ext>
                </a:extLst>
              </a:tr>
              <a:tr h="35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E2E Tutorials</a:t>
                      </a:r>
                    </a:p>
                  </a:txBody>
                  <a:tcPr/>
                </a:tc>
                <a:tc>
                  <a:txBody>
                    <a:bodyPr/>
                    <a:lstStyle/>
                    <a:p>
                      <a:r>
                        <a:rPr lang="en-US" sz="1600" dirty="0"/>
                        <a:t>HTML</a:t>
                      </a:r>
                    </a:p>
                  </a:txBody>
                  <a:tcPr/>
                </a:tc>
                <a:tc>
                  <a:txBody>
                    <a:bodyPr/>
                    <a:lstStyle/>
                    <a:p>
                      <a:r>
                        <a:rPr lang="en-US" sz="1600" dirty="0"/>
                        <a:t>C - </a:t>
                      </a:r>
                      <a:r>
                        <a:rPr lang="en-US" sz="1800" b="0" i="0" u="sng" kern="1200" dirty="0">
                          <a:solidFill>
                            <a:schemeClr val="dk1"/>
                          </a:solidFill>
                          <a:effectLst/>
                          <a:latin typeface="+mn-lt"/>
                          <a:ea typeface="+mn-ea"/>
                          <a:cs typeface="+mn-cs"/>
                          <a:hlinkClick r:id="rId2"/>
                        </a:rPr>
                        <a:t>https://ibm-cloud-architecture.github.io/Learning-Kabanero-101</a:t>
                      </a:r>
                      <a:endParaRPr lang="en-US" sz="1800" b="0" i="0" u="sng" kern="1200" dirty="0">
                        <a:solidFill>
                          <a:schemeClr val="dk1"/>
                        </a:solidFill>
                        <a:effectLst/>
                        <a:latin typeface="+mn-lt"/>
                        <a:ea typeface="+mn-ea"/>
                        <a:cs typeface="+mn-cs"/>
                      </a:endParaRPr>
                    </a:p>
                    <a:p>
                      <a:r>
                        <a:rPr lang="en-US" sz="1600" dirty="0"/>
                        <a:t>P – host on </a:t>
                      </a:r>
                      <a:r>
                        <a:rPr lang="en-US" sz="1600" dirty="0" err="1"/>
                        <a:t>kabanero.io</a:t>
                      </a:r>
                      <a:r>
                        <a:rPr lang="en-US" sz="1600" dirty="0"/>
                        <a:t> site</a:t>
                      </a:r>
                    </a:p>
                  </a:txBody>
                  <a:tcPr/>
                </a:tc>
                <a:extLst>
                  <a:ext uri="{0D108BD9-81ED-4DB2-BD59-A6C34878D82A}">
                    <a16:rowId xmlns:a16="http://schemas.microsoft.com/office/drawing/2014/main" val="3141673418"/>
                  </a:ext>
                </a:extLst>
              </a:tr>
              <a:tr h="35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Trial product</a:t>
                      </a:r>
                    </a:p>
                  </a:txBody>
                  <a:tcPr/>
                </a:tc>
                <a:tc>
                  <a:txBody>
                    <a:bodyPr/>
                    <a:lstStyle/>
                    <a:p>
                      <a:r>
                        <a:rPr lang="en-US" sz="1600" dirty="0"/>
                        <a:t>Download or on-cloud</a:t>
                      </a:r>
                    </a:p>
                  </a:txBody>
                  <a:tcPr/>
                </a:tc>
                <a:tc>
                  <a:txBody>
                    <a:bodyPr/>
                    <a:lstStyle/>
                    <a:p>
                      <a:r>
                        <a:rPr lang="en-US" sz="1600" dirty="0"/>
                        <a:t>C -</a:t>
                      </a:r>
                      <a:r>
                        <a:rPr lang="en-US" sz="1600" dirty="0">
                          <a:hlinkClick r:id="rId3"/>
                        </a:rPr>
                        <a:t>https://www.ibm.com/software/lt/info/trials/</a:t>
                      </a:r>
                      <a:r>
                        <a:rPr lang="en-US" sz="1600" dirty="0"/>
                        <a:t> </a:t>
                      </a:r>
                      <a:r>
                        <a:rPr lang="en-US" sz="1600" dirty="0">
                          <a:hlinkClick r:id="rId4"/>
                        </a:rPr>
                        <a:t>https://www.ibm.com/cloud/garage/tutorials/install-ibm-transformation-advisor-local</a:t>
                      </a:r>
                      <a:endParaRPr lang="en-US" sz="1600" dirty="0"/>
                    </a:p>
                    <a:p>
                      <a:r>
                        <a:rPr lang="en-US" sz="1600" dirty="0"/>
                        <a:t>P – ICPA-lite on </a:t>
                      </a:r>
                      <a:r>
                        <a:rPr lang="en-US" sz="1600" dirty="0" err="1"/>
                        <a:t>cloud.ibm.com</a:t>
                      </a:r>
                      <a:endParaRPr lang="en-US" sz="1600" dirty="0"/>
                    </a:p>
                  </a:txBody>
                  <a:tcPr/>
                </a:tc>
                <a:extLst>
                  <a:ext uri="{0D108BD9-81ED-4DB2-BD59-A6C34878D82A}">
                    <a16:rowId xmlns:a16="http://schemas.microsoft.com/office/drawing/2014/main" val="3177462915"/>
                  </a:ext>
                </a:extLst>
              </a:tr>
              <a:tr h="3567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DTE Demos</a:t>
                      </a:r>
                    </a:p>
                  </a:txBody>
                  <a:tcPr/>
                </a:tc>
                <a:tc>
                  <a:txBody>
                    <a:bodyPr/>
                    <a:lstStyle/>
                    <a:p>
                      <a:r>
                        <a:rPr lang="en-US" sz="1600" dirty="0"/>
                        <a:t>Videos</a:t>
                      </a:r>
                    </a:p>
                  </a:txBody>
                  <a:tcPr/>
                </a:tc>
                <a:tc>
                  <a:txBody>
                    <a:bodyPr/>
                    <a:lstStyle/>
                    <a:p>
                      <a:r>
                        <a:rPr lang="en-US" sz="1600" dirty="0"/>
                        <a:t>C - </a:t>
                      </a:r>
                      <a:r>
                        <a:rPr lang="en-US" sz="1600" dirty="0">
                          <a:hlinkClick r:id="rId5"/>
                        </a:rPr>
                        <a:t>https://www.ibm.com/demos/</a:t>
                      </a:r>
                      <a:endParaRPr lang="en-US" sz="1600" dirty="0"/>
                    </a:p>
                  </a:txBody>
                  <a:tcPr/>
                </a:tc>
                <a:extLst>
                  <a:ext uri="{0D108BD9-81ED-4DB2-BD59-A6C34878D82A}">
                    <a16:rowId xmlns:a16="http://schemas.microsoft.com/office/drawing/2014/main" val="133479611"/>
                  </a:ext>
                </a:extLst>
              </a:tr>
              <a:tr h="5229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Labs</a:t>
                      </a:r>
                    </a:p>
                  </a:txBody>
                  <a:tcPr/>
                </a:tc>
                <a:tc>
                  <a:txBody>
                    <a:bodyPr/>
                    <a:lstStyle/>
                    <a:p>
                      <a:r>
                        <a:rPr lang="en-US" sz="1600" dirty="0"/>
                        <a:t>Videos or interactive demos</a:t>
                      </a:r>
                    </a:p>
                  </a:txBody>
                  <a:tcPr/>
                </a:tc>
                <a:tc>
                  <a:txBody>
                    <a:bodyPr/>
                    <a:lstStyle/>
                    <a:p>
                      <a:r>
                        <a:rPr lang="en-US" sz="1600" dirty="0"/>
                        <a:t>C – </a:t>
                      </a:r>
                      <a:r>
                        <a:rPr lang="en-US" sz="1600" dirty="0">
                          <a:hlinkClick r:id="rId5"/>
                        </a:rPr>
                        <a:t>https://www.ibm.com/demos/</a:t>
                      </a:r>
                      <a:endParaRPr lang="en-US" sz="1600" dirty="0"/>
                    </a:p>
                    <a:p>
                      <a:r>
                        <a:rPr lang="en-US" sz="1600" dirty="0"/>
                        <a:t>P- Functional lab environment (similar to </a:t>
                      </a:r>
                      <a:r>
                        <a:rPr lang="en-US" sz="1600" dirty="0">
                          <a:hlinkClick r:id="rId6"/>
                        </a:rPr>
                        <a:t>https://www.katacoda.com/</a:t>
                      </a:r>
                      <a:r>
                        <a:rPr lang="en-US" sz="1600" dirty="0"/>
                        <a:t>)</a:t>
                      </a:r>
                    </a:p>
                  </a:txBody>
                  <a:tcPr/>
                </a:tc>
                <a:extLst>
                  <a:ext uri="{0D108BD9-81ED-4DB2-BD59-A6C34878D82A}">
                    <a16:rowId xmlns:a16="http://schemas.microsoft.com/office/drawing/2014/main" val="2723007066"/>
                  </a:ext>
                </a:extLst>
              </a:tr>
              <a:tr h="385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Interactive Guides</a:t>
                      </a:r>
                    </a:p>
                  </a:txBody>
                  <a:tcPr/>
                </a:tc>
                <a:tc>
                  <a:txBody>
                    <a:bodyPr/>
                    <a:lstStyle/>
                    <a:p>
                      <a:r>
                        <a:rPr lang="en-US" sz="1600" dirty="0"/>
                        <a:t>See </a:t>
                      </a:r>
                      <a:r>
                        <a:rPr lang="en-US" sz="1600" dirty="0">
                          <a:hlinkClick r:id="rId7"/>
                        </a:rPr>
                        <a:t>https://openliberty.io/guides/?search=Interactive&amp;key=tag</a:t>
                      </a:r>
                      <a:endParaRPr lang="en-US" sz="1600" dirty="0"/>
                    </a:p>
                  </a:txBody>
                  <a:tcPr/>
                </a:tc>
                <a:tc>
                  <a:txBody>
                    <a:bodyPr/>
                    <a:lstStyle/>
                    <a:p>
                      <a:r>
                        <a:rPr lang="en-US" sz="1600" dirty="0"/>
                        <a:t>C – Guides but no interactive guides yet</a:t>
                      </a:r>
                    </a:p>
                    <a:p>
                      <a:r>
                        <a:rPr lang="en-US" sz="1600" dirty="0"/>
                        <a:t>P – Hosted on </a:t>
                      </a:r>
                      <a:r>
                        <a:rPr lang="en-US" sz="1600" dirty="0" err="1"/>
                        <a:t>kabanero.io</a:t>
                      </a:r>
                      <a:r>
                        <a:rPr lang="en-US" sz="1600" dirty="0"/>
                        <a:t> and embedded in product</a:t>
                      </a:r>
                    </a:p>
                  </a:txBody>
                  <a:tcPr/>
                </a:tc>
                <a:extLst>
                  <a:ext uri="{0D108BD9-81ED-4DB2-BD59-A6C34878D82A}">
                    <a16:rowId xmlns:a16="http://schemas.microsoft.com/office/drawing/2014/main" val="352177697"/>
                  </a:ext>
                </a:extLst>
              </a:tr>
              <a:tr h="4919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Videos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Step-by-step screens</a:t>
                      </a:r>
                    </a:p>
                  </a:txBody>
                  <a:tcPr/>
                </a:tc>
                <a:tc>
                  <a:txBody>
                    <a:bodyPr/>
                    <a:lstStyle/>
                    <a:p>
                      <a:r>
                        <a:rPr lang="en-US" sz="1600" dirty="0"/>
                        <a:t>C- Various</a:t>
                      </a:r>
                    </a:p>
                    <a:p>
                      <a:r>
                        <a:rPr lang="en-US" sz="1600" dirty="0"/>
                        <a:t>P- </a:t>
                      </a:r>
                      <a:r>
                        <a:rPr lang="en-US" sz="1600" dirty="0" err="1"/>
                        <a:t>Youtube</a:t>
                      </a:r>
                      <a:r>
                        <a:rPr lang="en-US" sz="1600" dirty="0"/>
                        <a:t> channel</a:t>
                      </a:r>
                    </a:p>
                  </a:txBody>
                  <a:tcPr/>
                </a:tc>
                <a:extLst>
                  <a:ext uri="{0D108BD9-81ED-4DB2-BD59-A6C34878D82A}">
                    <a16:rowId xmlns:a16="http://schemas.microsoft.com/office/drawing/2014/main" val="3500212600"/>
                  </a:ext>
                </a:extLst>
              </a:tr>
            </a:tbl>
          </a:graphicData>
        </a:graphic>
      </p:graphicFrame>
    </p:spTree>
    <p:extLst>
      <p:ext uri="{BB962C8B-B14F-4D97-AF65-F5344CB8AC3E}">
        <p14:creationId xmlns:p14="http://schemas.microsoft.com/office/powerpoint/2010/main" val="586947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2306</TotalTime>
  <Words>1614</Words>
  <Application>Microsoft Office PowerPoint</Application>
  <PresentationFormat>Widescreen</PresentationFormat>
  <Paragraphs>252</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Champ</vt:lpstr>
      <vt:lpstr>Assumptions </vt:lpstr>
      <vt:lpstr>Product Documentation Plan</vt:lpstr>
      <vt:lpstr>Kabanero.io/guides Page Guides are published first for Kabanero. </vt:lpstr>
      <vt:lpstr>ICPA Landing Page Guides are installed and accessible from top nav bar on OpenShift console. Guides are agnostic across footprints, except for entitled Collections.</vt:lpstr>
      <vt:lpstr>PowerPoint Presentation</vt:lpstr>
      <vt:lpstr>Sample needs-based path  </vt:lpstr>
      <vt:lpstr>Content formats and locations for Discover Phase</vt:lpstr>
      <vt:lpstr>Content formats and locations for Try Phase</vt:lpstr>
      <vt:lpstr>Content formats and locations for Deploy Phase</vt:lpstr>
      <vt:lpstr>Open Source sites ICPA contains several OpenSource projects. The strategy will be to document the necessary steps required to work with the OpenSource projects and then provide a link to the OpenSource documentation for additional information. It is not feasible to duplicate the OpenSource documentation. </vt:lpstr>
      <vt:lpstr>Locations – proposed Focus on IBM strategic sites from the Technical Content Initiative group</vt:lpstr>
      <vt:lpstr>Summary of proposals</vt:lpstr>
      <vt:lpstr>Other improvements</vt:lpstr>
      <vt:lpstr>Moving forward</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Champ</dc:title>
  <dc:creator>Barbara Schramm</dc:creator>
  <cp:lastModifiedBy>Barbara Schramm</cp:lastModifiedBy>
  <cp:revision>131</cp:revision>
  <dcterms:created xsi:type="dcterms:W3CDTF">2019-09-21T01:47:30Z</dcterms:created>
  <dcterms:modified xsi:type="dcterms:W3CDTF">2020-02-12T23:54:36Z</dcterms:modified>
</cp:coreProperties>
</file>