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83" r:id="rId3"/>
    <p:sldId id="292" r:id="rId4"/>
    <p:sldId id="266" r:id="rId5"/>
    <p:sldId id="289" r:id="rId6"/>
    <p:sldId id="284" r:id="rId7"/>
    <p:sldId id="275" r:id="rId8"/>
    <p:sldId id="298" r:id="rId9"/>
    <p:sldId id="288" r:id="rId10"/>
    <p:sldId id="290" r:id="rId11"/>
    <p:sldId id="291" r:id="rId12"/>
    <p:sldId id="295" r:id="rId13"/>
    <p:sldId id="296" r:id="rId14"/>
    <p:sldId id="280" r:id="rId15"/>
    <p:sldId id="294" r:id="rId16"/>
    <p:sldId id="297" r:id="rId17"/>
    <p:sldId id="281"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55"/>
    <p:restoredTop sz="93466"/>
  </p:normalViewPr>
  <p:slideViewPr>
    <p:cSldViewPr snapToGrid="0" snapToObjects="1">
      <p:cViewPr varScale="1">
        <p:scale>
          <a:sx n="114" d="100"/>
          <a:sy n="114" d="100"/>
        </p:scale>
        <p:origin x="12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F931D7-8CB1-F34B-9C35-D901B25663C4}" type="doc">
      <dgm:prSet loTypeId="urn:microsoft.com/office/officeart/2005/8/layout/chevron1" loCatId="" qsTypeId="urn:microsoft.com/office/officeart/2005/8/quickstyle/simple1" qsCatId="simple" csTypeId="urn:microsoft.com/office/officeart/2005/8/colors/accent1_2" csCatId="accent1" phldr="1"/>
      <dgm:spPr/>
    </dgm:pt>
    <dgm:pt modelId="{4625E3C4-5EAC-4A45-AF00-15DF50D570D2}">
      <dgm:prSet phldrT="[Text]"/>
      <dgm:spPr/>
      <dgm:t>
        <a:bodyPr/>
        <a:lstStyle/>
        <a:p>
          <a:r>
            <a:rPr lang="en-US" dirty="0"/>
            <a:t>Casual interest</a:t>
          </a:r>
        </a:p>
      </dgm:t>
    </dgm:pt>
    <dgm:pt modelId="{5D6BEAFE-BFB4-1C44-83BA-536C61C22D65}" type="parTrans" cxnId="{E76C26DF-2173-6C42-BF60-C8CB801B4E37}">
      <dgm:prSet/>
      <dgm:spPr/>
      <dgm:t>
        <a:bodyPr/>
        <a:lstStyle/>
        <a:p>
          <a:endParaRPr lang="en-US"/>
        </a:p>
      </dgm:t>
    </dgm:pt>
    <dgm:pt modelId="{F58D598C-D3D7-6E42-8F2B-B8B13B29B72D}" type="sibTrans" cxnId="{E76C26DF-2173-6C42-BF60-C8CB801B4E37}">
      <dgm:prSet/>
      <dgm:spPr/>
      <dgm:t>
        <a:bodyPr/>
        <a:lstStyle/>
        <a:p>
          <a:endParaRPr lang="en-US"/>
        </a:p>
      </dgm:t>
    </dgm:pt>
    <dgm:pt modelId="{3BEF0E4E-05E8-694B-9876-1A1D5103354B}">
      <dgm:prSet phldrT="[Text]"/>
      <dgm:spPr/>
      <dgm:t>
        <a:bodyPr/>
        <a:lstStyle/>
        <a:p>
          <a:r>
            <a:rPr lang="en-US" b="0" i="0" dirty="0"/>
            <a:t>Serious interest</a:t>
          </a:r>
          <a:endParaRPr lang="en-US" dirty="0"/>
        </a:p>
      </dgm:t>
    </dgm:pt>
    <dgm:pt modelId="{6EDF69EB-38CB-1249-8A32-914E17E74D7B}" type="parTrans" cxnId="{76677867-67BB-5748-BEF1-EED5BD49CF2B}">
      <dgm:prSet/>
      <dgm:spPr/>
      <dgm:t>
        <a:bodyPr/>
        <a:lstStyle/>
        <a:p>
          <a:endParaRPr lang="en-US"/>
        </a:p>
      </dgm:t>
    </dgm:pt>
    <dgm:pt modelId="{39998F15-2E7F-2544-B0EC-32117271DD39}" type="sibTrans" cxnId="{76677867-67BB-5748-BEF1-EED5BD49CF2B}">
      <dgm:prSet/>
      <dgm:spPr/>
      <dgm:t>
        <a:bodyPr/>
        <a:lstStyle/>
        <a:p>
          <a:endParaRPr lang="en-US"/>
        </a:p>
      </dgm:t>
    </dgm:pt>
    <dgm:pt modelId="{4F4C5408-5433-7549-9A2F-483958A414B2}">
      <dgm:prSet phldrT="[Text]"/>
      <dgm:spPr/>
      <dgm:t>
        <a:bodyPr/>
        <a:lstStyle/>
        <a:p>
          <a:r>
            <a:rPr lang="en-US" b="0" i="0" dirty="0"/>
            <a:t>Further interest</a:t>
          </a:r>
          <a:endParaRPr lang="en-US" dirty="0"/>
        </a:p>
      </dgm:t>
    </dgm:pt>
    <dgm:pt modelId="{D09D8C9E-0330-0C47-8AF0-DAC8D65C7300}" type="parTrans" cxnId="{5C01132A-A49A-3C40-92E7-5830BA94AF64}">
      <dgm:prSet/>
      <dgm:spPr/>
      <dgm:t>
        <a:bodyPr/>
        <a:lstStyle/>
        <a:p>
          <a:endParaRPr lang="en-US"/>
        </a:p>
      </dgm:t>
    </dgm:pt>
    <dgm:pt modelId="{D88591AA-FE05-3345-95C7-35E32E1627AD}" type="sibTrans" cxnId="{5C01132A-A49A-3C40-92E7-5830BA94AF64}">
      <dgm:prSet/>
      <dgm:spPr/>
      <dgm:t>
        <a:bodyPr/>
        <a:lstStyle/>
        <a:p>
          <a:endParaRPr lang="en-US"/>
        </a:p>
      </dgm:t>
    </dgm:pt>
    <dgm:pt modelId="{1DB98566-3781-554E-9DD4-7027AFD7AB51}" type="pres">
      <dgm:prSet presAssocID="{8EF931D7-8CB1-F34B-9C35-D901B25663C4}" presName="Name0" presStyleCnt="0">
        <dgm:presLayoutVars>
          <dgm:dir/>
          <dgm:animLvl val="lvl"/>
          <dgm:resizeHandles val="exact"/>
        </dgm:presLayoutVars>
      </dgm:prSet>
      <dgm:spPr/>
    </dgm:pt>
    <dgm:pt modelId="{919AC462-47BB-6747-A16F-03D0B8BF1F30}" type="pres">
      <dgm:prSet presAssocID="{4625E3C4-5EAC-4A45-AF00-15DF50D570D2}" presName="parTxOnly" presStyleLbl="node1" presStyleIdx="0" presStyleCnt="3">
        <dgm:presLayoutVars>
          <dgm:chMax val="0"/>
          <dgm:chPref val="0"/>
          <dgm:bulletEnabled val="1"/>
        </dgm:presLayoutVars>
      </dgm:prSet>
      <dgm:spPr/>
    </dgm:pt>
    <dgm:pt modelId="{C052314C-266E-E946-B42B-289618817266}" type="pres">
      <dgm:prSet presAssocID="{F58D598C-D3D7-6E42-8F2B-B8B13B29B72D}" presName="parTxOnlySpace" presStyleCnt="0"/>
      <dgm:spPr/>
    </dgm:pt>
    <dgm:pt modelId="{E1E9259C-4857-F140-A720-251C718A4456}" type="pres">
      <dgm:prSet presAssocID="{4F4C5408-5433-7549-9A2F-483958A414B2}" presName="parTxOnly" presStyleLbl="node1" presStyleIdx="1" presStyleCnt="3">
        <dgm:presLayoutVars>
          <dgm:chMax val="0"/>
          <dgm:chPref val="0"/>
          <dgm:bulletEnabled val="1"/>
        </dgm:presLayoutVars>
      </dgm:prSet>
      <dgm:spPr/>
    </dgm:pt>
    <dgm:pt modelId="{FBCDC8DC-8673-6342-AE27-34CA7DC8F4D2}" type="pres">
      <dgm:prSet presAssocID="{D88591AA-FE05-3345-95C7-35E32E1627AD}" presName="parTxOnlySpace" presStyleCnt="0"/>
      <dgm:spPr/>
    </dgm:pt>
    <dgm:pt modelId="{EBFDCDA4-6568-6A4F-AA9A-CEA3B52E75A8}" type="pres">
      <dgm:prSet presAssocID="{3BEF0E4E-05E8-694B-9876-1A1D5103354B}" presName="parTxOnly" presStyleLbl="node1" presStyleIdx="2" presStyleCnt="3">
        <dgm:presLayoutVars>
          <dgm:chMax val="0"/>
          <dgm:chPref val="0"/>
          <dgm:bulletEnabled val="1"/>
        </dgm:presLayoutVars>
      </dgm:prSet>
      <dgm:spPr/>
    </dgm:pt>
  </dgm:ptLst>
  <dgm:cxnLst>
    <dgm:cxn modelId="{759B4624-B440-A449-8B5E-0BB370604786}" type="presOf" srcId="{8EF931D7-8CB1-F34B-9C35-D901B25663C4}" destId="{1DB98566-3781-554E-9DD4-7027AFD7AB51}" srcOrd="0" destOrd="0" presId="urn:microsoft.com/office/officeart/2005/8/layout/chevron1"/>
    <dgm:cxn modelId="{5C01132A-A49A-3C40-92E7-5830BA94AF64}" srcId="{8EF931D7-8CB1-F34B-9C35-D901B25663C4}" destId="{4F4C5408-5433-7549-9A2F-483958A414B2}" srcOrd="1" destOrd="0" parTransId="{D09D8C9E-0330-0C47-8AF0-DAC8D65C7300}" sibTransId="{D88591AA-FE05-3345-95C7-35E32E1627AD}"/>
    <dgm:cxn modelId="{107D712E-5531-024B-8E1A-86DEB31C0812}" type="presOf" srcId="{4625E3C4-5EAC-4A45-AF00-15DF50D570D2}" destId="{919AC462-47BB-6747-A16F-03D0B8BF1F30}" srcOrd="0" destOrd="0" presId="urn:microsoft.com/office/officeart/2005/8/layout/chevron1"/>
    <dgm:cxn modelId="{69BFC35D-F218-FE4B-A6DB-AA32DF5F921E}" type="presOf" srcId="{3BEF0E4E-05E8-694B-9876-1A1D5103354B}" destId="{EBFDCDA4-6568-6A4F-AA9A-CEA3B52E75A8}" srcOrd="0" destOrd="0" presId="urn:microsoft.com/office/officeart/2005/8/layout/chevron1"/>
    <dgm:cxn modelId="{76677867-67BB-5748-BEF1-EED5BD49CF2B}" srcId="{8EF931D7-8CB1-F34B-9C35-D901B25663C4}" destId="{3BEF0E4E-05E8-694B-9876-1A1D5103354B}" srcOrd="2" destOrd="0" parTransId="{6EDF69EB-38CB-1249-8A32-914E17E74D7B}" sibTransId="{39998F15-2E7F-2544-B0EC-32117271DD39}"/>
    <dgm:cxn modelId="{452332CF-6505-2C4B-AF70-62A21438EAF2}" type="presOf" srcId="{4F4C5408-5433-7549-9A2F-483958A414B2}" destId="{E1E9259C-4857-F140-A720-251C718A4456}" srcOrd="0" destOrd="0" presId="urn:microsoft.com/office/officeart/2005/8/layout/chevron1"/>
    <dgm:cxn modelId="{E76C26DF-2173-6C42-BF60-C8CB801B4E37}" srcId="{8EF931D7-8CB1-F34B-9C35-D901B25663C4}" destId="{4625E3C4-5EAC-4A45-AF00-15DF50D570D2}" srcOrd="0" destOrd="0" parTransId="{5D6BEAFE-BFB4-1C44-83BA-536C61C22D65}" sibTransId="{F58D598C-D3D7-6E42-8F2B-B8B13B29B72D}"/>
    <dgm:cxn modelId="{E0D58A77-6829-1345-A87C-492328EB6EC5}" type="presParOf" srcId="{1DB98566-3781-554E-9DD4-7027AFD7AB51}" destId="{919AC462-47BB-6747-A16F-03D0B8BF1F30}" srcOrd="0" destOrd="0" presId="urn:microsoft.com/office/officeart/2005/8/layout/chevron1"/>
    <dgm:cxn modelId="{2B84E227-C6D5-E84C-841E-691434CCB6A4}" type="presParOf" srcId="{1DB98566-3781-554E-9DD4-7027AFD7AB51}" destId="{C052314C-266E-E946-B42B-289618817266}" srcOrd="1" destOrd="0" presId="urn:microsoft.com/office/officeart/2005/8/layout/chevron1"/>
    <dgm:cxn modelId="{F1CF2509-20B1-1E40-B2DE-A3FCA23101E4}" type="presParOf" srcId="{1DB98566-3781-554E-9DD4-7027AFD7AB51}" destId="{E1E9259C-4857-F140-A720-251C718A4456}" srcOrd="2" destOrd="0" presId="urn:microsoft.com/office/officeart/2005/8/layout/chevron1"/>
    <dgm:cxn modelId="{491B77DE-D9AC-AE46-AF14-4A0B3B6D6FC2}" type="presParOf" srcId="{1DB98566-3781-554E-9DD4-7027AFD7AB51}" destId="{FBCDC8DC-8673-6342-AE27-34CA7DC8F4D2}" srcOrd="3" destOrd="0" presId="urn:microsoft.com/office/officeart/2005/8/layout/chevron1"/>
    <dgm:cxn modelId="{BA1420B6-A4E2-E044-B68F-E42BF69CC8FD}" type="presParOf" srcId="{1DB98566-3781-554E-9DD4-7027AFD7AB51}" destId="{EBFDCDA4-6568-6A4F-AA9A-CEA3B52E75A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EF931D7-8CB1-F34B-9C35-D901B25663C4}" type="doc">
      <dgm:prSet loTypeId="urn:microsoft.com/office/officeart/2005/8/layout/chevron1" loCatId="" qsTypeId="urn:microsoft.com/office/officeart/2005/8/quickstyle/simple1" qsCatId="simple" csTypeId="urn:microsoft.com/office/officeart/2005/8/colors/accent1_2" csCatId="accent1" phldr="1"/>
      <dgm:spPr/>
    </dgm:pt>
    <dgm:pt modelId="{4625E3C4-5EAC-4A45-AF00-15DF50D570D2}">
      <dgm:prSet phldrT="[Text]"/>
      <dgm:spPr/>
      <dgm:t>
        <a:bodyPr/>
        <a:lstStyle/>
        <a:p>
          <a:r>
            <a:rPr lang="en-US" dirty="0"/>
            <a:t>Lurking</a:t>
          </a:r>
        </a:p>
      </dgm:t>
    </dgm:pt>
    <dgm:pt modelId="{5D6BEAFE-BFB4-1C44-83BA-536C61C22D65}" type="parTrans" cxnId="{E76C26DF-2173-6C42-BF60-C8CB801B4E37}">
      <dgm:prSet/>
      <dgm:spPr/>
      <dgm:t>
        <a:bodyPr/>
        <a:lstStyle/>
        <a:p>
          <a:endParaRPr lang="en-US"/>
        </a:p>
      </dgm:t>
    </dgm:pt>
    <dgm:pt modelId="{F58D598C-D3D7-6E42-8F2B-B8B13B29B72D}" type="sibTrans" cxnId="{E76C26DF-2173-6C42-BF60-C8CB801B4E37}">
      <dgm:prSet/>
      <dgm:spPr/>
      <dgm:t>
        <a:bodyPr/>
        <a:lstStyle/>
        <a:p>
          <a:endParaRPr lang="en-US"/>
        </a:p>
      </dgm:t>
    </dgm:pt>
    <dgm:pt modelId="{3BEF0E4E-05E8-694B-9876-1A1D5103354B}">
      <dgm:prSet phldrT="[Text]"/>
      <dgm:spPr/>
      <dgm:t>
        <a:bodyPr/>
        <a:lstStyle/>
        <a:p>
          <a:r>
            <a:rPr lang="en-US" dirty="0"/>
            <a:t>Want to learn more</a:t>
          </a:r>
        </a:p>
      </dgm:t>
    </dgm:pt>
    <dgm:pt modelId="{6EDF69EB-38CB-1249-8A32-914E17E74D7B}" type="parTrans" cxnId="{76677867-67BB-5748-BEF1-EED5BD49CF2B}">
      <dgm:prSet/>
      <dgm:spPr/>
      <dgm:t>
        <a:bodyPr/>
        <a:lstStyle/>
        <a:p>
          <a:endParaRPr lang="en-US"/>
        </a:p>
      </dgm:t>
    </dgm:pt>
    <dgm:pt modelId="{39998F15-2E7F-2544-B0EC-32117271DD39}" type="sibTrans" cxnId="{76677867-67BB-5748-BEF1-EED5BD49CF2B}">
      <dgm:prSet/>
      <dgm:spPr/>
      <dgm:t>
        <a:bodyPr/>
        <a:lstStyle/>
        <a:p>
          <a:endParaRPr lang="en-US"/>
        </a:p>
      </dgm:t>
    </dgm:pt>
    <dgm:pt modelId="{4F4C5408-5433-7549-9A2F-483958A414B2}">
      <dgm:prSet phldrT="[Text]"/>
      <dgm:spPr/>
      <dgm:t>
        <a:bodyPr/>
        <a:lstStyle/>
        <a:p>
          <a:r>
            <a:rPr lang="en-US" b="0" i="0" dirty="0"/>
            <a:t>“Hello World”</a:t>
          </a:r>
          <a:endParaRPr lang="en-US" dirty="0"/>
        </a:p>
      </dgm:t>
    </dgm:pt>
    <dgm:pt modelId="{D09D8C9E-0330-0C47-8AF0-DAC8D65C7300}" type="parTrans" cxnId="{5C01132A-A49A-3C40-92E7-5830BA94AF64}">
      <dgm:prSet/>
      <dgm:spPr/>
      <dgm:t>
        <a:bodyPr/>
        <a:lstStyle/>
        <a:p>
          <a:endParaRPr lang="en-US"/>
        </a:p>
      </dgm:t>
    </dgm:pt>
    <dgm:pt modelId="{D88591AA-FE05-3345-95C7-35E32E1627AD}" type="sibTrans" cxnId="{5C01132A-A49A-3C40-92E7-5830BA94AF64}">
      <dgm:prSet/>
      <dgm:spPr/>
      <dgm:t>
        <a:bodyPr/>
        <a:lstStyle/>
        <a:p>
          <a:endParaRPr lang="en-US"/>
        </a:p>
      </dgm:t>
    </dgm:pt>
    <dgm:pt modelId="{1DB98566-3781-554E-9DD4-7027AFD7AB51}" type="pres">
      <dgm:prSet presAssocID="{8EF931D7-8CB1-F34B-9C35-D901B25663C4}" presName="Name0" presStyleCnt="0">
        <dgm:presLayoutVars>
          <dgm:dir/>
          <dgm:animLvl val="lvl"/>
          <dgm:resizeHandles val="exact"/>
        </dgm:presLayoutVars>
      </dgm:prSet>
      <dgm:spPr/>
    </dgm:pt>
    <dgm:pt modelId="{919AC462-47BB-6747-A16F-03D0B8BF1F30}" type="pres">
      <dgm:prSet presAssocID="{4625E3C4-5EAC-4A45-AF00-15DF50D570D2}" presName="parTxOnly" presStyleLbl="node1" presStyleIdx="0" presStyleCnt="3" custLinFactNeighborX="6387" custLinFactNeighborY="3244">
        <dgm:presLayoutVars>
          <dgm:chMax val="0"/>
          <dgm:chPref val="0"/>
          <dgm:bulletEnabled val="1"/>
        </dgm:presLayoutVars>
      </dgm:prSet>
      <dgm:spPr/>
    </dgm:pt>
    <dgm:pt modelId="{C052314C-266E-E946-B42B-289618817266}" type="pres">
      <dgm:prSet presAssocID="{F58D598C-D3D7-6E42-8F2B-B8B13B29B72D}" presName="parTxOnlySpace" presStyleCnt="0"/>
      <dgm:spPr/>
    </dgm:pt>
    <dgm:pt modelId="{E1E9259C-4857-F140-A720-251C718A4456}" type="pres">
      <dgm:prSet presAssocID="{4F4C5408-5433-7549-9A2F-483958A414B2}" presName="parTxOnly" presStyleLbl="node1" presStyleIdx="1" presStyleCnt="3">
        <dgm:presLayoutVars>
          <dgm:chMax val="0"/>
          <dgm:chPref val="0"/>
          <dgm:bulletEnabled val="1"/>
        </dgm:presLayoutVars>
      </dgm:prSet>
      <dgm:spPr/>
    </dgm:pt>
    <dgm:pt modelId="{FBCDC8DC-8673-6342-AE27-34CA7DC8F4D2}" type="pres">
      <dgm:prSet presAssocID="{D88591AA-FE05-3345-95C7-35E32E1627AD}" presName="parTxOnlySpace" presStyleCnt="0"/>
      <dgm:spPr/>
    </dgm:pt>
    <dgm:pt modelId="{EBFDCDA4-6568-6A4F-AA9A-CEA3B52E75A8}" type="pres">
      <dgm:prSet presAssocID="{3BEF0E4E-05E8-694B-9876-1A1D5103354B}" presName="parTxOnly" presStyleLbl="node1" presStyleIdx="2" presStyleCnt="3">
        <dgm:presLayoutVars>
          <dgm:chMax val="0"/>
          <dgm:chPref val="0"/>
          <dgm:bulletEnabled val="1"/>
        </dgm:presLayoutVars>
      </dgm:prSet>
      <dgm:spPr/>
    </dgm:pt>
  </dgm:ptLst>
  <dgm:cxnLst>
    <dgm:cxn modelId="{759B4624-B440-A449-8B5E-0BB370604786}" type="presOf" srcId="{8EF931D7-8CB1-F34B-9C35-D901B25663C4}" destId="{1DB98566-3781-554E-9DD4-7027AFD7AB51}" srcOrd="0" destOrd="0" presId="urn:microsoft.com/office/officeart/2005/8/layout/chevron1"/>
    <dgm:cxn modelId="{5C01132A-A49A-3C40-92E7-5830BA94AF64}" srcId="{8EF931D7-8CB1-F34B-9C35-D901B25663C4}" destId="{4F4C5408-5433-7549-9A2F-483958A414B2}" srcOrd="1" destOrd="0" parTransId="{D09D8C9E-0330-0C47-8AF0-DAC8D65C7300}" sibTransId="{D88591AA-FE05-3345-95C7-35E32E1627AD}"/>
    <dgm:cxn modelId="{107D712E-5531-024B-8E1A-86DEB31C0812}" type="presOf" srcId="{4625E3C4-5EAC-4A45-AF00-15DF50D570D2}" destId="{919AC462-47BB-6747-A16F-03D0B8BF1F30}" srcOrd="0" destOrd="0" presId="urn:microsoft.com/office/officeart/2005/8/layout/chevron1"/>
    <dgm:cxn modelId="{69BFC35D-F218-FE4B-A6DB-AA32DF5F921E}" type="presOf" srcId="{3BEF0E4E-05E8-694B-9876-1A1D5103354B}" destId="{EBFDCDA4-6568-6A4F-AA9A-CEA3B52E75A8}" srcOrd="0" destOrd="0" presId="urn:microsoft.com/office/officeart/2005/8/layout/chevron1"/>
    <dgm:cxn modelId="{76677867-67BB-5748-BEF1-EED5BD49CF2B}" srcId="{8EF931D7-8CB1-F34B-9C35-D901B25663C4}" destId="{3BEF0E4E-05E8-694B-9876-1A1D5103354B}" srcOrd="2" destOrd="0" parTransId="{6EDF69EB-38CB-1249-8A32-914E17E74D7B}" sibTransId="{39998F15-2E7F-2544-B0EC-32117271DD39}"/>
    <dgm:cxn modelId="{452332CF-6505-2C4B-AF70-62A21438EAF2}" type="presOf" srcId="{4F4C5408-5433-7549-9A2F-483958A414B2}" destId="{E1E9259C-4857-F140-A720-251C718A4456}" srcOrd="0" destOrd="0" presId="urn:microsoft.com/office/officeart/2005/8/layout/chevron1"/>
    <dgm:cxn modelId="{E76C26DF-2173-6C42-BF60-C8CB801B4E37}" srcId="{8EF931D7-8CB1-F34B-9C35-D901B25663C4}" destId="{4625E3C4-5EAC-4A45-AF00-15DF50D570D2}" srcOrd="0" destOrd="0" parTransId="{5D6BEAFE-BFB4-1C44-83BA-536C61C22D65}" sibTransId="{F58D598C-D3D7-6E42-8F2B-B8B13B29B72D}"/>
    <dgm:cxn modelId="{E0D58A77-6829-1345-A87C-492328EB6EC5}" type="presParOf" srcId="{1DB98566-3781-554E-9DD4-7027AFD7AB51}" destId="{919AC462-47BB-6747-A16F-03D0B8BF1F30}" srcOrd="0" destOrd="0" presId="urn:microsoft.com/office/officeart/2005/8/layout/chevron1"/>
    <dgm:cxn modelId="{2B84E227-C6D5-E84C-841E-691434CCB6A4}" type="presParOf" srcId="{1DB98566-3781-554E-9DD4-7027AFD7AB51}" destId="{C052314C-266E-E946-B42B-289618817266}" srcOrd="1" destOrd="0" presId="urn:microsoft.com/office/officeart/2005/8/layout/chevron1"/>
    <dgm:cxn modelId="{F1CF2509-20B1-1E40-B2DE-A3FCA23101E4}" type="presParOf" srcId="{1DB98566-3781-554E-9DD4-7027AFD7AB51}" destId="{E1E9259C-4857-F140-A720-251C718A4456}" srcOrd="2" destOrd="0" presId="urn:microsoft.com/office/officeart/2005/8/layout/chevron1"/>
    <dgm:cxn modelId="{491B77DE-D9AC-AE46-AF14-4A0B3B6D6FC2}" type="presParOf" srcId="{1DB98566-3781-554E-9DD4-7027AFD7AB51}" destId="{FBCDC8DC-8673-6342-AE27-34CA7DC8F4D2}" srcOrd="3" destOrd="0" presId="urn:microsoft.com/office/officeart/2005/8/layout/chevron1"/>
    <dgm:cxn modelId="{BA1420B6-A4E2-E044-B68F-E42BF69CC8FD}" type="presParOf" srcId="{1DB98566-3781-554E-9DD4-7027AFD7AB51}" destId="{EBFDCDA4-6568-6A4F-AA9A-CEA3B52E75A8}"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F931D7-8CB1-F34B-9C35-D901B25663C4}" type="doc">
      <dgm:prSet loTypeId="urn:microsoft.com/office/officeart/2005/8/layout/chevron1" loCatId="" qsTypeId="urn:microsoft.com/office/officeart/2005/8/quickstyle/simple1" qsCatId="simple" csTypeId="urn:microsoft.com/office/officeart/2005/8/colors/accent1_2" csCatId="accent1" phldr="1"/>
      <dgm:spPr/>
    </dgm:pt>
    <dgm:pt modelId="{4625E3C4-5EAC-4A45-AF00-15DF50D570D2}">
      <dgm:prSet phldrT="[Text]"/>
      <dgm:spPr/>
      <dgm:t>
        <a:bodyPr/>
        <a:lstStyle/>
        <a:p>
          <a:r>
            <a:rPr lang="en-US" dirty="0"/>
            <a:t>Installs and Configures</a:t>
          </a:r>
        </a:p>
      </dgm:t>
    </dgm:pt>
    <dgm:pt modelId="{5D6BEAFE-BFB4-1C44-83BA-536C61C22D65}" type="parTrans" cxnId="{E76C26DF-2173-6C42-BF60-C8CB801B4E37}">
      <dgm:prSet/>
      <dgm:spPr/>
      <dgm:t>
        <a:bodyPr/>
        <a:lstStyle/>
        <a:p>
          <a:endParaRPr lang="en-US"/>
        </a:p>
      </dgm:t>
    </dgm:pt>
    <dgm:pt modelId="{F58D598C-D3D7-6E42-8F2B-B8B13B29B72D}" type="sibTrans" cxnId="{E76C26DF-2173-6C42-BF60-C8CB801B4E37}">
      <dgm:prSet/>
      <dgm:spPr/>
      <dgm:t>
        <a:bodyPr/>
        <a:lstStyle/>
        <a:p>
          <a:endParaRPr lang="en-US"/>
        </a:p>
      </dgm:t>
    </dgm:pt>
    <dgm:pt modelId="{3BEF0E4E-05E8-694B-9876-1A1D5103354B}">
      <dgm:prSet phldrT="[Text]"/>
      <dgm:spPr/>
      <dgm:t>
        <a:bodyPr/>
        <a:lstStyle/>
        <a:p>
          <a:r>
            <a:rPr lang="en-US" dirty="0"/>
            <a:t>Continued use</a:t>
          </a:r>
        </a:p>
      </dgm:t>
    </dgm:pt>
    <dgm:pt modelId="{6EDF69EB-38CB-1249-8A32-914E17E74D7B}" type="parTrans" cxnId="{76677867-67BB-5748-BEF1-EED5BD49CF2B}">
      <dgm:prSet/>
      <dgm:spPr/>
      <dgm:t>
        <a:bodyPr/>
        <a:lstStyle/>
        <a:p>
          <a:endParaRPr lang="en-US"/>
        </a:p>
      </dgm:t>
    </dgm:pt>
    <dgm:pt modelId="{39998F15-2E7F-2544-B0EC-32117271DD39}" type="sibTrans" cxnId="{76677867-67BB-5748-BEF1-EED5BD49CF2B}">
      <dgm:prSet/>
      <dgm:spPr/>
      <dgm:t>
        <a:bodyPr/>
        <a:lstStyle/>
        <a:p>
          <a:endParaRPr lang="en-US"/>
        </a:p>
      </dgm:t>
    </dgm:pt>
    <dgm:pt modelId="{4F4C5408-5433-7549-9A2F-483958A414B2}">
      <dgm:prSet phldrT="[Text]"/>
      <dgm:spPr/>
      <dgm:t>
        <a:bodyPr/>
        <a:lstStyle/>
        <a:p>
          <a:r>
            <a:rPr lang="en-US" dirty="0"/>
            <a:t>First Steps</a:t>
          </a:r>
        </a:p>
      </dgm:t>
    </dgm:pt>
    <dgm:pt modelId="{D09D8C9E-0330-0C47-8AF0-DAC8D65C7300}" type="parTrans" cxnId="{5C01132A-A49A-3C40-92E7-5830BA94AF64}">
      <dgm:prSet/>
      <dgm:spPr/>
      <dgm:t>
        <a:bodyPr/>
        <a:lstStyle/>
        <a:p>
          <a:endParaRPr lang="en-US"/>
        </a:p>
      </dgm:t>
    </dgm:pt>
    <dgm:pt modelId="{D88591AA-FE05-3345-95C7-35E32E1627AD}" type="sibTrans" cxnId="{5C01132A-A49A-3C40-92E7-5830BA94AF64}">
      <dgm:prSet/>
      <dgm:spPr/>
      <dgm:t>
        <a:bodyPr/>
        <a:lstStyle/>
        <a:p>
          <a:endParaRPr lang="en-US"/>
        </a:p>
      </dgm:t>
    </dgm:pt>
    <dgm:pt modelId="{1DB98566-3781-554E-9DD4-7027AFD7AB51}" type="pres">
      <dgm:prSet presAssocID="{8EF931D7-8CB1-F34B-9C35-D901B25663C4}" presName="Name0" presStyleCnt="0">
        <dgm:presLayoutVars>
          <dgm:dir/>
          <dgm:animLvl val="lvl"/>
          <dgm:resizeHandles val="exact"/>
        </dgm:presLayoutVars>
      </dgm:prSet>
      <dgm:spPr/>
    </dgm:pt>
    <dgm:pt modelId="{919AC462-47BB-6747-A16F-03D0B8BF1F30}" type="pres">
      <dgm:prSet presAssocID="{4625E3C4-5EAC-4A45-AF00-15DF50D570D2}" presName="parTxOnly" presStyleLbl="node1" presStyleIdx="0" presStyleCnt="3">
        <dgm:presLayoutVars>
          <dgm:chMax val="0"/>
          <dgm:chPref val="0"/>
          <dgm:bulletEnabled val="1"/>
        </dgm:presLayoutVars>
      </dgm:prSet>
      <dgm:spPr/>
    </dgm:pt>
    <dgm:pt modelId="{C052314C-266E-E946-B42B-289618817266}" type="pres">
      <dgm:prSet presAssocID="{F58D598C-D3D7-6E42-8F2B-B8B13B29B72D}" presName="parTxOnlySpace" presStyleCnt="0"/>
      <dgm:spPr/>
    </dgm:pt>
    <dgm:pt modelId="{E1E9259C-4857-F140-A720-251C718A4456}" type="pres">
      <dgm:prSet presAssocID="{4F4C5408-5433-7549-9A2F-483958A414B2}" presName="parTxOnly" presStyleLbl="node1" presStyleIdx="1" presStyleCnt="3">
        <dgm:presLayoutVars>
          <dgm:chMax val="0"/>
          <dgm:chPref val="0"/>
          <dgm:bulletEnabled val="1"/>
        </dgm:presLayoutVars>
      </dgm:prSet>
      <dgm:spPr/>
    </dgm:pt>
    <dgm:pt modelId="{FBCDC8DC-8673-6342-AE27-34CA7DC8F4D2}" type="pres">
      <dgm:prSet presAssocID="{D88591AA-FE05-3345-95C7-35E32E1627AD}" presName="parTxOnlySpace" presStyleCnt="0"/>
      <dgm:spPr/>
    </dgm:pt>
    <dgm:pt modelId="{EBFDCDA4-6568-6A4F-AA9A-CEA3B52E75A8}" type="pres">
      <dgm:prSet presAssocID="{3BEF0E4E-05E8-694B-9876-1A1D5103354B}" presName="parTxOnly" presStyleLbl="node1" presStyleIdx="2" presStyleCnt="3">
        <dgm:presLayoutVars>
          <dgm:chMax val="0"/>
          <dgm:chPref val="0"/>
          <dgm:bulletEnabled val="1"/>
        </dgm:presLayoutVars>
      </dgm:prSet>
      <dgm:spPr/>
    </dgm:pt>
  </dgm:ptLst>
  <dgm:cxnLst>
    <dgm:cxn modelId="{759B4624-B440-A449-8B5E-0BB370604786}" type="presOf" srcId="{8EF931D7-8CB1-F34B-9C35-D901B25663C4}" destId="{1DB98566-3781-554E-9DD4-7027AFD7AB51}" srcOrd="0" destOrd="0" presId="urn:microsoft.com/office/officeart/2005/8/layout/chevron1"/>
    <dgm:cxn modelId="{5C01132A-A49A-3C40-92E7-5830BA94AF64}" srcId="{8EF931D7-8CB1-F34B-9C35-D901B25663C4}" destId="{4F4C5408-5433-7549-9A2F-483958A414B2}" srcOrd="1" destOrd="0" parTransId="{D09D8C9E-0330-0C47-8AF0-DAC8D65C7300}" sibTransId="{D88591AA-FE05-3345-95C7-35E32E1627AD}"/>
    <dgm:cxn modelId="{107D712E-5531-024B-8E1A-86DEB31C0812}" type="presOf" srcId="{4625E3C4-5EAC-4A45-AF00-15DF50D570D2}" destId="{919AC462-47BB-6747-A16F-03D0B8BF1F30}" srcOrd="0" destOrd="0" presId="urn:microsoft.com/office/officeart/2005/8/layout/chevron1"/>
    <dgm:cxn modelId="{69BFC35D-F218-FE4B-A6DB-AA32DF5F921E}" type="presOf" srcId="{3BEF0E4E-05E8-694B-9876-1A1D5103354B}" destId="{EBFDCDA4-6568-6A4F-AA9A-CEA3B52E75A8}" srcOrd="0" destOrd="0" presId="urn:microsoft.com/office/officeart/2005/8/layout/chevron1"/>
    <dgm:cxn modelId="{76677867-67BB-5748-BEF1-EED5BD49CF2B}" srcId="{8EF931D7-8CB1-F34B-9C35-D901B25663C4}" destId="{3BEF0E4E-05E8-694B-9876-1A1D5103354B}" srcOrd="2" destOrd="0" parTransId="{6EDF69EB-38CB-1249-8A32-914E17E74D7B}" sibTransId="{39998F15-2E7F-2544-B0EC-32117271DD39}"/>
    <dgm:cxn modelId="{452332CF-6505-2C4B-AF70-62A21438EAF2}" type="presOf" srcId="{4F4C5408-5433-7549-9A2F-483958A414B2}" destId="{E1E9259C-4857-F140-A720-251C718A4456}" srcOrd="0" destOrd="0" presId="urn:microsoft.com/office/officeart/2005/8/layout/chevron1"/>
    <dgm:cxn modelId="{E76C26DF-2173-6C42-BF60-C8CB801B4E37}" srcId="{8EF931D7-8CB1-F34B-9C35-D901B25663C4}" destId="{4625E3C4-5EAC-4A45-AF00-15DF50D570D2}" srcOrd="0" destOrd="0" parTransId="{5D6BEAFE-BFB4-1C44-83BA-536C61C22D65}" sibTransId="{F58D598C-D3D7-6E42-8F2B-B8B13B29B72D}"/>
    <dgm:cxn modelId="{E0D58A77-6829-1345-A87C-492328EB6EC5}" type="presParOf" srcId="{1DB98566-3781-554E-9DD4-7027AFD7AB51}" destId="{919AC462-47BB-6747-A16F-03D0B8BF1F30}" srcOrd="0" destOrd="0" presId="urn:microsoft.com/office/officeart/2005/8/layout/chevron1"/>
    <dgm:cxn modelId="{2B84E227-C6D5-E84C-841E-691434CCB6A4}" type="presParOf" srcId="{1DB98566-3781-554E-9DD4-7027AFD7AB51}" destId="{C052314C-266E-E946-B42B-289618817266}" srcOrd="1" destOrd="0" presId="urn:microsoft.com/office/officeart/2005/8/layout/chevron1"/>
    <dgm:cxn modelId="{F1CF2509-20B1-1E40-B2DE-A3FCA23101E4}" type="presParOf" srcId="{1DB98566-3781-554E-9DD4-7027AFD7AB51}" destId="{E1E9259C-4857-F140-A720-251C718A4456}" srcOrd="2" destOrd="0" presId="urn:microsoft.com/office/officeart/2005/8/layout/chevron1"/>
    <dgm:cxn modelId="{491B77DE-D9AC-AE46-AF14-4A0B3B6D6FC2}" type="presParOf" srcId="{1DB98566-3781-554E-9DD4-7027AFD7AB51}" destId="{FBCDC8DC-8673-6342-AE27-34CA7DC8F4D2}" srcOrd="3" destOrd="0" presId="urn:microsoft.com/office/officeart/2005/8/layout/chevron1"/>
    <dgm:cxn modelId="{BA1420B6-A4E2-E044-B68F-E42BF69CC8FD}" type="presParOf" srcId="{1DB98566-3781-554E-9DD4-7027AFD7AB51}" destId="{EBFDCDA4-6568-6A4F-AA9A-CEA3B52E75A8}" srcOrd="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AC462-47BB-6747-A16F-03D0B8BF1F30}">
      <dsp:nvSpPr>
        <dsp:cNvPr id="0" name=""/>
        <dsp:cNvSpPr/>
      </dsp:nvSpPr>
      <dsp:spPr>
        <a:xfrm>
          <a:off x="2917"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Casual interest</a:t>
          </a:r>
        </a:p>
      </dsp:txBody>
      <dsp:txXfrm>
        <a:off x="566638" y="0"/>
        <a:ext cx="2426474" cy="1127442"/>
      </dsp:txXfrm>
    </dsp:sp>
    <dsp:sp modelId="{E1E9259C-4857-F140-A720-251C718A4456}">
      <dsp:nvSpPr>
        <dsp:cNvPr id="0" name=""/>
        <dsp:cNvSpPr/>
      </dsp:nvSpPr>
      <dsp:spPr>
        <a:xfrm>
          <a:off x="3201441"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b="0" i="0" kern="1200" dirty="0"/>
            <a:t>Further interest</a:t>
          </a:r>
          <a:endParaRPr lang="en-US" sz="3600" kern="1200" dirty="0"/>
        </a:p>
      </dsp:txBody>
      <dsp:txXfrm>
        <a:off x="3765162" y="0"/>
        <a:ext cx="2426474" cy="1127442"/>
      </dsp:txXfrm>
    </dsp:sp>
    <dsp:sp modelId="{EBFDCDA4-6568-6A4F-AA9A-CEA3B52E75A8}">
      <dsp:nvSpPr>
        <dsp:cNvPr id="0" name=""/>
        <dsp:cNvSpPr/>
      </dsp:nvSpPr>
      <dsp:spPr>
        <a:xfrm>
          <a:off x="6399966"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b="0" i="0" kern="1200" dirty="0"/>
            <a:t>Serious interest</a:t>
          </a:r>
          <a:endParaRPr lang="en-US" sz="3600" kern="1200" dirty="0"/>
        </a:p>
      </dsp:txBody>
      <dsp:txXfrm>
        <a:off x="6963687" y="0"/>
        <a:ext cx="2426474" cy="11274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AC462-47BB-6747-A16F-03D0B8BF1F30}">
      <dsp:nvSpPr>
        <dsp:cNvPr id="0" name=""/>
        <dsp:cNvSpPr/>
      </dsp:nvSpPr>
      <dsp:spPr>
        <a:xfrm>
          <a:off x="25615"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Lurking</a:t>
          </a:r>
        </a:p>
      </dsp:txBody>
      <dsp:txXfrm>
        <a:off x="589336" y="0"/>
        <a:ext cx="2426474" cy="1127442"/>
      </dsp:txXfrm>
    </dsp:sp>
    <dsp:sp modelId="{E1E9259C-4857-F140-A720-251C718A4456}">
      <dsp:nvSpPr>
        <dsp:cNvPr id="0" name=""/>
        <dsp:cNvSpPr/>
      </dsp:nvSpPr>
      <dsp:spPr>
        <a:xfrm>
          <a:off x="3201441"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b="0" i="0" kern="1200" dirty="0"/>
            <a:t>“Hello World”</a:t>
          </a:r>
          <a:endParaRPr lang="en-US" sz="3600" kern="1200" dirty="0"/>
        </a:p>
      </dsp:txBody>
      <dsp:txXfrm>
        <a:off x="3765162" y="0"/>
        <a:ext cx="2426474" cy="1127442"/>
      </dsp:txXfrm>
    </dsp:sp>
    <dsp:sp modelId="{EBFDCDA4-6568-6A4F-AA9A-CEA3B52E75A8}">
      <dsp:nvSpPr>
        <dsp:cNvPr id="0" name=""/>
        <dsp:cNvSpPr/>
      </dsp:nvSpPr>
      <dsp:spPr>
        <a:xfrm>
          <a:off x="6399966"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Want to learn more</a:t>
          </a:r>
        </a:p>
      </dsp:txBody>
      <dsp:txXfrm>
        <a:off x="6963687" y="0"/>
        <a:ext cx="2426474" cy="11274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AC462-47BB-6747-A16F-03D0B8BF1F30}">
      <dsp:nvSpPr>
        <dsp:cNvPr id="0" name=""/>
        <dsp:cNvSpPr/>
      </dsp:nvSpPr>
      <dsp:spPr>
        <a:xfrm>
          <a:off x="2917"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Installs and Configures</a:t>
          </a:r>
        </a:p>
      </dsp:txBody>
      <dsp:txXfrm>
        <a:off x="566638" y="0"/>
        <a:ext cx="2426474" cy="1127442"/>
      </dsp:txXfrm>
    </dsp:sp>
    <dsp:sp modelId="{E1E9259C-4857-F140-A720-251C718A4456}">
      <dsp:nvSpPr>
        <dsp:cNvPr id="0" name=""/>
        <dsp:cNvSpPr/>
      </dsp:nvSpPr>
      <dsp:spPr>
        <a:xfrm>
          <a:off x="3201441"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First Steps</a:t>
          </a:r>
        </a:p>
      </dsp:txBody>
      <dsp:txXfrm>
        <a:off x="3765162" y="0"/>
        <a:ext cx="2426474" cy="1127442"/>
      </dsp:txXfrm>
    </dsp:sp>
    <dsp:sp modelId="{EBFDCDA4-6568-6A4F-AA9A-CEA3B52E75A8}">
      <dsp:nvSpPr>
        <dsp:cNvPr id="0" name=""/>
        <dsp:cNvSpPr/>
      </dsp:nvSpPr>
      <dsp:spPr>
        <a:xfrm>
          <a:off x="6399966" y="0"/>
          <a:ext cx="3553916" cy="112744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18" tIns="48006" rIns="48006" bIns="48006" numCol="1" spcCol="1270" anchor="ctr" anchorCtr="0">
          <a:noAutofit/>
        </a:bodyPr>
        <a:lstStyle/>
        <a:p>
          <a:pPr marL="0" lvl="0" indent="0" algn="ctr" defTabSz="1600200">
            <a:lnSpc>
              <a:spcPct val="90000"/>
            </a:lnSpc>
            <a:spcBef>
              <a:spcPct val="0"/>
            </a:spcBef>
            <a:spcAft>
              <a:spcPct val="35000"/>
            </a:spcAft>
            <a:buNone/>
          </a:pPr>
          <a:r>
            <a:rPr lang="en-US" sz="3600" kern="1200" dirty="0"/>
            <a:t>Continued use</a:t>
          </a:r>
        </a:p>
      </dsp:txBody>
      <dsp:txXfrm>
        <a:off x="6963687" y="0"/>
        <a:ext cx="2426474" cy="112744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26A57B-3169-4341-BE61-CD39BFF37650}" type="datetimeFigureOut">
              <a:rPr lang="en-US" smtClean="0"/>
              <a:t>11/12/19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B4A2D-17D8-6E47-901B-C517BDBD6003}" type="slidenum">
              <a:rPr lang="en-US" smtClean="0"/>
              <a:t>‹#›</a:t>
            </a:fld>
            <a:endParaRPr lang="en-US"/>
          </a:p>
        </p:txBody>
      </p:sp>
    </p:spTree>
    <p:extLst>
      <p:ext uri="{BB962C8B-B14F-4D97-AF65-F5344CB8AC3E}">
        <p14:creationId xmlns:p14="http://schemas.microsoft.com/office/powerpoint/2010/main" val="4071807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edium.com/codewin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a:t>
            </a:fld>
            <a:endParaRPr lang="en-US"/>
          </a:p>
        </p:txBody>
      </p:sp>
    </p:spTree>
    <p:extLst>
      <p:ext uri="{BB962C8B-B14F-4D97-AF65-F5344CB8AC3E}">
        <p14:creationId xmlns:p14="http://schemas.microsoft.com/office/powerpoint/2010/main" val="19856274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12</a:t>
            </a:fld>
            <a:endParaRPr lang="en-US"/>
          </a:p>
        </p:txBody>
      </p:sp>
    </p:spTree>
    <p:extLst>
      <p:ext uri="{BB962C8B-B14F-4D97-AF65-F5344CB8AC3E}">
        <p14:creationId xmlns:p14="http://schemas.microsoft.com/office/powerpoint/2010/main" val="14921578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13</a:t>
            </a:fld>
            <a:endParaRPr lang="en-US"/>
          </a:p>
        </p:txBody>
      </p:sp>
    </p:spTree>
    <p:extLst>
      <p:ext uri="{BB962C8B-B14F-4D97-AF65-F5344CB8AC3E}">
        <p14:creationId xmlns:p14="http://schemas.microsoft.com/office/powerpoint/2010/main" val="2593277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14</a:t>
            </a:fld>
            <a:endParaRPr lang="en-US"/>
          </a:p>
        </p:txBody>
      </p:sp>
    </p:spTree>
    <p:extLst>
      <p:ext uri="{BB962C8B-B14F-4D97-AF65-F5344CB8AC3E}">
        <p14:creationId xmlns:p14="http://schemas.microsoft.com/office/powerpoint/2010/main" val="2525943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 </a:t>
            </a:r>
          </a:p>
        </p:txBody>
      </p:sp>
      <p:sp>
        <p:nvSpPr>
          <p:cNvPr id="4" name="Slide Number Placeholder 3"/>
          <p:cNvSpPr>
            <a:spLocks noGrp="1"/>
          </p:cNvSpPr>
          <p:nvPr>
            <p:ph type="sldNum" sz="quarter" idx="5"/>
          </p:nvPr>
        </p:nvSpPr>
        <p:spPr/>
        <p:txBody>
          <a:bodyPr/>
          <a:lstStyle/>
          <a:p>
            <a:fld id="{E53B4A2D-17D8-6E47-901B-C517BDBD6003}" type="slidenum">
              <a:rPr lang="en-US" smtClean="0"/>
              <a:t>15</a:t>
            </a:fld>
            <a:endParaRPr lang="en-US"/>
          </a:p>
        </p:txBody>
      </p:sp>
    </p:spTree>
    <p:extLst>
      <p:ext uri="{BB962C8B-B14F-4D97-AF65-F5344CB8AC3E}">
        <p14:creationId xmlns:p14="http://schemas.microsoft.com/office/powerpoint/2010/main" val="3572049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53B4A2D-17D8-6E47-901B-C517BDBD6003}" type="slidenum">
              <a:rPr lang="en-US" smtClean="0"/>
              <a:t>16</a:t>
            </a:fld>
            <a:endParaRPr lang="en-US"/>
          </a:p>
        </p:txBody>
      </p:sp>
    </p:spTree>
    <p:extLst>
      <p:ext uri="{BB962C8B-B14F-4D97-AF65-F5344CB8AC3E}">
        <p14:creationId xmlns:p14="http://schemas.microsoft.com/office/powerpoint/2010/main" val="23006166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17</a:t>
            </a:fld>
            <a:endParaRPr lang="en-US"/>
          </a:p>
        </p:txBody>
      </p:sp>
    </p:spTree>
    <p:extLst>
      <p:ext uri="{BB962C8B-B14F-4D97-AF65-F5344CB8AC3E}">
        <p14:creationId xmlns:p14="http://schemas.microsoft.com/office/powerpoint/2010/main" val="3801021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2</a:t>
            </a:fld>
            <a:endParaRPr lang="en-US"/>
          </a:p>
        </p:txBody>
      </p:sp>
    </p:spTree>
    <p:extLst>
      <p:ext uri="{BB962C8B-B14F-4D97-AF65-F5344CB8AC3E}">
        <p14:creationId xmlns:p14="http://schemas.microsoft.com/office/powerpoint/2010/main" val="198060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definti</a:t>
            </a:r>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3</a:t>
            </a:fld>
            <a:endParaRPr lang="en-US"/>
          </a:p>
        </p:txBody>
      </p:sp>
    </p:spTree>
    <p:extLst>
      <p:ext uri="{BB962C8B-B14F-4D97-AF65-F5344CB8AC3E}">
        <p14:creationId xmlns:p14="http://schemas.microsoft.com/office/powerpoint/2010/main" val="3908850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hlinkClick r:id="rId3"/>
              </a:rPr>
              <a:t>https://medium.com/</a:t>
            </a:r>
            <a:r>
              <a:rPr lang="en-US" dirty="0" err="1">
                <a:hlinkClick r:id="rId3"/>
              </a:rPr>
              <a:t>codewind</a:t>
            </a:r>
            <a:r>
              <a:rPr lang="en-US" dirty="0" err="1"/>
              <a:t>Open</a:t>
            </a:r>
            <a:r>
              <a:rPr lang="en-US" dirty="0"/>
              <a:t> Source sites are required, due to the OSS included in ICPA.</a:t>
            </a:r>
          </a:p>
          <a:p>
            <a:pPr marL="285750" indent="-285750">
              <a:buFont typeface="Arial" panose="020B0604020202020204" pitchFamily="34" charset="0"/>
              <a:buChar char="•"/>
            </a:pPr>
            <a:r>
              <a:rPr lang="en-US" dirty="0"/>
              <a:t>Focus will be on the strategic IBM properties for technical content, as determined by the Technical Content Initiative.</a:t>
            </a:r>
          </a:p>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4</a:t>
            </a:fld>
            <a:endParaRPr lang="en-US"/>
          </a:p>
        </p:txBody>
      </p:sp>
    </p:spTree>
    <p:extLst>
      <p:ext uri="{BB962C8B-B14F-4D97-AF65-F5344CB8AC3E}">
        <p14:creationId xmlns:p14="http://schemas.microsoft.com/office/powerpoint/2010/main" val="2488369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5</a:t>
            </a:fld>
            <a:endParaRPr lang="en-US"/>
          </a:p>
        </p:txBody>
      </p:sp>
    </p:spTree>
    <p:extLst>
      <p:ext uri="{BB962C8B-B14F-4D97-AF65-F5344CB8AC3E}">
        <p14:creationId xmlns:p14="http://schemas.microsoft.com/office/powerpoint/2010/main" val="1446349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53B4A2D-17D8-6E47-901B-C517BDBD6003}" type="slidenum">
              <a:rPr lang="en-US" smtClean="0"/>
              <a:t>6</a:t>
            </a:fld>
            <a:endParaRPr lang="en-US"/>
          </a:p>
        </p:txBody>
      </p:sp>
    </p:spTree>
    <p:extLst>
      <p:ext uri="{BB962C8B-B14F-4D97-AF65-F5344CB8AC3E}">
        <p14:creationId xmlns:p14="http://schemas.microsoft.com/office/powerpoint/2010/main" val="4281069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7</a:t>
            </a:fld>
            <a:endParaRPr lang="en-US"/>
          </a:p>
        </p:txBody>
      </p:sp>
    </p:spTree>
    <p:extLst>
      <p:ext uri="{BB962C8B-B14F-4D97-AF65-F5344CB8AC3E}">
        <p14:creationId xmlns:p14="http://schemas.microsoft.com/office/powerpoint/2010/main" val="2338187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E53B4A2D-17D8-6E47-901B-C517BDBD6003}" type="slidenum">
              <a:rPr lang="en-US" smtClean="0"/>
              <a:t>8</a:t>
            </a:fld>
            <a:endParaRPr lang="en-US"/>
          </a:p>
        </p:txBody>
      </p:sp>
    </p:spTree>
    <p:extLst>
      <p:ext uri="{BB962C8B-B14F-4D97-AF65-F5344CB8AC3E}">
        <p14:creationId xmlns:p14="http://schemas.microsoft.com/office/powerpoint/2010/main" val="605114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3B4A2D-17D8-6E47-901B-C517BDBD6003}" type="slidenum">
              <a:rPr lang="en-US" smtClean="0"/>
              <a:t>9</a:t>
            </a:fld>
            <a:endParaRPr lang="en-US"/>
          </a:p>
        </p:txBody>
      </p:sp>
    </p:spTree>
    <p:extLst>
      <p:ext uri="{BB962C8B-B14F-4D97-AF65-F5344CB8AC3E}">
        <p14:creationId xmlns:p14="http://schemas.microsoft.com/office/powerpoint/2010/main" val="94165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4753A-4F27-E248-9E96-6C8BBC11D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C3029-6599-404B-8AD4-0FCA1EF8C4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E21F49-489B-6E4B-9A18-B3D9E2D9176A}"/>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5" name="Footer Placeholder 4">
            <a:extLst>
              <a:ext uri="{FF2B5EF4-FFF2-40B4-BE49-F238E27FC236}">
                <a16:creationId xmlns:a16="http://schemas.microsoft.com/office/drawing/2014/main" id="{0D6C2F81-2ACC-3E48-B84D-3CCE39753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9A030-8042-AD46-B5A9-D90BD1940355}"/>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685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291E9-372E-AE43-B128-8B00D80AD38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1F7F338-92F1-5B4A-891B-7DC59E064F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F06AD0-6D98-E647-9527-3581A271FC87}"/>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5" name="Footer Placeholder 4">
            <a:extLst>
              <a:ext uri="{FF2B5EF4-FFF2-40B4-BE49-F238E27FC236}">
                <a16:creationId xmlns:a16="http://schemas.microsoft.com/office/drawing/2014/main" id="{5BBA287B-397B-DD40-BC76-F20E6B97F4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0C3D1-429F-EE4F-A460-FC98D93383F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981452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15D431-745A-B344-B8B2-413CFFE405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D799B9-8E4C-8741-AB2A-848F7CFC0D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577166-80FB-B742-A842-8092E394DA93}"/>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5" name="Footer Placeholder 4">
            <a:extLst>
              <a:ext uri="{FF2B5EF4-FFF2-40B4-BE49-F238E27FC236}">
                <a16:creationId xmlns:a16="http://schemas.microsoft.com/office/drawing/2014/main" id="{92B2EFD3-54BB-E044-9295-099D46E34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D0A155-56F0-8A44-99EA-A3629AF80E01}"/>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947375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9CAE3-7203-F64B-BA49-F6C65E76C13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4B0D4-A30C-7B4E-8485-F5653BEAC0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4CF311-B082-B041-8ACC-FFCF911A5A86}"/>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5" name="Footer Placeholder 4">
            <a:extLst>
              <a:ext uri="{FF2B5EF4-FFF2-40B4-BE49-F238E27FC236}">
                <a16:creationId xmlns:a16="http://schemas.microsoft.com/office/drawing/2014/main" id="{40031A16-0467-8B4A-AEF9-F13F309A5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E0ED8-7908-F943-A37F-9C12A6C57DEF}"/>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2959210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C95-7927-3F4A-8AD2-D38B5E8213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131237-DF45-B74E-A56E-0CE7A5C7E1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E4253D-81AB-4B4E-99B8-BECDAD8EF7E8}"/>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5" name="Footer Placeholder 4">
            <a:extLst>
              <a:ext uri="{FF2B5EF4-FFF2-40B4-BE49-F238E27FC236}">
                <a16:creationId xmlns:a16="http://schemas.microsoft.com/office/drawing/2014/main" id="{AFCDF6DC-65D3-A34F-9A0E-1F78ECAD9F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7B34CB-7873-1F4D-A72C-C4BD7028B23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601097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D7153-8B86-234B-BD00-573F0EB335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3BDDB5-31C4-6F4D-9B97-3FF77425B3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DF51FB-C761-0244-BB19-2BA4592828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4569BB-E464-A942-B1E2-F88580F4D254}"/>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6" name="Footer Placeholder 5">
            <a:extLst>
              <a:ext uri="{FF2B5EF4-FFF2-40B4-BE49-F238E27FC236}">
                <a16:creationId xmlns:a16="http://schemas.microsoft.com/office/drawing/2014/main" id="{B010F5E3-C222-3346-9CB0-DA202E729D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25B4E2-D8EB-2844-AE52-E6B0F3D53E26}"/>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825451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EF8F-A451-C740-B56F-96D68159AA4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1D248A1-3075-064F-9A0F-30AC35467E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49D972-09B2-FC46-9C9A-661DE206652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44B4BF-2648-E44B-9F38-0CAFEDCA4E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0D33E8-2033-EB4D-8F21-A33303AEC0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5A3E77-0F8A-C54A-8318-855453719FDE}"/>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8" name="Footer Placeholder 7">
            <a:extLst>
              <a:ext uri="{FF2B5EF4-FFF2-40B4-BE49-F238E27FC236}">
                <a16:creationId xmlns:a16="http://schemas.microsoft.com/office/drawing/2014/main" id="{75A29D46-28CD-7244-981A-DD14E73B5E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A0AC60-E342-AC4E-BD54-C4203DD6BB29}"/>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415048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1CB9C-487A-764B-A5E0-6B568EABD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390B7E-D4CD-F245-A2AE-7E891722D63C}"/>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4" name="Footer Placeholder 3">
            <a:extLst>
              <a:ext uri="{FF2B5EF4-FFF2-40B4-BE49-F238E27FC236}">
                <a16:creationId xmlns:a16="http://schemas.microsoft.com/office/drawing/2014/main" id="{2B31FF5C-D482-1646-806B-0E7436B351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753DD5-A40E-F64E-8FB6-411A5DA531D7}"/>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43830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D3851AC-0971-C741-A2DA-01D4889BB376}"/>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3" name="Footer Placeholder 2">
            <a:extLst>
              <a:ext uri="{FF2B5EF4-FFF2-40B4-BE49-F238E27FC236}">
                <a16:creationId xmlns:a16="http://schemas.microsoft.com/office/drawing/2014/main" id="{0B74123B-CEAA-714B-81D9-55A9FE4BDE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BCE7F3-7565-EB4D-BC2F-63B891445366}"/>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114603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8ACDC-ECC7-2646-8357-3475EF375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6ED5D1-61C8-9F47-8C32-1C445F766B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D64567-0746-D449-A6AD-0A430B361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C326D2-D996-B940-AB5A-627458D67EE5}"/>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6" name="Footer Placeholder 5">
            <a:extLst>
              <a:ext uri="{FF2B5EF4-FFF2-40B4-BE49-F238E27FC236}">
                <a16:creationId xmlns:a16="http://schemas.microsoft.com/office/drawing/2014/main" id="{8EBA9D4A-94DF-C642-881A-72B293F1A7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6AC6F4-CDD7-9840-89A2-FB7703C2DE89}"/>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1501122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E02B4-B84E-FA45-98AF-8745B8B0D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78EA5-BF5E-074F-A950-382EA22DF5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233EE5-257F-9241-8588-0472AF1AE1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E62F4B-D699-D542-971D-F343F8708A8B}"/>
              </a:ext>
            </a:extLst>
          </p:cNvPr>
          <p:cNvSpPr>
            <a:spLocks noGrp="1"/>
          </p:cNvSpPr>
          <p:nvPr>
            <p:ph type="dt" sz="half" idx="10"/>
          </p:nvPr>
        </p:nvSpPr>
        <p:spPr/>
        <p:txBody>
          <a:bodyPr/>
          <a:lstStyle/>
          <a:p>
            <a:fld id="{CF75C551-60F7-7343-86CD-82E06A00897B}" type="datetimeFigureOut">
              <a:rPr lang="en-US" smtClean="0"/>
              <a:t>11/12/19</a:t>
            </a:fld>
            <a:endParaRPr lang="en-US"/>
          </a:p>
        </p:txBody>
      </p:sp>
      <p:sp>
        <p:nvSpPr>
          <p:cNvPr id="6" name="Footer Placeholder 5">
            <a:extLst>
              <a:ext uri="{FF2B5EF4-FFF2-40B4-BE49-F238E27FC236}">
                <a16:creationId xmlns:a16="http://schemas.microsoft.com/office/drawing/2014/main" id="{BFD93939-A19D-C644-8DAB-6A65D54F81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760D1-FE43-704E-91B6-2BDE230EA7D4}"/>
              </a:ext>
            </a:extLst>
          </p:cNvPr>
          <p:cNvSpPr>
            <a:spLocks noGrp="1"/>
          </p:cNvSpPr>
          <p:nvPr>
            <p:ph type="sldNum" sz="quarter" idx="12"/>
          </p:nvPr>
        </p:nvSpPr>
        <p:spPr/>
        <p:txBody>
          <a:bodyPr/>
          <a:lstStyle/>
          <a:p>
            <a:fld id="{9670EF8D-33A1-324A-84AF-0671348118DE}" type="slidenum">
              <a:rPr lang="en-US" smtClean="0"/>
              <a:t>‹#›</a:t>
            </a:fld>
            <a:endParaRPr lang="en-US"/>
          </a:p>
        </p:txBody>
      </p:sp>
    </p:spTree>
    <p:extLst>
      <p:ext uri="{BB962C8B-B14F-4D97-AF65-F5344CB8AC3E}">
        <p14:creationId xmlns:p14="http://schemas.microsoft.com/office/powerpoint/2010/main" val="388751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E436F9-C4E8-D743-BE7E-2EC448466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DBEFA2-5077-F647-8033-6F9099365A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B152E-FE19-C244-BDE4-3F397CAB39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75C551-60F7-7343-86CD-82E06A00897B}" type="datetimeFigureOut">
              <a:rPr lang="en-US" smtClean="0"/>
              <a:t>11/12/19</a:t>
            </a:fld>
            <a:endParaRPr lang="en-US"/>
          </a:p>
        </p:txBody>
      </p:sp>
      <p:sp>
        <p:nvSpPr>
          <p:cNvPr id="5" name="Footer Placeholder 4">
            <a:extLst>
              <a:ext uri="{FF2B5EF4-FFF2-40B4-BE49-F238E27FC236}">
                <a16:creationId xmlns:a16="http://schemas.microsoft.com/office/drawing/2014/main" id="{3E467DEB-129B-FE45-AB35-AB25143380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C0F25-2553-D741-B3A4-1FBE7F7340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70EF8D-33A1-324A-84AF-0671348118DE}" type="slidenum">
              <a:rPr lang="en-US" smtClean="0"/>
              <a:t>‹#›</a:t>
            </a:fld>
            <a:endParaRPr lang="en-US"/>
          </a:p>
        </p:txBody>
      </p:sp>
    </p:spTree>
    <p:extLst>
      <p:ext uri="{BB962C8B-B14F-4D97-AF65-F5344CB8AC3E}">
        <p14:creationId xmlns:p14="http://schemas.microsoft.com/office/powerpoint/2010/main" val="2222149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developer.ibm.com/videos/" TargetMode="External"/><Relationship Id="rId3" Type="http://schemas.openxmlformats.org/officeDocument/2006/relationships/hyperlink" Target="https://developer.ibm.com/components/cloud-pak-for-applications/" TargetMode="External"/><Relationship Id="rId7" Type="http://schemas.openxmlformats.org/officeDocument/2006/relationships/hyperlink" Target="https://www.youtube.com/user/developerwork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cloud.ibm.com/docs/cloud-pak-applications?topic=cloud-pak-applications-getting-started" TargetMode="External"/><Relationship Id="rId5" Type="http://schemas.openxmlformats.org/officeDocument/2006/relationships/hyperlink" Target="https://www.ibm.com/support/knowledgecenter/SSCSJL/welcome.html" TargetMode="External"/><Relationship Id="rId4" Type="http://schemas.openxmlformats.org/officeDocument/2006/relationships/hyperlink" Target="https://kabanero.io/docs/" TargetMode="External"/><Relationship Id="rId9" Type="http://schemas.openxmlformats.org/officeDocument/2006/relationships/hyperlink" Target="https://stackoverflow.com/questions/tagged/kabanero"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kabanero.io/docs/" TargetMode="External"/><Relationship Id="rId7" Type="http://schemas.openxmlformats.org/officeDocument/2006/relationships/hyperlink" Target="https://twitter.com/KabaneroI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youtube.com/user/developerworks" TargetMode="External"/><Relationship Id="rId5" Type="http://schemas.openxmlformats.org/officeDocument/2006/relationships/hyperlink" Target="https://cloud.ibm.com/docs/cloud-pak-applications?topic=cloud-pak-applications-getting-started" TargetMode="External"/><Relationship Id="rId4" Type="http://schemas.openxmlformats.org/officeDocument/2006/relationships/hyperlink" Target="https://www.ibm.com/support/knowledgecenter/SSCSJL/welcome.html"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www.ibm.com/garage?gc_2019" TargetMode="External"/><Relationship Id="rId7" Type="http://schemas.openxmlformats.org/officeDocument/2006/relationships/diagramColors" Target="../diagrams/colors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support/knowledgecenter/SSCSJL/welcome.html"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ibm.com/community/" TargetMode="External"/><Relationship Id="rId5" Type="http://schemas.openxmlformats.org/officeDocument/2006/relationships/hyperlink" Target="https://www.ibm.com/developerworks/community/groups/service/html/communitystart?communityUuid=2f20f62a-eec3-465b-acb6-6df8685a065c" TargetMode="External"/><Relationship Id="rId4" Type="http://schemas.openxmlformats.org/officeDocument/2006/relationships/hyperlink" Target="https://cloud.ibm.com/docs/cloud-pak-applications?topic=cloud-pak-applications-getting-starte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tiff"/></Relationships>
</file>

<file path=ppt/slides/_rels/slide3.xml.rels><?xml version="1.0" encoding="UTF-8" standalone="yes"?>
<Relationships xmlns="http://schemas.openxmlformats.org/package/2006/relationships"><Relationship Id="rId3" Type="http://schemas.openxmlformats.org/officeDocument/2006/relationships/hyperlink" Target="https://ibm.ent.box.com/folder/9114299535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3.ibm.com/developer/docs/content/" TargetMode="External"/><Relationship Id="rId4" Type="http://schemas.openxmlformats.org/officeDocument/2006/relationships/hyperlink" Target="https://ibm.box.com/s/6sjkud4gje8g5xuv35da3bl9x0b3fmk2"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ppsody.dev/"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medium.com/codewind" TargetMode="External"/><Relationship Id="rId5" Type="http://schemas.openxmlformats.org/officeDocument/2006/relationships/hyperlink" Target="https://www.eclipse.org/codewind/" TargetMode="External"/><Relationship Id="rId4" Type="http://schemas.openxmlformats.org/officeDocument/2006/relationships/hyperlink" Target="https://medium.com/appsody"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twitter.com/search?q=%23IBMDeveloper&amp;src=hashtag_click" TargetMode="External"/><Relationship Id="rId7" Type="http://schemas.openxmlformats.org/officeDocument/2006/relationships/hyperlink" Target="https://www.youracclaim.com/org/ibm/badge/kabanero-contributo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eveloper.ibm.com/videos/" TargetMode="External"/><Relationship Id="rId5" Type="http://schemas.openxmlformats.org/officeDocument/2006/relationships/hyperlink" Target="https://www.youtube.com/user/developerworks" TargetMode="External"/><Relationship Id="rId4" Type="http://schemas.openxmlformats.org/officeDocument/2006/relationships/hyperlink" Target="https://developer.ibm.com/blogs/"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EEE0-98DA-B04D-90E5-EECF592B7F74}"/>
              </a:ext>
            </a:extLst>
          </p:cNvPr>
          <p:cNvSpPr>
            <a:spLocks noGrp="1"/>
          </p:cNvSpPr>
          <p:nvPr>
            <p:ph type="ctrTitle"/>
          </p:nvPr>
        </p:nvSpPr>
        <p:spPr/>
        <p:txBody>
          <a:bodyPr/>
          <a:lstStyle/>
          <a:p>
            <a:r>
              <a:rPr lang="en-US" dirty="0"/>
              <a:t>Jane (Enterprise Developer)</a:t>
            </a:r>
          </a:p>
        </p:txBody>
      </p:sp>
      <p:sp>
        <p:nvSpPr>
          <p:cNvPr id="3" name="Subtitle 2">
            <a:extLst>
              <a:ext uri="{FF2B5EF4-FFF2-40B4-BE49-F238E27FC236}">
                <a16:creationId xmlns:a16="http://schemas.microsoft.com/office/drawing/2014/main" id="{0FEFD422-2BC2-B24D-BBD6-1B4A6064D52C}"/>
              </a:ext>
            </a:extLst>
          </p:cNvPr>
          <p:cNvSpPr>
            <a:spLocks noGrp="1"/>
          </p:cNvSpPr>
          <p:nvPr>
            <p:ph type="subTitle" idx="1"/>
          </p:nvPr>
        </p:nvSpPr>
        <p:spPr/>
        <p:txBody>
          <a:bodyPr/>
          <a:lstStyle/>
          <a:p>
            <a:r>
              <a:rPr lang="en-US" dirty="0"/>
              <a:t>Cloud Pak for Apps Learning Journey</a:t>
            </a:r>
          </a:p>
        </p:txBody>
      </p:sp>
      <p:sp>
        <p:nvSpPr>
          <p:cNvPr id="4" name="TextBox 3">
            <a:extLst>
              <a:ext uri="{FF2B5EF4-FFF2-40B4-BE49-F238E27FC236}">
                <a16:creationId xmlns:a16="http://schemas.microsoft.com/office/drawing/2014/main" id="{81D1F39B-1DEC-614D-B25E-8C23976E49B0}"/>
              </a:ext>
            </a:extLst>
          </p:cNvPr>
          <p:cNvSpPr txBox="1"/>
          <p:nvPr/>
        </p:nvSpPr>
        <p:spPr>
          <a:xfrm>
            <a:off x="9749109" y="5735637"/>
            <a:ext cx="1990170" cy="830997"/>
          </a:xfrm>
          <a:prstGeom prst="rect">
            <a:avLst/>
          </a:prstGeom>
          <a:noFill/>
        </p:spPr>
        <p:txBody>
          <a:bodyPr wrap="square" rtlCol="0">
            <a:spAutoFit/>
          </a:bodyPr>
          <a:lstStyle/>
          <a:p>
            <a:r>
              <a:rPr lang="en-US" sz="1200" dirty="0"/>
              <a:t>Barbara Schramm</a:t>
            </a:r>
          </a:p>
          <a:p>
            <a:r>
              <a:rPr lang="en-US" sz="1200" dirty="0"/>
              <a:t>@</a:t>
            </a:r>
            <a:r>
              <a:rPr lang="en-US" sz="1200" dirty="0" err="1"/>
              <a:t>barbaras</a:t>
            </a:r>
            <a:endParaRPr lang="en-US" sz="1200" dirty="0"/>
          </a:p>
          <a:p>
            <a:r>
              <a:rPr lang="en-US" sz="1200" dirty="0"/>
              <a:t>Content Architect for ICPA</a:t>
            </a:r>
          </a:p>
          <a:p>
            <a:r>
              <a:rPr lang="en-US" sz="1200" dirty="0"/>
              <a:t>11/01/19</a:t>
            </a:r>
          </a:p>
        </p:txBody>
      </p:sp>
    </p:spTree>
    <p:extLst>
      <p:ext uri="{BB962C8B-B14F-4D97-AF65-F5344CB8AC3E}">
        <p14:creationId xmlns:p14="http://schemas.microsoft.com/office/powerpoint/2010/main" val="48017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4ED6A-1544-E147-B64C-FBC80F92F76E}"/>
              </a:ext>
            </a:extLst>
          </p:cNvPr>
          <p:cNvSpPr>
            <a:spLocks noGrp="1"/>
          </p:cNvSpPr>
          <p:nvPr>
            <p:ph type="title"/>
          </p:nvPr>
        </p:nvSpPr>
        <p:spPr>
          <a:xfrm>
            <a:off x="838200" y="365125"/>
            <a:ext cx="10515600" cy="453741"/>
          </a:xfrm>
        </p:spPr>
        <p:txBody>
          <a:bodyPr>
            <a:normAutofit fontScale="90000"/>
          </a:bodyPr>
          <a:lstStyle/>
          <a:p>
            <a:r>
              <a:rPr lang="en-US" dirty="0"/>
              <a:t>Try – Developer Tool </a:t>
            </a:r>
            <a:r>
              <a:rPr lang="en-US" dirty="0" err="1"/>
              <a:t>Quickstart</a:t>
            </a:r>
            <a:r>
              <a:rPr lang="en-US" dirty="0"/>
              <a:t> Detail</a:t>
            </a:r>
          </a:p>
        </p:txBody>
      </p:sp>
      <p:pic>
        <p:nvPicPr>
          <p:cNvPr id="5" name="Content Placeholder 4" descr="A screenshot of a cell phone&#10;&#10;Description automatically generated">
            <a:extLst>
              <a:ext uri="{FF2B5EF4-FFF2-40B4-BE49-F238E27FC236}">
                <a16:creationId xmlns:a16="http://schemas.microsoft.com/office/drawing/2014/main" id="{3F50B9F4-1B5D-ED4E-8B0A-ECE5B3486728}"/>
              </a:ext>
            </a:extLst>
          </p:cNvPr>
          <p:cNvPicPr>
            <a:picLocks noGrp="1" noChangeAspect="1"/>
          </p:cNvPicPr>
          <p:nvPr>
            <p:ph idx="1"/>
          </p:nvPr>
        </p:nvPicPr>
        <p:blipFill>
          <a:blip r:embed="rId2"/>
          <a:stretch>
            <a:fillRect/>
          </a:stretch>
        </p:blipFill>
        <p:spPr>
          <a:xfrm>
            <a:off x="1548768" y="941388"/>
            <a:ext cx="9094464" cy="5235575"/>
          </a:xfrm>
        </p:spPr>
      </p:pic>
    </p:spTree>
    <p:extLst>
      <p:ext uri="{BB962C8B-B14F-4D97-AF65-F5344CB8AC3E}">
        <p14:creationId xmlns:p14="http://schemas.microsoft.com/office/powerpoint/2010/main" val="4186379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B657F-16EA-4449-9663-9D42FF8BF827}"/>
              </a:ext>
            </a:extLst>
          </p:cNvPr>
          <p:cNvSpPr>
            <a:spLocks noGrp="1"/>
          </p:cNvSpPr>
          <p:nvPr>
            <p:ph type="title"/>
          </p:nvPr>
        </p:nvSpPr>
        <p:spPr>
          <a:xfrm>
            <a:off x="838200" y="365126"/>
            <a:ext cx="10515600" cy="315912"/>
          </a:xfrm>
        </p:spPr>
        <p:txBody>
          <a:bodyPr>
            <a:normAutofit fontScale="90000"/>
          </a:bodyPr>
          <a:lstStyle/>
          <a:p>
            <a:r>
              <a:rPr lang="en-US" dirty="0"/>
              <a:t>Try – Migration </a:t>
            </a:r>
            <a:r>
              <a:rPr lang="en-US" dirty="0" err="1"/>
              <a:t>Quickstart</a:t>
            </a:r>
            <a:r>
              <a:rPr lang="en-US" dirty="0"/>
              <a:t> Detail</a:t>
            </a:r>
          </a:p>
        </p:txBody>
      </p:sp>
      <p:pic>
        <p:nvPicPr>
          <p:cNvPr id="5" name="Content Placeholder 4" descr="A screenshot of a cell phone&#10;&#10;Description automatically generated">
            <a:extLst>
              <a:ext uri="{FF2B5EF4-FFF2-40B4-BE49-F238E27FC236}">
                <a16:creationId xmlns:a16="http://schemas.microsoft.com/office/drawing/2014/main" id="{E9961041-C7AE-CF40-8DDC-0CC23695CAA1}"/>
              </a:ext>
            </a:extLst>
          </p:cNvPr>
          <p:cNvPicPr>
            <a:picLocks noGrp="1" noChangeAspect="1"/>
          </p:cNvPicPr>
          <p:nvPr>
            <p:ph idx="1"/>
          </p:nvPr>
        </p:nvPicPr>
        <p:blipFill>
          <a:blip r:embed="rId2"/>
          <a:stretch>
            <a:fillRect/>
          </a:stretch>
        </p:blipFill>
        <p:spPr>
          <a:xfrm>
            <a:off x="1906478" y="955675"/>
            <a:ext cx="8379043" cy="5221288"/>
          </a:xfrm>
        </p:spPr>
      </p:pic>
    </p:spTree>
    <p:extLst>
      <p:ext uri="{BB962C8B-B14F-4D97-AF65-F5344CB8AC3E}">
        <p14:creationId xmlns:p14="http://schemas.microsoft.com/office/powerpoint/2010/main" val="369287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15EF-63A7-D345-A65A-7FADB432E47F}"/>
              </a:ext>
            </a:extLst>
          </p:cNvPr>
          <p:cNvSpPr>
            <a:spLocks noGrp="1"/>
          </p:cNvSpPr>
          <p:nvPr>
            <p:ph type="title"/>
          </p:nvPr>
        </p:nvSpPr>
        <p:spPr/>
        <p:txBody>
          <a:bodyPr/>
          <a:lstStyle/>
          <a:p>
            <a:r>
              <a:rPr lang="en-US" dirty="0"/>
              <a:t>Advantages of the Developer Zone</a:t>
            </a:r>
          </a:p>
        </p:txBody>
      </p:sp>
      <p:sp>
        <p:nvSpPr>
          <p:cNvPr id="3" name="Content Placeholder 2">
            <a:extLst>
              <a:ext uri="{FF2B5EF4-FFF2-40B4-BE49-F238E27FC236}">
                <a16:creationId xmlns:a16="http://schemas.microsoft.com/office/drawing/2014/main" id="{305D6226-2EF6-404A-98D9-E1567C4AF1FC}"/>
              </a:ext>
            </a:extLst>
          </p:cNvPr>
          <p:cNvSpPr>
            <a:spLocks noGrp="1"/>
          </p:cNvSpPr>
          <p:nvPr>
            <p:ph idx="1"/>
          </p:nvPr>
        </p:nvSpPr>
        <p:spPr>
          <a:xfrm>
            <a:off x="838200" y="1453662"/>
            <a:ext cx="10515600" cy="4723301"/>
          </a:xfrm>
        </p:spPr>
        <p:txBody>
          <a:bodyPr>
            <a:normAutofit lnSpcReduction="10000"/>
          </a:bodyPr>
          <a:lstStyle/>
          <a:p>
            <a:r>
              <a:rPr lang="en-US" dirty="0"/>
              <a:t>Includes a preconfigured trial environment </a:t>
            </a:r>
          </a:p>
          <a:p>
            <a:r>
              <a:rPr lang="en-US" dirty="0"/>
              <a:t>Provides brief overviews for product to understand the benefits quickly (&lt;1 minute time to read)</a:t>
            </a:r>
          </a:p>
          <a:p>
            <a:r>
              <a:rPr lang="en-US" dirty="0"/>
              <a:t>Video overview is brief as well (5 mins max) and provides a technical and feature overview.</a:t>
            </a:r>
          </a:p>
          <a:p>
            <a:r>
              <a:rPr lang="en-US" dirty="0"/>
              <a:t>Provides </a:t>
            </a:r>
            <a:r>
              <a:rPr lang="en-US" dirty="0" err="1"/>
              <a:t>Quickstarts</a:t>
            </a:r>
            <a:r>
              <a:rPr lang="en-US" dirty="0"/>
              <a:t> for each developer tool so developer can choose their preferred tool.</a:t>
            </a:r>
          </a:p>
          <a:p>
            <a:r>
              <a:rPr lang="en-US" dirty="0"/>
              <a:t>QS experience is controlled to ensure success.</a:t>
            </a:r>
          </a:p>
          <a:p>
            <a:r>
              <a:rPr lang="en-US" dirty="0"/>
              <a:t>An advanced option is offered, as well as a “Hello world” experience.</a:t>
            </a:r>
          </a:p>
          <a:p>
            <a:r>
              <a:rPr lang="en-US" dirty="0"/>
              <a:t>Links are provided for further info, so the touchpoint is also controlled.</a:t>
            </a:r>
          </a:p>
          <a:p>
            <a:endParaRPr lang="en-US" dirty="0"/>
          </a:p>
          <a:p>
            <a:endParaRPr lang="en-US" dirty="0"/>
          </a:p>
        </p:txBody>
      </p:sp>
    </p:spTree>
    <p:extLst>
      <p:ext uri="{BB962C8B-B14F-4D97-AF65-F5344CB8AC3E}">
        <p14:creationId xmlns:p14="http://schemas.microsoft.com/office/powerpoint/2010/main" val="534584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A5D5-A994-954D-8844-DF92F81DE64F}"/>
              </a:ext>
            </a:extLst>
          </p:cNvPr>
          <p:cNvSpPr>
            <a:spLocks noGrp="1"/>
          </p:cNvSpPr>
          <p:nvPr>
            <p:ph type="title"/>
          </p:nvPr>
        </p:nvSpPr>
        <p:spPr/>
        <p:txBody>
          <a:bodyPr/>
          <a:lstStyle/>
          <a:p>
            <a:r>
              <a:rPr lang="en-US" dirty="0"/>
              <a:t>Inventory of content for the Dev Zone</a:t>
            </a:r>
          </a:p>
        </p:txBody>
      </p:sp>
      <p:sp>
        <p:nvSpPr>
          <p:cNvPr id="3" name="Content Placeholder 2">
            <a:extLst>
              <a:ext uri="{FF2B5EF4-FFF2-40B4-BE49-F238E27FC236}">
                <a16:creationId xmlns:a16="http://schemas.microsoft.com/office/drawing/2014/main" id="{E1508DE6-E5B9-5C4A-8A18-D7CCD575C873}"/>
              </a:ext>
            </a:extLst>
          </p:cNvPr>
          <p:cNvSpPr>
            <a:spLocks noGrp="1"/>
          </p:cNvSpPr>
          <p:nvPr>
            <p:ph idx="1"/>
          </p:nvPr>
        </p:nvSpPr>
        <p:spPr/>
        <p:txBody>
          <a:bodyPr/>
          <a:lstStyle/>
          <a:p>
            <a:r>
              <a:rPr lang="en-US" dirty="0"/>
              <a:t>Overview videos – 5 min max</a:t>
            </a:r>
          </a:p>
          <a:p>
            <a:pPr lvl="1"/>
            <a:r>
              <a:rPr lang="en-US" dirty="0"/>
              <a:t> Overview of the CP4Apps solution from a developer POV</a:t>
            </a:r>
          </a:p>
          <a:p>
            <a:pPr lvl="1"/>
            <a:r>
              <a:rPr lang="en-US" dirty="0"/>
              <a:t>Overview for each </a:t>
            </a:r>
            <a:r>
              <a:rPr lang="en-US" dirty="0" err="1"/>
              <a:t>Quickstart</a:t>
            </a:r>
            <a:r>
              <a:rPr lang="en-US" dirty="0"/>
              <a:t> showing the process</a:t>
            </a:r>
          </a:p>
          <a:p>
            <a:r>
              <a:rPr lang="en-US" dirty="0"/>
              <a:t>Detail videos</a:t>
            </a:r>
          </a:p>
          <a:p>
            <a:pPr lvl="1"/>
            <a:r>
              <a:rPr lang="en-US" dirty="0"/>
              <a:t>Each </a:t>
            </a:r>
            <a:r>
              <a:rPr lang="en-US" dirty="0" err="1"/>
              <a:t>quickstart</a:t>
            </a:r>
            <a:r>
              <a:rPr lang="en-US" dirty="0"/>
              <a:t> step may also have a short video for the step</a:t>
            </a:r>
          </a:p>
          <a:p>
            <a:r>
              <a:rPr lang="en-US" dirty="0"/>
              <a:t>Text</a:t>
            </a:r>
          </a:p>
          <a:p>
            <a:pPr lvl="1"/>
            <a:r>
              <a:rPr lang="en-US" dirty="0"/>
              <a:t>Bulleted list of benefits for the home page</a:t>
            </a:r>
          </a:p>
          <a:p>
            <a:pPr lvl="1"/>
            <a:r>
              <a:rPr lang="en-US" dirty="0"/>
              <a:t>Step-by-step tutorials</a:t>
            </a:r>
          </a:p>
          <a:p>
            <a:pPr lvl="1"/>
            <a:r>
              <a:rPr lang="en-US" dirty="0"/>
              <a:t>Advanced tutorials</a:t>
            </a:r>
          </a:p>
        </p:txBody>
      </p:sp>
    </p:spTree>
    <p:extLst>
      <p:ext uri="{BB962C8B-B14F-4D97-AF65-F5344CB8AC3E}">
        <p14:creationId xmlns:p14="http://schemas.microsoft.com/office/powerpoint/2010/main" val="1427987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598219" y="270165"/>
            <a:ext cx="10755581" cy="410872"/>
          </a:xfrm>
        </p:spPr>
        <p:txBody>
          <a:bodyPr>
            <a:normAutofit fontScale="90000"/>
          </a:bodyPr>
          <a:lstStyle/>
          <a:p>
            <a:r>
              <a:rPr lang="en-US" dirty="0"/>
              <a:t>Content formats and locations for Try Phase</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1306286"/>
            <a:ext cx="10515600" cy="4870677"/>
          </a:xfrm>
        </p:spPr>
        <p:txBody>
          <a:bodyPr>
            <a:normAutofit/>
          </a:bodyPr>
          <a:lstStyle/>
          <a:p>
            <a:pPr marL="0" indent="0">
              <a:buNone/>
            </a:pPr>
            <a:endParaRPr lang="en-US" sz="1600" dirty="0"/>
          </a:p>
        </p:txBody>
      </p:sp>
      <p:graphicFrame>
        <p:nvGraphicFramePr>
          <p:cNvPr id="4" name="Table 3">
            <a:extLst>
              <a:ext uri="{FF2B5EF4-FFF2-40B4-BE49-F238E27FC236}">
                <a16:creationId xmlns:a16="http://schemas.microsoft.com/office/drawing/2014/main" id="{C844C0BA-A760-B34C-AD3B-3A32CAFBF412}"/>
              </a:ext>
            </a:extLst>
          </p:cNvPr>
          <p:cNvGraphicFramePr>
            <a:graphicFrameLocks noGrp="1"/>
          </p:cNvGraphicFramePr>
          <p:nvPr>
            <p:extLst>
              <p:ext uri="{D42A27DB-BD31-4B8C-83A1-F6EECF244321}">
                <p14:modId xmlns:p14="http://schemas.microsoft.com/office/powerpoint/2010/main" val="3585705423"/>
              </p:ext>
            </p:extLst>
          </p:nvPr>
        </p:nvGraphicFramePr>
        <p:xfrm>
          <a:off x="662152" y="825191"/>
          <a:ext cx="10691648" cy="5852278"/>
        </p:xfrm>
        <a:graphic>
          <a:graphicData uri="http://schemas.openxmlformats.org/drawingml/2006/table">
            <a:tbl>
              <a:tblPr firstRow="1" bandRow="1">
                <a:tableStyleId>{5C22544A-7EE6-4342-B048-85BDC9FD1C3A}</a:tableStyleId>
              </a:tblPr>
              <a:tblGrid>
                <a:gridCol w="2738970">
                  <a:extLst>
                    <a:ext uri="{9D8B030D-6E8A-4147-A177-3AD203B41FA5}">
                      <a16:colId xmlns:a16="http://schemas.microsoft.com/office/drawing/2014/main" val="741759729"/>
                    </a:ext>
                  </a:extLst>
                </a:gridCol>
                <a:gridCol w="1260088">
                  <a:extLst>
                    <a:ext uri="{9D8B030D-6E8A-4147-A177-3AD203B41FA5}">
                      <a16:colId xmlns:a16="http://schemas.microsoft.com/office/drawing/2014/main" val="1568308000"/>
                    </a:ext>
                  </a:extLst>
                </a:gridCol>
                <a:gridCol w="6692590">
                  <a:extLst>
                    <a:ext uri="{9D8B030D-6E8A-4147-A177-3AD203B41FA5}">
                      <a16:colId xmlns:a16="http://schemas.microsoft.com/office/drawing/2014/main" val="1613632746"/>
                    </a:ext>
                  </a:extLst>
                </a:gridCol>
              </a:tblGrid>
              <a:tr h="1036670">
                <a:tc>
                  <a:txBody>
                    <a:bodyPr/>
                    <a:lstStyle/>
                    <a:p>
                      <a:r>
                        <a:rPr lang="en-US" dirty="0"/>
                        <a:t>Content</a:t>
                      </a:r>
                    </a:p>
                  </a:txBody>
                  <a:tcPr/>
                </a:tc>
                <a:tc>
                  <a:txBody>
                    <a:bodyPr/>
                    <a:lstStyle/>
                    <a:p>
                      <a:r>
                        <a:rPr lang="en-US" dirty="0"/>
                        <a:t>Format</a:t>
                      </a:r>
                    </a:p>
                  </a:txBody>
                  <a:tcPr/>
                </a:tc>
                <a:tc>
                  <a:txBody>
                    <a:bodyPr/>
                    <a:lstStyle/>
                    <a:p>
                      <a:r>
                        <a:rPr lang="en-US" dirty="0"/>
                        <a:t>Location (Current, Proposed)</a:t>
                      </a:r>
                    </a:p>
                  </a:txBody>
                  <a:tcPr/>
                </a:tc>
                <a:extLst>
                  <a:ext uri="{0D108BD9-81ED-4DB2-BD59-A6C34878D82A}">
                    <a16:rowId xmlns:a16="http://schemas.microsoft.com/office/drawing/2014/main" val="2515560993"/>
                  </a:ext>
                </a:extLst>
              </a:tr>
              <a:tr h="592384">
                <a:tc>
                  <a:txBody>
                    <a:bodyPr/>
                    <a:lstStyle/>
                    <a:p>
                      <a:r>
                        <a:rPr lang="en-US" sz="1600" dirty="0" err="1"/>
                        <a:t>Quickstarts</a:t>
                      </a:r>
                      <a:endParaRPr lang="en-US" sz="1600" dirty="0"/>
                    </a:p>
                  </a:txBody>
                  <a:tcPr/>
                </a:tc>
                <a:tc>
                  <a:txBody>
                    <a:bodyPr/>
                    <a:lstStyle/>
                    <a:p>
                      <a:r>
                        <a:rPr lang="en-US" sz="1600" dirty="0"/>
                        <a:t>HTML</a:t>
                      </a:r>
                    </a:p>
                  </a:txBody>
                  <a:tcPr/>
                </a:tc>
                <a:tc>
                  <a:txBody>
                    <a:bodyPr/>
                    <a:lstStyle/>
                    <a:p>
                      <a:r>
                        <a:rPr lang="en-US" sz="1600" dirty="0"/>
                        <a:t>Developer Zone on </a:t>
                      </a:r>
                      <a:r>
                        <a:rPr lang="en-US" sz="1600" dirty="0">
                          <a:hlinkClick r:id="rId3"/>
                        </a:rPr>
                        <a:t>https://developer.ibm.com/components/cloud-pak-for-applications/</a:t>
                      </a:r>
                      <a:endParaRPr lang="en-US" sz="1600" dirty="0"/>
                    </a:p>
                  </a:txBody>
                  <a:tcPr/>
                </a:tc>
                <a:extLst>
                  <a:ext uri="{0D108BD9-81ED-4DB2-BD59-A6C34878D82A}">
                    <a16:rowId xmlns:a16="http://schemas.microsoft.com/office/drawing/2014/main" val="3864606259"/>
                  </a:ext>
                </a:extLst>
              </a:tr>
              <a:tr h="592384">
                <a:tc>
                  <a:txBody>
                    <a:bodyPr/>
                    <a:lstStyle/>
                    <a:p>
                      <a:r>
                        <a:rPr lang="en-US" sz="1600" dirty="0"/>
                        <a:t>Overview videos</a:t>
                      </a:r>
                    </a:p>
                  </a:txBody>
                  <a:tcPr/>
                </a:tc>
                <a:tc>
                  <a:txBody>
                    <a:bodyPr/>
                    <a:lstStyle/>
                    <a:p>
                      <a:r>
                        <a:rPr lang="en-US" sz="1600" dirty="0"/>
                        <a:t>Video </a:t>
                      </a:r>
                    </a:p>
                  </a:txBody>
                  <a:tcPr/>
                </a:tc>
                <a:tc>
                  <a:txBody>
                    <a:bodyPr/>
                    <a:lstStyle/>
                    <a:p>
                      <a:r>
                        <a:rPr lang="en-US" sz="1600" dirty="0"/>
                        <a:t>Hosted on </a:t>
                      </a:r>
                      <a:r>
                        <a:rPr lang="en-US" sz="1600" dirty="0" err="1"/>
                        <a:t>developer.ibm.com</a:t>
                      </a:r>
                      <a:endParaRPr lang="en-US" sz="1600" dirty="0"/>
                    </a:p>
                  </a:txBody>
                  <a:tcPr/>
                </a:tc>
                <a:extLst>
                  <a:ext uri="{0D108BD9-81ED-4DB2-BD59-A6C34878D82A}">
                    <a16:rowId xmlns:a16="http://schemas.microsoft.com/office/drawing/2014/main" val="169859781"/>
                  </a:ext>
                </a:extLst>
              </a:tr>
              <a:tr h="1395164">
                <a:tc>
                  <a:txBody>
                    <a:bodyPr/>
                    <a:lstStyle/>
                    <a:p>
                      <a:r>
                        <a:rPr lang="en-US" sz="1600" dirty="0"/>
                        <a:t>Links to: Product docs</a:t>
                      </a:r>
                    </a:p>
                  </a:txBody>
                  <a:tcPr/>
                </a:tc>
                <a:tc>
                  <a:txBody>
                    <a:bodyPr/>
                    <a:lstStyle/>
                    <a:p>
                      <a:r>
                        <a:rPr lang="en-US" sz="1600" dirty="0"/>
                        <a:t>HTML</a:t>
                      </a:r>
                    </a:p>
                  </a:txBody>
                  <a:tcPr/>
                </a:tc>
                <a:tc>
                  <a:txBody>
                    <a:bodyPr/>
                    <a:lstStyle/>
                    <a:p>
                      <a:pPr lvl="1">
                        <a:lnSpc>
                          <a:spcPct val="120000"/>
                        </a:lnSpc>
                      </a:pPr>
                      <a:r>
                        <a:rPr lang="en-US" dirty="0">
                          <a:hlinkClick r:id="rId4"/>
                        </a:rPr>
                        <a:t>https://kabanero.io/docs</a:t>
                      </a:r>
                      <a:endParaRPr lang="en-US" dirty="0"/>
                    </a:p>
                    <a:p>
                      <a:pPr lvl="1">
                        <a:lnSpc>
                          <a:spcPct val="120000"/>
                        </a:lnSpc>
                      </a:pPr>
                      <a:r>
                        <a:rPr lang="en-US" dirty="0">
                          <a:hlinkClick r:id="rId5"/>
                        </a:rPr>
                        <a:t>https://www.ibm.com/support/knowledgecenter/SSCSJL/welcome.html</a:t>
                      </a:r>
                      <a:endParaRPr lang="en-US" dirty="0"/>
                    </a:p>
                    <a:p>
                      <a:pPr lvl="1">
                        <a:lnSpc>
                          <a:spcPct val="120000"/>
                        </a:lnSpc>
                      </a:pPr>
                      <a:r>
                        <a:rPr lang="en-US" dirty="0">
                          <a:hlinkClick r:id="rId6"/>
                        </a:rPr>
                        <a:t>https://cloud.ibm.com/docs/cloud-pak-applications</a:t>
                      </a:r>
                      <a:endParaRPr lang="en-US" sz="1600" dirty="0"/>
                    </a:p>
                  </a:txBody>
                  <a:tcPr/>
                </a:tc>
                <a:extLst>
                  <a:ext uri="{0D108BD9-81ED-4DB2-BD59-A6C34878D82A}">
                    <a16:rowId xmlns:a16="http://schemas.microsoft.com/office/drawing/2014/main" val="1511682162"/>
                  </a:ext>
                </a:extLst>
              </a:tr>
              <a:tr h="442441">
                <a:tc>
                  <a:txBody>
                    <a:bodyPr/>
                    <a:lstStyle/>
                    <a:p>
                      <a:r>
                        <a:rPr lang="en-US" sz="1600" dirty="0"/>
                        <a:t>Links to: </a:t>
                      </a:r>
                      <a:r>
                        <a:rPr lang="en-US" sz="1600" dirty="0" err="1"/>
                        <a:t>Youtube</a:t>
                      </a:r>
                      <a:r>
                        <a:rPr lang="en-US" sz="1600" dirty="0"/>
                        <a:t> Channel or /videos on </a:t>
                      </a:r>
                      <a:r>
                        <a:rPr lang="en-US" sz="1600" dirty="0" err="1"/>
                        <a:t>developer.ibm.com</a:t>
                      </a:r>
                      <a:endParaRPr lang="en-US" sz="1600" dirty="0"/>
                    </a:p>
                  </a:txBody>
                  <a:tcPr/>
                </a:tc>
                <a:tc>
                  <a:txBody>
                    <a:bodyPr/>
                    <a:lstStyle/>
                    <a:p>
                      <a:r>
                        <a:rPr lang="en-US" sz="1600" dirty="0"/>
                        <a:t>Video</a:t>
                      </a:r>
                    </a:p>
                  </a:txBody>
                  <a:tcPr/>
                </a:tc>
                <a:tc>
                  <a:txBody>
                    <a:bodyPr/>
                    <a:lstStyle/>
                    <a:p>
                      <a:r>
                        <a:rPr lang="en-US" sz="1600" dirty="0">
                          <a:hlinkClick r:id="rId7"/>
                        </a:rPr>
                        <a:t>https://www.youtube.com/user/developerworks</a:t>
                      </a:r>
                      <a:endParaRPr lang="en-US" sz="1600" dirty="0"/>
                    </a:p>
                    <a:p>
                      <a:r>
                        <a:rPr lang="en-US" sz="1600" b="0" i="0" u="none" strike="noStrike" kern="1200" dirty="0">
                          <a:solidFill>
                            <a:schemeClr val="dk1"/>
                          </a:solidFill>
                          <a:effectLst/>
                          <a:latin typeface="+mn-lt"/>
                          <a:ea typeface="+mn-ea"/>
                          <a:cs typeface="+mn-cs"/>
                          <a:hlinkClick r:id="rId8"/>
                        </a:rPr>
                        <a:t>https://developer.ibm.com/videos/</a:t>
                      </a:r>
                      <a:endParaRPr lang="en-US" sz="1600" dirty="0"/>
                    </a:p>
                  </a:txBody>
                  <a:tcPr/>
                </a:tc>
                <a:extLst>
                  <a:ext uri="{0D108BD9-81ED-4DB2-BD59-A6C34878D82A}">
                    <a16:rowId xmlns:a16="http://schemas.microsoft.com/office/drawing/2014/main" val="994984957"/>
                  </a:ext>
                </a:extLst>
              </a:tr>
              <a:tr h="828278">
                <a:tc>
                  <a:txBody>
                    <a:bodyPr/>
                    <a:lstStyle/>
                    <a:p>
                      <a:r>
                        <a:rPr lang="en-US" sz="1600" dirty="0"/>
                        <a:t>Links </a:t>
                      </a:r>
                      <a:r>
                        <a:rPr lang="en-US" sz="1600" dirty="0" err="1"/>
                        <a:t>to:Developer.ibm.com</a:t>
                      </a:r>
                      <a:endParaRPr lang="en-US" sz="1600" dirty="0"/>
                    </a:p>
                  </a:txBody>
                  <a:tcPr/>
                </a:tc>
                <a:tc>
                  <a:txBody>
                    <a:bodyPr/>
                    <a:lstStyle/>
                    <a:p>
                      <a:r>
                        <a:rPr lang="en-US" sz="1600" dirty="0"/>
                        <a:t>Various</a:t>
                      </a:r>
                    </a:p>
                  </a:txBody>
                  <a:tcPr/>
                </a:tc>
                <a:tc>
                  <a:txBody>
                    <a:bodyPr/>
                    <a:lstStyle/>
                    <a:p>
                      <a:r>
                        <a:rPr lang="en-US" sz="1600" dirty="0">
                          <a:hlinkClick r:id="rId3"/>
                        </a:rPr>
                        <a:t>https://developer.ibm.com/components/cloud-pak-for-applications/</a:t>
                      </a:r>
                      <a:endParaRPr lang="en-US" sz="1600" dirty="0"/>
                    </a:p>
                  </a:txBody>
                  <a:tcPr/>
                </a:tc>
                <a:extLst>
                  <a:ext uri="{0D108BD9-81ED-4DB2-BD59-A6C34878D82A}">
                    <a16:rowId xmlns:a16="http://schemas.microsoft.com/office/drawing/2014/main" val="1272271346"/>
                  </a:ext>
                </a:extLst>
              </a:tr>
              <a:tr h="828278">
                <a:tc>
                  <a:txBody>
                    <a:bodyPr/>
                    <a:lstStyle/>
                    <a:p>
                      <a:r>
                        <a:rPr lang="en-US" sz="1600" dirty="0"/>
                        <a:t>Links </a:t>
                      </a:r>
                      <a:r>
                        <a:rPr lang="en-US" sz="1600" dirty="0" err="1"/>
                        <a:t>to:Community</a:t>
                      </a:r>
                      <a:endParaRPr lang="en-US" sz="1600" dirty="0"/>
                    </a:p>
                  </a:txBody>
                  <a:tcPr/>
                </a:tc>
                <a:tc>
                  <a:txBody>
                    <a:bodyPr/>
                    <a:lstStyle/>
                    <a:p>
                      <a:r>
                        <a:rPr lang="en-US" sz="1600" dirty="0"/>
                        <a:t>Forums</a:t>
                      </a:r>
                    </a:p>
                    <a:p>
                      <a:r>
                        <a:rPr lang="en-US" sz="1600" dirty="0"/>
                        <a:t>Social media</a:t>
                      </a:r>
                    </a:p>
                  </a:txBody>
                  <a:tcPr/>
                </a:tc>
                <a:tc>
                  <a:txBody>
                    <a:bodyPr/>
                    <a:lstStyle/>
                    <a:p>
                      <a:r>
                        <a:rPr lang="en-US" sz="1600" dirty="0"/>
                        <a:t>https://</a:t>
                      </a:r>
                      <a:r>
                        <a:rPr lang="en-US" sz="1600" dirty="0" err="1"/>
                        <a:t>twitter.com</a:t>
                      </a:r>
                      <a:r>
                        <a:rPr lang="en-US" sz="1600" dirty="0"/>
                        <a:t>/</a:t>
                      </a:r>
                      <a:r>
                        <a:rPr lang="en-US" sz="1600" dirty="0" err="1"/>
                        <a:t>search?q</a:t>
                      </a:r>
                      <a:r>
                        <a:rPr lang="en-US" sz="1600" dirty="0"/>
                        <a:t>=%23IBMDeveloper&amp;src=</a:t>
                      </a:r>
                      <a:r>
                        <a:rPr lang="en-US" sz="1600" dirty="0" err="1"/>
                        <a:t>hashtag_click</a:t>
                      </a:r>
                      <a:r>
                        <a:rPr lang="en-US" sz="1600" dirty="0"/>
                        <a:t> @</a:t>
                      </a:r>
                      <a:r>
                        <a:rPr lang="en-US" sz="1600" dirty="0" err="1"/>
                        <a:t>IBMDeveloper</a:t>
                      </a:r>
                      <a:endParaRPr lang="en-US" sz="1600" dirty="0"/>
                    </a:p>
                    <a:p>
                      <a:r>
                        <a:rPr lang="en-US" sz="1600" dirty="0">
                          <a:hlinkClick r:id="rId9"/>
                        </a:rPr>
                        <a:t>https://stackoverflow.com/questions/tagged/kabanero</a:t>
                      </a:r>
                      <a:endParaRPr lang="en-US" sz="1600" dirty="0"/>
                    </a:p>
                  </a:txBody>
                  <a:tcPr/>
                </a:tc>
                <a:extLst>
                  <a:ext uri="{0D108BD9-81ED-4DB2-BD59-A6C34878D82A}">
                    <a16:rowId xmlns:a16="http://schemas.microsoft.com/office/drawing/2014/main" val="2137814901"/>
                  </a:ext>
                </a:extLst>
              </a:tr>
            </a:tbl>
          </a:graphicData>
        </a:graphic>
      </p:graphicFrame>
    </p:spTree>
    <p:extLst>
      <p:ext uri="{BB962C8B-B14F-4D97-AF65-F5344CB8AC3E}">
        <p14:creationId xmlns:p14="http://schemas.microsoft.com/office/powerpoint/2010/main" val="586947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4B56-CFCA-834C-9451-D9ED4D6E9103}"/>
              </a:ext>
            </a:extLst>
          </p:cNvPr>
          <p:cNvSpPr>
            <a:spLocks noGrp="1"/>
          </p:cNvSpPr>
          <p:nvPr>
            <p:ph type="title"/>
          </p:nvPr>
        </p:nvSpPr>
        <p:spPr/>
        <p:txBody>
          <a:bodyPr/>
          <a:lstStyle/>
          <a:p>
            <a:r>
              <a:rPr lang="en-US" dirty="0"/>
              <a:t>Links for additional Discovery</a:t>
            </a:r>
          </a:p>
        </p:txBody>
      </p:sp>
      <p:sp>
        <p:nvSpPr>
          <p:cNvPr id="3" name="Content Placeholder 2">
            <a:extLst>
              <a:ext uri="{FF2B5EF4-FFF2-40B4-BE49-F238E27FC236}">
                <a16:creationId xmlns:a16="http://schemas.microsoft.com/office/drawing/2014/main" id="{32098DE1-AD4D-2948-B141-B0AEE16D99AD}"/>
              </a:ext>
            </a:extLst>
          </p:cNvPr>
          <p:cNvSpPr>
            <a:spLocks noGrp="1"/>
          </p:cNvSpPr>
          <p:nvPr>
            <p:ph idx="1"/>
          </p:nvPr>
        </p:nvSpPr>
        <p:spPr>
          <a:xfrm>
            <a:off x="838200" y="1453662"/>
            <a:ext cx="10515600" cy="4723301"/>
          </a:xfrm>
        </p:spPr>
        <p:txBody>
          <a:bodyPr>
            <a:normAutofit fontScale="77500" lnSpcReduction="20000"/>
          </a:bodyPr>
          <a:lstStyle/>
          <a:p>
            <a:pPr marL="0" indent="0">
              <a:buNone/>
            </a:pPr>
            <a:r>
              <a:rPr lang="en-US" dirty="0"/>
              <a:t>On the Developer Zone pages are links for further reading if the customer wants to learn more:</a:t>
            </a:r>
          </a:p>
          <a:p>
            <a:pPr>
              <a:lnSpc>
                <a:spcPct val="120000"/>
              </a:lnSpc>
            </a:pPr>
            <a:r>
              <a:rPr lang="en-US" b="1" dirty="0"/>
              <a:t>LINK</a:t>
            </a:r>
            <a:r>
              <a:rPr lang="en-US" dirty="0"/>
              <a:t>: Product Documentation (Installation, Docs and Guides): links to a page with following options</a:t>
            </a:r>
          </a:p>
          <a:p>
            <a:pPr lvl="1">
              <a:lnSpc>
                <a:spcPct val="120000"/>
              </a:lnSpc>
            </a:pPr>
            <a:r>
              <a:rPr lang="en-US" dirty="0">
                <a:hlinkClick r:id="rId3"/>
              </a:rPr>
              <a:t>https://kabanero.io/docs/</a:t>
            </a:r>
            <a:r>
              <a:rPr lang="en-US" dirty="0"/>
              <a:t>– for installing the open source version</a:t>
            </a:r>
          </a:p>
          <a:p>
            <a:pPr lvl="1">
              <a:lnSpc>
                <a:spcPct val="120000"/>
              </a:lnSpc>
            </a:pPr>
            <a:r>
              <a:rPr lang="en-US" dirty="0">
                <a:hlinkClick r:id="rId4"/>
              </a:rPr>
              <a:t>https://www.ibm.com/support/knowledgecenter/SSCSJL/welcome.html</a:t>
            </a:r>
            <a:r>
              <a:rPr lang="en-US" dirty="0"/>
              <a:t> – for installing ICPA airgap</a:t>
            </a:r>
          </a:p>
          <a:p>
            <a:pPr lvl="1">
              <a:lnSpc>
                <a:spcPct val="120000"/>
              </a:lnSpc>
            </a:pPr>
            <a:r>
              <a:rPr lang="en-US" dirty="0">
                <a:hlinkClick r:id="rId5"/>
              </a:rPr>
              <a:t>https://cloud.ibm.com/docs/cloud-pak-applications?topic=cloud-pak-applications-getting-started</a:t>
            </a:r>
            <a:r>
              <a:rPr lang="en-US" dirty="0"/>
              <a:t> for installing ICPA on IBM Public Cloud</a:t>
            </a:r>
          </a:p>
          <a:p>
            <a:r>
              <a:rPr lang="en-US" b="1" dirty="0"/>
              <a:t>LINK</a:t>
            </a:r>
            <a:r>
              <a:rPr lang="en-US" dirty="0"/>
              <a:t>: You Tube channel or video site: central location for videos (IBM Developer Channel on YouTube: </a:t>
            </a:r>
            <a:r>
              <a:rPr lang="en-US" dirty="0">
                <a:hlinkClick r:id="rId6"/>
              </a:rPr>
              <a:t>https://www.youtube.com/user/developerworks</a:t>
            </a:r>
            <a:r>
              <a:rPr lang="en-US" dirty="0"/>
              <a:t> or </a:t>
            </a:r>
            <a:r>
              <a:rPr lang="en-US" dirty="0">
                <a:hlinkClick r:id="rId6"/>
              </a:rPr>
              <a:t>https://www.youtube.com/user/developerworks</a:t>
            </a:r>
            <a:endParaRPr lang="en-US" dirty="0"/>
          </a:p>
          <a:p>
            <a:r>
              <a:rPr lang="en-US" b="1" dirty="0"/>
              <a:t>LINK</a:t>
            </a:r>
            <a:r>
              <a:rPr lang="en-US" dirty="0"/>
              <a:t>: Code patterns, blogs, podcast, demos all on </a:t>
            </a:r>
            <a:r>
              <a:rPr lang="en-US" dirty="0" err="1"/>
              <a:t>developer.ibm.com</a:t>
            </a:r>
            <a:endParaRPr lang="en-US" dirty="0"/>
          </a:p>
          <a:p>
            <a:r>
              <a:rPr lang="en-US" b="1" dirty="0"/>
              <a:t>LINK:</a:t>
            </a:r>
            <a:r>
              <a:rPr lang="en-US" dirty="0"/>
              <a:t> Community: </a:t>
            </a:r>
            <a:r>
              <a:rPr lang="en-US" dirty="0">
                <a:hlinkClick r:id="rId7"/>
              </a:rPr>
              <a:t>https://twitter.com/KabaneroIO</a:t>
            </a:r>
            <a:r>
              <a:rPr lang="en-US" dirty="0"/>
              <a:t>, https: </a:t>
            </a:r>
            <a:r>
              <a:rPr lang="en-US" dirty="0" err="1"/>
              <a:t>stackoverflow.com</a:t>
            </a:r>
            <a:r>
              <a:rPr lang="en-US" dirty="0"/>
              <a:t> (need someone to monitor and answer the questions); </a:t>
            </a:r>
            <a:r>
              <a:rPr lang="en-US" dirty="0" err="1"/>
              <a:t>community.ibm.com</a:t>
            </a:r>
            <a:endParaRPr lang="en-US" dirty="0"/>
          </a:p>
          <a:p>
            <a:endParaRPr lang="en-US" dirty="0"/>
          </a:p>
        </p:txBody>
      </p:sp>
    </p:spTree>
    <p:extLst>
      <p:ext uri="{BB962C8B-B14F-4D97-AF65-F5344CB8AC3E}">
        <p14:creationId xmlns:p14="http://schemas.microsoft.com/office/powerpoint/2010/main" val="2200951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A68E-C5D5-754A-A80B-615D1072EA39}"/>
              </a:ext>
            </a:extLst>
          </p:cNvPr>
          <p:cNvSpPr>
            <a:spLocks noGrp="1"/>
          </p:cNvSpPr>
          <p:nvPr>
            <p:ph type="title"/>
          </p:nvPr>
        </p:nvSpPr>
        <p:spPr>
          <a:xfrm>
            <a:off x="838200" y="681038"/>
            <a:ext cx="10515600" cy="1127442"/>
          </a:xfrm>
        </p:spPr>
        <p:txBody>
          <a:bodyPr>
            <a:normAutofit fontScale="90000"/>
          </a:bodyPr>
          <a:lstStyle/>
          <a:p>
            <a:r>
              <a:rPr lang="en-US" dirty="0"/>
              <a:t>Deploy Steps</a:t>
            </a:r>
            <a:br>
              <a:rPr lang="en-US" dirty="0"/>
            </a:br>
            <a:r>
              <a:rPr lang="en-US" dirty="0"/>
              <a:t> </a:t>
            </a:r>
          </a:p>
        </p:txBody>
      </p:sp>
      <p:sp>
        <p:nvSpPr>
          <p:cNvPr id="7" name="Freeform 6">
            <a:extLst>
              <a:ext uri="{FF2B5EF4-FFF2-40B4-BE49-F238E27FC236}">
                <a16:creationId xmlns:a16="http://schemas.microsoft.com/office/drawing/2014/main" id="{E2A0B46B-3AB5-7649-9025-B2BA486D7E05}"/>
              </a:ext>
            </a:extLst>
          </p:cNvPr>
          <p:cNvSpPr/>
          <p:nvPr/>
        </p:nvSpPr>
        <p:spPr>
          <a:xfrm>
            <a:off x="974950" y="3115839"/>
            <a:ext cx="3199192" cy="2017922"/>
          </a:xfrm>
          <a:custGeom>
            <a:avLst/>
            <a:gdLst>
              <a:gd name="connsiteX0" fmla="*/ 0 w 3199192"/>
              <a:gd name="connsiteY0" fmla="*/ 302688 h 2017922"/>
              <a:gd name="connsiteX1" fmla="*/ 2190231 w 3199192"/>
              <a:gd name="connsiteY1" fmla="*/ 302688 h 2017922"/>
              <a:gd name="connsiteX2" fmla="*/ 2190231 w 3199192"/>
              <a:gd name="connsiteY2" fmla="*/ 0 h 2017922"/>
              <a:gd name="connsiteX3" fmla="*/ 3199192 w 3199192"/>
              <a:gd name="connsiteY3" fmla="*/ 1008961 h 2017922"/>
              <a:gd name="connsiteX4" fmla="*/ 2190231 w 3199192"/>
              <a:gd name="connsiteY4" fmla="*/ 2017922 h 2017922"/>
              <a:gd name="connsiteX5" fmla="*/ 2190231 w 3199192"/>
              <a:gd name="connsiteY5" fmla="*/ 1715234 h 2017922"/>
              <a:gd name="connsiteX6" fmla="*/ 0 w 3199192"/>
              <a:gd name="connsiteY6" fmla="*/ 1715234 h 2017922"/>
              <a:gd name="connsiteX7" fmla="*/ 0 w 3199192"/>
              <a:gd name="connsiteY7" fmla="*/ 302688 h 201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9192" h="2017922">
                <a:moveTo>
                  <a:pt x="0" y="302688"/>
                </a:moveTo>
                <a:lnTo>
                  <a:pt x="2190231" y="302688"/>
                </a:lnTo>
                <a:lnTo>
                  <a:pt x="2190231" y="0"/>
                </a:lnTo>
                <a:lnTo>
                  <a:pt x="3199192" y="1008961"/>
                </a:lnTo>
                <a:lnTo>
                  <a:pt x="2190231" y="2017922"/>
                </a:lnTo>
                <a:lnTo>
                  <a:pt x="2190231" y="1715234"/>
                </a:lnTo>
                <a:lnTo>
                  <a:pt x="0" y="1715234"/>
                </a:lnTo>
                <a:lnTo>
                  <a:pt x="0" y="3026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2818" tIns="310943" rIns="722783" bIns="310943"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Installation docs</a:t>
            </a:r>
          </a:p>
          <a:p>
            <a:pPr marL="114300" lvl="1" indent="-114300" algn="l" defTabSz="577850">
              <a:lnSpc>
                <a:spcPct val="90000"/>
              </a:lnSpc>
              <a:spcBef>
                <a:spcPct val="0"/>
              </a:spcBef>
              <a:spcAft>
                <a:spcPct val="15000"/>
              </a:spcAft>
              <a:buChar char="•"/>
            </a:pPr>
            <a:r>
              <a:rPr lang="en-US" sz="1300" dirty="0"/>
              <a:t>Installation videos</a:t>
            </a:r>
          </a:p>
          <a:p>
            <a:pPr marL="114300" lvl="1" indent="-114300" algn="l" defTabSz="577850">
              <a:lnSpc>
                <a:spcPct val="90000"/>
              </a:lnSpc>
              <a:spcBef>
                <a:spcPct val="0"/>
              </a:spcBef>
              <a:spcAft>
                <a:spcPct val="15000"/>
              </a:spcAft>
              <a:buChar char="•"/>
            </a:pPr>
            <a:r>
              <a:rPr lang="en-US" sz="1300" kern="1200" dirty="0"/>
              <a:t>Troubleshooting</a:t>
            </a:r>
          </a:p>
        </p:txBody>
      </p:sp>
      <p:sp>
        <p:nvSpPr>
          <p:cNvPr id="8" name="Freeform 7">
            <a:extLst>
              <a:ext uri="{FF2B5EF4-FFF2-40B4-BE49-F238E27FC236}">
                <a16:creationId xmlns:a16="http://schemas.microsoft.com/office/drawing/2014/main" id="{51C28F07-B146-D048-979B-79F572087D8D}"/>
              </a:ext>
            </a:extLst>
          </p:cNvPr>
          <p:cNvSpPr/>
          <p:nvPr/>
        </p:nvSpPr>
        <p:spPr>
          <a:xfrm>
            <a:off x="383126" y="3820314"/>
            <a:ext cx="1039367" cy="569115"/>
          </a:xfrm>
          <a:custGeom>
            <a:avLst/>
            <a:gdLst>
              <a:gd name="connsiteX0" fmla="*/ 0 w 1013894"/>
              <a:gd name="connsiteY0" fmla="*/ 337261 h 674521"/>
              <a:gd name="connsiteX1" fmla="*/ 506947 w 1013894"/>
              <a:gd name="connsiteY1" fmla="*/ 0 h 674521"/>
              <a:gd name="connsiteX2" fmla="*/ 1013894 w 1013894"/>
              <a:gd name="connsiteY2" fmla="*/ 337261 h 674521"/>
              <a:gd name="connsiteX3" fmla="*/ 506947 w 1013894"/>
              <a:gd name="connsiteY3" fmla="*/ 674522 h 674521"/>
              <a:gd name="connsiteX4" fmla="*/ 0 w 1013894"/>
              <a:gd name="connsiteY4" fmla="*/ 337261 h 67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894" h="674521">
                <a:moveTo>
                  <a:pt x="0" y="337261"/>
                </a:moveTo>
                <a:cubicBezTo>
                  <a:pt x="0" y="150997"/>
                  <a:pt x="226968" y="0"/>
                  <a:pt x="506947" y="0"/>
                </a:cubicBezTo>
                <a:cubicBezTo>
                  <a:pt x="786926" y="0"/>
                  <a:pt x="1013894" y="150997"/>
                  <a:pt x="1013894" y="337261"/>
                </a:cubicBezTo>
                <a:cubicBezTo>
                  <a:pt x="1013894" y="523525"/>
                  <a:pt x="786926" y="674522"/>
                  <a:pt x="506947" y="674522"/>
                </a:cubicBezTo>
                <a:cubicBezTo>
                  <a:pt x="226968" y="674522"/>
                  <a:pt x="0" y="523525"/>
                  <a:pt x="0" y="337261"/>
                </a:cubicBez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466" tIns="105766" rIns="155466" bIns="105766" numCol="1" spcCol="1270" anchor="ctr" anchorCtr="0">
            <a:noAutofit/>
          </a:bodyPr>
          <a:lstStyle/>
          <a:p>
            <a:pPr marL="0" lvl="0" indent="0" algn="ctr" defTabSz="488950">
              <a:lnSpc>
                <a:spcPct val="90000"/>
              </a:lnSpc>
              <a:spcBef>
                <a:spcPct val="0"/>
              </a:spcBef>
              <a:spcAft>
                <a:spcPct val="35000"/>
              </a:spcAft>
              <a:buNone/>
            </a:pPr>
            <a:r>
              <a:rPr lang="en-US" sz="1100" kern="1200" dirty="0"/>
              <a:t>Installation</a:t>
            </a:r>
          </a:p>
        </p:txBody>
      </p:sp>
      <p:sp>
        <p:nvSpPr>
          <p:cNvPr id="9" name="Freeform 8">
            <a:extLst>
              <a:ext uri="{FF2B5EF4-FFF2-40B4-BE49-F238E27FC236}">
                <a16:creationId xmlns:a16="http://schemas.microsoft.com/office/drawing/2014/main" id="{B0CF9C27-F040-5D4A-A755-B94918059899}"/>
              </a:ext>
            </a:extLst>
          </p:cNvPr>
          <p:cNvSpPr/>
          <p:nvPr/>
        </p:nvSpPr>
        <p:spPr>
          <a:xfrm>
            <a:off x="4318423" y="3183712"/>
            <a:ext cx="3464508" cy="1882176"/>
          </a:xfrm>
          <a:custGeom>
            <a:avLst/>
            <a:gdLst>
              <a:gd name="connsiteX0" fmla="*/ 0 w 3464508"/>
              <a:gd name="connsiteY0" fmla="*/ 282326 h 1882176"/>
              <a:gd name="connsiteX1" fmla="*/ 2523420 w 3464508"/>
              <a:gd name="connsiteY1" fmla="*/ 282326 h 1882176"/>
              <a:gd name="connsiteX2" fmla="*/ 2523420 w 3464508"/>
              <a:gd name="connsiteY2" fmla="*/ 0 h 1882176"/>
              <a:gd name="connsiteX3" fmla="*/ 3464508 w 3464508"/>
              <a:gd name="connsiteY3" fmla="*/ 941088 h 1882176"/>
              <a:gd name="connsiteX4" fmla="*/ 2523420 w 3464508"/>
              <a:gd name="connsiteY4" fmla="*/ 1882176 h 1882176"/>
              <a:gd name="connsiteX5" fmla="*/ 2523420 w 3464508"/>
              <a:gd name="connsiteY5" fmla="*/ 1599850 h 1882176"/>
              <a:gd name="connsiteX6" fmla="*/ 0 w 3464508"/>
              <a:gd name="connsiteY6" fmla="*/ 1599850 h 1882176"/>
              <a:gd name="connsiteX7" fmla="*/ 0 w 3464508"/>
              <a:gd name="connsiteY7" fmla="*/ 282326 h 188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508" h="1882176">
                <a:moveTo>
                  <a:pt x="0" y="282326"/>
                </a:moveTo>
                <a:lnTo>
                  <a:pt x="2523420" y="282326"/>
                </a:lnTo>
                <a:lnTo>
                  <a:pt x="2523420" y="0"/>
                </a:lnTo>
                <a:lnTo>
                  <a:pt x="3464508" y="941088"/>
                </a:lnTo>
                <a:lnTo>
                  <a:pt x="2523420" y="1882176"/>
                </a:lnTo>
                <a:lnTo>
                  <a:pt x="2523420" y="1599850"/>
                </a:lnTo>
                <a:lnTo>
                  <a:pt x="0" y="1599850"/>
                </a:lnTo>
                <a:lnTo>
                  <a:pt x="0" y="282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99148" tIns="290581" rIns="675271" bIns="290581"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Simple scenario from Guides to activate deployment  </a:t>
            </a:r>
          </a:p>
        </p:txBody>
      </p:sp>
      <p:sp>
        <p:nvSpPr>
          <p:cNvPr id="10" name="Freeform 9">
            <a:extLst>
              <a:ext uri="{FF2B5EF4-FFF2-40B4-BE49-F238E27FC236}">
                <a16:creationId xmlns:a16="http://schemas.microsoft.com/office/drawing/2014/main" id="{B89261AD-ABD7-3645-9399-9C6F08DAF052}"/>
              </a:ext>
            </a:extLst>
          </p:cNvPr>
          <p:cNvSpPr/>
          <p:nvPr/>
        </p:nvSpPr>
        <p:spPr>
          <a:xfrm>
            <a:off x="4270412" y="3892865"/>
            <a:ext cx="730398" cy="476253"/>
          </a:xfrm>
          <a:custGeom>
            <a:avLst/>
            <a:gdLst>
              <a:gd name="connsiteX0" fmla="*/ 0 w 730398"/>
              <a:gd name="connsiteY0" fmla="*/ 301514 h 603027"/>
              <a:gd name="connsiteX1" fmla="*/ 365199 w 730398"/>
              <a:gd name="connsiteY1" fmla="*/ 0 h 603027"/>
              <a:gd name="connsiteX2" fmla="*/ 730398 w 730398"/>
              <a:gd name="connsiteY2" fmla="*/ 301514 h 603027"/>
              <a:gd name="connsiteX3" fmla="*/ 365199 w 730398"/>
              <a:gd name="connsiteY3" fmla="*/ 603028 h 603027"/>
              <a:gd name="connsiteX4" fmla="*/ 0 w 730398"/>
              <a:gd name="connsiteY4" fmla="*/ 301514 h 60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398" h="603027">
                <a:moveTo>
                  <a:pt x="0" y="301514"/>
                </a:moveTo>
                <a:cubicBezTo>
                  <a:pt x="0" y="134992"/>
                  <a:pt x="163505" y="0"/>
                  <a:pt x="365199" y="0"/>
                </a:cubicBezTo>
                <a:cubicBezTo>
                  <a:pt x="566893" y="0"/>
                  <a:pt x="730398" y="134992"/>
                  <a:pt x="730398" y="301514"/>
                </a:cubicBezTo>
                <a:cubicBezTo>
                  <a:pt x="730398" y="468036"/>
                  <a:pt x="566893" y="603028"/>
                  <a:pt x="365199" y="603028"/>
                </a:cubicBezTo>
                <a:cubicBezTo>
                  <a:pt x="163505" y="603028"/>
                  <a:pt x="0" y="468036"/>
                  <a:pt x="0" y="301514"/>
                </a:cubicBez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3949" tIns="95296" rIns="113949" bIns="95296" numCol="1" spcCol="1270" anchor="ctr" anchorCtr="0">
            <a:noAutofit/>
          </a:bodyPr>
          <a:lstStyle/>
          <a:p>
            <a:pPr marL="0" lvl="0" indent="0" algn="ctr" defTabSz="488950">
              <a:lnSpc>
                <a:spcPct val="90000"/>
              </a:lnSpc>
              <a:spcBef>
                <a:spcPct val="0"/>
              </a:spcBef>
              <a:spcAft>
                <a:spcPct val="35000"/>
              </a:spcAft>
              <a:buNone/>
            </a:pPr>
            <a:r>
              <a:rPr lang="en-US" sz="1100" kern="1200" dirty="0"/>
              <a:t>Get started</a:t>
            </a:r>
          </a:p>
        </p:txBody>
      </p:sp>
      <p:sp>
        <p:nvSpPr>
          <p:cNvPr id="11" name="Freeform 10">
            <a:extLst>
              <a:ext uri="{FF2B5EF4-FFF2-40B4-BE49-F238E27FC236}">
                <a16:creationId xmlns:a16="http://schemas.microsoft.com/office/drawing/2014/main" id="{0ABF391D-FC06-E84F-ACE2-F755482AB915}"/>
              </a:ext>
            </a:extLst>
          </p:cNvPr>
          <p:cNvSpPr/>
          <p:nvPr/>
        </p:nvSpPr>
        <p:spPr>
          <a:xfrm>
            <a:off x="7863106" y="3158558"/>
            <a:ext cx="3380479" cy="1892044"/>
          </a:xfrm>
          <a:custGeom>
            <a:avLst/>
            <a:gdLst>
              <a:gd name="connsiteX0" fmla="*/ 0 w 3380479"/>
              <a:gd name="connsiteY0" fmla="*/ 283807 h 1892044"/>
              <a:gd name="connsiteX1" fmla="*/ 2434457 w 3380479"/>
              <a:gd name="connsiteY1" fmla="*/ 283807 h 1892044"/>
              <a:gd name="connsiteX2" fmla="*/ 2434457 w 3380479"/>
              <a:gd name="connsiteY2" fmla="*/ 0 h 1892044"/>
              <a:gd name="connsiteX3" fmla="*/ 3380479 w 3380479"/>
              <a:gd name="connsiteY3" fmla="*/ 946022 h 1892044"/>
              <a:gd name="connsiteX4" fmla="*/ 2434457 w 3380479"/>
              <a:gd name="connsiteY4" fmla="*/ 1892044 h 1892044"/>
              <a:gd name="connsiteX5" fmla="*/ 2434457 w 3380479"/>
              <a:gd name="connsiteY5" fmla="*/ 1608237 h 1892044"/>
              <a:gd name="connsiteX6" fmla="*/ 0 w 3380479"/>
              <a:gd name="connsiteY6" fmla="*/ 1608237 h 1892044"/>
              <a:gd name="connsiteX7" fmla="*/ 0 w 3380479"/>
              <a:gd name="connsiteY7" fmla="*/ 283807 h 189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479" h="1892044">
                <a:moveTo>
                  <a:pt x="0" y="283807"/>
                </a:moveTo>
                <a:lnTo>
                  <a:pt x="2434457" y="283807"/>
                </a:lnTo>
                <a:lnTo>
                  <a:pt x="2434457" y="0"/>
                </a:lnTo>
                <a:lnTo>
                  <a:pt x="3380479" y="946022"/>
                </a:lnTo>
                <a:lnTo>
                  <a:pt x="2434457" y="1892044"/>
                </a:lnTo>
                <a:lnTo>
                  <a:pt x="2434457" y="1608237"/>
                </a:lnTo>
                <a:lnTo>
                  <a:pt x="0" y="1608237"/>
                </a:lnTo>
                <a:lnTo>
                  <a:pt x="0" y="28380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78140" tIns="292062" rIns="678725" bIns="292062"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Advanced scenarios</a:t>
            </a:r>
          </a:p>
          <a:p>
            <a:pPr marL="114300" lvl="1" indent="-114300" algn="l" defTabSz="577850">
              <a:lnSpc>
                <a:spcPct val="90000"/>
              </a:lnSpc>
              <a:spcBef>
                <a:spcPct val="0"/>
              </a:spcBef>
              <a:spcAft>
                <a:spcPct val="15000"/>
              </a:spcAft>
              <a:buChar char="•"/>
            </a:pPr>
            <a:r>
              <a:rPr lang="en-US" sz="1300" dirty="0"/>
              <a:t>Code patterns</a:t>
            </a:r>
          </a:p>
          <a:p>
            <a:pPr marL="114300" lvl="1" indent="-114300" defTabSz="577850">
              <a:lnSpc>
                <a:spcPct val="90000"/>
              </a:lnSpc>
              <a:spcBef>
                <a:spcPct val="0"/>
              </a:spcBef>
              <a:spcAft>
                <a:spcPct val="15000"/>
              </a:spcAft>
              <a:buChar char="•"/>
            </a:pPr>
            <a:r>
              <a:rPr lang="en-US" sz="1400" dirty="0">
                <a:hlinkClick r:id="rId3"/>
              </a:rPr>
              <a:t>https://www.ibm.com/garage?gc_2019</a:t>
            </a:r>
            <a:endParaRPr lang="en-US" sz="1300" kern="1200" dirty="0"/>
          </a:p>
        </p:txBody>
      </p:sp>
      <p:sp>
        <p:nvSpPr>
          <p:cNvPr id="12" name="Freeform 11">
            <a:extLst>
              <a:ext uri="{FF2B5EF4-FFF2-40B4-BE49-F238E27FC236}">
                <a16:creationId xmlns:a16="http://schemas.microsoft.com/office/drawing/2014/main" id="{26E4C1E6-A71C-A54A-BAE3-E9737919678D}"/>
              </a:ext>
            </a:extLst>
          </p:cNvPr>
          <p:cNvSpPr/>
          <p:nvPr/>
        </p:nvSpPr>
        <p:spPr>
          <a:xfrm>
            <a:off x="7782932" y="3892865"/>
            <a:ext cx="906842" cy="461157"/>
          </a:xfrm>
          <a:custGeom>
            <a:avLst/>
            <a:gdLst>
              <a:gd name="connsiteX0" fmla="*/ 0 w 940599"/>
              <a:gd name="connsiteY0" fmla="*/ 231935 h 463870"/>
              <a:gd name="connsiteX1" fmla="*/ 470300 w 940599"/>
              <a:gd name="connsiteY1" fmla="*/ 0 h 463870"/>
              <a:gd name="connsiteX2" fmla="*/ 940600 w 940599"/>
              <a:gd name="connsiteY2" fmla="*/ 231935 h 463870"/>
              <a:gd name="connsiteX3" fmla="*/ 470300 w 940599"/>
              <a:gd name="connsiteY3" fmla="*/ 463870 h 463870"/>
              <a:gd name="connsiteX4" fmla="*/ 0 w 940599"/>
              <a:gd name="connsiteY4" fmla="*/ 231935 h 463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599" h="463870">
                <a:moveTo>
                  <a:pt x="0" y="231935"/>
                </a:moveTo>
                <a:cubicBezTo>
                  <a:pt x="0" y="103841"/>
                  <a:pt x="210560" y="0"/>
                  <a:pt x="470300" y="0"/>
                </a:cubicBezTo>
                <a:cubicBezTo>
                  <a:pt x="730040" y="0"/>
                  <a:pt x="940600" y="103841"/>
                  <a:pt x="940600" y="231935"/>
                </a:cubicBezTo>
                <a:cubicBezTo>
                  <a:pt x="940600" y="360029"/>
                  <a:pt x="730040" y="463870"/>
                  <a:pt x="470300" y="463870"/>
                </a:cubicBezTo>
                <a:cubicBezTo>
                  <a:pt x="210560" y="463870"/>
                  <a:pt x="0" y="360029"/>
                  <a:pt x="0" y="231935"/>
                </a:cubicBezTo>
                <a:close/>
              </a:path>
            </a:pathLst>
          </a:cu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4733" tIns="74917" rIns="144733" bIns="74917" numCol="1" spcCol="1270" anchor="ctr" anchorCtr="0">
            <a:noAutofit/>
          </a:bodyPr>
          <a:lstStyle/>
          <a:p>
            <a:pPr marL="0" lvl="0" indent="0" algn="ctr" defTabSz="488950">
              <a:lnSpc>
                <a:spcPct val="90000"/>
              </a:lnSpc>
              <a:spcBef>
                <a:spcPct val="0"/>
              </a:spcBef>
              <a:spcAft>
                <a:spcPct val="35000"/>
              </a:spcAft>
              <a:buNone/>
            </a:pPr>
            <a:r>
              <a:rPr lang="en-US" sz="1100" kern="1200" dirty="0"/>
              <a:t>Use cases</a:t>
            </a:r>
          </a:p>
        </p:txBody>
      </p:sp>
      <p:graphicFrame>
        <p:nvGraphicFramePr>
          <p:cNvPr id="6" name="Diagram 5">
            <a:extLst>
              <a:ext uri="{FF2B5EF4-FFF2-40B4-BE49-F238E27FC236}">
                <a16:creationId xmlns:a16="http://schemas.microsoft.com/office/drawing/2014/main" id="{711D9C1E-E53A-6441-A3F2-7766DB49291E}"/>
              </a:ext>
            </a:extLst>
          </p:cNvPr>
          <p:cNvGraphicFramePr/>
          <p:nvPr>
            <p:extLst>
              <p:ext uri="{D42A27DB-BD31-4B8C-83A1-F6EECF244321}">
                <p14:modId xmlns:p14="http://schemas.microsoft.com/office/powerpoint/2010/main" val="757615185"/>
              </p:ext>
            </p:extLst>
          </p:nvPr>
        </p:nvGraphicFramePr>
        <p:xfrm>
          <a:off x="690880" y="1361440"/>
          <a:ext cx="9956800" cy="112744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4" name="Straight Arrow Connector 3">
            <a:extLst>
              <a:ext uri="{FF2B5EF4-FFF2-40B4-BE49-F238E27FC236}">
                <a16:creationId xmlns:a16="http://schemas.microsoft.com/office/drawing/2014/main" id="{792F6B29-D9E3-074B-B224-BA88CE25991E}"/>
              </a:ext>
            </a:extLst>
          </p:cNvPr>
          <p:cNvCxnSpPr/>
          <p:nvPr/>
        </p:nvCxnSpPr>
        <p:spPr>
          <a:xfrm>
            <a:off x="838200" y="5720862"/>
            <a:ext cx="96305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280D76-6660-334F-8A63-DD5BD2EE842E}"/>
              </a:ext>
            </a:extLst>
          </p:cNvPr>
          <p:cNvSpPr txBox="1"/>
          <p:nvPr/>
        </p:nvSpPr>
        <p:spPr>
          <a:xfrm>
            <a:off x="2028092" y="5334001"/>
            <a:ext cx="8124093" cy="369332"/>
          </a:xfrm>
          <a:prstGeom prst="rect">
            <a:avLst/>
          </a:prstGeom>
          <a:noFill/>
        </p:spPr>
        <p:txBody>
          <a:bodyPr wrap="square" rtlCol="0">
            <a:spAutoFit/>
          </a:bodyPr>
          <a:lstStyle/>
          <a:p>
            <a:r>
              <a:rPr lang="en-US" dirty="0"/>
              <a:t>We need </a:t>
            </a:r>
            <a:r>
              <a:rPr lang="en-US" dirty="0">
                <a:solidFill>
                  <a:srgbClr val="FF0000"/>
                </a:solidFill>
              </a:rPr>
              <a:t>accurate and complete docs </a:t>
            </a:r>
            <a:r>
              <a:rPr lang="en-US" dirty="0"/>
              <a:t>to ensure customer success.</a:t>
            </a:r>
          </a:p>
        </p:txBody>
      </p:sp>
    </p:spTree>
    <p:extLst>
      <p:ext uri="{BB962C8B-B14F-4D97-AF65-F5344CB8AC3E}">
        <p14:creationId xmlns:p14="http://schemas.microsoft.com/office/powerpoint/2010/main" val="810998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598219" y="270165"/>
            <a:ext cx="10755581" cy="410872"/>
          </a:xfrm>
        </p:spPr>
        <p:txBody>
          <a:bodyPr>
            <a:normAutofit fontScale="90000"/>
          </a:bodyPr>
          <a:lstStyle/>
          <a:p>
            <a:r>
              <a:rPr lang="en-US" dirty="0"/>
              <a:t>Content formats and locations for Deploy Phase</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1306286"/>
            <a:ext cx="10515600" cy="4870677"/>
          </a:xfrm>
        </p:spPr>
        <p:txBody>
          <a:bodyPr>
            <a:normAutofit/>
          </a:bodyPr>
          <a:lstStyle/>
          <a:p>
            <a:pPr marL="0" indent="0">
              <a:buNone/>
            </a:pPr>
            <a:endParaRPr lang="en-US" sz="1600" dirty="0"/>
          </a:p>
        </p:txBody>
      </p:sp>
      <p:graphicFrame>
        <p:nvGraphicFramePr>
          <p:cNvPr id="4" name="Table 3">
            <a:extLst>
              <a:ext uri="{FF2B5EF4-FFF2-40B4-BE49-F238E27FC236}">
                <a16:creationId xmlns:a16="http://schemas.microsoft.com/office/drawing/2014/main" id="{C844C0BA-A760-B34C-AD3B-3A32CAFBF412}"/>
              </a:ext>
            </a:extLst>
          </p:cNvPr>
          <p:cNvGraphicFramePr>
            <a:graphicFrameLocks noGrp="1"/>
          </p:cNvGraphicFramePr>
          <p:nvPr>
            <p:extLst>
              <p:ext uri="{D42A27DB-BD31-4B8C-83A1-F6EECF244321}">
                <p14:modId xmlns:p14="http://schemas.microsoft.com/office/powerpoint/2010/main" val="2250241421"/>
              </p:ext>
            </p:extLst>
          </p:nvPr>
        </p:nvGraphicFramePr>
        <p:xfrm>
          <a:off x="321972" y="681038"/>
          <a:ext cx="11513712" cy="5892596"/>
        </p:xfrm>
        <a:graphic>
          <a:graphicData uri="http://schemas.openxmlformats.org/drawingml/2006/table">
            <a:tbl>
              <a:tblPr firstRow="1" bandRow="1">
                <a:tableStyleId>{5C22544A-7EE6-4342-B048-85BDC9FD1C3A}</a:tableStyleId>
              </a:tblPr>
              <a:tblGrid>
                <a:gridCol w="3330174">
                  <a:extLst>
                    <a:ext uri="{9D8B030D-6E8A-4147-A177-3AD203B41FA5}">
                      <a16:colId xmlns:a16="http://schemas.microsoft.com/office/drawing/2014/main" val="741759729"/>
                    </a:ext>
                  </a:extLst>
                </a:gridCol>
                <a:gridCol w="1421659">
                  <a:extLst>
                    <a:ext uri="{9D8B030D-6E8A-4147-A177-3AD203B41FA5}">
                      <a16:colId xmlns:a16="http://schemas.microsoft.com/office/drawing/2014/main" val="1568308000"/>
                    </a:ext>
                  </a:extLst>
                </a:gridCol>
                <a:gridCol w="6761879">
                  <a:extLst>
                    <a:ext uri="{9D8B030D-6E8A-4147-A177-3AD203B41FA5}">
                      <a16:colId xmlns:a16="http://schemas.microsoft.com/office/drawing/2014/main" val="1613632746"/>
                    </a:ext>
                  </a:extLst>
                </a:gridCol>
              </a:tblGrid>
              <a:tr h="440752">
                <a:tc>
                  <a:txBody>
                    <a:bodyPr/>
                    <a:lstStyle/>
                    <a:p>
                      <a:r>
                        <a:rPr lang="en-US" dirty="0"/>
                        <a:t>Content</a:t>
                      </a:r>
                    </a:p>
                  </a:txBody>
                  <a:tcPr/>
                </a:tc>
                <a:tc>
                  <a:txBody>
                    <a:bodyPr/>
                    <a:lstStyle/>
                    <a:p>
                      <a:r>
                        <a:rPr lang="en-US" dirty="0"/>
                        <a:t>Format</a:t>
                      </a:r>
                    </a:p>
                  </a:txBody>
                  <a:tcPr/>
                </a:tc>
                <a:tc>
                  <a:txBody>
                    <a:bodyPr/>
                    <a:lstStyle/>
                    <a:p>
                      <a:r>
                        <a:rPr lang="en-US" dirty="0"/>
                        <a:t>Location (Current, Proposed)</a:t>
                      </a:r>
                    </a:p>
                  </a:txBody>
                  <a:tcPr/>
                </a:tc>
                <a:extLst>
                  <a:ext uri="{0D108BD9-81ED-4DB2-BD59-A6C34878D82A}">
                    <a16:rowId xmlns:a16="http://schemas.microsoft.com/office/drawing/2014/main" val="2515560993"/>
                  </a:ext>
                </a:extLst>
              </a:tr>
              <a:tr h="1159294">
                <a:tc>
                  <a:txBody>
                    <a:bodyPr/>
                    <a:lstStyle/>
                    <a:p>
                      <a:r>
                        <a:rPr lang="en-US" sz="1600" dirty="0"/>
                        <a:t>Installation</a:t>
                      </a:r>
                    </a:p>
                  </a:txBody>
                  <a:tcPr/>
                </a:tc>
                <a:tc>
                  <a:txBody>
                    <a:bodyPr/>
                    <a:lstStyle/>
                    <a:p>
                      <a:r>
                        <a:rPr lang="en-US" sz="1600" dirty="0"/>
                        <a:t>HTML</a:t>
                      </a:r>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a:t> </a:t>
                      </a:r>
                      <a:r>
                        <a:rPr lang="en-US" sz="1600" dirty="0">
                          <a:hlinkClick r:id="rId3"/>
                        </a:rPr>
                        <a:t>https://www.ibm.com/support/knowledgecenter/SSCSJL/welcome.html</a:t>
                      </a:r>
                      <a:r>
                        <a:rPr lang="en-US" sz="1600" dirty="0"/>
                        <a:t> – for installing ICPA airgap</a:t>
                      </a:r>
                    </a:p>
                    <a:p>
                      <a:pPr marL="0" marR="0" lvl="1" indent="0" algn="l" defTabSz="914400" rtl="0" eaLnBrk="1" fontAlgn="auto" latinLnBrk="0" hangingPunct="1">
                        <a:lnSpc>
                          <a:spcPct val="100000"/>
                        </a:lnSpc>
                        <a:spcBef>
                          <a:spcPts val="0"/>
                        </a:spcBef>
                        <a:spcAft>
                          <a:spcPts val="0"/>
                        </a:spcAft>
                        <a:buClrTx/>
                        <a:buSzTx/>
                        <a:buFontTx/>
                        <a:buNone/>
                        <a:tabLst/>
                        <a:defRPr/>
                      </a:pPr>
                      <a:r>
                        <a:rPr lang="en-US" sz="1600" dirty="0">
                          <a:hlinkClick r:id="rId4"/>
                        </a:rPr>
                        <a:t>https://cloud.ibm.com/docs/cloud-pak-applications?topic=cloud-pak-applications-getting-started</a:t>
                      </a:r>
                      <a:r>
                        <a:rPr lang="en-US" sz="1600" dirty="0"/>
                        <a:t> - cloud</a:t>
                      </a:r>
                    </a:p>
                  </a:txBody>
                  <a:tcPr/>
                </a:tc>
                <a:extLst>
                  <a:ext uri="{0D108BD9-81ED-4DB2-BD59-A6C34878D82A}">
                    <a16:rowId xmlns:a16="http://schemas.microsoft.com/office/drawing/2014/main" val="3864606259"/>
                  </a:ext>
                </a:extLst>
              </a:tr>
              <a:tr h="557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Guides</a:t>
                      </a:r>
                    </a:p>
                  </a:txBody>
                  <a:tcPr/>
                </a:tc>
                <a:tc>
                  <a:txBody>
                    <a:bodyPr/>
                    <a:lstStyle/>
                    <a:p>
                      <a:r>
                        <a:rPr lang="en-US" sz="1600" dirty="0"/>
                        <a:t>Guide</a:t>
                      </a:r>
                    </a:p>
                  </a:txBody>
                  <a:tcPr/>
                </a:tc>
                <a:tc>
                  <a:txBody>
                    <a:bodyPr/>
                    <a:lstStyle/>
                    <a:p>
                      <a:r>
                        <a:rPr lang="en-US" sz="1600" dirty="0"/>
                        <a:t>See </a:t>
                      </a:r>
                      <a:r>
                        <a:rPr lang="en-US" sz="1600" dirty="0" err="1"/>
                        <a:t>kabanero.io</a:t>
                      </a:r>
                      <a:r>
                        <a:rPr lang="en-US" sz="1600" dirty="0"/>
                        <a:t>/guides</a:t>
                      </a:r>
                    </a:p>
                    <a:p>
                      <a:r>
                        <a:rPr lang="en-US" sz="1600" dirty="0"/>
                        <a:t>Installed with CP4Apps</a:t>
                      </a:r>
                    </a:p>
                    <a:p>
                      <a:r>
                        <a:rPr lang="en-US" sz="1600" dirty="0"/>
                        <a:t>Published on KC and Cloud docs site</a:t>
                      </a:r>
                    </a:p>
                  </a:txBody>
                  <a:tcPr/>
                </a:tc>
                <a:extLst>
                  <a:ext uri="{0D108BD9-81ED-4DB2-BD59-A6C34878D82A}">
                    <a16:rowId xmlns:a16="http://schemas.microsoft.com/office/drawing/2014/main" val="3177462915"/>
                  </a:ext>
                </a:extLst>
              </a:tr>
              <a:tr h="4518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Code patterns, recipes, videos</a:t>
                      </a:r>
                    </a:p>
                  </a:txBody>
                  <a:tcPr/>
                </a:tc>
                <a:tc>
                  <a:txBody>
                    <a:bodyPr/>
                    <a:lstStyle/>
                    <a:p>
                      <a:r>
                        <a:rPr lang="en-US" sz="1600" dirty="0"/>
                        <a:t>HTML</a:t>
                      </a:r>
                    </a:p>
                  </a:txBody>
                  <a:tcPr/>
                </a:tc>
                <a:tc>
                  <a:txBody>
                    <a:bodyPr/>
                    <a:lstStyle/>
                    <a:p>
                      <a:r>
                        <a:rPr lang="en-US" sz="1600" b="0" i="0" kern="1200" dirty="0">
                          <a:solidFill>
                            <a:schemeClr val="dk1"/>
                          </a:solidFill>
                          <a:effectLst/>
                          <a:latin typeface="+mn-lt"/>
                          <a:ea typeface="+mn-ea"/>
                          <a:cs typeface="+mn-cs"/>
                        </a:rPr>
                        <a:t>https://</a:t>
                      </a:r>
                      <a:r>
                        <a:rPr lang="en-US" sz="1600" b="0" i="0" kern="1200" dirty="0" err="1">
                          <a:solidFill>
                            <a:schemeClr val="dk1"/>
                          </a:solidFill>
                          <a:effectLst/>
                          <a:latin typeface="+mn-lt"/>
                          <a:ea typeface="+mn-ea"/>
                          <a:cs typeface="+mn-cs"/>
                        </a:rPr>
                        <a:t>developer.ibm.com</a:t>
                      </a:r>
                      <a:r>
                        <a:rPr lang="en-US" sz="1600" b="0" i="0" kern="1200" dirty="0">
                          <a:solidFill>
                            <a:schemeClr val="dk1"/>
                          </a:solidFill>
                          <a:effectLst/>
                          <a:latin typeface="+mn-lt"/>
                          <a:ea typeface="+mn-ea"/>
                          <a:cs typeface="+mn-cs"/>
                        </a:rPr>
                        <a:t>/components/cloud-</a:t>
                      </a:r>
                      <a:r>
                        <a:rPr lang="en-US" sz="1600" b="0" i="0" kern="1200" dirty="0" err="1">
                          <a:solidFill>
                            <a:schemeClr val="dk1"/>
                          </a:solidFill>
                          <a:effectLst/>
                          <a:latin typeface="+mn-lt"/>
                          <a:ea typeface="+mn-ea"/>
                          <a:cs typeface="+mn-cs"/>
                        </a:rPr>
                        <a:t>pak</a:t>
                      </a:r>
                      <a:r>
                        <a:rPr lang="en-US" sz="1600" b="0" i="0" kern="1200" dirty="0">
                          <a:solidFill>
                            <a:schemeClr val="dk1"/>
                          </a:solidFill>
                          <a:effectLst/>
                          <a:latin typeface="+mn-lt"/>
                          <a:ea typeface="+mn-ea"/>
                          <a:cs typeface="+mn-cs"/>
                        </a:rPr>
                        <a:t>-for-applications/</a:t>
                      </a:r>
                      <a:endParaRPr lang="en-US" sz="1600" dirty="0"/>
                    </a:p>
                  </a:txBody>
                  <a:tcPr/>
                </a:tc>
                <a:extLst>
                  <a:ext uri="{0D108BD9-81ED-4DB2-BD59-A6C34878D82A}">
                    <a16:rowId xmlns:a16="http://schemas.microsoft.com/office/drawing/2014/main" val="133479611"/>
                  </a:ext>
                </a:extLst>
              </a:tr>
              <a:tr h="7926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Badge sequence for IBM Cloud digital credentials</a:t>
                      </a:r>
                    </a:p>
                  </a:txBody>
                  <a:tcPr/>
                </a:tc>
                <a:tc>
                  <a:txBody>
                    <a:bodyPr/>
                    <a:lstStyle/>
                    <a:p>
                      <a:r>
                        <a:rPr lang="en-US" sz="1600" dirty="0"/>
                        <a:t>HTML</a:t>
                      </a:r>
                    </a:p>
                  </a:txBody>
                  <a:tcPr/>
                </a:tc>
                <a:tc>
                  <a:txBody>
                    <a:bodyPr/>
                    <a:lstStyle/>
                    <a:p>
                      <a:r>
                        <a:rPr lang="en-US" sz="1600" dirty="0">
                          <a:hlinkClick r:id="rId5"/>
                        </a:rPr>
                        <a:t>https://www.ibm.com/developerworks/community/groups/service/html/communitystart?communityUuid=2f20f62a-eec3-465b-acb6-6df8685a065c</a:t>
                      </a:r>
                      <a:endParaRPr lang="en-US" sz="1600" dirty="0"/>
                    </a:p>
                  </a:txBody>
                  <a:tcPr/>
                </a:tc>
                <a:extLst>
                  <a:ext uri="{0D108BD9-81ED-4DB2-BD59-A6C34878D82A}">
                    <a16:rowId xmlns:a16="http://schemas.microsoft.com/office/drawing/2014/main" val="888120195"/>
                  </a:ext>
                </a:extLst>
              </a:tr>
              <a:tr h="36920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Forums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r>
                        <a:rPr lang="en-US" sz="1600" dirty="0"/>
                        <a:t>Chat</a:t>
                      </a:r>
                    </a:p>
                  </a:txBody>
                  <a:tcPr/>
                </a:tc>
                <a:tc>
                  <a:txBody>
                    <a:bodyPr/>
                    <a:lstStyle/>
                    <a:p>
                      <a:r>
                        <a:rPr lang="en-US" sz="1600" dirty="0">
                          <a:hlinkClick r:id="rId6"/>
                        </a:rPr>
                        <a:t>https://www.ibm.com/community/</a:t>
                      </a:r>
                      <a:endParaRPr lang="en-US" sz="1600" dirty="0"/>
                    </a:p>
                    <a:p>
                      <a:r>
                        <a:rPr lang="en-US" sz="1600" dirty="0"/>
                        <a:t>Slack channels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Stack Overflow</a:t>
                      </a:r>
                    </a:p>
                  </a:txBody>
                  <a:tcPr/>
                </a:tc>
                <a:extLst>
                  <a:ext uri="{0D108BD9-81ED-4DB2-BD59-A6C34878D82A}">
                    <a16:rowId xmlns:a16="http://schemas.microsoft.com/office/drawing/2014/main" val="2723007066"/>
                  </a:ext>
                </a:extLst>
              </a:tr>
              <a:tr h="32293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Customer Support</a:t>
                      </a:r>
                    </a:p>
                  </a:txBody>
                  <a:tcPr/>
                </a:tc>
                <a:tc>
                  <a:txBody>
                    <a:bodyPr/>
                    <a:lstStyle/>
                    <a:p>
                      <a:r>
                        <a:rPr lang="en-US" sz="1600" dirty="0"/>
                        <a:t>Support ticket</a:t>
                      </a:r>
                    </a:p>
                  </a:txBody>
                  <a:tcPr/>
                </a:tc>
                <a:tc>
                  <a:txBody>
                    <a:bodyPr/>
                    <a:lstStyle/>
                    <a:p>
                      <a:r>
                        <a:rPr lang="en-US" sz="1600" dirty="0" err="1"/>
                        <a:t>ibm.com</a:t>
                      </a:r>
                      <a:r>
                        <a:rPr lang="en-US" sz="1600" dirty="0"/>
                        <a:t>/</a:t>
                      </a:r>
                      <a:r>
                        <a:rPr lang="en-US" sz="1600" dirty="0" err="1"/>
                        <a:t>mysupport</a:t>
                      </a:r>
                      <a:endParaRPr lang="en-US" sz="1600" dirty="0"/>
                    </a:p>
                  </a:txBody>
                  <a:tcPr/>
                </a:tc>
                <a:extLst>
                  <a:ext uri="{0D108BD9-81ED-4DB2-BD59-A6C34878D82A}">
                    <a16:rowId xmlns:a16="http://schemas.microsoft.com/office/drawing/2014/main" val="3500212600"/>
                  </a:ext>
                </a:extLst>
              </a:tr>
              <a:tr h="557792">
                <a:tc>
                  <a:txBody>
                    <a:bodyPr/>
                    <a:lstStyle/>
                    <a:p>
                      <a:r>
                        <a:rPr lang="en-US" sz="1600" dirty="0"/>
                        <a:t>Troubleshooting</a:t>
                      </a:r>
                    </a:p>
                  </a:txBody>
                  <a:tcPr/>
                </a:tc>
                <a:tc>
                  <a:txBody>
                    <a:bodyPr/>
                    <a:lstStyle/>
                    <a:p>
                      <a:r>
                        <a:rPr lang="en-US" sz="1600" dirty="0"/>
                        <a:t>Documentation, Forums, Support</a:t>
                      </a:r>
                    </a:p>
                  </a:txBody>
                  <a:tcPr/>
                </a:tc>
                <a:tc>
                  <a:txBody>
                    <a:bodyPr/>
                    <a:lstStyle/>
                    <a:p>
                      <a:r>
                        <a:rPr lang="en-US" sz="1600" dirty="0"/>
                        <a:t>Support Knowledge Base</a:t>
                      </a:r>
                    </a:p>
                    <a:p>
                      <a:r>
                        <a:rPr lang="en-US" sz="1600" dirty="0"/>
                        <a:t>Knowledge Center</a:t>
                      </a:r>
                      <a:br>
                        <a:rPr lang="en-US" sz="1600" dirty="0"/>
                      </a:br>
                      <a:r>
                        <a:rPr lang="en-US" sz="1600" dirty="0"/>
                        <a:t>Stack Overflow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Slack channels</a:t>
                      </a:r>
                    </a:p>
                  </a:txBody>
                  <a:tcPr/>
                </a:tc>
                <a:extLst>
                  <a:ext uri="{0D108BD9-81ED-4DB2-BD59-A6C34878D82A}">
                    <a16:rowId xmlns:a16="http://schemas.microsoft.com/office/drawing/2014/main" val="1535947977"/>
                  </a:ext>
                </a:extLst>
              </a:tr>
            </a:tbl>
          </a:graphicData>
        </a:graphic>
      </p:graphicFrame>
    </p:spTree>
    <p:extLst>
      <p:ext uri="{BB962C8B-B14F-4D97-AF65-F5344CB8AC3E}">
        <p14:creationId xmlns:p14="http://schemas.microsoft.com/office/powerpoint/2010/main" val="2847239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6E43C-204F-F64A-995C-0EC5F4FBAAAE}"/>
              </a:ext>
            </a:extLst>
          </p:cNvPr>
          <p:cNvSpPr>
            <a:spLocks noGrp="1"/>
          </p:cNvSpPr>
          <p:nvPr>
            <p:ph type="title"/>
          </p:nvPr>
        </p:nvSpPr>
        <p:spPr/>
        <p:txBody>
          <a:bodyPr/>
          <a:lstStyle/>
          <a:p>
            <a:r>
              <a:rPr lang="en-US" dirty="0"/>
              <a:t>Summary of proposals</a:t>
            </a:r>
          </a:p>
        </p:txBody>
      </p:sp>
      <p:sp>
        <p:nvSpPr>
          <p:cNvPr id="3" name="Content Placeholder 2">
            <a:extLst>
              <a:ext uri="{FF2B5EF4-FFF2-40B4-BE49-F238E27FC236}">
                <a16:creationId xmlns:a16="http://schemas.microsoft.com/office/drawing/2014/main" id="{5AC7C58C-A8BE-3D49-AB56-CBFDF2D3E844}"/>
              </a:ext>
            </a:extLst>
          </p:cNvPr>
          <p:cNvSpPr>
            <a:spLocks noGrp="1"/>
          </p:cNvSpPr>
          <p:nvPr>
            <p:ph idx="1"/>
          </p:nvPr>
        </p:nvSpPr>
        <p:spPr>
          <a:xfrm>
            <a:off x="838200" y="1548384"/>
            <a:ext cx="10515600" cy="4628579"/>
          </a:xfrm>
        </p:spPr>
        <p:txBody>
          <a:bodyPr>
            <a:normAutofit/>
          </a:bodyPr>
          <a:lstStyle/>
          <a:p>
            <a:r>
              <a:rPr lang="en-US" dirty="0"/>
              <a:t>Content will be curated and posted primarily on </a:t>
            </a:r>
            <a:r>
              <a:rPr lang="en-US" dirty="0" err="1"/>
              <a:t>developer.ibm.com</a:t>
            </a:r>
            <a:endParaRPr lang="en-US" dirty="0"/>
          </a:p>
          <a:p>
            <a:r>
              <a:rPr lang="en-US" dirty="0"/>
              <a:t>A Style Guide will be created to help standardize the content.</a:t>
            </a:r>
          </a:p>
          <a:p>
            <a:r>
              <a:rPr lang="en-US" dirty="0"/>
              <a:t>Content will be tagged with a maintenance schedule to ensure it is kept up to date.</a:t>
            </a:r>
          </a:p>
          <a:p>
            <a:r>
              <a:rPr lang="en-US" dirty="0"/>
              <a:t>Developer Zone provides </a:t>
            </a:r>
            <a:r>
              <a:rPr lang="en-US" dirty="0" err="1"/>
              <a:t>Quickstarts</a:t>
            </a:r>
            <a:r>
              <a:rPr lang="en-US" dirty="0"/>
              <a:t> for Try phase</a:t>
            </a:r>
          </a:p>
          <a:p>
            <a:endParaRPr lang="en-US" dirty="0"/>
          </a:p>
        </p:txBody>
      </p:sp>
    </p:spTree>
    <p:extLst>
      <p:ext uri="{BB962C8B-B14F-4D97-AF65-F5344CB8AC3E}">
        <p14:creationId xmlns:p14="http://schemas.microsoft.com/office/powerpoint/2010/main" val="2566898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19CA-2884-7245-8D9F-A7C58BF2F2A2}"/>
              </a:ext>
            </a:extLst>
          </p:cNvPr>
          <p:cNvSpPr>
            <a:spLocks noGrp="1"/>
          </p:cNvSpPr>
          <p:nvPr>
            <p:ph type="title"/>
          </p:nvPr>
        </p:nvSpPr>
        <p:spPr>
          <a:xfrm>
            <a:off x="838200" y="365125"/>
            <a:ext cx="7046843" cy="1325563"/>
          </a:xfrm>
        </p:spPr>
        <p:txBody>
          <a:bodyPr/>
          <a:lstStyle/>
          <a:p>
            <a:r>
              <a:rPr lang="en-US" dirty="0"/>
              <a:t>Problem statement</a:t>
            </a:r>
          </a:p>
        </p:txBody>
      </p:sp>
      <p:sp>
        <p:nvSpPr>
          <p:cNvPr id="3" name="Content Placeholder 2">
            <a:extLst>
              <a:ext uri="{FF2B5EF4-FFF2-40B4-BE49-F238E27FC236}">
                <a16:creationId xmlns:a16="http://schemas.microsoft.com/office/drawing/2014/main" id="{29B41B87-4FD4-784B-8082-3C2919A6FD91}"/>
              </a:ext>
            </a:extLst>
          </p:cNvPr>
          <p:cNvSpPr>
            <a:spLocks noGrp="1"/>
          </p:cNvSpPr>
          <p:nvPr>
            <p:ph idx="1"/>
          </p:nvPr>
        </p:nvSpPr>
        <p:spPr>
          <a:xfrm>
            <a:off x="838200" y="2426677"/>
            <a:ext cx="10515600" cy="3750286"/>
          </a:xfrm>
        </p:spPr>
        <p:txBody>
          <a:bodyPr/>
          <a:lstStyle/>
          <a:p>
            <a:pPr marL="0" indent="0">
              <a:buNone/>
            </a:pPr>
            <a:r>
              <a:rPr lang="en-US" dirty="0"/>
              <a:t>Goal: Unified content strategy</a:t>
            </a:r>
          </a:p>
          <a:p>
            <a:pPr marL="0" indent="0">
              <a:buNone/>
            </a:pPr>
            <a:r>
              <a:rPr lang="en-US" dirty="0"/>
              <a:t>Move from this:		                     To this:</a:t>
            </a:r>
          </a:p>
          <a:p>
            <a:endParaRPr lang="en-US" dirty="0"/>
          </a:p>
        </p:txBody>
      </p:sp>
      <p:pic>
        <p:nvPicPr>
          <p:cNvPr id="4" name="Picture 3">
            <a:extLst>
              <a:ext uri="{FF2B5EF4-FFF2-40B4-BE49-F238E27FC236}">
                <a16:creationId xmlns:a16="http://schemas.microsoft.com/office/drawing/2014/main" id="{C1CF2419-6389-F049-ACCC-CC66B53676B8}"/>
              </a:ext>
            </a:extLst>
          </p:cNvPr>
          <p:cNvPicPr>
            <a:picLocks noChangeAspect="1"/>
          </p:cNvPicPr>
          <p:nvPr/>
        </p:nvPicPr>
        <p:blipFill>
          <a:blip r:embed="rId3"/>
          <a:stretch>
            <a:fillRect/>
          </a:stretch>
        </p:blipFill>
        <p:spPr>
          <a:xfrm>
            <a:off x="1257098" y="3586074"/>
            <a:ext cx="3272348" cy="2175669"/>
          </a:xfrm>
          <a:prstGeom prst="rect">
            <a:avLst/>
          </a:prstGeom>
        </p:spPr>
      </p:pic>
      <p:pic>
        <p:nvPicPr>
          <p:cNvPr id="5" name="Picture 4">
            <a:extLst>
              <a:ext uri="{FF2B5EF4-FFF2-40B4-BE49-F238E27FC236}">
                <a16:creationId xmlns:a16="http://schemas.microsoft.com/office/drawing/2014/main" id="{80D4F3A8-7DCA-2B43-BCAB-223DBE6A12CB}"/>
              </a:ext>
            </a:extLst>
          </p:cNvPr>
          <p:cNvPicPr>
            <a:picLocks noChangeAspect="1"/>
          </p:cNvPicPr>
          <p:nvPr/>
        </p:nvPicPr>
        <p:blipFill>
          <a:blip r:embed="rId4"/>
          <a:stretch>
            <a:fillRect/>
          </a:stretch>
        </p:blipFill>
        <p:spPr>
          <a:xfrm>
            <a:off x="6245061" y="3499159"/>
            <a:ext cx="4140200" cy="2349500"/>
          </a:xfrm>
          <a:prstGeom prst="rect">
            <a:avLst/>
          </a:prstGeom>
        </p:spPr>
      </p:pic>
      <p:sp>
        <p:nvSpPr>
          <p:cNvPr id="6" name="TextBox 5">
            <a:extLst>
              <a:ext uri="{FF2B5EF4-FFF2-40B4-BE49-F238E27FC236}">
                <a16:creationId xmlns:a16="http://schemas.microsoft.com/office/drawing/2014/main" id="{FD52A7E2-139A-9E43-8A0E-15FA53579AE1}"/>
              </a:ext>
            </a:extLst>
          </p:cNvPr>
          <p:cNvSpPr txBox="1"/>
          <p:nvPr/>
        </p:nvSpPr>
        <p:spPr>
          <a:xfrm>
            <a:off x="838200" y="1321356"/>
            <a:ext cx="8820615" cy="923330"/>
          </a:xfrm>
          <a:prstGeom prst="rect">
            <a:avLst/>
          </a:prstGeom>
          <a:noFill/>
        </p:spPr>
        <p:txBody>
          <a:bodyPr wrap="square" rtlCol="0">
            <a:spAutoFit/>
          </a:bodyPr>
          <a:lstStyle/>
          <a:p>
            <a:r>
              <a:rPr lang="en-US" dirty="0"/>
              <a:t>Content created by many people, often in “content silos”. Developers receive inconsistent messaging for product. Product itself can be confusing as it contains many open source projects, so unified messaging is important. </a:t>
            </a:r>
          </a:p>
        </p:txBody>
      </p:sp>
    </p:spTree>
    <p:extLst>
      <p:ext uri="{BB962C8B-B14F-4D97-AF65-F5344CB8AC3E}">
        <p14:creationId xmlns:p14="http://schemas.microsoft.com/office/powerpoint/2010/main" val="816300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DD38-113A-3F46-850B-95D11857AED6}"/>
              </a:ext>
            </a:extLst>
          </p:cNvPr>
          <p:cNvSpPr>
            <a:spLocks noGrp="1"/>
          </p:cNvSpPr>
          <p:nvPr>
            <p:ph type="title"/>
          </p:nvPr>
        </p:nvSpPr>
        <p:spPr>
          <a:xfrm>
            <a:off x="838200" y="365125"/>
            <a:ext cx="10937488" cy="1325563"/>
          </a:xfrm>
        </p:spPr>
        <p:txBody>
          <a:bodyPr/>
          <a:lstStyle/>
          <a:p>
            <a:r>
              <a:rPr lang="en-US" dirty="0"/>
              <a:t>Strategy: Curate content and publish to </a:t>
            </a:r>
            <a:r>
              <a:rPr lang="en-US" dirty="0" err="1"/>
              <a:t>developer.ibm.com</a:t>
            </a:r>
            <a:endParaRPr lang="en-US" dirty="0"/>
          </a:p>
        </p:txBody>
      </p:sp>
      <p:sp>
        <p:nvSpPr>
          <p:cNvPr id="3" name="Content Placeholder 2">
            <a:extLst>
              <a:ext uri="{FF2B5EF4-FFF2-40B4-BE49-F238E27FC236}">
                <a16:creationId xmlns:a16="http://schemas.microsoft.com/office/drawing/2014/main" id="{C2877646-D35F-F844-A7E4-691FE4EDBD27}"/>
              </a:ext>
            </a:extLst>
          </p:cNvPr>
          <p:cNvSpPr>
            <a:spLocks noGrp="1"/>
          </p:cNvSpPr>
          <p:nvPr>
            <p:ph idx="1"/>
          </p:nvPr>
        </p:nvSpPr>
        <p:spPr>
          <a:xfrm>
            <a:off x="838200" y="1630635"/>
            <a:ext cx="10515600" cy="4351338"/>
          </a:xfrm>
        </p:spPr>
        <p:txBody>
          <a:bodyPr>
            <a:normAutofit fontScale="70000" lnSpcReduction="20000"/>
          </a:bodyPr>
          <a:lstStyle/>
          <a:p>
            <a:r>
              <a:rPr lang="en-US" dirty="0"/>
              <a:t>Definition: Curated content is content that has been reviewed and deemed accurate, high-quality, and consistent with CP4Apps product messaging.</a:t>
            </a:r>
          </a:p>
          <a:p>
            <a:r>
              <a:rPr lang="en-US" dirty="0"/>
              <a:t>Why should we curate the content?</a:t>
            </a:r>
          </a:p>
          <a:p>
            <a:pPr marL="457200" lvl="1" indent="0">
              <a:buNone/>
            </a:pPr>
            <a:r>
              <a:rPr lang="en-US" dirty="0"/>
              <a:t>-Consistency			-Maintenance</a:t>
            </a:r>
          </a:p>
          <a:p>
            <a:pPr marL="457200" lvl="1" indent="0">
              <a:buNone/>
            </a:pPr>
            <a:r>
              <a:rPr lang="en-US" dirty="0"/>
              <a:t>-Accuracy			-Control customer experience</a:t>
            </a:r>
          </a:p>
          <a:p>
            <a:pPr marL="457200" lvl="1" indent="0">
              <a:buNone/>
            </a:pPr>
            <a:r>
              <a:rPr lang="en-US" dirty="0"/>
              <a:t>-Coverage			</a:t>
            </a:r>
          </a:p>
          <a:p>
            <a:r>
              <a:rPr lang="en-US" dirty="0"/>
              <a:t>Style Guide will be published containing standards to ensure consistency. Examples:</a:t>
            </a:r>
          </a:p>
          <a:p>
            <a:pPr lvl="1"/>
            <a:r>
              <a:rPr lang="en-US" dirty="0"/>
              <a:t>Videos requirements: </a:t>
            </a:r>
            <a:r>
              <a:rPr lang="en-US" dirty="0">
                <a:hlinkClick r:id="rId3"/>
              </a:rPr>
              <a:t>https://ibm.ent.box.com/folder/91142995359</a:t>
            </a:r>
            <a:endParaRPr lang="en-US" dirty="0"/>
          </a:p>
          <a:p>
            <a:pPr lvl="1"/>
            <a:r>
              <a:rPr lang="en-US" dirty="0"/>
              <a:t>Glossary of terminology: </a:t>
            </a:r>
            <a:r>
              <a:rPr lang="en-US" dirty="0">
                <a:hlinkClick r:id="rId4"/>
              </a:rPr>
              <a:t>https://ibm.box.com/s/6sjkud4gje8g5xuv35da3bl9x0b3fmk2</a:t>
            </a:r>
            <a:endParaRPr lang="en-US" dirty="0"/>
          </a:p>
          <a:p>
            <a:r>
              <a:rPr lang="en-US" dirty="0"/>
              <a:t>Content will be reviewed and published to definitive location on </a:t>
            </a:r>
            <a:r>
              <a:rPr lang="en-US" dirty="0" err="1"/>
              <a:t>developer.ibm.com</a:t>
            </a:r>
            <a:r>
              <a:rPr lang="en-US" dirty="0"/>
              <a:t>, following posting instructions for </a:t>
            </a:r>
            <a:r>
              <a:rPr lang="en-US" dirty="0" err="1"/>
              <a:t>developer.ibm.com</a:t>
            </a:r>
            <a:r>
              <a:rPr lang="en-US" dirty="0"/>
              <a:t>: </a:t>
            </a:r>
            <a:r>
              <a:rPr lang="en-US" dirty="0">
                <a:hlinkClick r:id="rId5"/>
              </a:rPr>
              <a:t>https://w3.ibm.com/developer/docs/content/</a:t>
            </a:r>
            <a:endParaRPr lang="en-US" dirty="0"/>
          </a:p>
          <a:p>
            <a:r>
              <a:rPr lang="en-US" dirty="0"/>
              <a:t>Maintenance schedule will be established (for example, ”update next release”)</a:t>
            </a:r>
          </a:p>
          <a:p>
            <a:r>
              <a:rPr lang="en-US" dirty="0"/>
              <a:t>We control the customer experience and the message about CP4Apps. </a:t>
            </a:r>
          </a:p>
          <a:p>
            <a:r>
              <a:rPr lang="en-US" dirty="0"/>
              <a:t>Content will provide clarity to support adoption of the product.</a:t>
            </a:r>
          </a:p>
          <a:p>
            <a:r>
              <a:rPr lang="en-US" dirty="0"/>
              <a:t>Customers will have confidence in our content. </a:t>
            </a:r>
          </a:p>
          <a:p>
            <a:endParaRPr lang="en-US" dirty="0"/>
          </a:p>
        </p:txBody>
      </p:sp>
    </p:spTree>
    <p:extLst>
      <p:ext uri="{BB962C8B-B14F-4D97-AF65-F5344CB8AC3E}">
        <p14:creationId xmlns:p14="http://schemas.microsoft.com/office/powerpoint/2010/main" val="34662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5B59A-3CD8-6447-BCAC-5A753B99058D}"/>
              </a:ext>
            </a:extLst>
          </p:cNvPr>
          <p:cNvSpPr>
            <a:spLocks noGrp="1"/>
          </p:cNvSpPr>
          <p:nvPr>
            <p:ph type="title"/>
          </p:nvPr>
        </p:nvSpPr>
        <p:spPr>
          <a:xfrm>
            <a:off x="838200" y="365125"/>
            <a:ext cx="10515600" cy="663575"/>
          </a:xfrm>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C9671A1D-BBC7-2A4F-9EDC-9E0F01C91641}"/>
              </a:ext>
            </a:extLst>
          </p:cNvPr>
          <p:cNvSpPr>
            <a:spLocks noGrp="1"/>
          </p:cNvSpPr>
          <p:nvPr>
            <p:ph idx="1"/>
          </p:nvPr>
        </p:nvSpPr>
        <p:spPr>
          <a:xfrm>
            <a:off x="325521" y="1751231"/>
            <a:ext cx="4271880" cy="1576170"/>
          </a:xfrm>
        </p:spPr>
        <p:txBody>
          <a:bodyPr>
            <a:normAutofit fontScale="70000" lnSpcReduction="20000"/>
          </a:bodyPr>
          <a:lstStyle/>
          <a:p>
            <a:pPr lvl="1"/>
            <a:r>
              <a:rPr lang="en-US" dirty="0"/>
              <a:t>Product documentation and Guides</a:t>
            </a:r>
          </a:p>
          <a:p>
            <a:pPr lvl="1"/>
            <a:r>
              <a:rPr lang="en-US" dirty="0"/>
              <a:t>Tutorials</a:t>
            </a:r>
          </a:p>
          <a:p>
            <a:pPr lvl="1"/>
            <a:r>
              <a:rPr lang="en-US" dirty="0"/>
              <a:t>Overview videos</a:t>
            </a:r>
          </a:p>
          <a:p>
            <a:pPr lvl="1"/>
            <a:r>
              <a:rPr lang="en-US" dirty="0"/>
              <a:t>Tutorial videos</a:t>
            </a:r>
          </a:p>
          <a:p>
            <a:pPr lvl="1"/>
            <a:r>
              <a:rPr lang="en-US" dirty="0"/>
              <a:t>Blogs</a:t>
            </a:r>
          </a:p>
          <a:p>
            <a:pPr lvl="1"/>
            <a:r>
              <a:rPr lang="en-US" dirty="0"/>
              <a:t>Code patterns</a:t>
            </a:r>
          </a:p>
          <a:p>
            <a:pPr lvl="1"/>
            <a:endParaRPr lang="en-US" dirty="0"/>
          </a:p>
          <a:p>
            <a:pPr lvl="1"/>
            <a:endParaRPr lang="en-US" dirty="0"/>
          </a:p>
          <a:p>
            <a:endParaRPr lang="en-US" dirty="0"/>
          </a:p>
        </p:txBody>
      </p:sp>
      <p:sp>
        <p:nvSpPr>
          <p:cNvPr id="4" name="TextBox 3">
            <a:extLst>
              <a:ext uri="{FF2B5EF4-FFF2-40B4-BE49-F238E27FC236}">
                <a16:creationId xmlns:a16="http://schemas.microsoft.com/office/drawing/2014/main" id="{60CAEA09-073E-E844-9C53-E31AB988D1A1}"/>
              </a:ext>
            </a:extLst>
          </p:cNvPr>
          <p:cNvSpPr txBox="1"/>
          <p:nvPr/>
        </p:nvSpPr>
        <p:spPr>
          <a:xfrm>
            <a:off x="4140201" y="1739899"/>
            <a:ext cx="5918200" cy="1754326"/>
          </a:xfrm>
          <a:prstGeom prst="rect">
            <a:avLst/>
          </a:prstGeom>
          <a:noFill/>
        </p:spPr>
        <p:txBody>
          <a:bodyPr wrap="square" rtlCol="0">
            <a:spAutoFit/>
          </a:bodyPr>
          <a:lstStyle/>
          <a:p>
            <a:pPr marL="742950" lvl="1" indent="-285750">
              <a:buFont typeface="Arial" panose="020B0604020202020204" pitchFamily="34" charset="0"/>
              <a:buChar char="•"/>
            </a:pPr>
            <a:r>
              <a:rPr lang="en-US" dirty="0"/>
              <a:t>Trial application</a:t>
            </a:r>
          </a:p>
          <a:p>
            <a:pPr marL="742950" lvl="1" indent="-285750">
              <a:buFont typeface="Arial" panose="020B0604020202020204" pitchFamily="34" charset="0"/>
              <a:buChar char="•"/>
            </a:pPr>
            <a:r>
              <a:rPr lang="en-US" dirty="0"/>
              <a:t>Social media</a:t>
            </a:r>
          </a:p>
          <a:p>
            <a:pPr marL="742950" lvl="1" indent="-285750">
              <a:buFont typeface="Arial" panose="020B0604020202020204" pitchFamily="34" charset="0"/>
              <a:buChar char="•"/>
            </a:pPr>
            <a:r>
              <a:rPr lang="en-US" dirty="0"/>
              <a:t>Forums</a:t>
            </a:r>
          </a:p>
          <a:p>
            <a:pPr marL="742950" lvl="1" indent="-285750">
              <a:buFont typeface="Arial" panose="020B0604020202020204" pitchFamily="34" charset="0"/>
              <a:buChar char="•"/>
            </a:pPr>
            <a:r>
              <a:rPr lang="en-US" dirty="0"/>
              <a:t>Events</a:t>
            </a:r>
          </a:p>
          <a:p>
            <a:pPr marL="742950" lvl="1" indent="-285750">
              <a:buFont typeface="Arial" panose="020B0604020202020204" pitchFamily="34" charset="0"/>
              <a:buChar char="•"/>
            </a:pPr>
            <a:r>
              <a:rPr lang="en-US" dirty="0"/>
              <a:t>Industry news</a:t>
            </a:r>
          </a:p>
          <a:p>
            <a:endParaRPr lang="en-US" dirty="0"/>
          </a:p>
        </p:txBody>
      </p:sp>
      <p:sp>
        <p:nvSpPr>
          <p:cNvPr id="5" name="TextBox 4">
            <a:extLst>
              <a:ext uri="{FF2B5EF4-FFF2-40B4-BE49-F238E27FC236}">
                <a16:creationId xmlns:a16="http://schemas.microsoft.com/office/drawing/2014/main" id="{4F92E137-36C5-ED44-8AFC-2353841BA3B5}"/>
              </a:ext>
            </a:extLst>
          </p:cNvPr>
          <p:cNvSpPr txBox="1"/>
          <p:nvPr/>
        </p:nvSpPr>
        <p:spPr>
          <a:xfrm>
            <a:off x="568159" y="3438436"/>
            <a:ext cx="10696741" cy="2862322"/>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dirty="0"/>
              <a:t>Phases considered are Discover, Try, Buy and Deploy. These correspond to Explore, Evaluate and Embrace phases of the 5E approach (Explore, Evaluate, Embrace, Extend, Expand)</a:t>
            </a:r>
          </a:p>
          <a:p>
            <a:pPr marL="285750" indent="-285750">
              <a:buFont typeface="Arial" panose="020B0604020202020204" pitchFamily="34" charset="0"/>
              <a:buChar char="•"/>
            </a:pPr>
            <a:r>
              <a:rPr lang="en-US" dirty="0"/>
              <a:t>Goal is to consolidate and curate content as much as possible in order to control content for consistency and quality. For this purpose, as much content as possible will be hosted on </a:t>
            </a:r>
            <a:r>
              <a:rPr lang="en-US" dirty="0" err="1"/>
              <a:t>developer.ibm.com</a:t>
            </a:r>
            <a:r>
              <a:rPr lang="en-US" dirty="0"/>
              <a:t>.</a:t>
            </a:r>
          </a:p>
          <a:p>
            <a:pPr marL="285750" indent="-285750">
              <a:buFont typeface="Arial" panose="020B0604020202020204" pitchFamily="34" charset="0"/>
              <a:buChar char="•"/>
            </a:pPr>
            <a:r>
              <a:rPr lang="en-US" dirty="0"/>
              <a:t>Open source sites are considered “stand alone” and outside this journey, unless user is working with the Open Source code in Cloud Pak for Apps. The Open Source sites include:</a:t>
            </a:r>
            <a:br>
              <a:rPr lang="en-US" dirty="0"/>
            </a:br>
            <a:r>
              <a:rPr lang="en-US" dirty="0">
                <a:hlinkClick r:id="rId3"/>
              </a:rPr>
              <a:t>https://appsody.dev/</a:t>
            </a:r>
            <a:r>
              <a:rPr lang="en-US" dirty="0"/>
              <a:t> and </a:t>
            </a:r>
            <a:r>
              <a:rPr lang="en-US" dirty="0">
                <a:hlinkClick r:id="rId4"/>
              </a:rPr>
              <a:t>https://medium.com/appsody</a:t>
            </a:r>
            <a:r>
              <a:rPr lang="en-US" dirty="0"/>
              <a:t> </a:t>
            </a:r>
            <a:br>
              <a:rPr lang="en-US" dirty="0"/>
            </a:br>
            <a:r>
              <a:rPr lang="en-US" dirty="0">
                <a:hlinkClick r:id="rId5"/>
              </a:rPr>
              <a:t>https://www.eclipse.org/codewind/</a:t>
            </a:r>
            <a:r>
              <a:rPr lang="en-US" dirty="0"/>
              <a:t> and </a:t>
            </a:r>
            <a:r>
              <a:rPr lang="en-US" dirty="0">
                <a:hlinkClick r:id="rId6"/>
              </a:rPr>
              <a:t>https://medium.com/codewind</a:t>
            </a:r>
            <a:r>
              <a:rPr lang="en-US" dirty="0"/>
              <a:t> </a:t>
            </a:r>
          </a:p>
          <a:p>
            <a:endParaRPr lang="en-US" dirty="0"/>
          </a:p>
        </p:txBody>
      </p:sp>
      <p:sp>
        <p:nvSpPr>
          <p:cNvPr id="7" name="TextBox 6">
            <a:extLst>
              <a:ext uri="{FF2B5EF4-FFF2-40B4-BE49-F238E27FC236}">
                <a16:creationId xmlns:a16="http://schemas.microsoft.com/office/drawing/2014/main" id="{BD140C49-856B-2D42-AA01-7CCC752D5C30}"/>
              </a:ext>
            </a:extLst>
          </p:cNvPr>
          <p:cNvSpPr txBox="1"/>
          <p:nvPr/>
        </p:nvSpPr>
        <p:spPr>
          <a:xfrm>
            <a:off x="838200" y="1231900"/>
            <a:ext cx="8343900" cy="646331"/>
          </a:xfrm>
          <a:prstGeom prst="rect">
            <a:avLst/>
          </a:prstGeom>
          <a:noFill/>
        </p:spPr>
        <p:txBody>
          <a:bodyPr wrap="square" rtlCol="0">
            <a:spAutoFit/>
          </a:bodyPr>
          <a:lstStyle/>
          <a:p>
            <a:r>
              <a:rPr lang="en-US" dirty="0"/>
              <a:t>Learning journey incorporates the following types of content:</a:t>
            </a:r>
          </a:p>
          <a:p>
            <a:endParaRPr lang="en-US" dirty="0"/>
          </a:p>
        </p:txBody>
      </p:sp>
    </p:spTree>
    <p:extLst>
      <p:ext uri="{BB962C8B-B14F-4D97-AF65-F5344CB8AC3E}">
        <p14:creationId xmlns:p14="http://schemas.microsoft.com/office/powerpoint/2010/main" val="144527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18CEB2-0B72-DD41-8A80-23A39614A82D}"/>
              </a:ext>
            </a:extLst>
          </p:cNvPr>
          <p:cNvSpPr txBox="1"/>
          <p:nvPr/>
        </p:nvSpPr>
        <p:spPr>
          <a:xfrm>
            <a:off x="3478924" y="410817"/>
            <a:ext cx="5731337" cy="461665"/>
          </a:xfrm>
          <a:prstGeom prst="rect">
            <a:avLst/>
          </a:prstGeom>
          <a:noFill/>
        </p:spPr>
        <p:txBody>
          <a:bodyPr wrap="square" rtlCol="0">
            <a:spAutoFit/>
          </a:bodyPr>
          <a:lstStyle/>
          <a:p>
            <a:r>
              <a:rPr lang="en-US" sz="2400" dirty="0"/>
              <a:t>Jane Learning Journey Content Funnel</a:t>
            </a:r>
          </a:p>
        </p:txBody>
      </p:sp>
      <p:pic>
        <p:nvPicPr>
          <p:cNvPr id="7" name="Content Placeholder 6" descr="Content funnel for Discover, try, and deploy phases">
            <a:extLst>
              <a:ext uri="{FF2B5EF4-FFF2-40B4-BE49-F238E27FC236}">
                <a16:creationId xmlns:a16="http://schemas.microsoft.com/office/drawing/2014/main" id="{DAD39FD7-3D42-F84A-AE6B-886582D09C59}"/>
              </a:ext>
            </a:extLst>
          </p:cNvPr>
          <p:cNvPicPr>
            <a:picLocks noGrp="1" noChangeAspect="1"/>
          </p:cNvPicPr>
          <p:nvPr>
            <p:ph idx="1"/>
          </p:nvPr>
        </p:nvPicPr>
        <p:blipFill>
          <a:blip r:embed="rId3"/>
          <a:stretch>
            <a:fillRect/>
          </a:stretch>
        </p:blipFill>
        <p:spPr>
          <a:xfrm>
            <a:off x="1491916" y="872482"/>
            <a:ext cx="8486273" cy="5574701"/>
          </a:xfrm>
        </p:spPr>
      </p:pic>
    </p:spTree>
    <p:extLst>
      <p:ext uri="{BB962C8B-B14F-4D97-AF65-F5344CB8AC3E}">
        <p14:creationId xmlns:p14="http://schemas.microsoft.com/office/powerpoint/2010/main" val="1638817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A68E-C5D5-754A-A80B-615D1072EA39}"/>
              </a:ext>
            </a:extLst>
          </p:cNvPr>
          <p:cNvSpPr>
            <a:spLocks noGrp="1"/>
          </p:cNvSpPr>
          <p:nvPr>
            <p:ph type="title"/>
          </p:nvPr>
        </p:nvSpPr>
        <p:spPr>
          <a:xfrm>
            <a:off x="838200" y="681038"/>
            <a:ext cx="10515600" cy="1127442"/>
          </a:xfrm>
        </p:spPr>
        <p:txBody>
          <a:bodyPr>
            <a:normAutofit fontScale="90000"/>
          </a:bodyPr>
          <a:lstStyle/>
          <a:p>
            <a:r>
              <a:rPr lang="en-US" dirty="0"/>
              <a:t>Discover Steps </a:t>
            </a:r>
            <a:br>
              <a:rPr lang="en-US" dirty="0"/>
            </a:br>
            <a:r>
              <a:rPr lang="en-US" dirty="0"/>
              <a:t> </a:t>
            </a:r>
          </a:p>
        </p:txBody>
      </p:sp>
      <p:sp>
        <p:nvSpPr>
          <p:cNvPr id="7" name="Freeform 6">
            <a:extLst>
              <a:ext uri="{FF2B5EF4-FFF2-40B4-BE49-F238E27FC236}">
                <a16:creationId xmlns:a16="http://schemas.microsoft.com/office/drawing/2014/main" id="{E2A0B46B-3AB5-7649-9025-B2BA486D7E05}"/>
              </a:ext>
            </a:extLst>
          </p:cNvPr>
          <p:cNvSpPr/>
          <p:nvPr/>
        </p:nvSpPr>
        <p:spPr>
          <a:xfrm>
            <a:off x="974950" y="3115839"/>
            <a:ext cx="3199192" cy="2017922"/>
          </a:xfrm>
          <a:custGeom>
            <a:avLst/>
            <a:gdLst>
              <a:gd name="connsiteX0" fmla="*/ 0 w 3199192"/>
              <a:gd name="connsiteY0" fmla="*/ 302688 h 2017922"/>
              <a:gd name="connsiteX1" fmla="*/ 2190231 w 3199192"/>
              <a:gd name="connsiteY1" fmla="*/ 302688 h 2017922"/>
              <a:gd name="connsiteX2" fmla="*/ 2190231 w 3199192"/>
              <a:gd name="connsiteY2" fmla="*/ 0 h 2017922"/>
              <a:gd name="connsiteX3" fmla="*/ 3199192 w 3199192"/>
              <a:gd name="connsiteY3" fmla="*/ 1008961 h 2017922"/>
              <a:gd name="connsiteX4" fmla="*/ 2190231 w 3199192"/>
              <a:gd name="connsiteY4" fmla="*/ 2017922 h 2017922"/>
              <a:gd name="connsiteX5" fmla="*/ 2190231 w 3199192"/>
              <a:gd name="connsiteY5" fmla="*/ 1715234 h 2017922"/>
              <a:gd name="connsiteX6" fmla="*/ 0 w 3199192"/>
              <a:gd name="connsiteY6" fmla="*/ 1715234 h 2017922"/>
              <a:gd name="connsiteX7" fmla="*/ 0 w 3199192"/>
              <a:gd name="connsiteY7" fmla="*/ 302688 h 201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9192" h="2017922">
                <a:moveTo>
                  <a:pt x="0" y="302688"/>
                </a:moveTo>
                <a:lnTo>
                  <a:pt x="2190231" y="302688"/>
                </a:lnTo>
                <a:lnTo>
                  <a:pt x="2190231" y="0"/>
                </a:lnTo>
                <a:lnTo>
                  <a:pt x="3199192" y="1008961"/>
                </a:lnTo>
                <a:lnTo>
                  <a:pt x="2190231" y="2017922"/>
                </a:lnTo>
                <a:lnTo>
                  <a:pt x="2190231" y="1715234"/>
                </a:lnTo>
                <a:lnTo>
                  <a:pt x="0" y="1715234"/>
                </a:lnTo>
                <a:lnTo>
                  <a:pt x="0" y="3026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2818" tIns="310943" rIns="722783" bIns="310943"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Reads tweets</a:t>
            </a:r>
          </a:p>
          <a:p>
            <a:pPr marL="114300" lvl="1" indent="-114300" algn="l" defTabSz="577850">
              <a:lnSpc>
                <a:spcPct val="90000"/>
              </a:lnSpc>
              <a:spcBef>
                <a:spcPct val="0"/>
              </a:spcBef>
              <a:spcAft>
                <a:spcPct val="15000"/>
              </a:spcAft>
              <a:buChar char="•"/>
            </a:pPr>
            <a:r>
              <a:rPr lang="en-US" sz="1300" kern="1200" dirty="0"/>
              <a:t>Performs internet search</a:t>
            </a:r>
          </a:p>
          <a:p>
            <a:pPr marL="114300" lvl="1" indent="-114300" algn="l" defTabSz="577850">
              <a:lnSpc>
                <a:spcPct val="90000"/>
              </a:lnSpc>
              <a:spcBef>
                <a:spcPct val="0"/>
              </a:spcBef>
              <a:spcAft>
                <a:spcPct val="15000"/>
              </a:spcAft>
              <a:buChar char="•"/>
            </a:pPr>
            <a:r>
              <a:rPr lang="en-US" sz="1300" kern="1200" dirty="0"/>
              <a:t>Watches overview video</a:t>
            </a:r>
          </a:p>
          <a:p>
            <a:pPr marL="114300" lvl="1" indent="-114300" algn="l" defTabSz="577850">
              <a:lnSpc>
                <a:spcPct val="90000"/>
              </a:lnSpc>
              <a:spcBef>
                <a:spcPct val="0"/>
              </a:spcBef>
              <a:spcAft>
                <a:spcPct val="15000"/>
              </a:spcAft>
              <a:buChar char="•"/>
            </a:pPr>
            <a:r>
              <a:rPr lang="en-US" sz="1300" kern="1200" dirty="0"/>
              <a:t>Reads blogs</a:t>
            </a:r>
          </a:p>
        </p:txBody>
      </p:sp>
      <p:sp>
        <p:nvSpPr>
          <p:cNvPr id="8" name="Freeform 7">
            <a:extLst>
              <a:ext uri="{FF2B5EF4-FFF2-40B4-BE49-F238E27FC236}">
                <a16:creationId xmlns:a16="http://schemas.microsoft.com/office/drawing/2014/main" id="{51C28F07-B146-D048-979B-79F572087D8D}"/>
              </a:ext>
            </a:extLst>
          </p:cNvPr>
          <p:cNvSpPr/>
          <p:nvPr/>
        </p:nvSpPr>
        <p:spPr>
          <a:xfrm>
            <a:off x="838201" y="3824464"/>
            <a:ext cx="878400" cy="569115"/>
          </a:xfrm>
          <a:custGeom>
            <a:avLst/>
            <a:gdLst>
              <a:gd name="connsiteX0" fmla="*/ 0 w 1013894"/>
              <a:gd name="connsiteY0" fmla="*/ 337261 h 674521"/>
              <a:gd name="connsiteX1" fmla="*/ 506947 w 1013894"/>
              <a:gd name="connsiteY1" fmla="*/ 0 h 674521"/>
              <a:gd name="connsiteX2" fmla="*/ 1013894 w 1013894"/>
              <a:gd name="connsiteY2" fmla="*/ 337261 h 674521"/>
              <a:gd name="connsiteX3" fmla="*/ 506947 w 1013894"/>
              <a:gd name="connsiteY3" fmla="*/ 674522 h 674521"/>
              <a:gd name="connsiteX4" fmla="*/ 0 w 1013894"/>
              <a:gd name="connsiteY4" fmla="*/ 337261 h 67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894" h="674521">
                <a:moveTo>
                  <a:pt x="0" y="337261"/>
                </a:moveTo>
                <a:cubicBezTo>
                  <a:pt x="0" y="150997"/>
                  <a:pt x="226968" y="0"/>
                  <a:pt x="506947" y="0"/>
                </a:cubicBezTo>
                <a:cubicBezTo>
                  <a:pt x="786926" y="0"/>
                  <a:pt x="1013894" y="150997"/>
                  <a:pt x="1013894" y="337261"/>
                </a:cubicBezTo>
                <a:cubicBezTo>
                  <a:pt x="1013894" y="523525"/>
                  <a:pt x="786926" y="674522"/>
                  <a:pt x="506947" y="674522"/>
                </a:cubicBezTo>
                <a:cubicBezTo>
                  <a:pt x="226968" y="674522"/>
                  <a:pt x="0" y="523525"/>
                  <a:pt x="0" y="337261"/>
                </a:cubicBez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466" tIns="105766" rIns="155466" bIns="105766" numCol="1" spcCol="1270" anchor="ctr" anchorCtr="0">
            <a:noAutofit/>
          </a:bodyPr>
          <a:lstStyle/>
          <a:p>
            <a:pPr marL="0" lvl="0" indent="0" algn="ctr" defTabSz="488950">
              <a:lnSpc>
                <a:spcPct val="90000"/>
              </a:lnSpc>
              <a:spcBef>
                <a:spcPct val="0"/>
              </a:spcBef>
              <a:spcAft>
                <a:spcPct val="35000"/>
              </a:spcAft>
              <a:buNone/>
            </a:pPr>
            <a:r>
              <a:rPr lang="en-US" sz="1100" kern="1200" dirty="0"/>
              <a:t>Overview</a:t>
            </a:r>
          </a:p>
        </p:txBody>
      </p:sp>
      <p:sp>
        <p:nvSpPr>
          <p:cNvPr id="9" name="Freeform 8">
            <a:extLst>
              <a:ext uri="{FF2B5EF4-FFF2-40B4-BE49-F238E27FC236}">
                <a16:creationId xmlns:a16="http://schemas.microsoft.com/office/drawing/2014/main" id="{B0CF9C27-F040-5D4A-A755-B94918059899}"/>
              </a:ext>
            </a:extLst>
          </p:cNvPr>
          <p:cNvSpPr/>
          <p:nvPr/>
        </p:nvSpPr>
        <p:spPr>
          <a:xfrm>
            <a:off x="4318423" y="3183712"/>
            <a:ext cx="3464508" cy="1882176"/>
          </a:xfrm>
          <a:custGeom>
            <a:avLst/>
            <a:gdLst>
              <a:gd name="connsiteX0" fmla="*/ 0 w 3464508"/>
              <a:gd name="connsiteY0" fmla="*/ 282326 h 1882176"/>
              <a:gd name="connsiteX1" fmla="*/ 2523420 w 3464508"/>
              <a:gd name="connsiteY1" fmla="*/ 282326 h 1882176"/>
              <a:gd name="connsiteX2" fmla="*/ 2523420 w 3464508"/>
              <a:gd name="connsiteY2" fmla="*/ 0 h 1882176"/>
              <a:gd name="connsiteX3" fmla="*/ 3464508 w 3464508"/>
              <a:gd name="connsiteY3" fmla="*/ 941088 h 1882176"/>
              <a:gd name="connsiteX4" fmla="*/ 2523420 w 3464508"/>
              <a:gd name="connsiteY4" fmla="*/ 1882176 h 1882176"/>
              <a:gd name="connsiteX5" fmla="*/ 2523420 w 3464508"/>
              <a:gd name="connsiteY5" fmla="*/ 1599850 h 1882176"/>
              <a:gd name="connsiteX6" fmla="*/ 0 w 3464508"/>
              <a:gd name="connsiteY6" fmla="*/ 1599850 h 1882176"/>
              <a:gd name="connsiteX7" fmla="*/ 0 w 3464508"/>
              <a:gd name="connsiteY7" fmla="*/ 282326 h 188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508" h="1882176">
                <a:moveTo>
                  <a:pt x="0" y="282326"/>
                </a:moveTo>
                <a:lnTo>
                  <a:pt x="2523420" y="282326"/>
                </a:lnTo>
                <a:lnTo>
                  <a:pt x="2523420" y="0"/>
                </a:lnTo>
                <a:lnTo>
                  <a:pt x="3464508" y="941088"/>
                </a:lnTo>
                <a:lnTo>
                  <a:pt x="2523420" y="1882176"/>
                </a:lnTo>
                <a:lnTo>
                  <a:pt x="2523420" y="1599850"/>
                </a:lnTo>
                <a:lnTo>
                  <a:pt x="0" y="1599850"/>
                </a:lnTo>
                <a:lnTo>
                  <a:pt x="0" y="282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99148" tIns="290581" rIns="675271" bIns="290581"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Reads blogs</a:t>
            </a:r>
          </a:p>
          <a:p>
            <a:pPr marL="114300" lvl="1" indent="-114300" algn="l" defTabSz="577850">
              <a:lnSpc>
                <a:spcPct val="90000"/>
              </a:lnSpc>
              <a:spcBef>
                <a:spcPct val="0"/>
              </a:spcBef>
              <a:spcAft>
                <a:spcPct val="15000"/>
              </a:spcAft>
              <a:buChar char="•"/>
            </a:pPr>
            <a:r>
              <a:rPr lang="en-US" sz="1300" kern="1200" dirty="0"/>
              <a:t>Attends events</a:t>
            </a:r>
          </a:p>
          <a:p>
            <a:pPr marL="114300" lvl="1" indent="-114300" algn="l" defTabSz="577850">
              <a:lnSpc>
                <a:spcPct val="90000"/>
              </a:lnSpc>
              <a:spcBef>
                <a:spcPct val="0"/>
              </a:spcBef>
              <a:spcAft>
                <a:spcPct val="15000"/>
              </a:spcAft>
              <a:buChar char="•"/>
            </a:pPr>
            <a:r>
              <a:rPr lang="en-US" sz="1300" kern="1200" dirty="0"/>
              <a:t>Reads industry news</a:t>
            </a:r>
          </a:p>
          <a:p>
            <a:pPr marL="114300" lvl="1" indent="-114300" algn="l" defTabSz="577850">
              <a:lnSpc>
                <a:spcPct val="90000"/>
              </a:lnSpc>
              <a:spcBef>
                <a:spcPct val="0"/>
              </a:spcBef>
              <a:spcAft>
                <a:spcPct val="15000"/>
              </a:spcAft>
              <a:buChar char="•"/>
            </a:pPr>
            <a:r>
              <a:rPr lang="en-US" sz="1300" kern="1200" dirty="0"/>
              <a:t>Community: Word of mouth, forums, tweets</a:t>
            </a:r>
          </a:p>
          <a:p>
            <a:pPr marL="114300" lvl="1" indent="-114300" algn="l" defTabSz="577850">
              <a:lnSpc>
                <a:spcPct val="90000"/>
              </a:lnSpc>
              <a:spcBef>
                <a:spcPct val="0"/>
              </a:spcBef>
              <a:spcAft>
                <a:spcPct val="15000"/>
              </a:spcAft>
              <a:buChar char="•"/>
            </a:pPr>
            <a:r>
              <a:rPr lang="en-US" sz="1300" dirty="0"/>
              <a:t>Looks at readmes on GitHub</a:t>
            </a:r>
            <a:endParaRPr lang="en-US" sz="1300" kern="1200" dirty="0"/>
          </a:p>
        </p:txBody>
      </p:sp>
      <p:sp>
        <p:nvSpPr>
          <p:cNvPr id="10" name="Freeform 9">
            <a:extLst>
              <a:ext uri="{FF2B5EF4-FFF2-40B4-BE49-F238E27FC236}">
                <a16:creationId xmlns:a16="http://schemas.microsoft.com/office/drawing/2014/main" id="{B89261AD-ABD7-3645-9399-9C6F08DAF052}"/>
              </a:ext>
            </a:extLst>
          </p:cNvPr>
          <p:cNvSpPr/>
          <p:nvPr/>
        </p:nvSpPr>
        <p:spPr>
          <a:xfrm>
            <a:off x="4270412" y="3892865"/>
            <a:ext cx="730398" cy="476253"/>
          </a:xfrm>
          <a:custGeom>
            <a:avLst/>
            <a:gdLst>
              <a:gd name="connsiteX0" fmla="*/ 0 w 730398"/>
              <a:gd name="connsiteY0" fmla="*/ 301514 h 603027"/>
              <a:gd name="connsiteX1" fmla="*/ 365199 w 730398"/>
              <a:gd name="connsiteY1" fmla="*/ 0 h 603027"/>
              <a:gd name="connsiteX2" fmla="*/ 730398 w 730398"/>
              <a:gd name="connsiteY2" fmla="*/ 301514 h 603027"/>
              <a:gd name="connsiteX3" fmla="*/ 365199 w 730398"/>
              <a:gd name="connsiteY3" fmla="*/ 603028 h 603027"/>
              <a:gd name="connsiteX4" fmla="*/ 0 w 730398"/>
              <a:gd name="connsiteY4" fmla="*/ 301514 h 60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398" h="603027">
                <a:moveTo>
                  <a:pt x="0" y="301514"/>
                </a:moveTo>
                <a:cubicBezTo>
                  <a:pt x="0" y="134992"/>
                  <a:pt x="163505" y="0"/>
                  <a:pt x="365199" y="0"/>
                </a:cubicBezTo>
                <a:cubicBezTo>
                  <a:pt x="566893" y="0"/>
                  <a:pt x="730398" y="134992"/>
                  <a:pt x="730398" y="301514"/>
                </a:cubicBezTo>
                <a:cubicBezTo>
                  <a:pt x="730398" y="468036"/>
                  <a:pt x="566893" y="603028"/>
                  <a:pt x="365199" y="603028"/>
                </a:cubicBezTo>
                <a:cubicBezTo>
                  <a:pt x="163505" y="603028"/>
                  <a:pt x="0" y="468036"/>
                  <a:pt x="0" y="301514"/>
                </a:cubicBez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3949" tIns="95296" rIns="113949" bIns="95296" numCol="1" spcCol="1270" anchor="ctr" anchorCtr="0">
            <a:noAutofit/>
          </a:bodyPr>
          <a:lstStyle/>
          <a:p>
            <a:pPr marL="0" lvl="0" indent="0" algn="ctr" defTabSz="488950">
              <a:lnSpc>
                <a:spcPct val="90000"/>
              </a:lnSpc>
              <a:spcBef>
                <a:spcPct val="0"/>
              </a:spcBef>
              <a:spcAft>
                <a:spcPct val="35000"/>
              </a:spcAft>
              <a:buNone/>
            </a:pPr>
            <a:r>
              <a:rPr lang="en-US" sz="1100" kern="1200" dirty="0"/>
              <a:t>Details</a:t>
            </a:r>
          </a:p>
        </p:txBody>
      </p:sp>
      <p:sp>
        <p:nvSpPr>
          <p:cNvPr id="11" name="Freeform 10">
            <a:extLst>
              <a:ext uri="{FF2B5EF4-FFF2-40B4-BE49-F238E27FC236}">
                <a16:creationId xmlns:a16="http://schemas.microsoft.com/office/drawing/2014/main" id="{0ABF391D-FC06-E84F-ACE2-F755482AB915}"/>
              </a:ext>
            </a:extLst>
          </p:cNvPr>
          <p:cNvSpPr/>
          <p:nvPr/>
        </p:nvSpPr>
        <p:spPr>
          <a:xfrm>
            <a:off x="7863106" y="3158558"/>
            <a:ext cx="3380479" cy="1892044"/>
          </a:xfrm>
          <a:custGeom>
            <a:avLst/>
            <a:gdLst>
              <a:gd name="connsiteX0" fmla="*/ 0 w 3380479"/>
              <a:gd name="connsiteY0" fmla="*/ 283807 h 1892044"/>
              <a:gd name="connsiteX1" fmla="*/ 2434457 w 3380479"/>
              <a:gd name="connsiteY1" fmla="*/ 283807 h 1892044"/>
              <a:gd name="connsiteX2" fmla="*/ 2434457 w 3380479"/>
              <a:gd name="connsiteY2" fmla="*/ 0 h 1892044"/>
              <a:gd name="connsiteX3" fmla="*/ 3380479 w 3380479"/>
              <a:gd name="connsiteY3" fmla="*/ 946022 h 1892044"/>
              <a:gd name="connsiteX4" fmla="*/ 2434457 w 3380479"/>
              <a:gd name="connsiteY4" fmla="*/ 1892044 h 1892044"/>
              <a:gd name="connsiteX5" fmla="*/ 2434457 w 3380479"/>
              <a:gd name="connsiteY5" fmla="*/ 1608237 h 1892044"/>
              <a:gd name="connsiteX6" fmla="*/ 0 w 3380479"/>
              <a:gd name="connsiteY6" fmla="*/ 1608237 h 1892044"/>
              <a:gd name="connsiteX7" fmla="*/ 0 w 3380479"/>
              <a:gd name="connsiteY7" fmla="*/ 283807 h 189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479" h="1892044">
                <a:moveTo>
                  <a:pt x="0" y="283807"/>
                </a:moveTo>
                <a:lnTo>
                  <a:pt x="2434457" y="283807"/>
                </a:lnTo>
                <a:lnTo>
                  <a:pt x="2434457" y="0"/>
                </a:lnTo>
                <a:lnTo>
                  <a:pt x="3380479" y="946022"/>
                </a:lnTo>
                <a:lnTo>
                  <a:pt x="2434457" y="1892044"/>
                </a:lnTo>
                <a:lnTo>
                  <a:pt x="2434457" y="1608237"/>
                </a:lnTo>
                <a:lnTo>
                  <a:pt x="0" y="1608237"/>
                </a:lnTo>
                <a:lnTo>
                  <a:pt x="0" y="28380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78140" tIns="292062" rIns="678725" bIns="292062"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Reads whitepaper</a:t>
            </a:r>
          </a:p>
          <a:p>
            <a:pPr marL="114300" lvl="1" indent="-114300" algn="l" defTabSz="577850">
              <a:lnSpc>
                <a:spcPct val="90000"/>
              </a:lnSpc>
              <a:spcBef>
                <a:spcPct val="0"/>
              </a:spcBef>
              <a:spcAft>
                <a:spcPct val="15000"/>
              </a:spcAft>
              <a:buChar char="•"/>
            </a:pPr>
            <a:r>
              <a:rPr lang="en-US" sz="1300" kern="1200" dirty="0"/>
              <a:t>Considers IBM badge</a:t>
            </a:r>
          </a:p>
          <a:p>
            <a:pPr marL="114300" lvl="1" indent="-114300" algn="l" defTabSz="577850">
              <a:lnSpc>
                <a:spcPct val="90000"/>
              </a:lnSpc>
              <a:spcBef>
                <a:spcPct val="0"/>
              </a:spcBef>
              <a:spcAft>
                <a:spcPct val="15000"/>
              </a:spcAft>
              <a:buChar char="•"/>
            </a:pPr>
            <a:r>
              <a:rPr lang="en-US" sz="1300" dirty="0"/>
              <a:t>Attends events</a:t>
            </a:r>
            <a:endParaRPr lang="en-US" sz="1300" kern="1200" dirty="0"/>
          </a:p>
          <a:p>
            <a:pPr marL="114300" lvl="1" indent="-114300" algn="l" defTabSz="577850">
              <a:lnSpc>
                <a:spcPct val="90000"/>
              </a:lnSpc>
              <a:spcBef>
                <a:spcPct val="0"/>
              </a:spcBef>
              <a:spcAft>
                <a:spcPct val="15000"/>
              </a:spcAft>
              <a:buChar char="•"/>
            </a:pPr>
            <a:r>
              <a:rPr lang="en-US" sz="1300" kern="1200" dirty="0"/>
              <a:t>Accesses the Developer Zone</a:t>
            </a:r>
          </a:p>
        </p:txBody>
      </p:sp>
      <p:sp>
        <p:nvSpPr>
          <p:cNvPr id="12" name="Freeform 11">
            <a:extLst>
              <a:ext uri="{FF2B5EF4-FFF2-40B4-BE49-F238E27FC236}">
                <a16:creationId xmlns:a16="http://schemas.microsoft.com/office/drawing/2014/main" id="{26E4C1E6-A71C-A54A-BAE3-E9737919678D}"/>
              </a:ext>
            </a:extLst>
          </p:cNvPr>
          <p:cNvSpPr/>
          <p:nvPr/>
        </p:nvSpPr>
        <p:spPr>
          <a:xfrm>
            <a:off x="7782932" y="3892865"/>
            <a:ext cx="906842" cy="461157"/>
          </a:xfrm>
          <a:custGeom>
            <a:avLst/>
            <a:gdLst>
              <a:gd name="connsiteX0" fmla="*/ 0 w 940599"/>
              <a:gd name="connsiteY0" fmla="*/ 231935 h 463870"/>
              <a:gd name="connsiteX1" fmla="*/ 470300 w 940599"/>
              <a:gd name="connsiteY1" fmla="*/ 0 h 463870"/>
              <a:gd name="connsiteX2" fmla="*/ 940600 w 940599"/>
              <a:gd name="connsiteY2" fmla="*/ 231935 h 463870"/>
              <a:gd name="connsiteX3" fmla="*/ 470300 w 940599"/>
              <a:gd name="connsiteY3" fmla="*/ 463870 h 463870"/>
              <a:gd name="connsiteX4" fmla="*/ 0 w 940599"/>
              <a:gd name="connsiteY4" fmla="*/ 231935 h 463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599" h="463870">
                <a:moveTo>
                  <a:pt x="0" y="231935"/>
                </a:moveTo>
                <a:cubicBezTo>
                  <a:pt x="0" y="103841"/>
                  <a:pt x="210560" y="0"/>
                  <a:pt x="470300" y="0"/>
                </a:cubicBezTo>
                <a:cubicBezTo>
                  <a:pt x="730040" y="0"/>
                  <a:pt x="940600" y="103841"/>
                  <a:pt x="940600" y="231935"/>
                </a:cubicBezTo>
                <a:cubicBezTo>
                  <a:pt x="940600" y="360029"/>
                  <a:pt x="730040" y="463870"/>
                  <a:pt x="470300" y="463870"/>
                </a:cubicBezTo>
                <a:cubicBezTo>
                  <a:pt x="210560" y="463870"/>
                  <a:pt x="0" y="360029"/>
                  <a:pt x="0" y="231935"/>
                </a:cubicBezTo>
                <a:close/>
              </a:path>
            </a:pathLst>
          </a:cu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4733" tIns="74917" rIns="144733" bIns="74917" numCol="1" spcCol="1270" anchor="ctr" anchorCtr="0">
            <a:noAutofit/>
          </a:bodyPr>
          <a:lstStyle/>
          <a:p>
            <a:pPr marL="0" lvl="0" indent="0" algn="ctr" defTabSz="488950">
              <a:lnSpc>
                <a:spcPct val="90000"/>
              </a:lnSpc>
              <a:spcBef>
                <a:spcPct val="0"/>
              </a:spcBef>
              <a:spcAft>
                <a:spcPct val="35000"/>
              </a:spcAft>
              <a:buNone/>
            </a:pPr>
            <a:r>
              <a:rPr lang="en-US" sz="1100" kern="1200" dirty="0"/>
              <a:t>Ready to try</a:t>
            </a:r>
          </a:p>
        </p:txBody>
      </p:sp>
      <p:graphicFrame>
        <p:nvGraphicFramePr>
          <p:cNvPr id="6" name="Diagram 5">
            <a:extLst>
              <a:ext uri="{FF2B5EF4-FFF2-40B4-BE49-F238E27FC236}">
                <a16:creationId xmlns:a16="http://schemas.microsoft.com/office/drawing/2014/main" id="{711D9C1E-E53A-6441-A3F2-7766DB49291E}"/>
              </a:ext>
            </a:extLst>
          </p:cNvPr>
          <p:cNvGraphicFramePr/>
          <p:nvPr>
            <p:extLst>
              <p:ext uri="{D42A27DB-BD31-4B8C-83A1-F6EECF244321}">
                <p14:modId xmlns:p14="http://schemas.microsoft.com/office/powerpoint/2010/main" val="1705737329"/>
              </p:ext>
            </p:extLst>
          </p:nvPr>
        </p:nvGraphicFramePr>
        <p:xfrm>
          <a:off x="690880" y="1361440"/>
          <a:ext cx="9956800" cy="1127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792F6B29-D9E3-074B-B224-BA88CE25991E}"/>
              </a:ext>
            </a:extLst>
          </p:cNvPr>
          <p:cNvCxnSpPr/>
          <p:nvPr/>
        </p:nvCxnSpPr>
        <p:spPr>
          <a:xfrm>
            <a:off x="838200" y="5720862"/>
            <a:ext cx="96305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280D76-6660-334F-8A63-DD5BD2EE842E}"/>
              </a:ext>
            </a:extLst>
          </p:cNvPr>
          <p:cNvSpPr txBox="1"/>
          <p:nvPr/>
        </p:nvSpPr>
        <p:spPr>
          <a:xfrm>
            <a:off x="983916" y="5334001"/>
            <a:ext cx="9956800" cy="369332"/>
          </a:xfrm>
          <a:prstGeom prst="rect">
            <a:avLst/>
          </a:prstGeom>
          <a:noFill/>
        </p:spPr>
        <p:txBody>
          <a:bodyPr wrap="square" rtlCol="0">
            <a:spAutoFit/>
          </a:bodyPr>
          <a:lstStyle/>
          <a:p>
            <a:r>
              <a:rPr lang="en-US" dirty="0"/>
              <a:t>We need </a:t>
            </a:r>
            <a:r>
              <a:rPr lang="en-US" dirty="0">
                <a:solidFill>
                  <a:srgbClr val="FF0000"/>
                </a:solidFill>
              </a:rPr>
              <a:t>consistent messaging and engaging content </a:t>
            </a:r>
            <a:r>
              <a:rPr lang="en-US" dirty="0"/>
              <a:t>for every step to hold developers’ interest.</a:t>
            </a:r>
          </a:p>
        </p:txBody>
      </p:sp>
    </p:spTree>
    <p:extLst>
      <p:ext uri="{BB962C8B-B14F-4D97-AF65-F5344CB8AC3E}">
        <p14:creationId xmlns:p14="http://schemas.microsoft.com/office/powerpoint/2010/main" val="3302979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06C29-2305-3049-AE95-B5A98D42DCA1}"/>
              </a:ext>
            </a:extLst>
          </p:cNvPr>
          <p:cNvSpPr>
            <a:spLocks noGrp="1"/>
          </p:cNvSpPr>
          <p:nvPr>
            <p:ph type="title"/>
          </p:nvPr>
        </p:nvSpPr>
        <p:spPr>
          <a:xfrm>
            <a:off x="598219" y="115910"/>
            <a:ext cx="10755581" cy="565127"/>
          </a:xfrm>
        </p:spPr>
        <p:txBody>
          <a:bodyPr>
            <a:normAutofit fontScale="90000"/>
          </a:bodyPr>
          <a:lstStyle/>
          <a:p>
            <a:r>
              <a:rPr lang="en-US" dirty="0"/>
              <a:t>Content plan for Discover Phase</a:t>
            </a:r>
          </a:p>
        </p:txBody>
      </p:sp>
      <p:sp>
        <p:nvSpPr>
          <p:cNvPr id="3" name="Content Placeholder 2">
            <a:extLst>
              <a:ext uri="{FF2B5EF4-FFF2-40B4-BE49-F238E27FC236}">
                <a16:creationId xmlns:a16="http://schemas.microsoft.com/office/drawing/2014/main" id="{6CD69504-A011-E34D-88AE-590264A6CCD1}"/>
              </a:ext>
            </a:extLst>
          </p:cNvPr>
          <p:cNvSpPr>
            <a:spLocks noGrp="1"/>
          </p:cNvSpPr>
          <p:nvPr>
            <p:ph idx="1"/>
          </p:nvPr>
        </p:nvSpPr>
        <p:spPr>
          <a:xfrm>
            <a:off x="838200" y="1306286"/>
            <a:ext cx="10515600" cy="4870677"/>
          </a:xfrm>
        </p:spPr>
        <p:txBody>
          <a:bodyPr>
            <a:normAutofit/>
          </a:bodyPr>
          <a:lstStyle/>
          <a:p>
            <a:pPr marL="0" indent="0">
              <a:buNone/>
            </a:pPr>
            <a:endParaRPr lang="en-US" sz="1600" dirty="0"/>
          </a:p>
        </p:txBody>
      </p:sp>
      <p:graphicFrame>
        <p:nvGraphicFramePr>
          <p:cNvPr id="4" name="Table 3">
            <a:extLst>
              <a:ext uri="{FF2B5EF4-FFF2-40B4-BE49-F238E27FC236}">
                <a16:creationId xmlns:a16="http://schemas.microsoft.com/office/drawing/2014/main" id="{C844C0BA-A760-B34C-AD3B-3A32CAFBF412}"/>
              </a:ext>
            </a:extLst>
          </p:cNvPr>
          <p:cNvGraphicFramePr>
            <a:graphicFrameLocks noGrp="1"/>
          </p:cNvGraphicFramePr>
          <p:nvPr>
            <p:extLst>
              <p:ext uri="{D42A27DB-BD31-4B8C-83A1-F6EECF244321}">
                <p14:modId xmlns:p14="http://schemas.microsoft.com/office/powerpoint/2010/main" val="2573770936"/>
              </p:ext>
            </p:extLst>
          </p:nvPr>
        </p:nvGraphicFramePr>
        <p:xfrm>
          <a:off x="838200" y="787122"/>
          <a:ext cx="10515600" cy="5579920"/>
        </p:xfrm>
        <a:graphic>
          <a:graphicData uri="http://schemas.openxmlformats.org/drawingml/2006/table">
            <a:tbl>
              <a:tblPr firstRow="1" bandRow="1">
                <a:tableStyleId>{5C22544A-7EE6-4342-B048-85BDC9FD1C3A}</a:tableStyleId>
              </a:tblPr>
              <a:tblGrid>
                <a:gridCol w="2336091">
                  <a:extLst>
                    <a:ext uri="{9D8B030D-6E8A-4147-A177-3AD203B41FA5}">
                      <a16:colId xmlns:a16="http://schemas.microsoft.com/office/drawing/2014/main" val="741759729"/>
                    </a:ext>
                  </a:extLst>
                </a:gridCol>
                <a:gridCol w="2650416">
                  <a:extLst>
                    <a:ext uri="{9D8B030D-6E8A-4147-A177-3AD203B41FA5}">
                      <a16:colId xmlns:a16="http://schemas.microsoft.com/office/drawing/2014/main" val="1568308000"/>
                    </a:ext>
                  </a:extLst>
                </a:gridCol>
                <a:gridCol w="5529093">
                  <a:extLst>
                    <a:ext uri="{9D8B030D-6E8A-4147-A177-3AD203B41FA5}">
                      <a16:colId xmlns:a16="http://schemas.microsoft.com/office/drawing/2014/main" val="1613632746"/>
                    </a:ext>
                  </a:extLst>
                </a:gridCol>
              </a:tblGrid>
              <a:tr h="409913">
                <a:tc>
                  <a:txBody>
                    <a:bodyPr/>
                    <a:lstStyle/>
                    <a:p>
                      <a:r>
                        <a:rPr lang="en-US" dirty="0"/>
                        <a:t>Content</a:t>
                      </a:r>
                    </a:p>
                  </a:txBody>
                  <a:tcPr/>
                </a:tc>
                <a:tc>
                  <a:txBody>
                    <a:bodyPr/>
                    <a:lstStyle/>
                    <a:p>
                      <a:r>
                        <a:rPr lang="en-US" dirty="0"/>
                        <a:t>Format</a:t>
                      </a:r>
                    </a:p>
                  </a:txBody>
                  <a:tcPr/>
                </a:tc>
                <a:tc>
                  <a:txBody>
                    <a:bodyPr/>
                    <a:lstStyle/>
                    <a:p>
                      <a:r>
                        <a:rPr lang="en-US" dirty="0"/>
                        <a:t>Location</a:t>
                      </a:r>
                    </a:p>
                  </a:txBody>
                  <a:tcPr/>
                </a:tc>
                <a:extLst>
                  <a:ext uri="{0D108BD9-81ED-4DB2-BD59-A6C34878D82A}">
                    <a16:rowId xmlns:a16="http://schemas.microsoft.com/office/drawing/2014/main" val="2515560993"/>
                  </a:ext>
                </a:extLst>
              </a:tr>
              <a:tr h="287014">
                <a:tc>
                  <a:txBody>
                    <a:bodyPr/>
                    <a:lstStyle/>
                    <a:p>
                      <a:r>
                        <a:rPr lang="en-US" sz="1200" dirty="0"/>
                        <a:t>Google Search</a:t>
                      </a:r>
                    </a:p>
                  </a:txBody>
                  <a:tcPr/>
                </a:tc>
                <a:tc>
                  <a:txBody>
                    <a:bodyPr/>
                    <a:lstStyle/>
                    <a:p>
                      <a:r>
                        <a:rPr lang="en-US" sz="1200" dirty="0"/>
                        <a:t>Search results</a:t>
                      </a:r>
                    </a:p>
                  </a:txBody>
                  <a:tcPr/>
                </a:tc>
                <a:tc>
                  <a:txBody>
                    <a:bodyPr/>
                    <a:lstStyle/>
                    <a:p>
                      <a:r>
                        <a:rPr lang="en-US" sz="1200" dirty="0"/>
                        <a:t>SEO – all content follows SEO tagging to ensure </a:t>
                      </a:r>
                      <a:r>
                        <a:rPr lang="en-US" sz="1200" dirty="0" err="1"/>
                        <a:t>searchabili</a:t>
                      </a:r>
                      <a:endParaRPr lang="en-US" sz="1200" dirty="0"/>
                    </a:p>
                  </a:txBody>
                  <a:tcPr/>
                </a:tc>
                <a:extLst>
                  <a:ext uri="{0D108BD9-81ED-4DB2-BD59-A6C34878D82A}">
                    <a16:rowId xmlns:a16="http://schemas.microsoft.com/office/drawing/2014/main" val="3864606259"/>
                  </a:ext>
                </a:extLst>
              </a:tr>
              <a:tr h="478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Events </a:t>
                      </a:r>
                    </a:p>
                  </a:txBody>
                  <a:tcPr/>
                </a:tc>
                <a:tc>
                  <a:txBody>
                    <a:bodyPr/>
                    <a:lstStyle/>
                    <a:p>
                      <a:r>
                        <a:rPr lang="en-US" sz="1200" dirty="0"/>
                        <a:t>Trade Show demos, presentations, meetups</a:t>
                      </a:r>
                    </a:p>
                  </a:txBody>
                  <a:tcPr/>
                </a:tc>
                <a:tc>
                  <a:txBody>
                    <a:bodyPr/>
                    <a:lstStyle/>
                    <a:p>
                      <a:r>
                        <a:rPr lang="en-US" sz="1200" dirty="0"/>
                        <a:t>Various geo-locations</a:t>
                      </a:r>
                    </a:p>
                  </a:txBody>
                  <a:tcPr/>
                </a:tc>
                <a:extLst>
                  <a:ext uri="{0D108BD9-81ED-4DB2-BD59-A6C34878D82A}">
                    <a16:rowId xmlns:a16="http://schemas.microsoft.com/office/drawing/2014/main" val="3141673418"/>
                  </a:ext>
                </a:extLst>
              </a:tr>
              <a:tr h="4783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Social Media</a:t>
                      </a:r>
                    </a:p>
                  </a:txBody>
                  <a:tcPr/>
                </a:tc>
                <a:tc>
                  <a:txBody>
                    <a:bodyPr/>
                    <a:lstStyle/>
                    <a:p>
                      <a:r>
                        <a:rPr lang="en-US" sz="1200" dirty="0"/>
                        <a:t>Tweets</a:t>
                      </a:r>
                    </a:p>
                  </a:txBody>
                  <a:tcPr/>
                </a:tc>
                <a:tc>
                  <a:txBody>
                    <a:bodyPr/>
                    <a:lstStyle/>
                    <a:p>
                      <a:r>
                        <a:rPr lang="en-US" sz="1200" dirty="0"/>
                        <a:t>Twitter</a:t>
                      </a:r>
                    </a:p>
                    <a:p>
                      <a:r>
                        <a:rPr lang="en-US" sz="1200" dirty="0">
                          <a:hlinkClick r:id="rId3"/>
                        </a:rPr>
                        <a:t>https://twitter.com/search?q=%23IBMDeveloper&amp;src=hashtag_click</a:t>
                      </a:r>
                      <a:r>
                        <a:rPr lang="en-US" sz="1200" dirty="0"/>
                        <a:t> @</a:t>
                      </a:r>
                      <a:r>
                        <a:rPr lang="en-US" sz="1200" dirty="0" err="1"/>
                        <a:t>IBMDeveloper</a:t>
                      </a:r>
                      <a:endParaRPr lang="en-US" sz="1200" dirty="0"/>
                    </a:p>
                  </a:txBody>
                  <a:tcPr/>
                </a:tc>
                <a:extLst>
                  <a:ext uri="{0D108BD9-81ED-4DB2-BD59-A6C34878D82A}">
                    <a16:rowId xmlns:a16="http://schemas.microsoft.com/office/drawing/2014/main" val="3177462915"/>
                  </a:ext>
                </a:extLst>
              </a:tr>
              <a:tr h="415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Blogs</a:t>
                      </a:r>
                    </a:p>
                  </a:txBody>
                  <a:tcPr/>
                </a:tc>
                <a:tc>
                  <a:txBody>
                    <a:bodyPr/>
                    <a:lstStyle/>
                    <a:p>
                      <a:r>
                        <a:rPr lang="en-US" sz="1200" dirty="0"/>
                        <a:t>Technical and Business blog posts</a:t>
                      </a:r>
                    </a:p>
                  </a:txBody>
                  <a:tcPr/>
                </a:tc>
                <a:tc>
                  <a:txBody>
                    <a:bodyPr/>
                    <a:lstStyle/>
                    <a:p>
                      <a:r>
                        <a:rPr lang="en-US" sz="1200" dirty="0">
                          <a:hlinkClick r:id="rId4"/>
                        </a:rPr>
                        <a:t>https://developer.ibm.com/blogs/</a:t>
                      </a:r>
                      <a:r>
                        <a:rPr lang="en-US" sz="1200" dirty="0"/>
                        <a:t> is primary location for CP4Apps blogs</a:t>
                      </a:r>
                    </a:p>
                    <a:p>
                      <a:r>
                        <a:rPr lang="en-US" sz="1200" dirty="0"/>
                        <a:t>Open Source sites also contain blogs</a:t>
                      </a:r>
                    </a:p>
                  </a:txBody>
                  <a:tcPr/>
                </a:tc>
                <a:extLst>
                  <a:ext uri="{0D108BD9-81ED-4DB2-BD59-A6C34878D82A}">
                    <a16:rowId xmlns:a16="http://schemas.microsoft.com/office/drawing/2014/main" val="133479611"/>
                  </a:ext>
                </a:extLst>
              </a:tr>
              <a:tr h="648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Video demos – best for overviews</a:t>
                      </a:r>
                    </a:p>
                  </a:txBody>
                  <a:tcPr/>
                </a:tc>
                <a:tc>
                  <a:txBody>
                    <a:bodyPr/>
                    <a:lstStyle/>
                    <a:p>
                      <a:r>
                        <a:rPr lang="en-US" sz="1200" dirty="0"/>
                        <a:t>Light Board videos</a:t>
                      </a:r>
                    </a:p>
                    <a:p>
                      <a:r>
                        <a:rPr lang="en-US" sz="1200" dirty="0"/>
                        <a:t>Overview videos</a:t>
                      </a:r>
                    </a:p>
                  </a:txBody>
                  <a:tcPr/>
                </a:tc>
                <a:tc>
                  <a:txBody>
                    <a:bodyPr/>
                    <a:lstStyle/>
                    <a:p>
                      <a:r>
                        <a:rPr lang="en-US" sz="1200" dirty="0">
                          <a:hlinkClick r:id="rId5"/>
                        </a:rPr>
                        <a:t>https://www.youtube.com/user/developerworks</a:t>
                      </a:r>
                      <a:endParaRPr lang="en-US" sz="1200" dirty="0"/>
                    </a:p>
                    <a:p>
                      <a:r>
                        <a:rPr lang="en-US" sz="1200" b="0" i="0" u="none" strike="noStrike" kern="1200" dirty="0">
                          <a:solidFill>
                            <a:schemeClr val="dk1"/>
                          </a:solidFill>
                          <a:effectLst/>
                          <a:latin typeface="+mn-lt"/>
                          <a:ea typeface="+mn-ea"/>
                          <a:cs typeface="+mn-cs"/>
                          <a:hlinkClick r:id="rId6"/>
                        </a:rPr>
                        <a:t>https://developer.ibm.com/videos/</a:t>
                      </a:r>
                      <a:endParaRPr lang="en-US" sz="1200" dirty="0"/>
                    </a:p>
                    <a:p>
                      <a:endParaRPr lang="en-US" sz="1200" dirty="0"/>
                    </a:p>
                  </a:txBody>
                  <a:tcPr/>
                </a:tc>
                <a:extLst>
                  <a:ext uri="{0D108BD9-81ED-4DB2-BD59-A6C34878D82A}">
                    <a16:rowId xmlns:a16="http://schemas.microsoft.com/office/drawing/2014/main" val="2723007066"/>
                  </a:ext>
                </a:extLst>
              </a:tr>
              <a:tr h="558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Industry news</a:t>
                      </a:r>
                    </a:p>
                  </a:txBody>
                  <a:tcPr/>
                </a:tc>
                <a:tc>
                  <a:txBody>
                    <a:bodyPr/>
                    <a:lstStyle/>
                    <a:p>
                      <a:r>
                        <a:rPr lang="en-US" sz="1200" dirty="0"/>
                        <a:t>Articles; O’Reilly books</a:t>
                      </a:r>
                    </a:p>
                  </a:txBody>
                  <a:tcPr/>
                </a:tc>
                <a:tc>
                  <a:txBody>
                    <a:bodyPr/>
                    <a:lstStyle/>
                    <a:p>
                      <a:r>
                        <a:rPr lang="en-US" sz="1200" dirty="0"/>
                        <a:t>Various</a:t>
                      </a:r>
                    </a:p>
                  </a:txBody>
                  <a:tcPr/>
                </a:tc>
                <a:extLst>
                  <a:ext uri="{0D108BD9-81ED-4DB2-BD59-A6C34878D82A}">
                    <a16:rowId xmlns:a16="http://schemas.microsoft.com/office/drawing/2014/main" val="2260087293"/>
                  </a:ext>
                </a:extLst>
              </a:tr>
              <a:tr h="558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Community</a:t>
                      </a:r>
                    </a:p>
                  </a:txBody>
                  <a:tcPr/>
                </a:tc>
                <a:tc>
                  <a:txBody>
                    <a:bodyPr/>
                    <a:lstStyle/>
                    <a:p>
                      <a:r>
                        <a:rPr lang="en-US" sz="1200" dirty="0"/>
                        <a:t>Stack Overflow</a:t>
                      </a:r>
                    </a:p>
                    <a:p>
                      <a:r>
                        <a:rPr lang="en-US" sz="1200" dirty="0"/>
                        <a:t>Slack Channels</a:t>
                      </a:r>
                    </a:p>
                    <a:p>
                      <a:r>
                        <a:rPr lang="en-US" sz="1200" dirty="0" err="1"/>
                        <a:t>Community.ibm.com</a:t>
                      </a:r>
                      <a:endParaRPr lang="en-US" sz="1200" dirty="0"/>
                    </a:p>
                  </a:txBody>
                  <a:tcPr/>
                </a:tc>
                <a:tc>
                  <a:txBody>
                    <a:bodyPr/>
                    <a:lstStyle/>
                    <a:p>
                      <a:r>
                        <a:rPr lang="en-US" sz="1200" dirty="0"/>
                        <a:t>(need list of Slack Channels)</a:t>
                      </a:r>
                    </a:p>
                  </a:txBody>
                  <a:tcPr/>
                </a:tc>
                <a:extLst>
                  <a:ext uri="{0D108BD9-81ED-4DB2-BD59-A6C34878D82A}">
                    <a16:rowId xmlns:a16="http://schemas.microsoft.com/office/drawing/2014/main" val="3013972844"/>
                  </a:ext>
                </a:extLst>
              </a:tr>
              <a:tr h="3872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Whitepaper</a:t>
                      </a:r>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277653335"/>
                  </a:ext>
                </a:extLst>
              </a:tr>
              <a:tr h="5587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GitHub Readmes</a:t>
                      </a:r>
                    </a:p>
                  </a:txBody>
                  <a:tcPr/>
                </a:tc>
                <a:tc>
                  <a:txBody>
                    <a:bodyPr/>
                    <a:lstStyle/>
                    <a:p>
                      <a:r>
                        <a:rPr lang="en-US" sz="1200" dirty="0" err="1"/>
                        <a:t>Readme.md</a:t>
                      </a:r>
                      <a:endParaRPr lang="en-US" sz="1200" dirty="0"/>
                    </a:p>
                  </a:txBody>
                  <a:tcPr/>
                </a:tc>
                <a:tc>
                  <a:txBody>
                    <a:bodyPr/>
                    <a:lstStyle/>
                    <a:p>
                      <a:r>
                        <a:rPr lang="en-US" sz="1200" dirty="0"/>
                        <a:t>Open Source GitHub locations</a:t>
                      </a:r>
                    </a:p>
                  </a:txBody>
                  <a:tcPr/>
                </a:tc>
                <a:extLst>
                  <a:ext uri="{0D108BD9-81ED-4DB2-BD59-A6C34878D82A}">
                    <a16:rowId xmlns:a16="http://schemas.microsoft.com/office/drawing/2014/main" val="1966067463"/>
                  </a:ext>
                </a:extLst>
              </a:tr>
              <a:tr h="274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IBM Badge</a:t>
                      </a:r>
                    </a:p>
                  </a:txBody>
                  <a:tcPr/>
                </a:tc>
                <a:tc>
                  <a:txBody>
                    <a:bodyPr/>
                    <a:lstStyle/>
                    <a:p>
                      <a:r>
                        <a:rPr lang="en-US" sz="1200" dirty="0"/>
                        <a:t>Contributor badge</a:t>
                      </a:r>
                    </a:p>
                  </a:txBody>
                  <a:tcPr/>
                </a:tc>
                <a:tc>
                  <a:txBody>
                    <a:bodyPr/>
                    <a:lstStyle/>
                    <a:p>
                      <a:r>
                        <a:rPr lang="en-US" sz="1200" dirty="0">
                          <a:hlinkClick r:id="rId7"/>
                        </a:rPr>
                        <a:t>https://www.youracclaim.com/org/ibm/badge/kabanero-contributor</a:t>
                      </a:r>
                      <a:endParaRPr lang="en-US" sz="1200" dirty="0"/>
                    </a:p>
                  </a:txBody>
                  <a:tcPr/>
                </a:tc>
                <a:extLst>
                  <a:ext uri="{0D108BD9-81ED-4DB2-BD59-A6C34878D82A}">
                    <a16:rowId xmlns:a16="http://schemas.microsoft.com/office/drawing/2014/main" val="2573429973"/>
                  </a:ext>
                </a:extLst>
              </a:tr>
              <a:tr h="4010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Developer Zone</a:t>
                      </a:r>
                    </a:p>
                  </a:txBody>
                  <a:tcPr/>
                </a:tc>
                <a:tc>
                  <a:txBody>
                    <a:bodyPr/>
                    <a:lstStyle/>
                    <a:p>
                      <a:r>
                        <a:rPr lang="en-US" sz="1200" dirty="0"/>
                        <a:t>webpages</a:t>
                      </a:r>
                    </a:p>
                  </a:txBody>
                  <a:tcPr/>
                </a:tc>
                <a:tc>
                  <a:txBody>
                    <a:bodyPr/>
                    <a:lstStyle/>
                    <a:p>
                      <a:r>
                        <a:rPr lang="en-US" sz="1200" dirty="0"/>
                        <a:t>TBD – suggest on </a:t>
                      </a:r>
                      <a:r>
                        <a:rPr lang="en-US" sz="1200" dirty="0" err="1"/>
                        <a:t>developer.ibm.com</a:t>
                      </a:r>
                      <a:endParaRPr lang="en-US" sz="1200" dirty="0"/>
                    </a:p>
                  </a:txBody>
                  <a:tcPr/>
                </a:tc>
                <a:extLst>
                  <a:ext uri="{0D108BD9-81ED-4DB2-BD59-A6C34878D82A}">
                    <a16:rowId xmlns:a16="http://schemas.microsoft.com/office/drawing/2014/main" val="2815949236"/>
                  </a:ext>
                </a:extLst>
              </a:tr>
            </a:tbl>
          </a:graphicData>
        </a:graphic>
      </p:graphicFrame>
    </p:spTree>
    <p:extLst>
      <p:ext uri="{BB962C8B-B14F-4D97-AF65-F5344CB8AC3E}">
        <p14:creationId xmlns:p14="http://schemas.microsoft.com/office/powerpoint/2010/main" val="582759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1A68E-C5D5-754A-A80B-615D1072EA39}"/>
              </a:ext>
            </a:extLst>
          </p:cNvPr>
          <p:cNvSpPr>
            <a:spLocks noGrp="1"/>
          </p:cNvSpPr>
          <p:nvPr>
            <p:ph type="title"/>
          </p:nvPr>
        </p:nvSpPr>
        <p:spPr>
          <a:xfrm>
            <a:off x="838200" y="681038"/>
            <a:ext cx="10515600" cy="1127442"/>
          </a:xfrm>
        </p:spPr>
        <p:txBody>
          <a:bodyPr>
            <a:normAutofit fontScale="90000"/>
          </a:bodyPr>
          <a:lstStyle/>
          <a:p>
            <a:r>
              <a:rPr lang="en-US"/>
              <a:t>Try Steps</a:t>
            </a:r>
            <a:br>
              <a:rPr lang="en-US" dirty="0"/>
            </a:br>
            <a:r>
              <a:rPr lang="en-US" dirty="0"/>
              <a:t> </a:t>
            </a:r>
          </a:p>
        </p:txBody>
      </p:sp>
      <p:sp>
        <p:nvSpPr>
          <p:cNvPr id="7" name="Freeform 6">
            <a:extLst>
              <a:ext uri="{FF2B5EF4-FFF2-40B4-BE49-F238E27FC236}">
                <a16:creationId xmlns:a16="http://schemas.microsoft.com/office/drawing/2014/main" id="{E2A0B46B-3AB5-7649-9025-B2BA486D7E05}"/>
              </a:ext>
            </a:extLst>
          </p:cNvPr>
          <p:cNvSpPr/>
          <p:nvPr/>
        </p:nvSpPr>
        <p:spPr>
          <a:xfrm>
            <a:off x="974950" y="3115839"/>
            <a:ext cx="3199192" cy="2017922"/>
          </a:xfrm>
          <a:custGeom>
            <a:avLst/>
            <a:gdLst>
              <a:gd name="connsiteX0" fmla="*/ 0 w 3199192"/>
              <a:gd name="connsiteY0" fmla="*/ 302688 h 2017922"/>
              <a:gd name="connsiteX1" fmla="*/ 2190231 w 3199192"/>
              <a:gd name="connsiteY1" fmla="*/ 302688 h 2017922"/>
              <a:gd name="connsiteX2" fmla="*/ 2190231 w 3199192"/>
              <a:gd name="connsiteY2" fmla="*/ 0 h 2017922"/>
              <a:gd name="connsiteX3" fmla="*/ 3199192 w 3199192"/>
              <a:gd name="connsiteY3" fmla="*/ 1008961 h 2017922"/>
              <a:gd name="connsiteX4" fmla="*/ 2190231 w 3199192"/>
              <a:gd name="connsiteY4" fmla="*/ 2017922 h 2017922"/>
              <a:gd name="connsiteX5" fmla="*/ 2190231 w 3199192"/>
              <a:gd name="connsiteY5" fmla="*/ 1715234 h 2017922"/>
              <a:gd name="connsiteX6" fmla="*/ 0 w 3199192"/>
              <a:gd name="connsiteY6" fmla="*/ 1715234 h 2017922"/>
              <a:gd name="connsiteX7" fmla="*/ 0 w 3199192"/>
              <a:gd name="connsiteY7" fmla="*/ 302688 h 2017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9192" h="2017922">
                <a:moveTo>
                  <a:pt x="0" y="302688"/>
                </a:moveTo>
                <a:lnTo>
                  <a:pt x="2190231" y="302688"/>
                </a:lnTo>
                <a:lnTo>
                  <a:pt x="2190231" y="0"/>
                </a:lnTo>
                <a:lnTo>
                  <a:pt x="3199192" y="1008961"/>
                </a:lnTo>
                <a:lnTo>
                  <a:pt x="2190231" y="2017922"/>
                </a:lnTo>
                <a:lnTo>
                  <a:pt x="2190231" y="1715234"/>
                </a:lnTo>
                <a:lnTo>
                  <a:pt x="0" y="1715234"/>
                </a:lnTo>
                <a:lnTo>
                  <a:pt x="0" y="302688"/>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32818" tIns="310943" rIns="722783" bIns="310943"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Entice lurkers with list of benefits and  overview videos</a:t>
            </a:r>
          </a:p>
          <a:p>
            <a:pPr marL="114300" lvl="1" indent="-114300" algn="l" defTabSz="577850">
              <a:lnSpc>
                <a:spcPct val="90000"/>
              </a:lnSpc>
              <a:spcBef>
                <a:spcPct val="0"/>
              </a:spcBef>
              <a:spcAft>
                <a:spcPct val="15000"/>
              </a:spcAft>
              <a:buChar char="•"/>
            </a:pPr>
            <a:r>
              <a:rPr lang="en-US" sz="1300" dirty="0"/>
              <a:t>Provide path for cloud-native and migration</a:t>
            </a:r>
            <a:r>
              <a:rPr lang="en-US" sz="1300" kern="1200" dirty="0"/>
              <a:t> </a:t>
            </a:r>
          </a:p>
        </p:txBody>
      </p:sp>
      <p:sp>
        <p:nvSpPr>
          <p:cNvPr id="8" name="Freeform 7">
            <a:extLst>
              <a:ext uri="{FF2B5EF4-FFF2-40B4-BE49-F238E27FC236}">
                <a16:creationId xmlns:a16="http://schemas.microsoft.com/office/drawing/2014/main" id="{51C28F07-B146-D048-979B-79F572087D8D}"/>
              </a:ext>
            </a:extLst>
          </p:cNvPr>
          <p:cNvSpPr/>
          <p:nvPr/>
        </p:nvSpPr>
        <p:spPr>
          <a:xfrm>
            <a:off x="838201" y="3824464"/>
            <a:ext cx="878400" cy="569115"/>
          </a:xfrm>
          <a:custGeom>
            <a:avLst/>
            <a:gdLst>
              <a:gd name="connsiteX0" fmla="*/ 0 w 1013894"/>
              <a:gd name="connsiteY0" fmla="*/ 337261 h 674521"/>
              <a:gd name="connsiteX1" fmla="*/ 506947 w 1013894"/>
              <a:gd name="connsiteY1" fmla="*/ 0 h 674521"/>
              <a:gd name="connsiteX2" fmla="*/ 1013894 w 1013894"/>
              <a:gd name="connsiteY2" fmla="*/ 337261 h 674521"/>
              <a:gd name="connsiteX3" fmla="*/ 506947 w 1013894"/>
              <a:gd name="connsiteY3" fmla="*/ 674522 h 674521"/>
              <a:gd name="connsiteX4" fmla="*/ 0 w 1013894"/>
              <a:gd name="connsiteY4" fmla="*/ 337261 h 6745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3894" h="674521">
                <a:moveTo>
                  <a:pt x="0" y="337261"/>
                </a:moveTo>
                <a:cubicBezTo>
                  <a:pt x="0" y="150997"/>
                  <a:pt x="226968" y="0"/>
                  <a:pt x="506947" y="0"/>
                </a:cubicBezTo>
                <a:cubicBezTo>
                  <a:pt x="786926" y="0"/>
                  <a:pt x="1013894" y="150997"/>
                  <a:pt x="1013894" y="337261"/>
                </a:cubicBezTo>
                <a:cubicBezTo>
                  <a:pt x="1013894" y="523525"/>
                  <a:pt x="786926" y="674522"/>
                  <a:pt x="506947" y="674522"/>
                </a:cubicBezTo>
                <a:cubicBezTo>
                  <a:pt x="226968" y="674522"/>
                  <a:pt x="0" y="523525"/>
                  <a:pt x="0" y="337261"/>
                </a:cubicBezTo>
                <a:close/>
              </a:path>
            </a:pathLst>
          </a:custGeom>
          <a:solidFill>
            <a:schemeClr val="accent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55466" tIns="105766" rIns="155466" bIns="105766" numCol="1" spcCol="1270" anchor="ctr" anchorCtr="0">
            <a:noAutofit/>
          </a:bodyPr>
          <a:lstStyle/>
          <a:p>
            <a:pPr marL="0" lvl="0" indent="0" algn="ctr" defTabSz="488950">
              <a:lnSpc>
                <a:spcPct val="90000"/>
              </a:lnSpc>
              <a:spcBef>
                <a:spcPct val="0"/>
              </a:spcBef>
              <a:spcAft>
                <a:spcPct val="35000"/>
              </a:spcAft>
              <a:buNone/>
            </a:pPr>
            <a:r>
              <a:rPr lang="en-US" sz="1100" kern="1200" dirty="0"/>
              <a:t>Overview</a:t>
            </a:r>
          </a:p>
        </p:txBody>
      </p:sp>
      <p:sp>
        <p:nvSpPr>
          <p:cNvPr id="9" name="Freeform 8">
            <a:extLst>
              <a:ext uri="{FF2B5EF4-FFF2-40B4-BE49-F238E27FC236}">
                <a16:creationId xmlns:a16="http://schemas.microsoft.com/office/drawing/2014/main" id="{B0CF9C27-F040-5D4A-A755-B94918059899}"/>
              </a:ext>
            </a:extLst>
          </p:cNvPr>
          <p:cNvSpPr/>
          <p:nvPr/>
        </p:nvSpPr>
        <p:spPr>
          <a:xfrm>
            <a:off x="4318423" y="3183712"/>
            <a:ext cx="3464508" cy="1882176"/>
          </a:xfrm>
          <a:custGeom>
            <a:avLst/>
            <a:gdLst>
              <a:gd name="connsiteX0" fmla="*/ 0 w 3464508"/>
              <a:gd name="connsiteY0" fmla="*/ 282326 h 1882176"/>
              <a:gd name="connsiteX1" fmla="*/ 2523420 w 3464508"/>
              <a:gd name="connsiteY1" fmla="*/ 282326 h 1882176"/>
              <a:gd name="connsiteX2" fmla="*/ 2523420 w 3464508"/>
              <a:gd name="connsiteY2" fmla="*/ 0 h 1882176"/>
              <a:gd name="connsiteX3" fmla="*/ 3464508 w 3464508"/>
              <a:gd name="connsiteY3" fmla="*/ 941088 h 1882176"/>
              <a:gd name="connsiteX4" fmla="*/ 2523420 w 3464508"/>
              <a:gd name="connsiteY4" fmla="*/ 1882176 h 1882176"/>
              <a:gd name="connsiteX5" fmla="*/ 2523420 w 3464508"/>
              <a:gd name="connsiteY5" fmla="*/ 1599850 h 1882176"/>
              <a:gd name="connsiteX6" fmla="*/ 0 w 3464508"/>
              <a:gd name="connsiteY6" fmla="*/ 1599850 h 1882176"/>
              <a:gd name="connsiteX7" fmla="*/ 0 w 3464508"/>
              <a:gd name="connsiteY7" fmla="*/ 282326 h 1882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64508" h="1882176">
                <a:moveTo>
                  <a:pt x="0" y="282326"/>
                </a:moveTo>
                <a:lnTo>
                  <a:pt x="2523420" y="282326"/>
                </a:lnTo>
                <a:lnTo>
                  <a:pt x="2523420" y="0"/>
                </a:lnTo>
                <a:lnTo>
                  <a:pt x="3464508" y="941088"/>
                </a:lnTo>
                <a:lnTo>
                  <a:pt x="2523420" y="1882176"/>
                </a:lnTo>
                <a:lnTo>
                  <a:pt x="2523420" y="1599850"/>
                </a:lnTo>
                <a:lnTo>
                  <a:pt x="0" y="1599850"/>
                </a:lnTo>
                <a:lnTo>
                  <a:pt x="0" y="282326"/>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99148" tIns="290581" rIns="675271" bIns="290581" numCol="1" spcCol="1270" anchor="ctr" anchorCtr="0">
            <a:noAutofit/>
          </a:bodyPr>
          <a:lstStyle/>
          <a:p>
            <a:pPr marL="114300" lvl="1" indent="-114300" algn="l" defTabSz="577850">
              <a:lnSpc>
                <a:spcPct val="90000"/>
              </a:lnSpc>
              <a:spcBef>
                <a:spcPct val="0"/>
              </a:spcBef>
              <a:spcAft>
                <a:spcPct val="15000"/>
              </a:spcAft>
              <a:buChar char="•"/>
            </a:pPr>
            <a:r>
              <a:rPr lang="en-US" sz="1300" kern="1200" dirty="0" err="1"/>
              <a:t>Quickstarts</a:t>
            </a:r>
            <a:r>
              <a:rPr lang="en-US" sz="1300" kern="1200" dirty="0"/>
              <a:t> for each developer tool</a:t>
            </a:r>
          </a:p>
          <a:p>
            <a:pPr marL="114300" lvl="1" indent="-114300" algn="l" defTabSz="577850">
              <a:lnSpc>
                <a:spcPct val="90000"/>
              </a:lnSpc>
              <a:spcBef>
                <a:spcPct val="0"/>
              </a:spcBef>
              <a:spcAft>
                <a:spcPct val="15000"/>
              </a:spcAft>
              <a:buChar char="•"/>
            </a:pPr>
            <a:r>
              <a:rPr lang="en-US" sz="1300" dirty="0"/>
              <a:t>Run in a preconfigured sandbox environment </a:t>
            </a:r>
            <a:endParaRPr lang="en-US" sz="1300" kern="1200" dirty="0"/>
          </a:p>
        </p:txBody>
      </p:sp>
      <p:sp>
        <p:nvSpPr>
          <p:cNvPr id="10" name="Freeform 9">
            <a:extLst>
              <a:ext uri="{FF2B5EF4-FFF2-40B4-BE49-F238E27FC236}">
                <a16:creationId xmlns:a16="http://schemas.microsoft.com/office/drawing/2014/main" id="{B89261AD-ABD7-3645-9399-9C6F08DAF052}"/>
              </a:ext>
            </a:extLst>
          </p:cNvPr>
          <p:cNvSpPr/>
          <p:nvPr/>
        </p:nvSpPr>
        <p:spPr>
          <a:xfrm>
            <a:off x="4270411" y="3892865"/>
            <a:ext cx="958709" cy="476253"/>
          </a:xfrm>
          <a:custGeom>
            <a:avLst/>
            <a:gdLst>
              <a:gd name="connsiteX0" fmla="*/ 0 w 730398"/>
              <a:gd name="connsiteY0" fmla="*/ 301514 h 603027"/>
              <a:gd name="connsiteX1" fmla="*/ 365199 w 730398"/>
              <a:gd name="connsiteY1" fmla="*/ 0 h 603027"/>
              <a:gd name="connsiteX2" fmla="*/ 730398 w 730398"/>
              <a:gd name="connsiteY2" fmla="*/ 301514 h 603027"/>
              <a:gd name="connsiteX3" fmla="*/ 365199 w 730398"/>
              <a:gd name="connsiteY3" fmla="*/ 603028 h 603027"/>
              <a:gd name="connsiteX4" fmla="*/ 0 w 730398"/>
              <a:gd name="connsiteY4" fmla="*/ 301514 h 603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0398" h="603027">
                <a:moveTo>
                  <a:pt x="0" y="301514"/>
                </a:moveTo>
                <a:cubicBezTo>
                  <a:pt x="0" y="134992"/>
                  <a:pt x="163505" y="0"/>
                  <a:pt x="365199" y="0"/>
                </a:cubicBezTo>
                <a:cubicBezTo>
                  <a:pt x="566893" y="0"/>
                  <a:pt x="730398" y="134992"/>
                  <a:pt x="730398" y="301514"/>
                </a:cubicBezTo>
                <a:cubicBezTo>
                  <a:pt x="730398" y="468036"/>
                  <a:pt x="566893" y="603028"/>
                  <a:pt x="365199" y="603028"/>
                </a:cubicBezTo>
                <a:cubicBezTo>
                  <a:pt x="163505" y="603028"/>
                  <a:pt x="0" y="468036"/>
                  <a:pt x="0" y="301514"/>
                </a:cubicBezTo>
                <a:close/>
              </a:path>
            </a:pathLst>
          </a:custGeom>
          <a:solidFill>
            <a:schemeClr val="accent2"/>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13949" tIns="95296" rIns="113949" bIns="95296" numCol="1" spcCol="1270" anchor="ctr" anchorCtr="0">
            <a:noAutofit/>
          </a:bodyPr>
          <a:lstStyle/>
          <a:p>
            <a:pPr marL="0" lvl="0" indent="0" algn="ctr" defTabSz="488950">
              <a:lnSpc>
                <a:spcPct val="90000"/>
              </a:lnSpc>
              <a:spcBef>
                <a:spcPct val="0"/>
              </a:spcBef>
              <a:spcAft>
                <a:spcPct val="35000"/>
              </a:spcAft>
              <a:buNone/>
            </a:pPr>
            <a:r>
              <a:rPr lang="en-US" sz="1100" kern="1200" dirty="0" err="1"/>
              <a:t>Quickstarts</a:t>
            </a:r>
            <a:endParaRPr lang="en-US" sz="1100" kern="1200" dirty="0"/>
          </a:p>
        </p:txBody>
      </p:sp>
      <p:sp>
        <p:nvSpPr>
          <p:cNvPr id="11" name="Freeform 10">
            <a:extLst>
              <a:ext uri="{FF2B5EF4-FFF2-40B4-BE49-F238E27FC236}">
                <a16:creationId xmlns:a16="http://schemas.microsoft.com/office/drawing/2014/main" id="{0ABF391D-FC06-E84F-ACE2-F755482AB915}"/>
              </a:ext>
            </a:extLst>
          </p:cNvPr>
          <p:cNvSpPr/>
          <p:nvPr/>
        </p:nvSpPr>
        <p:spPr>
          <a:xfrm>
            <a:off x="7863106" y="3158558"/>
            <a:ext cx="3380479" cy="1892044"/>
          </a:xfrm>
          <a:custGeom>
            <a:avLst/>
            <a:gdLst>
              <a:gd name="connsiteX0" fmla="*/ 0 w 3380479"/>
              <a:gd name="connsiteY0" fmla="*/ 283807 h 1892044"/>
              <a:gd name="connsiteX1" fmla="*/ 2434457 w 3380479"/>
              <a:gd name="connsiteY1" fmla="*/ 283807 h 1892044"/>
              <a:gd name="connsiteX2" fmla="*/ 2434457 w 3380479"/>
              <a:gd name="connsiteY2" fmla="*/ 0 h 1892044"/>
              <a:gd name="connsiteX3" fmla="*/ 3380479 w 3380479"/>
              <a:gd name="connsiteY3" fmla="*/ 946022 h 1892044"/>
              <a:gd name="connsiteX4" fmla="*/ 2434457 w 3380479"/>
              <a:gd name="connsiteY4" fmla="*/ 1892044 h 1892044"/>
              <a:gd name="connsiteX5" fmla="*/ 2434457 w 3380479"/>
              <a:gd name="connsiteY5" fmla="*/ 1608237 h 1892044"/>
              <a:gd name="connsiteX6" fmla="*/ 0 w 3380479"/>
              <a:gd name="connsiteY6" fmla="*/ 1608237 h 1892044"/>
              <a:gd name="connsiteX7" fmla="*/ 0 w 3380479"/>
              <a:gd name="connsiteY7" fmla="*/ 283807 h 1892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0479" h="1892044">
                <a:moveTo>
                  <a:pt x="0" y="283807"/>
                </a:moveTo>
                <a:lnTo>
                  <a:pt x="2434457" y="283807"/>
                </a:lnTo>
                <a:lnTo>
                  <a:pt x="2434457" y="0"/>
                </a:lnTo>
                <a:lnTo>
                  <a:pt x="3380479" y="946022"/>
                </a:lnTo>
                <a:lnTo>
                  <a:pt x="2434457" y="1892044"/>
                </a:lnTo>
                <a:lnTo>
                  <a:pt x="2434457" y="1608237"/>
                </a:lnTo>
                <a:lnTo>
                  <a:pt x="0" y="1608237"/>
                </a:lnTo>
                <a:lnTo>
                  <a:pt x="0" y="283807"/>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78140" tIns="292062" rIns="678725" bIns="292062"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Links to additional info</a:t>
            </a:r>
          </a:p>
          <a:p>
            <a:pPr marL="114300" lvl="1" indent="-114300" algn="l" defTabSz="577850">
              <a:lnSpc>
                <a:spcPct val="90000"/>
              </a:lnSpc>
              <a:spcBef>
                <a:spcPct val="0"/>
              </a:spcBef>
              <a:spcAft>
                <a:spcPct val="15000"/>
              </a:spcAft>
              <a:buChar char="•"/>
            </a:pPr>
            <a:r>
              <a:rPr lang="en-US" sz="1300" dirty="0"/>
              <a:t>Code samples, use cases, and advanced features</a:t>
            </a:r>
            <a:endParaRPr lang="en-US" sz="1300" kern="1200" dirty="0"/>
          </a:p>
        </p:txBody>
      </p:sp>
      <p:sp>
        <p:nvSpPr>
          <p:cNvPr id="12" name="Freeform 11">
            <a:extLst>
              <a:ext uri="{FF2B5EF4-FFF2-40B4-BE49-F238E27FC236}">
                <a16:creationId xmlns:a16="http://schemas.microsoft.com/office/drawing/2014/main" id="{26E4C1E6-A71C-A54A-BAE3-E9737919678D}"/>
              </a:ext>
            </a:extLst>
          </p:cNvPr>
          <p:cNvSpPr/>
          <p:nvPr/>
        </p:nvSpPr>
        <p:spPr>
          <a:xfrm>
            <a:off x="7782932" y="3892865"/>
            <a:ext cx="906842" cy="461157"/>
          </a:xfrm>
          <a:custGeom>
            <a:avLst/>
            <a:gdLst>
              <a:gd name="connsiteX0" fmla="*/ 0 w 940599"/>
              <a:gd name="connsiteY0" fmla="*/ 231935 h 463870"/>
              <a:gd name="connsiteX1" fmla="*/ 470300 w 940599"/>
              <a:gd name="connsiteY1" fmla="*/ 0 h 463870"/>
              <a:gd name="connsiteX2" fmla="*/ 940600 w 940599"/>
              <a:gd name="connsiteY2" fmla="*/ 231935 h 463870"/>
              <a:gd name="connsiteX3" fmla="*/ 470300 w 940599"/>
              <a:gd name="connsiteY3" fmla="*/ 463870 h 463870"/>
              <a:gd name="connsiteX4" fmla="*/ 0 w 940599"/>
              <a:gd name="connsiteY4" fmla="*/ 231935 h 4638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0599" h="463870">
                <a:moveTo>
                  <a:pt x="0" y="231935"/>
                </a:moveTo>
                <a:cubicBezTo>
                  <a:pt x="0" y="103841"/>
                  <a:pt x="210560" y="0"/>
                  <a:pt x="470300" y="0"/>
                </a:cubicBezTo>
                <a:cubicBezTo>
                  <a:pt x="730040" y="0"/>
                  <a:pt x="940600" y="103841"/>
                  <a:pt x="940600" y="231935"/>
                </a:cubicBezTo>
                <a:cubicBezTo>
                  <a:pt x="940600" y="360029"/>
                  <a:pt x="730040" y="463870"/>
                  <a:pt x="470300" y="463870"/>
                </a:cubicBezTo>
                <a:cubicBezTo>
                  <a:pt x="210560" y="463870"/>
                  <a:pt x="0" y="360029"/>
                  <a:pt x="0" y="231935"/>
                </a:cubicBezTo>
                <a:close/>
              </a:path>
            </a:pathLst>
          </a:custGeom>
          <a:solidFill>
            <a:schemeClr val="accent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4733" tIns="74917" rIns="144733" bIns="74917" numCol="1" spcCol="1270" anchor="ctr" anchorCtr="0">
            <a:noAutofit/>
          </a:bodyPr>
          <a:lstStyle/>
          <a:p>
            <a:pPr marL="0" lvl="0" indent="0" algn="ctr" defTabSz="488950">
              <a:lnSpc>
                <a:spcPct val="90000"/>
              </a:lnSpc>
              <a:spcBef>
                <a:spcPct val="0"/>
              </a:spcBef>
              <a:spcAft>
                <a:spcPct val="35000"/>
              </a:spcAft>
              <a:buNone/>
            </a:pPr>
            <a:r>
              <a:rPr lang="en-US" sz="1100" kern="1200" dirty="0"/>
              <a:t>Advanced</a:t>
            </a:r>
            <a:r>
              <a:rPr lang="en-US" sz="1100" dirty="0"/>
              <a:t> use</a:t>
            </a:r>
            <a:endParaRPr lang="en-US" sz="1100" kern="1200" dirty="0"/>
          </a:p>
        </p:txBody>
      </p:sp>
      <p:graphicFrame>
        <p:nvGraphicFramePr>
          <p:cNvPr id="6" name="Diagram 5">
            <a:extLst>
              <a:ext uri="{FF2B5EF4-FFF2-40B4-BE49-F238E27FC236}">
                <a16:creationId xmlns:a16="http://schemas.microsoft.com/office/drawing/2014/main" id="{711D9C1E-E53A-6441-A3F2-7766DB49291E}"/>
              </a:ext>
            </a:extLst>
          </p:cNvPr>
          <p:cNvGraphicFramePr/>
          <p:nvPr>
            <p:extLst>
              <p:ext uri="{D42A27DB-BD31-4B8C-83A1-F6EECF244321}">
                <p14:modId xmlns:p14="http://schemas.microsoft.com/office/powerpoint/2010/main" val="287834394"/>
              </p:ext>
            </p:extLst>
          </p:nvPr>
        </p:nvGraphicFramePr>
        <p:xfrm>
          <a:off x="690880" y="1361440"/>
          <a:ext cx="9956800" cy="1127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a:extLst>
              <a:ext uri="{FF2B5EF4-FFF2-40B4-BE49-F238E27FC236}">
                <a16:creationId xmlns:a16="http://schemas.microsoft.com/office/drawing/2014/main" id="{792F6B29-D9E3-074B-B224-BA88CE25991E}"/>
              </a:ext>
            </a:extLst>
          </p:cNvPr>
          <p:cNvCxnSpPr/>
          <p:nvPr/>
        </p:nvCxnSpPr>
        <p:spPr>
          <a:xfrm>
            <a:off x="838200" y="5720862"/>
            <a:ext cx="963050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A280D76-6660-334F-8A63-DD5BD2EE842E}"/>
              </a:ext>
            </a:extLst>
          </p:cNvPr>
          <p:cNvSpPr txBox="1"/>
          <p:nvPr/>
        </p:nvSpPr>
        <p:spPr>
          <a:xfrm>
            <a:off x="2028092" y="5334001"/>
            <a:ext cx="8124093" cy="369332"/>
          </a:xfrm>
          <a:prstGeom prst="rect">
            <a:avLst/>
          </a:prstGeom>
          <a:noFill/>
        </p:spPr>
        <p:txBody>
          <a:bodyPr wrap="square" rtlCol="0">
            <a:spAutoFit/>
          </a:bodyPr>
          <a:lstStyle/>
          <a:p>
            <a:r>
              <a:rPr lang="en-US" dirty="0"/>
              <a:t>Showcase the product with </a:t>
            </a:r>
            <a:r>
              <a:rPr lang="en-US" dirty="0">
                <a:solidFill>
                  <a:srgbClr val="FF0000"/>
                </a:solidFill>
              </a:rPr>
              <a:t>tested </a:t>
            </a:r>
            <a:r>
              <a:rPr lang="en-US" dirty="0" err="1">
                <a:solidFill>
                  <a:srgbClr val="FF0000"/>
                </a:solidFill>
              </a:rPr>
              <a:t>quickstarts</a:t>
            </a:r>
            <a:r>
              <a:rPr lang="en-US" dirty="0">
                <a:solidFill>
                  <a:srgbClr val="FF0000"/>
                </a:solidFill>
              </a:rPr>
              <a:t> and examples.</a:t>
            </a:r>
            <a:endParaRPr lang="en-US" dirty="0"/>
          </a:p>
        </p:txBody>
      </p:sp>
    </p:spTree>
    <p:extLst>
      <p:ext uri="{BB962C8B-B14F-4D97-AF65-F5344CB8AC3E}">
        <p14:creationId xmlns:p14="http://schemas.microsoft.com/office/powerpoint/2010/main" val="2047692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8587-2D2F-CE41-A045-9C4D74414B1D}"/>
              </a:ext>
            </a:extLst>
          </p:cNvPr>
          <p:cNvSpPr>
            <a:spLocks noGrp="1"/>
          </p:cNvSpPr>
          <p:nvPr>
            <p:ph type="title"/>
          </p:nvPr>
        </p:nvSpPr>
        <p:spPr>
          <a:xfrm>
            <a:off x="838200" y="82062"/>
            <a:ext cx="10515600" cy="1195753"/>
          </a:xfrm>
        </p:spPr>
        <p:txBody>
          <a:bodyPr>
            <a:normAutofit fontScale="90000"/>
          </a:bodyPr>
          <a:lstStyle/>
          <a:p>
            <a:r>
              <a:rPr lang="en-US" dirty="0"/>
              <a:t>Developer Zone web pages for Try phase (also includes Discover elements)</a:t>
            </a:r>
          </a:p>
        </p:txBody>
      </p:sp>
      <p:pic>
        <p:nvPicPr>
          <p:cNvPr id="7" name="Content Placeholder 6" descr="A screenshot of a social media post&#10;&#10;Description automatically generated">
            <a:extLst>
              <a:ext uri="{FF2B5EF4-FFF2-40B4-BE49-F238E27FC236}">
                <a16:creationId xmlns:a16="http://schemas.microsoft.com/office/drawing/2014/main" id="{85BC7950-53BD-4F47-A833-D2795D9F24AD}"/>
              </a:ext>
            </a:extLst>
          </p:cNvPr>
          <p:cNvPicPr>
            <a:picLocks noGrp="1" noChangeAspect="1"/>
          </p:cNvPicPr>
          <p:nvPr>
            <p:ph idx="1"/>
          </p:nvPr>
        </p:nvPicPr>
        <p:blipFill>
          <a:blip r:embed="rId3"/>
          <a:stretch>
            <a:fillRect/>
          </a:stretch>
        </p:blipFill>
        <p:spPr>
          <a:xfrm>
            <a:off x="2593479" y="1197218"/>
            <a:ext cx="7005042" cy="5167313"/>
          </a:xfrm>
        </p:spPr>
      </p:pic>
    </p:spTree>
    <p:extLst>
      <p:ext uri="{BB962C8B-B14F-4D97-AF65-F5344CB8AC3E}">
        <p14:creationId xmlns:p14="http://schemas.microsoft.com/office/powerpoint/2010/main" val="2683162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1701</TotalTime>
  <Words>1643</Words>
  <Application>Microsoft Macintosh PowerPoint</Application>
  <PresentationFormat>Widescreen</PresentationFormat>
  <Paragraphs>250</Paragraphs>
  <Slides>18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Jane (Enterprise Developer)</vt:lpstr>
      <vt:lpstr>Problem statement</vt:lpstr>
      <vt:lpstr>Strategy: Curate content and publish to developer.ibm.com</vt:lpstr>
      <vt:lpstr>Assumptions</vt:lpstr>
      <vt:lpstr>PowerPoint Presentation</vt:lpstr>
      <vt:lpstr>Discover Steps   </vt:lpstr>
      <vt:lpstr>Content plan for Discover Phase</vt:lpstr>
      <vt:lpstr>Try Steps  </vt:lpstr>
      <vt:lpstr>Developer Zone web pages for Try phase (also includes Discover elements)</vt:lpstr>
      <vt:lpstr>Try – Developer Tool Quickstart Detail</vt:lpstr>
      <vt:lpstr>Try – Migration Quickstart Detail</vt:lpstr>
      <vt:lpstr>Advantages of the Developer Zone</vt:lpstr>
      <vt:lpstr>Inventory of content for the Dev Zone</vt:lpstr>
      <vt:lpstr>Content formats and locations for Try Phase</vt:lpstr>
      <vt:lpstr>Links for additional Discovery</vt:lpstr>
      <vt:lpstr>Deploy Steps  </vt:lpstr>
      <vt:lpstr>Content formats and locations for Deploy Phase</vt:lpstr>
      <vt:lpstr>Summary of proposals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Jane</dc:title>
  <dc:creator>Barbara Schramm</dc:creator>
  <cp:lastModifiedBy>Barbara Schramm</cp:lastModifiedBy>
  <cp:revision>71</cp:revision>
  <dcterms:created xsi:type="dcterms:W3CDTF">2019-11-05T01:33:54Z</dcterms:created>
  <dcterms:modified xsi:type="dcterms:W3CDTF">2019-11-12T18:47:22Z</dcterms:modified>
</cp:coreProperties>
</file>