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64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9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4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4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6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1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27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5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67BFF6A-A2CB-4F9B-9C52-E792BF98A5C3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42C4876-3C41-46EB-92CE-92FF1C74E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988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vmexpress.org/" TargetMode="External"/><Relationship Id="rId2" Type="http://schemas.openxmlformats.org/officeDocument/2006/relationships/hyperlink" Target="https://hexus.net/tech/news/ram/144145-jedec-releases-final-specification-ddr5-sdra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novo.com/br/pt/glossary/optane-memory/" TargetMode="External"/><Relationship Id="rId5" Type="http://schemas.openxmlformats.org/officeDocument/2006/relationships/hyperlink" Target="https://www.design-reuse.com/industryexpertblogs/50739/hbm3-next-generation-memory-standard.html" TargetMode="External"/><Relationship Id="rId4" Type="http://schemas.openxmlformats.org/officeDocument/2006/relationships/hyperlink" Target="https://sst.semiconductor-digest.com/2018/12/jedec-updates-groundbreaking-high-bandwidth-memory-standa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 que é hardware? Veja para que serve, exemplos, tipos existentes e mais">
            <a:extLst>
              <a:ext uri="{FF2B5EF4-FFF2-40B4-BE49-F238E27FC236}">
                <a16:creationId xmlns:a16="http://schemas.microsoft.com/office/drawing/2014/main" id="{C204D15D-2165-D701-ACC2-33AD1001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" r="-1" b="12028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167EBB-DF76-9B4C-681E-AC4D70F00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Evolução e avanços das tecnologias de memoria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74F66-A5E1-9B0E-84D8-CA618B78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DDR5, NVMe ,HBM e Optane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F2412-B978-EF8E-041B-A0F2D1E2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958AF-8BA1-C40B-1023-5DAC66F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memória DDR5 (Double Data Rate 5) é a quinta geração de memória RAM DDR, lançada em 2020, projetada para atender às demandas crescentes de desempenho em computadores e servidores. Comparada à DDR4, traz melhorias significativas, incluindo: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Maior largura de banda</a:t>
            </a:r>
            <a:r>
              <a:rPr lang="pt-BR" dirty="0"/>
              <a:t>: Taxas de transferência que começam em 4800 MT/s (</a:t>
            </a:r>
            <a:r>
              <a:rPr lang="pt-BR" dirty="0" err="1"/>
              <a:t>megatransfers</a:t>
            </a:r>
            <a:r>
              <a:rPr lang="pt-BR" dirty="0"/>
              <a:t> por segundo) e podem ultrapassar 8400 MT/s em versões futuras.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Maior capacidade por módulo</a:t>
            </a:r>
            <a:r>
              <a:rPr lang="pt-BR" dirty="0"/>
              <a:t>: Suporta até 128 GB por módulo, dobrando o limite da DDR4.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Eficiência energética</a:t>
            </a:r>
            <a:r>
              <a:rPr lang="pt-BR" dirty="0"/>
              <a:t>: Opera em uma tensão reduzida de 1,1V, economizando energia e reduzindo o calor.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Inovação na arquitetura</a:t>
            </a:r>
            <a:r>
              <a:rPr lang="pt-BR" dirty="0"/>
              <a:t>: Introduz dois </a:t>
            </a:r>
            <a:r>
              <a:rPr lang="pt-BR" dirty="0" err="1"/>
              <a:t>subcanais</a:t>
            </a:r>
            <a:r>
              <a:rPr lang="pt-BR" dirty="0"/>
              <a:t> de 32 bits por módulo, melhorando a eficiência na transferência de dados.</a:t>
            </a:r>
          </a:p>
          <a:p>
            <a:r>
              <a:rPr lang="pt-BR" dirty="0"/>
              <a:t>A DDR5 é amplamente utilizada em servidores, desktops de alta performance e aplicações exigentes como inteligência artificial e análises de big data.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5514EDF-E906-0F01-A7E0-2591BFD00CF5}"/>
              </a:ext>
            </a:extLst>
          </p:cNvPr>
          <p:cNvSpPr txBox="1">
            <a:spLocks/>
          </p:cNvSpPr>
          <p:nvPr/>
        </p:nvSpPr>
        <p:spPr>
          <a:xfrm>
            <a:off x="1111370" y="1216175"/>
            <a:ext cx="2365075" cy="47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Lançamento: 2020</a:t>
            </a:r>
          </a:p>
        </p:txBody>
      </p:sp>
    </p:spTree>
    <p:extLst>
      <p:ext uri="{BB962C8B-B14F-4D97-AF65-F5344CB8AC3E}">
        <p14:creationId xmlns:p14="http://schemas.microsoft.com/office/powerpoint/2010/main" val="35361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76AE-E859-0D27-5FA6-9377FDD1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0F66E-6C96-2C6B-36D5-5ABB63E0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 </a:t>
            </a:r>
            <a:r>
              <a:rPr lang="pt-BR" b="1" dirty="0" err="1"/>
              <a:t>NVMe</a:t>
            </a:r>
            <a:r>
              <a:rPr lang="pt-BR" b="1" dirty="0"/>
              <a:t> (Non-</a:t>
            </a:r>
            <a:r>
              <a:rPr lang="pt-BR" b="1" dirty="0" err="1"/>
              <a:t>Volatile</a:t>
            </a:r>
            <a:r>
              <a:rPr lang="pt-BR" b="1" dirty="0"/>
              <a:t> </a:t>
            </a:r>
            <a:r>
              <a:rPr lang="pt-BR" b="1" dirty="0" err="1"/>
              <a:t>Memory</a:t>
            </a:r>
            <a:r>
              <a:rPr lang="pt-BR" b="1" dirty="0"/>
              <a:t> Express)</a:t>
            </a:r>
            <a:r>
              <a:rPr lang="pt-BR" dirty="0"/>
              <a:t> é um protocolo de comunicação projetado para acessar memórias de armazenamento não voláteis, como </a:t>
            </a:r>
            <a:r>
              <a:rPr lang="pt-BR" dirty="0" err="1"/>
              <a:t>SSDs</a:t>
            </a:r>
            <a:r>
              <a:rPr lang="pt-BR" dirty="0"/>
              <a:t>, de forma mais rápida e eficiente do que interfaces antigas como SATA. Desenvolvido para trabalhar sobre o barramento PCI Express (</a:t>
            </a:r>
            <a:r>
              <a:rPr lang="pt-BR" dirty="0" err="1"/>
              <a:t>PCIe</a:t>
            </a:r>
            <a:r>
              <a:rPr lang="pt-BR" dirty="0"/>
              <a:t>), ele proporciona </a:t>
            </a:r>
            <a:r>
              <a:rPr lang="pt-BR" b="1" dirty="0"/>
              <a:t>baixa latência</a:t>
            </a:r>
            <a:r>
              <a:rPr lang="pt-BR" dirty="0"/>
              <a:t> e </a:t>
            </a:r>
            <a:r>
              <a:rPr lang="pt-BR" b="1" dirty="0"/>
              <a:t>altas taxas de transferência de dados</a:t>
            </a:r>
            <a:r>
              <a:rPr lang="pt-BR" dirty="0"/>
              <a:t>, aproveitando plenamente o desempenho de memórias flash modernas e outras tecnologias de armazenamento emergentes.</a:t>
            </a:r>
          </a:p>
          <a:p>
            <a:r>
              <a:rPr lang="pt-BR" b="1" dirty="0"/>
              <a:t>Evoluções e Melhorias do </a:t>
            </a:r>
            <a:r>
              <a:rPr lang="pt-BR" b="1" dirty="0" err="1"/>
              <a:t>NVMe</a:t>
            </a:r>
            <a:endParaRPr lang="pt-BR" b="1" dirty="0"/>
          </a:p>
          <a:p>
            <a:r>
              <a:rPr lang="pt-BR" dirty="0"/>
              <a:t>Desde o seu lançamento em 2011, o </a:t>
            </a:r>
            <a:r>
              <a:rPr lang="pt-BR" dirty="0" err="1"/>
              <a:t>NVMe</a:t>
            </a:r>
            <a:r>
              <a:rPr lang="pt-BR" dirty="0"/>
              <a:t> evoluiu significativamente. A introdução da especificação </a:t>
            </a:r>
            <a:r>
              <a:rPr lang="pt-BR" b="1" dirty="0" err="1"/>
              <a:t>NVMe</a:t>
            </a:r>
            <a:r>
              <a:rPr lang="pt-BR" b="1" dirty="0"/>
              <a:t> 2.0</a:t>
            </a:r>
            <a:r>
              <a:rPr lang="pt-BR" dirty="0"/>
              <a:t> em 2021 trouxe avanços importantes,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Zoned</a:t>
            </a:r>
            <a:r>
              <a:rPr lang="pt-BR" b="1" dirty="0"/>
              <a:t> </a:t>
            </a:r>
            <a:r>
              <a:rPr lang="pt-BR" b="1" dirty="0" err="1"/>
              <a:t>Namespaces</a:t>
            </a:r>
            <a:r>
              <a:rPr lang="pt-BR" b="1" dirty="0"/>
              <a:t> (ZNS)</a:t>
            </a:r>
            <a:r>
              <a:rPr lang="pt-BR" dirty="0"/>
              <a:t>: Permite ao host colaborar com o dispositivo para melhor organização de dados, aumentando o desempenho e reduzindo custos.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Key </a:t>
            </a:r>
            <a:r>
              <a:rPr lang="pt-BR" b="1" dirty="0" err="1"/>
              <a:t>Value</a:t>
            </a:r>
            <a:r>
              <a:rPr lang="pt-BR" b="1" dirty="0"/>
              <a:t> (KV) Command Set</a:t>
            </a:r>
            <a:r>
              <a:rPr lang="pt-BR" dirty="0"/>
              <a:t>: Usa chaves para acessar dados em vez de endereços de blocos, simplificando o acesso para aplicações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Rotational</a:t>
            </a:r>
            <a:r>
              <a:rPr lang="pt-BR" b="1" dirty="0"/>
              <a:t> Media </a:t>
            </a:r>
            <a:r>
              <a:rPr lang="pt-BR" b="1" dirty="0" err="1"/>
              <a:t>Support</a:t>
            </a:r>
            <a:r>
              <a:rPr lang="pt-BR" dirty="0"/>
              <a:t>: Expansão para suportar discos rígidos (</a:t>
            </a:r>
            <a:r>
              <a:rPr lang="pt-BR" dirty="0" err="1"/>
              <a:t>HDDs</a:t>
            </a:r>
            <a:r>
              <a:rPr lang="pt-BR" dirty="0"/>
              <a:t>) com melhorias no gerenciamento.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Endurance </a:t>
            </a:r>
            <a:r>
              <a:rPr lang="pt-BR" b="1" dirty="0" err="1"/>
              <a:t>Group</a:t>
            </a:r>
            <a:r>
              <a:rPr lang="pt-BR" b="1" dirty="0"/>
              <a:t> Management</a:t>
            </a:r>
            <a:r>
              <a:rPr lang="pt-BR" dirty="0"/>
              <a:t>: Oferece maior granularidade na gestão de uso de memória para prolongar a vida útil do SSD.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Cópia Simples</a:t>
            </a:r>
            <a:r>
              <a:rPr lang="pt-BR" dirty="0"/>
              <a:t>: Executa operações de cópia diretamente no dispositivo, reduzindo a carga do processador do sistema.</a:t>
            </a:r>
          </a:p>
          <a:p>
            <a:r>
              <a:rPr lang="pt-BR" dirty="0"/>
              <a:t>Essas mudanças tornam o </a:t>
            </a:r>
            <a:r>
              <a:rPr lang="pt-BR" dirty="0" err="1"/>
              <a:t>NVMe</a:t>
            </a:r>
            <a:r>
              <a:rPr lang="pt-BR" dirty="0"/>
              <a:t> mais versátil, permitindo seu uso em aplicações que vão desde dispositivos móveis até grandes data centers, mantendo compatibilidade com versões anteriores.</a:t>
            </a:r>
          </a:p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94CEEA2-42D5-9174-2DD6-695BF22EB406}"/>
              </a:ext>
            </a:extLst>
          </p:cNvPr>
          <p:cNvSpPr txBox="1">
            <a:spLocks/>
          </p:cNvSpPr>
          <p:nvPr/>
        </p:nvSpPr>
        <p:spPr>
          <a:xfrm>
            <a:off x="1128621" y="1216175"/>
            <a:ext cx="2183921" cy="36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Lançamento:2011</a:t>
            </a:r>
          </a:p>
        </p:txBody>
      </p:sp>
    </p:spTree>
    <p:extLst>
      <p:ext uri="{BB962C8B-B14F-4D97-AF65-F5344CB8AC3E}">
        <p14:creationId xmlns:p14="http://schemas.microsoft.com/office/powerpoint/2010/main" val="37874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A054-E7E0-C23F-A4B6-2068992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4A22A-8B16-6FD3-2B82-371E0967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 High Bandwidth </a:t>
            </a:r>
            <a:r>
              <a:rPr lang="pt-BR" dirty="0" err="1"/>
              <a:t>Memory</a:t>
            </a:r>
            <a:r>
              <a:rPr lang="pt-BR" dirty="0"/>
              <a:t> (HBM) é uma tecnologia de memória avançada desenvolvida para atender às demandas de aplicações que exigem alta largura de banda, como </a:t>
            </a:r>
            <a:r>
              <a:rPr lang="pt-BR" dirty="0" err="1"/>
              <a:t>GPUs</a:t>
            </a:r>
            <a:r>
              <a:rPr lang="pt-BR" dirty="0"/>
              <a:t>, computação de alto desempenho (HPC) e inteligência artificial. Utilizando tecnologias como </a:t>
            </a:r>
            <a:r>
              <a:rPr lang="pt-BR" dirty="0" err="1"/>
              <a:t>Wide</a:t>
            </a:r>
            <a:r>
              <a:rPr lang="pt-BR" dirty="0"/>
              <a:t> I/O e </a:t>
            </a:r>
            <a:r>
              <a:rPr lang="pt-BR" i="1" dirty="0" err="1"/>
              <a:t>Through</a:t>
            </a:r>
            <a:r>
              <a:rPr lang="pt-BR" i="1" dirty="0"/>
              <a:t>-Silicon Vias</a:t>
            </a:r>
            <a:r>
              <a:rPr lang="pt-BR" dirty="0"/>
              <a:t> (</a:t>
            </a:r>
            <a:r>
              <a:rPr lang="pt-BR" dirty="0" err="1"/>
              <a:t>TSVs</a:t>
            </a:r>
            <a:r>
              <a:rPr lang="pt-BR" dirty="0"/>
              <a:t>), a HBM integra camadas de memória empilhadas verticalmente, conectadas a uma interface de larga escala com o processador. Essa arquitetura reduz latência e consumo energético, além de aumentar significativamente a densidade e a velocidade de transferência.</a:t>
            </a:r>
          </a:p>
          <a:p>
            <a:r>
              <a:rPr lang="pt-BR" b="1" dirty="0"/>
              <a:t>Evoluções da HBM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HBM1 (2013)</a:t>
            </a:r>
            <a:r>
              <a:rPr lang="pt-BR" dirty="0"/>
              <a:t>: Introdução com largura de banda de até 128 GB/s por módulo.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HBM2 (2016)</a:t>
            </a:r>
            <a:r>
              <a:rPr lang="pt-BR" dirty="0"/>
              <a:t>: Aumento da largura de banda para 256 GB/s por módulo e maior densidade por </a:t>
            </a:r>
            <a:r>
              <a:rPr lang="pt-BR" dirty="0" err="1"/>
              <a:t>stack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HBM3 (2022)</a:t>
            </a:r>
            <a:r>
              <a:rPr lang="pt-BR" dirty="0"/>
              <a:t>: Duplica a taxa de transferência por pino em relação à HBM2, alcançando até 819 GB/s por dispositivo. Suporta configurações de 4 a 16 camadas, com maior eficiência energética graças a sinais de baixa tensão e correção de erros avançada (</a:t>
            </a:r>
            <a:r>
              <a:rPr lang="pt-BR" i="1" dirty="0" err="1"/>
              <a:t>symbol-based</a:t>
            </a:r>
            <a:r>
              <a:rPr lang="pt-BR" i="1" dirty="0"/>
              <a:t> ECC</a:t>
            </a:r>
            <a:r>
              <a:rPr lang="pt-BR" dirty="0"/>
              <a:t>).</a:t>
            </a:r>
          </a:p>
          <a:p>
            <a:r>
              <a:rPr lang="pt-BR" dirty="0"/>
              <a:t>A especificação HBM3 introduziu ainda 16 canais independentes (32 </a:t>
            </a:r>
            <a:r>
              <a:rPr lang="pt-BR" dirty="0" err="1"/>
              <a:t>pseudo-canais</a:t>
            </a:r>
            <a:r>
              <a:rPr lang="pt-BR" dirty="0"/>
              <a:t>) e configurações que permitem densidades de até 64 GB por módulo, beneficiando aplicações de servidores e data centers, além de oferecer robustez em cenários críticos de confiabilidade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CF007C-75ED-0D2F-3E94-57310C9ABC0F}"/>
              </a:ext>
            </a:extLst>
          </p:cNvPr>
          <p:cNvSpPr txBox="1">
            <a:spLocks/>
          </p:cNvSpPr>
          <p:nvPr/>
        </p:nvSpPr>
        <p:spPr>
          <a:xfrm>
            <a:off x="1145876" y="1216175"/>
            <a:ext cx="2106282" cy="474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Lançamento:2013</a:t>
            </a:r>
          </a:p>
        </p:txBody>
      </p:sp>
    </p:spTree>
    <p:extLst>
      <p:ext uri="{BB962C8B-B14F-4D97-AF65-F5344CB8AC3E}">
        <p14:creationId xmlns:p14="http://schemas.microsoft.com/office/powerpoint/2010/main" val="8696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B3203-8293-FA95-FF9D-1DB9D5A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Optane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F61D-1951-0C06-A113-9EE921FF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Intel </a:t>
            </a:r>
            <a:r>
              <a:rPr lang="pt-BR" b="1" dirty="0" err="1"/>
              <a:t>Optane</a:t>
            </a:r>
            <a:r>
              <a:rPr lang="pt-BR" dirty="0"/>
              <a:t> é uma tecnologia de memória desenvolvida para reduzir os gargalos de armazenamento e memória em sistemas de computação modernos. Utilizando 3D </a:t>
            </a:r>
            <a:r>
              <a:rPr lang="pt-BR" dirty="0" err="1"/>
              <a:t>XPoint</a:t>
            </a:r>
            <a:r>
              <a:rPr lang="pt-BR" dirty="0"/>
              <a:t>, um novo tipo de meio de armazenamento, o </a:t>
            </a:r>
            <a:r>
              <a:rPr lang="pt-BR" dirty="0" err="1"/>
              <a:t>Optane</a:t>
            </a:r>
            <a:r>
              <a:rPr lang="pt-BR" dirty="0"/>
              <a:t> apresenta baixa latência e alta durabilidade, sendo significativamente mais rápido que </a:t>
            </a:r>
            <a:r>
              <a:rPr lang="pt-BR" dirty="0" err="1"/>
              <a:t>SSDs</a:t>
            </a:r>
            <a:r>
              <a:rPr lang="pt-BR" dirty="0"/>
              <a:t> baseados em NAND tradicionais.</a:t>
            </a:r>
          </a:p>
          <a:p>
            <a:r>
              <a:rPr lang="pt-BR" dirty="0" err="1"/>
              <a:t>Optane</a:t>
            </a:r>
            <a:r>
              <a:rPr lang="pt-BR" dirty="0"/>
              <a:t> é implementado de duas formas principais: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Memória Persistente (</a:t>
            </a:r>
            <a:r>
              <a:rPr lang="pt-BR" b="1" dirty="0" err="1"/>
              <a:t>Persistent</a:t>
            </a:r>
            <a:r>
              <a:rPr lang="pt-BR" b="1" dirty="0"/>
              <a:t> </a:t>
            </a:r>
            <a:r>
              <a:rPr lang="pt-BR" b="1" dirty="0" err="1"/>
              <a:t>Memory</a:t>
            </a:r>
            <a:r>
              <a:rPr lang="pt-BR" b="1" dirty="0"/>
              <a:t> - </a:t>
            </a:r>
            <a:r>
              <a:rPr lang="pt-BR" b="1" dirty="0" err="1"/>
              <a:t>PMem</a:t>
            </a:r>
            <a:r>
              <a:rPr lang="pt-BR" b="1" dirty="0"/>
              <a:t>)</a:t>
            </a:r>
            <a:r>
              <a:rPr lang="pt-BR" dirty="0"/>
              <a:t>: Usada em servidores e data centers, combina alta capacidade (até 512 GB por módulo DIMM) e persistência, mantendo dados mesmo em caso de perda de energia. Isso permite reinícios mais rápidos de bancos de dados em memória e escalabilidade de sistemas a custos mais baixos comparados à DRAM.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SSD </a:t>
            </a:r>
            <a:r>
              <a:rPr lang="pt-BR" b="1" dirty="0" err="1"/>
              <a:t>Optane</a:t>
            </a:r>
            <a:r>
              <a:rPr lang="pt-BR" dirty="0"/>
              <a:t>: Voltado para armazenamento, oferece desempenho consistente e alta resistência, ideal para cargas intensivas como bancos de dados e processamento transacional. </a:t>
            </a:r>
            <a:r>
              <a:rPr lang="pt-BR" dirty="0" err="1"/>
              <a:t>Optane</a:t>
            </a:r>
            <a:r>
              <a:rPr lang="pt-BR" dirty="0"/>
              <a:t> também pode funcionar como cache, acelerando discos rígidos e aumentando a responsividade do sistema.</a:t>
            </a:r>
          </a:p>
          <a:p>
            <a:r>
              <a:rPr lang="pt-BR" dirty="0"/>
              <a:t>A tecnologia estreou em 2017 como uma solução intermediária entre DRAM e NAND SSD, abordando limitações de capacidade e latência. Apesar de suas vantagens, seu custo e requisitos específicos limitaram sua adoção, sendo mais usada em configurações de alto desempenho e ambientes empresariais.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47BD9FF-EBFA-24E7-197E-191F97FAEF83}"/>
              </a:ext>
            </a:extLst>
          </p:cNvPr>
          <p:cNvSpPr txBox="1">
            <a:spLocks/>
          </p:cNvSpPr>
          <p:nvPr/>
        </p:nvSpPr>
        <p:spPr>
          <a:xfrm>
            <a:off x="1197634" y="1250681"/>
            <a:ext cx="2089030" cy="44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 Lançamento:2017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90DDE-7440-ACB3-2924-05A9332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</a:t>
            </a:r>
            <a:r>
              <a:rPr lang="pt-BR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bibliograficas</a:t>
            </a:r>
            <a:endParaRPr lang="pt-B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362EF-0536-6435-E1EF-BD2C1F53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https://hexus.net/tech/news/ram/144145-jedec-releases-final-specification-ddr5-sdram/</a:t>
            </a:r>
            <a:endParaRPr lang="pt-BR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https://nvmexpress.org</a:t>
            </a:r>
            <a:endParaRPr lang="pt-BR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https://sst.semiconductor-digest.com/2018/12/jedec-updates-groundbreaking-high-bandwidth-memory-standard/</a:t>
            </a:r>
            <a:endParaRPr lang="pt-BR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https://www.design-reuse.com/industryexpertblogs/50739/hbm3-next-generation-memory-standard.html</a:t>
            </a:r>
            <a:endParaRPr lang="pt-BR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https://www.lenovo.com/br/pt/glossary/optane-memory/</a:t>
            </a:r>
            <a:endParaRPr lang="pt-BR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>
              <a:solidFill>
                <a:schemeClr val="bg1"/>
              </a:solidFill>
            </a:endParaRPr>
          </a:p>
          <a:p>
            <a:endParaRPr lang="pt-B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595536012FA459488E987D822B543" ma:contentTypeVersion="13" ma:contentTypeDescription="Create a new document." ma:contentTypeScope="" ma:versionID="a45311a8c129f4c7147650bd8c736017">
  <xsd:schema xmlns:xsd="http://www.w3.org/2001/XMLSchema" xmlns:xs="http://www.w3.org/2001/XMLSchema" xmlns:p="http://schemas.microsoft.com/office/2006/metadata/properties" xmlns:ns3="4d3a03af-e1f8-4243-b63b-c2b576c84f64" xmlns:ns4="a5b55b5e-eb24-40e5-a72f-2d0be34827b5" targetNamespace="http://schemas.microsoft.com/office/2006/metadata/properties" ma:root="true" ma:fieldsID="dd840349e9055af3c986f4e9011f3c53" ns3:_="" ns4:_="">
    <xsd:import namespace="4d3a03af-e1f8-4243-b63b-c2b576c84f64"/>
    <xsd:import namespace="a5b55b5e-eb24-40e5-a72f-2d0be34827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a03af-e1f8-4243-b63b-c2b576c84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55b5e-eb24-40e5-a72f-2d0be34827b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3a03af-e1f8-4243-b63b-c2b576c84f64" xsi:nil="true"/>
  </documentManagement>
</p:properties>
</file>

<file path=customXml/itemProps1.xml><?xml version="1.0" encoding="utf-8"?>
<ds:datastoreItem xmlns:ds="http://schemas.openxmlformats.org/officeDocument/2006/customXml" ds:itemID="{422CAFA3-915F-446F-B6BE-A00919522D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57881-F9B6-45F4-A4A2-8C4C619BC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a03af-e1f8-4243-b63b-c2b576c84f64"/>
    <ds:schemaRef ds:uri="a5b55b5e-eb24-40e5-a72f-2d0be34827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235F20-43BE-4696-B7E2-FB6D4BBFE592}">
  <ds:schemaRefs>
    <ds:schemaRef ds:uri="4d3a03af-e1f8-4243-b63b-c2b576c84f64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5b55b5e-eb24-40e5-a72f-2d0be34827b5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949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Evolução e avanços das tecnologias de memoria</vt:lpstr>
      <vt:lpstr>DDR5</vt:lpstr>
      <vt:lpstr>NVMe</vt:lpstr>
      <vt:lpstr>HBM</vt:lpstr>
      <vt:lpstr>Optane</vt:lpstr>
      <vt:lpstr>Referências bibliograficas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Kauan Reis dos Santos - 824124128</dc:creator>
  <cp:lastModifiedBy>Kauan Reis dos Santos - 824124128</cp:lastModifiedBy>
  <cp:revision>1</cp:revision>
  <dcterms:created xsi:type="dcterms:W3CDTF">2024-11-19T16:19:22Z</dcterms:created>
  <dcterms:modified xsi:type="dcterms:W3CDTF">2024-11-19T17:13:40Z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0x010100908595536012FA459488E987D822B543</vt:lpwstr>
  </property>
</Properties>
</file>