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7" r:id="rId3"/>
    <p:sldId id="273" r:id="rId4"/>
    <p:sldId id="274" r:id="rId5"/>
    <p:sldId id="275" r:id="rId6"/>
    <p:sldId id="280" r:id="rId7"/>
    <p:sldId id="281" r:id="rId8"/>
    <p:sldId id="282" r:id="rId9"/>
    <p:sldId id="258" r:id="rId10"/>
    <p:sldId id="259" r:id="rId11"/>
    <p:sldId id="272" r:id="rId12"/>
    <p:sldId id="261" r:id="rId13"/>
    <p:sldId id="262" r:id="rId14"/>
    <p:sldId id="263" r:id="rId15"/>
    <p:sldId id="276" r:id="rId16"/>
    <p:sldId id="264" r:id="rId17"/>
    <p:sldId id="265" r:id="rId18"/>
    <p:sldId id="266" r:id="rId19"/>
    <p:sldId id="267" r:id="rId20"/>
    <p:sldId id="268" r:id="rId21"/>
    <p:sldId id="271" r:id="rId22"/>
    <p:sldId id="269" r:id="rId23"/>
    <p:sldId id="270" r:id="rId24"/>
    <p:sldId id="277" r:id="rId25"/>
    <p:sldId id="278" r:id="rId26"/>
    <p:sldId id="284" r:id="rId27"/>
    <p:sldId id="285" r:id="rId28"/>
    <p:sldId id="286" r:id="rId29"/>
    <p:sldId id="296" r:id="rId30"/>
    <p:sldId id="287" r:id="rId31"/>
    <p:sldId id="288" r:id="rId32"/>
    <p:sldId id="289" r:id="rId33"/>
    <p:sldId id="291" r:id="rId34"/>
    <p:sldId id="293" r:id="rId35"/>
    <p:sldId id="294" r:id="rId36"/>
    <p:sldId id="297" r:id="rId37"/>
    <p:sldId id="298" r:id="rId38"/>
    <p:sldId id="295" r:id="rId39"/>
    <p:sldId id="28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6210C-910B-403F-A1E8-0567BB77C95B}" type="datetimeFigureOut">
              <a:rPr lang="en-US" smtClean="0"/>
              <a:pPr/>
              <a:t>5/4/2015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0E1B2-27AD-442A-86E7-8BBFBC9CD247}" type="slidenum">
              <a:rPr lang="en-US" smtClean="0"/>
              <a:pPr/>
              <a:t>‹#›</a:t>
            </a:fld>
            <a:endParaRPr lang="en-US"/>
          </a:p>
        </p:txBody>
      </p:sp>
    </p:spTree>
    <p:extLst>
      <p:ext uri="{BB962C8B-B14F-4D97-AF65-F5344CB8AC3E}">
        <p14:creationId xmlns:p14="http://schemas.microsoft.com/office/powerpoint/2010/main" val="232204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80E1B2-27AD-442A-86E7-8BBFBC9CD247}" type="slidenum">
              <a:rPr lang="en-US" smtClean="0"/>
              <a:pPr/>
              <a:t>1</a:t>
            </a:fld>
            <a:endParaRPr lang="en-US"/>
          </a:p>
        </p:txBody>
      </p:sp>
    </p:spTree>
    <p:extLst>
      <p:ext uri="{BB962C8B-B14F-4D97-AF65-F5344CB8AC3E}">
        <p14:creationId xmlns:p14="http://schemas.microsoft.com/office/powerpoint/2010/main" val="3139554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80E1B2-27AD-442A-86E7-8BBFBC9CD247}" type="slidenum">
              <a:rPr lang="en-US" smtClean="0"/>
              <a:pPr/>
              <a:t>17</a:t>
            </a:fld>
            <a:endParaRPr lang="en-US"/>
          </a:p>
        </p:txBody>
      </p:sp>
    </p:spTree>
    <p:extLst>
      <p:ext uri="{BB962C8B-B14F-4D97-AF65-F5344CB8AC3E}">
        <p14:creationId xmlns:p14="http://schemas.microsoft.com/office/powerpoint/2010/main" val="531961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333C16-8BEE-4B16-84C7-60A4A8891C89}"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Slide Number Placeholder 5"/>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55F84-0A32-4965-BD91-3CCA30D48D16}"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Slide Number Placeholder 5"/>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B76D1-0AAF-4EDC-97A4-637B51ABA118}"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Slide Number Placeholder 5"/>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10306-F90C-40D3-9B6B-7C9515718622}"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Slide Number Placeholder 5"/>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0CAD9E-941C-4239-9F15-2B1A6BC44A4F}" type="datetime1">
              <a:rPr lang="en-US" smtClean="0"/>
              <a:pPr/>
              <a:t>5/4/2015</a:t>
            </a:fld>
            <a:endParaRPr lang="en-US"/>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Slide Number Placeholder 5"/>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3F0A75-BAE2-4B8E-B141-4CB913D0F5FA}" type="datetime1">
              <a:rPr lang="en-US" smtClean="0"/>
              <a:pPr/>
              <a:t>5/4/2015</a:t>
            </a:fld>
            <a:endParaRPr lang="en-US"/>
          </a:p>
        </p:txBody>
      </p:sp>
      <p:sp>
        <p:nvSpPr>
          <p:cNvPr id="6" name="Footer Placeholder 5"/>
          <p:cNvSpPr>
            <a:spLocks noGrp="1"/>
          </p:cNvSpPr>
          <p:nvPr>
            <p:ph type="ftr" sz="quarter" idx="11"/>
          </p:nvPr>
        </p:nvSpPr>
        <p:spPr/>
        <p:txBody>
          <a:bodyPr/>
          <a:lstStyle/>
          <a:p>
            <a:r>
              <a:rPr lang="en-US" smtClean="0"/>
              <a:t>TeamNet   - ZERO TO HERO</a:t>
            </a:r>
            <a:endParaRPr lang="en-US"/>
          </a:p>
        </p:txBody>
      </p:sp>
      <p:sp>
        <p:nvSpPr>
          <p:cNvPr id="7" name="Slide Number Placeholder 6"/>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51BADE-CE9E-4554-9CB1-F7007E727F03}" type="datetime1">
              <a:rPr lang="en-US" smtClean="0"/>
              <a:pPr/>
              <a:t>5/4/2015</a:t>
            </a:fld>
            <a:endParaRPr lang="en-US"/>
          </a:p>
        </p:txBody>
      </p:sp>
      <p:sp>
        <p:nvSpPr>
          <p:cNvPr id="8" name="Footer Placeholder 7"/>
          <p:cNvSpPr>
            <a:spLocks noGrp="1"/>
          </p:cNvSpPr>
          <p:nvPr>
            <p:ph type="ftr" sz="quarter" idx="11"/>
          </p:nvPr>
        </p:nvSpPr>
        <p:spPr/>
        <p:txBody>
          <a:bodyPr/>
          <a:lstStyle/>
          <a:p>
            <a:r>
              <a:rPr lang="en-US" smtClean="0"/>
              <a:t>TeamNet   - ZERO TO HERO</a:t>
            </a:r>
            <a:endParaRPr lang="en-US"/>
          </a:p>
        </p:txBody>
      </p:sp>
      <p:sp>
        <p:nvSpPr>
          <p:cNvPr id="9" name="Slide Number Placeholder 8"/>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49A87A-408B-4B78-B89C-2CD64584CD56}" type="datetime1">
              <a:rPr lang="en-US" smtClean="0"/>
              <a:pPr/>
              <a:t>5/4/2015</a:t>
            </a:fld>
            <a:endParaRPr lang="en-US"/>
          </a:p>
        </p:txBody>
      </p:sp>
      <p:sp>
        <p:nvSpPr>
          <p:cNvPr id="4" name="Footer Placeholder 3"/>
          <p:cNvSpPr>
            <a:spLocks noGrp="1"/>
          </p:cNvSpPr>
          <p:nvPr>
            <p:ph type="ftr" sz="quarter" idx="11"/>
          </p:nvPr>
        </p:nvSpPr>
        <p:spPr/>
        <p:txBody>
          <a:bodyPr/>
          <a:lstStyle/>
          <a:p>
            <a:r>
              <a:rPr lang="en-US" smtClean="0"/>
              <a:t>TeamNet   - ZERO TO HERO</a:t>
            </a:r>
            <a:endParaRPr lang="en-US"/>
          </a:p>
        </p:txBody>
      </p:sp>
      <p:sp>
        <p:nvSpPr>
          <p:cNvPr id="5" name="Slide Number Placeholder 4"/>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A0689-94E0-47AC-8D88-DE98F48FFA5E}" type="datetime1">
              <a:rPr lang="en-US" smtClean="0"/>
              <a:pPr/>
              <a:t>5/4/2015</a:t>
            </a:fld>
            <a:endParaRPr lang="en-US"/>
          </a:p>
        </p:txBody>
      </p:sp>
      <p:sp>
        <p:nvSpPr>
          <p:cNvPr id="3" name="Footer Placeholder 2"/>
          <p:cNvSpPr>
            <a:spLocks noGrp="1"/>
          </p:cNvSpPr>
          <p:nvPr>
            <p:ph type="ftr" sz="quarter" idx="11"/>
          </p:nvPr>
        </p:nvSpPr>
        <p:spPr/>
        <p:txBody>
          <a:bodyPr/>
          <a:lstStyle/>
          <a:p>
            <a:r>
              <a:rPr lang="en-US" smtClean="0"/>
              <a:t>TeamNet   - ZERO TO HERO</a:t>
            </a:r>
            <a:endParaRPr lang="en-US"/>
          </a:p>
        </p:txBody>
      </p:sp>
      <p:sp>
        <p:nvSpPr>
          <p:cNvPr id="4" name="Slide Number Placeholder 3"/>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E39E8-D877-4515-B184-98F44948D99A}" type="datetime1">
              <a:rPr lang="en-US" smtClean="0"/>
              <a:pPr/>
              <a:t>5/4/2015</a:t>
            </a:fld>
            <a:endParaRPr lang="en-US"/>
          </a:p>
        </p:txBody>
      </p:sp>
      <p:sp>
        <p:nvSpPr>
          <p:cNvPr id="6" name="Footer Placeholder 5"/>
          <p:cNvSpPr>
            <a:spLocks noGrp="1"/>
          </p:cNvSpPr>
          <p:nvPr>
            <p:ph type="ftr" sz="quarter" idx="11"/>
          </p:nvPr>
        </p:nvSpPr>
        <p:spPr/>
        <p:txBody>
          <a:bodyPr/>
          <a:lstStyle/>
          <a:p>
            <a:r>
              <a:rPr lang="en-US" smtClean="0"/>
              <a:t>TeamNet   - ZERO TO HERO</a:t>
            </a:r>
            <a:endParaRPr lang="en-US"/>
          </a:p>
        </p:txBody>
      </p:sp>
      <p:sp>
        <p:nvSpPr>
          <p:cNvPr id="7" name="Slide Number Placeholder 6"/>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079B5-CCD2-40F3-9750-D7120FA6CDC7}" type="datetime1">
              <a:rPr lang="en-US" smtClean="0"/>
              <a:pPr/>
              <a:t>5/4/2015</a:t>
            </a:fld>
            <a:endParaRPr lang="en-US"/>
          </a:p>
        </p:txBody>
      </p:sp>
      <p:sp>
        <p:nvSpPr>
          <p:cNvPr id="6" name="Footer Placeholder 5"/>
          <p:cNvSpPr>
            <a:spLocks noGrp="1"/>
          </p:cNvSpPr>
          <p:nvPr>
            <p:ph type="ftr" sz="quarter" idx="11"/>
          </p:nvPr>
        </p:nvSpPr>
        <p:spPr/>
        <p:txBody>
          <a:bodyPr/>
          <a:lstStyle/>
          <a:p>
            <a:r>
              <a:rPr lang="en-US" smtClean="0"/>
              <a:t>TeamNet   - ZERO TO HERO</a:t>
            </a:r>
            <a:endParaRPr lang="en-US"/>
          </a:p>
        </p:txBody>
      </p:sp>
      <p:sp>
        <p:nvSpPr>
          <p:cNvPr id="7" name="Slide Number Placeholder 6"/>
          <p:cNvSpPr>
            <a:spLocks noGrp="1"/>
          </p:cNvSpPr>
          <p:nvPr>
            <p:ph type="sldNum" sz="quarter" idx="12"/>
          </p:nvPr>
        </p:nvSpPr>
        <p:spPr/>
        <p:txBody>
          <a:bodyPr/>
          <a:lstStyle/>
          <a:p>
            <a:fld id="{0232406B-1BCC-4D11-AFFA-C7DB69173C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71771-1130-4BF1-97FA-345A8A549790}" type="datetime1">
              <a:rPr lang="en-US" smtClean="0"/>
              <a:pPr/>
              <a:t>5/4/2015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TeamNet   - ZERO TO HERO</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2406B-1BCC-4D11-AFFA-C7DB69173C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 PL/SQL </a:t>
            </a:r>
            <a:br>
              <a:rPr lang="en-US" dirty="0" smtClean="0"/>
            </a:br>
            <a:r>
              <a:rPr lang="en-US" dirty="0" smtClean="0"/>
              <a:t>Questions</a:t>
            </a:r>
            <a:endParaRPr lang="en-US" dirty="0"/>
          </a:p>
        </p:txBody>
      </p:sp>
      <p:sp>
        <p:nvSpPr>
          <p:cNvPr id="3" name="Subtitle 2"/>
          <p:cNvSpPr>
            <a:spLocks noGrp="1"/>
          </p:cNvSpPr>
          <p:nvPr>
            <p:ph type="subTitle" idx="1"/>
          </p:nvPr>
        </p:nvSpPr>
        <p:spPr/>
        <p:txBody>
          <a:bodyPr/>
          <a:lstStyle/>
          <a:p>
            <a:endParaRPr lang="en-US" dirty="0" smtClean="0"/>
          </a:p>
          <a:p>
            <a:r>
              <a:rPr lang="en-US" dirty="0" smtClean="0"/>
              <a:t>ZERO TO HERO</a:t>
            </a:r>
            <a:endParaRPr lang="en-US" dirty="0"/>
          </a:p>
        </p:txBody>
      </p:sp>
      <p:pic>
        <p:nvPicPr>
          <p:cNvPr id="1026" name="Picture 2" descr="teamnet transformig technology logo rgb"/>
          <p:cNvPicPr>
            <a:picLocks noChangeAspect="1" noChangeArrowheads="1"/>
          </p:cNvPicPr>
          <p:nvPr/>
        </p:nvPicPr>
        <p:blipFill>
          <a:blip r:embed="rId3" cstate="print"/>
          <a:srcRect/>
          <a:stretch>
            <a:fillRect/>
          </a:stretch>
        </p:blipFill>
        <p:spPr bwMode="auto">
          <a:xfrm>
            <a:off x="6781800" y="1524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3</a:t>
            </a:r>
            <a:endParaRPr lang="en-US" dirty="0"/>
          </a:p>
        </p:txBody>
      </p:sp>
      <p:sp>
        <p:nvSpPr>
          <p:cNvPr id="3" name="Content Placeholder 2"/>
          <p:cNvSpPr>
            <a:spLocks noGrp="1"/>
          </p:cNvSpPr>
          <p:nvPr>
            <p:ph idx="1"/>
          </p:nvPr>
        </p:nvSpPr>
        <p:spPr/>
        <p:txBody>
          <a:bodyPr/>
          <a:lstStyle/>
          <a:p>
            <a:pPr fontAlgn="base"/>
            <a:r>
              <a:rPr lang="en-US" dirty="0"/>
              <a:t>What will be the result of the query below? Explain your answer and provide a version that behaves correctly.</a:t>
            </a:r>
          </a:p>
          <a:p>
            <a:pPr>
              <a:buNone/>
            </a:pPr>
            <a:endParaRPr lang="en-US" dirty="0" smtClean="0"/>
          </a:p>
          <a:p>
            <a:pPr>
              <a:buNone/>
            </a:pPr>
            <a:r>
              <a:rPr lang="en-US" dirty="0" smtClean="0"/>
              <a:t>select case when null = null then 'Yup' else 'Nope' end as Result from dual;</a:t>
            </a: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40080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4</a:t>
            </a:r>
            <a:endParaRPr lang="en-US" dirty="0"/>
          </a:p>
        </p:txBody>
      </p:sp>
      <p:sp>
        <p:nvSpPr>
          <p:cNvPr id="3" name="Content Placeholder 2"/>
          <p:cNvSpPr>
            <a:spLocks noGrp="1"/>
          </p:cNvSpPr>
          <p:nvPr>
            <p:ph idx="1"/>
          </p:nvPr>
        </p:nvSpPr>
        <p:spPr/>
        <p:txBody>
          <a:bodyPr>
            <a:normAutofit fontScale="92500"/>
          </a:bodyPr>
          <a:lstStyle/>
          <a:p>
            <a:r>
              <a:rPr lang="en-US" sz="2600" b="1" dirty="0" smtClean="0"/>
              <a:t>You own a table called EMPLOYEES with this table structure:</a:t>
            </a:r>
            <a:endParaRPr lang="en-US" sz="2600" dirty="0" smtClean="0"/>
          </a:p>
          <a:p>
            <a:pPr>
              <a:buNone/>
            </a:pPr>
            <a:r>
              <a:rPr lang="en-US" sz="2600" dirty="0" smtClean="0"/>
              <a:t>EMPLOYEE_ID NUMBER Primary Key</a:t>
            </a:r>
          </a:p>
          <a:p>
            <a:pPr>
              <a:buNone/>
            </a:pPr>
            <a:r>
              <a:rPr lang="en-US" sz="2600" dirty="0" smtClean="0"/>
              <a:t>FIRST_NAME VARCHAR2(25)</a:t>
            </a:r>
          </a:p>
          <a:p>
            <a:pPr>
              <a:buNone/>
            </a:pPr>
            <a:r>
              <a:rPr lang="en-US" sz="2600" dirty="0" smtClean="0"/>
              <a:t>LAST_NAME VARCHAR2(25)</a:t>
            </a:r>
          </a:p>
          <a:p>
            <a:pPr>
              <a:buNone/>
            </a:pPr>
            <a:r>
              <a:rPr lang="en-US" sz="2600" dirty="0" smtClean="0"/>
              <a:t>HIRE_DATE DATE</a:t>
            </a:r>
          </a:p>
          <a:p>
            <a:pPr>
              <a:buNone/>
            </a:pPr>
            <a:r>
              <a:rPr lang="en-US" sz="2600" dirty="0" smtClean="0"/>
              <a:t> </a:t>
            </a:r>
          </a:p>
          <a:p>
            <a:pPr>
              <a:buNone/>
            </a:pPr>
            <a:r>
              <a:rPr lang="en-US" sz="2600" b="1" dirty="0" smtClean="0"/>
              <a:t>What happens when you execute:</a:t>
            </a:r>
            <a:endParaRPr lang="en-US" sz="2600" dirty="0" smtClean="0"/>
          </a:p>
          <a:p>
            <a:pPr>
              <a:buNone/>
            </a:pPr>
            <a:r>
              <a:rPr lang="en-US" sz="2600" i="1" dirty="0" smtClean="0"/>
              <a:t>DELETE employees;</a:t>
            </a:r>
          </a:p>
          <a:p>
            <a:pPr>
              <a:buNone/>
            </a:pPr>
            <a:r>
              <a:rPr lang="en-US" sz="2600" i="1" dirty="0" smtClean="0"/>
              <a:t>TRUNCATE  table employees;</a:t>
            </a:r>
          </a:p>
          <a:p>
            <a:pPr>
              <a:buNone/>
            </a:pPr>
            <a:r>
              <a:rPr lang="en-US" sz="2600" i="1" dirty="0" smtClean="0"/>
              <a:t>DROP table employees;</a:t>
            </a:r>
          </a:p>
          <a:p>
            <a:pPr>
              <a:buNone/>
            </a:pPr>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TeamNet   - ZERO TO HERO</a:t>
            </a:r>
            <a:endParaRPr lang="en-US"/>
          </a:p>
        </p:txBody>
      </p:sp>
      <p:sp>
        <p:nvSpPr>
          <p:cNvPr id="7"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5</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What is the output of the following SELECT statement?</a:t>
            </a:r>
          </a:p>
          <a:p>
            <a:pPr>
              <a:buNone/>
            </a:pPr>
            <a:endParaRPr lang="en-US" dirty="0" smtClean="0"/>
          </a:p>
          <a:p>
            <a:pPr>
              <a:buNone/>
            </a:pPr>
            <a:r>
              <a:rPr lang="en-US" dirty="0" smtClean="0"/>
              <a:t>SELECT </a:t>
            </a:r>
            <a:r>
              <a:rPr lang="en-US" dirty="0" err="1" smtClean="0"/>
              <a:t>course_no</a:t>
            </a:r>
            <a:r>
              <a:rPr lang="en-US" dirty="0" smtClean="0"/>
              <a:t>, description</a:t>
            </a:r>
          </a:p>
          <a:p>
            <a:pPr>
              <a:buNone/>
            </a:pPr>
            <a:r>
              <a:rPr lang="en-US" dirty="0" smtClean="0"/>
              <a:t>  FROM course</a:t>
            </a:r>
          </a:p>
          <a:p>
            <a:pPr>
              <a:buNone/>
            </a:pPr>
            <a:r>
              <a:rPr lang="en-US" dirty="0" smtClean="0"/>
              <a:t> WHERE </a:t>
            </a:r>
            <a:r>
              <a:rPr lang="en-US" dirty="0" err="1" smtClean="0"/>
              <a:t>course_no</a:t>
            </a:r>
            <a:r>
              <a:rPr lang="en-US" dirty="0" smtClean="0"/>
              <a:t> IN</a:t>
            </a:r>
          </a:p>
          <a:p>
            <a:pPr>
              <a:buNone/>
            </a:pPr>
            <a:r>
              <a:rPr lang="en-US" dirty="0" smtClean="0"/>
              <a:t>       (SELECT </a:t>
            </a:r>
            <a:r>
              <a:rPr lang="en-US" dirty="0" err="1" smtClean="0"/>
              <a:t>course_no</a:t>
            </a:r>
            <a:endParaRPr lang="en-US" dirty="0" smtClean="0"/>
          </a:p>
          <a:p>
            <a:pPr>
              <a:buNone/>
            </a:pPr>
            <a:r>
              <a:rPr lang="en-US" dirty="0" smtClean="0"/>
              <a:t>          FROM section</a:t>
            </a:r>
          </a:p>
          <a:p>
            <a:pPr>
              <a:buNone/>
            </a:pPr>
            <a:r>
              <a:rPr lang="en-US" dirty="0" smtClean="0"/>
              <a:t>         WHERE location = 'L111')</a:t>
            </a:r>
          </a:p>
          <a:p>
            <a:pPr>
              <a:buNone/>
            </a:pPr>
            <a:r>
              <a:rPr lang="en-US" dirty="0" smtClean="0"/>
              <a:t>    OR prerequisite = 20</a:t>
            </a: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6</a:t>
            </a:r>
            <a:endParaRPr lang="en-US" dirty="0"/>
          </a:p>
        </p:txBody>
      </p:sp>
      <p:sp>
        <p:nvSpPr>
          <p:cNvPr id="3" name="Content Placeholder 2"/>
          <p:cNvSpPr>
            <a:spLocks noGrp="1"/>
          </p:cNvSpPr>
          <p:nvPr>
            <p:ph idx="1"/>
          </p:nvPr>
        </p:nvSpPr>
        <p:spPr/>
        <p:txBody>
          <a:bodyPr>
            <a:normAutofit lnSpcReduction="10000"/>
          </a:bodyPr>
          <a:lstStyle/>
          <a:p>
            <a:r>
              <a:rPr lang="en-US" b="1" dirty="0" smtClean="0"/>
              <a:t>What is the output of the </a:t>
            </a:r>
            <a:r>
              <a:rPr lang="en-US" b="1" dirty="0"/>
              <a:t>following SELECT </a:t>
            </a:r>
            <a:r>
              <a:rPr lang="en-US" b="1" dirty="0" smtClean="0"/>
              <a:t>statement?</a:t>
            </a:r>
            <a:endParaRPr lang="en-US" b="1" dirty="0"/>
          </a:p>
          <a:p>
            <a:pPr>
              <a:buNone/>
            </a:pPr>
            <a:r>
              <a:rPr lang="en-US" sz="2400" dirty="0" smtClean="0"/>
              <a:t>SELECT zip </a:t>
            </a:r>
          </a:p>
          <a:p>
            <a:pPr>
              <a:buNone/>
            </a:pPr>
            <a:r>
              <a:rPr lang="en-US" sz="2400" dirty="0" smtClean="0"/>
              <a:t>FROM </a:t>
            </a:r>
            <a:r>
              <a:rPr lang="en-US" sz="2400" dirty="0" err="1" smtClean="0"/>
              <a:t>zipcode</a:t>
            </a:r>
            <a:r>
              <a:rPr lang="en-US" sz="2400" dirty="0" smtClean="0"/>
              <a:t> z </a:t>
            </a:r>
          </a:p>
          <a:p>
            <a:pPr>
              <a:buNone/>
            </a:pPr>
            <a:r>
              <a:rPr lang="en-US" sz="2400" dirty="0" smtClean="0"/>
              <a:t>WHERE NOT EXISTS (SELECT null </a:t>
            </a:r>
          </a:p>
          <a:p>
            <a:pPr>
              <a:buNone/>
            </a:pPr>
            <a:r>
              <a:rPr lang="en-US" sz="2400" dirty="0"/>
              <a:t> </a:t>
            </a:r>
            <a:r>
              <a:rPr lang="en-US" sz="2400" dirty="0" smtClean="0"/>
              <a:t>                                      FROM student             </a:t>
            </a:r>
          </a:p>
          <a:p>
            <a:pPr>
              <a:buNone/>
            </a:pPr>
            <a:r>
              <a:rPr lang="en-US" sz="2400" dirty="0"/>
              <a:t> </a:t>
            </a:r>
            <a:r>
              <a:rPr lang="en-US" sz="2400" dirty="0" smtClean="0"/>
              <a:t>                                    WHERE z.zip = zip)</a:t>
            </a:r>
          </a:p>
          <a:p>
            <a:pPr>
              <a:buNone/>
            </a:pPr>
            <a:r>
              <a:rPr lang="en-US" sz="2400" dirty="0" smtClean="0"/>
              <a:t> AND NOT EXISTS (SELECT null </a:t>
            </a:r>
          </a:p>
          <a:p>
            <a:pPr>
              <a:buNone/>
            </a:pPr>
            <a:r>
              <a:rPr lang="en-US" sz="2400" dirty="0"/>
              <a:t> </a:t>
            </a:r>
            <a:r>
              <a:rPr lang="en-US" sz="2400" dirty="0" smtClean="0"/>
              <a:t>                                   FROM instructor </a:t>
            </a:r>
          </a:p>
          <a:p>
            <a:pPr>
              <a:buNone/>
            </a:pPr>
            <a:r>
              <a:rPr lang="en-US" sz="2400" dirty="0"/>
              <a:t> </a:t>
            </a:r>
            <a:r>
              <a:rPr lang="en-US" sz="2400" dirty="0" smtClean="0"/>
              <a:t>                                 WHERE z.zip = zip)</a:t>
            </a:r>
            <a:endParaRPr lang="en-US" sz="2400"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7</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King earns $5000 a month. What does the following query return</a:t>
            </a:r>
            <a:r>
              <a:rPr lang="en-US" b="1" dirty="0" smtClean="0"/>
              <a:t>?</a:t>
            </a:r>
          </a:p>
          <a:p>
            <a:pPr>
              <a:buNone/>
            </a:pPr>
            <a:endParaRPr lang="en-US" b="1" dirty="0"/>
          </a:p>
          <a:p>
            <a:pPr>
              <a:buNone/>
            </a:pPr>
            <a:r>
              <a:rPr lang="en-US" dirty="0" smtClean="0"/>
              <a:t>      </a:t>
            </a:r>
            <a:r>
              <a:rPr lang="en-US" sz="2400" dirty="0" smtClean="0"/>
              <a:t>SELECT</a:t>
            </a:r>
            <a:r>
              <a:rPr lang="en-US" sz="2400" dirty="0"/>
              <a:t> </a:t>
            </a:r>
            <a:br>
              <a:rPr lang="en-US" sz="2400" dirty="0"/>
            </a:br>
            <a:r>
              <a:rPr lang="en-US" sz="2400" dirty="0"/>
              <a:t>   CASE</a:t>
            </a:r>
            <a:br>
              <a:rPr lang="en-US" sz="2400" dirty="0"/>
            </a:br>
            <a:r>
              <a:rPr lang="en-US" sz="2400" dirty="0"/>
              <a:t>      WHEN </a:t>
            </a:r>
            <a:r>
              <a:rPr lang="en-US" sz="2400" dirty="0" smtClean="0"/>
              <a:t> SAL&gt;2000 THEN </a:t>
            </a:r>
            <a:r>
              <a:rPr lang="en-US" sz="2400" dirty="0"/>
              <a:t>1</a:t>
            </a:r>
            <a:br>
              <a:rPr lang="en-US" sz="2400" dirty="0"/>
            </a:br>
            <a:r>
              <a:rPr lang="en-US" sz="2400" dirty="0"/>
              <a:t>      WHEN </a:t>
            </a:r>
            <a:r>
              <a:rPr lang="en-US" sz="2400" dirty="0" smtClean="0"/>
              <a:t> SAL&gt;4000 THEN </a:t>
            </a:r>
            <a:r>
              <a:rPr lang="en-US" sz="2400" dirty="0"/>
              <a:t>2</a:t>
            </a:r>
            <a:br>
              <a:rPr lang="en-US" sz="2400" dirty="0"/>
            </a:br>
            <a:r>
              <a:rPr lang="en-US" sz="2400" dirty="0"/>
              <a:t>      WHEN  </a:t>
            </a:r>
            <a:r>
              <a:rPr lang="en-US" sz="2400" dirty="0" smtClean="0"/>
              <a:t>SAL&gt;6000 THEN </a:t>
            </a:r>
            <a:r>
              <a:rPr lang="en-US" sz="2400" dirty="0"/>
              <a:t>3</a:t>
            </a:r>
            <a:br>
              <a:rPr lang="en-US" sz="2400" dirty="0"/>
            </a:br>
            <a:r>
              <a:rPr lang="en-US" sz="2400" dirty="0"/>
              <a:t>      </a:t>
            </a:r>
            <a:r>
              <a:rPr lang="en-US" sz="2400" dirty="0" smtClean="0"/>
              <a:t>ELSE 4</a:t>
            </a:r>
            <a:r>
              <a:rPr lang="en-US" sz="2400" dirty="0"/>
              <a:t/>
            </a:r>
            <a:br>
              <a:rPr lang="en-US" sz="2400" dirty="0"/>
            </a:br>
            <a:r>
              <a:rPr lang="en-US" sz="2400" dirty="0"/>
              <a:t>   END "N"</a:t>
            </a:r>
            <a:br>
              <a:rPr lang="en-US" sz="2400" dirty="0"/>
            </a:br>
            <a:r>
              <a:rPr lang="en-US" sz="2400" dirty="0"/>
              <a:t>FROM</a:t>
            </a:r>
            <a:br>
              <a:rPr lang="en-US" sz="2400" dirty="0"/>
            </a:br>
            <a:r>
              <a:rPr lang="en-US" sz="2400" dirty="0"/>
              <a:t>   EMP</a:t>
            </a:r>
            <a:br>
              <a:rPr lang="en-US" sz="2400" dirty="0"/>
            </a:br>
            <a:r>
              <a:rPr lang="en-US" sz="2400" dirty="0"/>
              <a:t>WHERE</a:t>
            </a:r>
            <a:br>
              <a:rPr lang="en-US" sz="2400" dirty="0"/>
            </a:br>
            <a:r>
              <a:rPr lang="en-US" sz="2400" dirty="0"/>
              <a:t>   ENAME='KING'</a:t>
            </a:r>
          </a:p>
          <a:p>
            <a:pPr>
              <a:buNone/>
            </a:pP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8</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t>The following is the CREATE TABLE statement of a table named EMP and the CREATE VIEW statement of the MY_EMP view.</a:t>
            </a:r>
          </a:p>
          <a:p>
            <a:pPr>
              <a:buNone/>
            </a:pPr>
            <a:r>
              <a:rPr lang="en-US" b="1" dirty="0" smtClean="0"/>
              <a:t> Determine the salary for the new employee Smith based on the INSERT statement issued. </a:t>
            </a:r>
          </a:p>
          <a:p>
            <a:pPr>
              <a:buNone/>
            </a:pPr>
            <a:endParaRPr lang="en-US" dirty="0" smtClean="0"/>
          </a:p>
          <a:p>
            <a:pPr>
              <a:buNone/>
            </a:pPr>
            <a:r>
              <a:rPr lang="en-US" dirty="0" smtClean="0"/>
              <a:t>CREATE TABLE </a:t>
            </a:r>
            <a:r>
              <a:rPr lang="en-US" dirty="0" err="1" smtClean="0"/>
              <a:t>emp</a:t>
            </a:r>
            <a:endParaRPr lang="en-US" dirty="0" smtClean="0"/>
          </a:p>
          <a:p>
            <a:pPr>
              <a:buNone/>
            </a:pPr>
            <a:r>
              <a:rPr lang="en-US" dirty="0" smtClean="0"/>
              <a:t> (</a:t>
            </a:r>
            <a:r>
              <a:rPr lang="en-US" dirty="0" err="1" smtClean="0"/>
              <a:t>emp_id</a:t>
            </a:r>
            <a:r>
              <a:rPr lang="en-US" dirty="0" smtClean="0"/>
              <a:t> NUMBER NOT NULL,</a:t>
            </a:r>
          </a:p>
          <a:p>
            <a:pPr>
              <a:buNone/>
            </a:pPr>
            <a:r>
              <a:rPr lang="en-US" dirty="0" smtClean="0"/>
              <a:t> </a:t>
            </a:r>
            <a:r>
              <a:rPr lang="en-US" dirty="0" err="1" smtClean="0"/>
              <a:t>last_nm</a:t>
            </a:r>
            <a:r>
              <a:rPr lang="en-US" dirty="0" smtClean="0"/>
              <a:t> VARCHAR2(50),</a:t>
            </a:r>
          </a:p>
          <a:p>
            <a:pPr>
              <a:buNone/>
            </a:pPr>
            <a:r>
              <a:rPr lang="en-US" dirty="0" smtClean="0"/>
              <a:t> salary NUMBER(10,2) DEFAULT 0 NOT NULL)</a:t>
            </a:r>
          </a:p>
          <a:p>
            <a:pPr>
              <a:buNone/>
            </a:pPr>
            <a:endParaRPr lang="en-US" dirty="0" smtClean="0"/>
          </a:p>
          <a:p>
            <a:pPr>
              <a:buNone/>
            </a:pPr>
            <a:r>
              <a:rPr lang="en-US" dirty="0" smtClean="0"/>
              <a:t>CREATE OR REPLACE VIEW </a:t>
            </a:r>
            <a:r>
              <a:rPr lang="en-US" dirty="0" err="1" smtClean="0"/>
              <a:t>my_emp</a:t>
            </a:r>
            <a:r>
              <a:rPr lang="en-US" dirty="0" smtClean="0"/>
              <a:t> AS</a:t>
            </a:r>
          </a:p>
          <a:p>
            <a:pPr>
              <a:buNone/>
            </a:pPr>
            <a:r>
              <a:rPr lang="en-US" dirty="0" smtClean="0"/>
              <a:t>SELECT </a:t>
            </a:r>
            <a:r>
              <a:rPr lang="en-US" dirty="0" err="1" smtClean="0"/>
              <a:t>emp_id</a:t>
            </a:r>
            <a:r>
              <a:rPr lang="en-US" dirty="0" smtClean="0"/>
              <a:t>, </a:t>
            </a:r>
            <a:r>
              <a:rPr lang="en-US" dirty="0" err="1" smtClean="0"/>
              <a:t>last_nm</a:t>
            </a:r>
            <a:endParaRPr lang="en-US" dirty="0" smtClean="0"/>
          </a:p>
          <a:p>
            <a:pPr>
              <a:buNone/>
            </a:pPr>
            <a:r>
              <a:rPr lang="en-US" dirty="0" smtClean="0"/>
              <a:t> FROM </a:t>
            </a:r>
            <a:r>
              <a:rPr lang="en-US" dirty="0" err="1" smtClean="0"/>
              <a:t>emp</a:t>
            </a:r>
            <a:endParaRPr lang="en-US" dirty="0" smtClean="0"/>
          </a:p>
          <a:p>
            <a:pPr>
              <a:buNone/>
            </a:pPr>
            <a:endParaRPr lang="en-US" dirty="0" smtClean="0"/>
          </a:p>
          <a:p>
            <a:pPr>
              <a:buNone/>
            </a:pPr>
            <a:r>
              <a:rPr lang="en-US" dirty="0" smtClean="0"/>
              <a:t>INSERT INTO </a:t>
            </a:r>
            <a:r>
              <a:rPr lang="en-US" dirty="0" err="1" smtClean="0"/>
              <a:t>my_emp</a:t>
            </a:r>
            <a:endParaRPr lang="en-US" dirty="0" smtClean="0"/>
          </a:p>
          <a:p>
            <a:pPr>
              <a:buNone/>
            </a:pPr>
            <a:r>
              <a:rPr lang="en-US" dirty="0" smtClean="0"/>
              <a:t> (</a:t>
            </a:r>
            <a:r>
              <a:rPr lang="en-US" dirty="0" err="1" smtClean="0"/>
              <a:t>emp_id</a:t>
            </a:r>
            <a:r>
              <a:rPr lang="en-US" dirty="0" smtClean="0"/>
              <a:t>, </a:t>
            </a:r>
            <a:r>
              <a:rPr lang="en-US" dirty="0" err="1" smtClean="0"/>
              <a:t>last_nm</a:t>
            </a:r>
            <a:r>
              <a:rPr lang="en-US" dirty="0" smtClean="0"/>
              <a:t>)</a:t>
            </a:r>
          </a:p>
          <a:p>
            <a:pPr>
              <a:buNone/>
            </a:pPr>
            <a:r>
              <a:rPr lang="en-US" dirty="0" smtClean="0"/>
              <a:t>VALUES</a:t>
            </a:r>
          </a:p>
          <a:p>
            <a:pPr>
              <a:buNone/>
            </a:pPr>
            <a:r>
              <a:rPr lang="en-US" dirty="0" smtClean="0"/>
              <a:t> (110, 'SMITH')</a:t>
            </a:r>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9</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What is the difference between these two statements</a:t>
            </a:r>
            <a:r>
              <a:rPr lang="en-US" b="1" dirty="0" smtClean="0"/>
              <a:t>?</a:t>
            </a:r>
          </a:p>
          <a:p>
            <a:pPr>
              <a:buNone/>
            </a:pPr>
            <a:endParaRPr lang="en-US" dirty="0" smtClean="0"/>
          </a:p>
          <a:p>
            <a:pPr>
              <a:buNone/>
            </a:pPr>
            <a:r>
              <a:rPr lang="en-US" dirty="0" smtClean="0"/>
              <a:t>IF </a:t>
            </a:r>
            <a:r>
              <a:rPr lang="en-US" dirty="0" err="1" smtClean="0"/>
              <a:t>total_sales</a:t>
            </a:r>
            <a:r>
              <a:rPr lang="en-US" dirty="0" smtClean="0"/>
              <a:t> &lt;= 0  THEN </a:t>
            </a:r>
          </a:p>
          <a:p>
            <a:pPr>
              <a:buNone/>
            </a:pPr>
            <a:r>
              <a:rPr lang="en-US" dirty="0"/>
              <a:t> </a:t>
            </a:r>
            <a:r>
              <a:rPr lang="en-US" dirty="0" smtClean="0"/>
              <a:t>       </a:t>
            </a:r>
            <a:r>
              <a:rPr lang="en-US" dirty="0" err="1" smtClean="0"/>
              <a:t>no_revenue</a:t>
            </a:r>
            <a:r>
              <a:rPr lang="en-US" dirty="0" smtClean="0"/>
              <a:t> := TRUE; </a:t>
            </a:r>
          </a:p>
          <a:p>
            <a:pPr>
              <a:buNone/>
            </a:pPr>
            <a:r>
              <a:rPr lang="en-US" dirty="0"/>
              <a:t> </a:t>
            </a:r>
            <a:r>
              <a:rPr lang="en-US" dirty="0" smtClean="0"/>
              <a:t> ELSE </a:t>
            </a:r>
          </a:p>
          <a:p>
            <a:pPr>
              <a:buNone/>
            </a:pPr>
            <a:r>
              <a:rPr lang="en-US" dirty="0"/>
              <a:t> </a:t>
            </a:r>
            <a:r>
              <a:rPr lang="en-US" dirty="0" smtClean="0"/>
              <a:t>       </a:t>
            </a:r>
            <a:r>
              <a:rPr lang="en-US" dirty="0" err="1" smtClean="0"/>
              <a:t>no_revenue</a:t>
            </a:r>
            <a:r>
              <a:rPr lang="en-US" dirty="0" smtClean="0"/>
              <a:t> := FALSE; </a:t>
            </a:r>
          </a:p>
          <a:p>
            <a:pPr>
              <a:buNone/>
            </a:pPr>
            <a:r>
              <a:rPr lang="en-US" dirty="0" smtClean="0"/>
              <a:t>END IF; </a:t>
            </a:r>
          </a:p>
          <a:p>
            <a:pPr>
              <a:buNone/>
            </a:pPr>
            <a:endParaRPr lang="en-US" dirty="0" smtClean="0"/>
          </a:p>
          <a:p>
            <a:pPr>
              <a:buNone/>
            </a:pPr>
            <a:r>
              <a:rPr lang="en-US" dirty="0" smtClean="0"/>
              <a:t>IF </a:t>
            </a:r>
            <a:r>
              <a:rPr lang="en-US" dirty="0" err="1" smtClean="0"/>
              <a:t>total_sales</a:t>
            </a:r>
            <a:r>
              <a:rPr lang="en-US" dirty="0" smtClean="0"/>
              <a:t> &lt;= 0 THEN </a:t>
            </a:r>
          </a:p>
          <a:p>
            <a:pPr>
              <a:buNone/>
            </a:pPr>
            <a:r>
              <a:rPr lang="en-US" dirty="0"/>
              <a:t> </a:t>
            </a:r>
            <a:r>
              <a:rPr lang="en-US" dirty="0" smtClean="0"/>
              <a:t>   </a:t>
            </a:r>
            <a:r>
              <a:rPr lang="en-US" dirty="0" err="1" smtClean="0"/>
              <a:t>no_revenue</a:t>
            </a:r>
            <a:r>
              <a:rPr lang="en-US" dirty="0" smtClean="0"/>
              <a:t> := TRUE; </a:t>
            </a:r>
          </a:p>
          <a:p>
            <a:pPr>
              <a:buNone/>
            </a:pPr>
            <a:r>
              <a:rPr lang="en-US" dirty="0" smtClean="0"/>
              <a:t>ELSIF </a:t>
            </a:r>
            <a:r>
              <a:rPr lang="en-US" dirty="0" err="1" smtClean="0"/>
              <a:t>total_sales</a:t>
            </a:r>
            <a:r>
              <a:rPr lang="en-US" dirty="0" smtClean="0"/>
              <a:t> &gt; 0 THEN </a:t>
            </a:r>
          </a:p>
          <a:p>
            <a:pPr>
              <a:buNone/>
            </a:pPr>
            <a:r>
              <a:rPr lang="en-US" dirty="0"/>
              <a:t> </a:t>
            </a:r>
            <a:r>
              <a:rPr lang="en-US" dirty="0" smtClean="0"/>
              <a:t>   </a:t>
            </a:r>
            <a:r>
              <a:rPr lang="en-US" dirty="0" err="1" smtClean="0"/>
              <a:t>no_revenue</a:t>
            </a:r>
            <a:r>
              <a:rPr lang="en-US" dirty="0" smtClean="0"/>
              <a:t> := FALSE; </a:t>
            </a:r>
          </a:p>
          <a:p>
            <a:pPr>
              <a:buNone/>
            </a:pPr>
            <a:r>
              <a:rPr lang="en-US" dirty="0" smtClean="0"/>
              <a:t>END IF;</a:t>
            </a: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lstStyle/>
          <a:p>
            <a:r>
              <a:rPr lang="en-US" dirty="0" smtClean="0"/>
              <a:t>Question 10</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b="1" dirty="0"/>
              <a:t>Which procedure will </a:t>
            </a:r>
            <a:r>
              <a:rPr lang="en-US" b="1" i="1" dirty="0"/>
              <a:t>never</a:t>
            </a:r>
            <a:r>
              <a:rPr lang="en-US" b="1" dirty="0"/>
              <a:t> be executed in this IF statement?</a:t>
            </a:r>
          </a:p>
          <a:p>
            <a:endParaRPr lang="en-US" dirty="0" smtClean="0"/>
          </a:p>
          <a:p>
            <a:pPr>
              <a:buNone/>
            </a:pPr>
            <a:r>
              <a:rPr lang="en-US" dirty="0" smtClean="0"/>
              <a:t>IF </a:t>
            </a:r>
            <a:r>
              <a:rPr lang="en-US" dirty="0"/>
              <a:t>(</a:t>
            </a:r>
            <a:r>
              <a:rPr lang="en-US" dirty="0" err="1"/>
              <a:t>order_date</a:t>
            </a:r>
            <a:r>
              <a:rPr lang="en-US" dirty="0"/>
              <a:t> &gt; SYSDATE) AND </a:t>
            </a:r>
            <a:r>
              <a:rPr lang="en-US" dirty="0" err="1"/>
              <a:t>order_total</a:t>
            </a:r>
            <a:r>
              <a:rPr lang="en-US" dirty="0"/>
              <a:t> &gt;= </a:t>
            </a:r>
            <a:r>
              <a:rPr lang="en-US" dirty="0" err="1"/>
              <a:t>min_order_total</a:t>
            </a:r>
            <a:r>
              <a:rPr lang="en-US" dirty="0"/>
              <a:t> </a:t>
            </a:r>
            <a:r>
              <a:rPr lang="en-US" dirty="0" smtClean="0"/>
              <a:t>THEN</a:t>
            </a:r>
          </a:p>
          <a:p>
            <a:pPr>
              <a:buNone/>
            </a:pPr>
            <a:r>
              <a:rPr lang="en-US" dirty="0"/>
              <a:t> </a:t>
            </a:r>
            <a:r>
              <a:rPr lang="en-US" dirty="0" smtClean="0"/>
              <a:t>     </a:t>
            </a:r>
            <a:r>
              <a:rPr lang="en-US" dirty="0" err="1"/>
              <a:t>fill_order</a:t>
            </a:r>
            <a:r>
              <a:rPr lang="en-US" dirty="0"/>
              <a:t> (</a:t>
            </a:r>
            <a:r>
              <a:rPr lang="en-US" dirty="0" err="1"/>
              <a:t>order_id</a:t>
            </a:r>
            <a:r>
              <a:rPr lang="en-US" dirty="0"/>
              <a:t>, 'HIGH PRIORITY'); </a:t>
            </a:r>
            <a:endParaRPr lang="en-US" dirty="0" smtClean="0"/>
          </a:p>
          <a:p>
            <a:pPr>
              <a:buNone/>
            </a:pPr>
            <a:r>
              <a:rPr lang="en-US" dirty="0"/>
              <a:t> </a:t>
            </a:r>
            <a:r>
              <a:rPr lang="en-US" dirty="0" smtClean="0"/>
              <a:t>ELSIF </a:t>
            </a:r>
            <a:r>
              <a:rPr lang="en-US" dirty="0"/>
              <a:t>(</a:t>
            </a:r>
            <a:r>
              <a:rPr lang="en-US" dirty="0" err="1"/>
              <a:t>order_date</a:t>
            </a:r>
            <a:r>
              <a:rPr lang="en-US" dirty="0"/>
              <a:t> &lt; SYSDATE) OR (</a:t>
            </a:r>
            <a:r>
              <a:rPr lang="en-US" dirty="0" err="1"/>
              <a:t>order_date</a:t>
            </a:r>
            <a:r>
              <a:rPr lang="en-US" dirty="0"/>
              <a:t> = SYSDATE) THEN </a:t>
            </a:r>
            <a:endParaRPr lang="en-US" dirty="0" smtClean="0"/>
          </a:p>
          <a:p>
            <a:pPr>
              <a:buNone/>
            </a:pPr>
            <a:r>
              <a:rPr lang="en-US" dirty="0"/>
              <a:t> </a:t>
            </a:r>
            <a:r>
              <a:rPr lang="en-US" dirty="0" smtClean="0"/>
              <a:t>     </a:t>
            </a:r>
            <a:r>
              <a:rPr lang="en-US" dirty="0" err="1" smtClean="0"/>
              <a:t>fill_order</a:t>
            </a:r>
            <a:r>
              <a:rPr lang="en-US" dirty="0" smtClean="0"/>
              <a:t> </a:t>
            </a:r>
            <a:r>
              <a:rPr lang="en-US" dirty="0"/>
              <a:t>(</a:t>
            </a:r>
            <a:r>
              <a:rPr lang="en-US" dirty="0" err="1"/>
              <a:t>order_id</a:t>
            </a:r>
            <a:r>
              <a:rPr lang="en-US" dirty="0"/>
              <a:t>, 'LOW PRIORITY</a:t>
            </a:r>
            <a:r>
              <a:rPr lang="en-US" dirty="0" smtClean="0"/>
              <a:t>');</a:t>
            </a:r>
          </a:p>
          <a:p>
            <a:pPr>
              <a:buNone/>
            </a:pPr>
            <a:r>
              <a:rPr lang="en-US" dirty="0" smtClean="0"/>
              <a:t> </a:t>
            </a:r>
            <a:r>
              <a:rPr lang="en-US" dirty="0"/>
              <a:t>ELSIF </a:t>
            </a:r>
            <a:r>
              <a:rPr lang="en-US" dirty="0" err="1"/>
              <a:t>order_date</a:t>
            </a:r>
            <a:r>
              <a:rPr lang="en-US" dirty="0"/>
              <a:t> &lt;= SYSDATE AND </a:t>
            </a:r>
            <a:r>
              <a:rPr lang="en-US" dirty="0" err="1"/>
              <a:t>order_total</a:t>
            </a:r>
            <a:r>
              <a:rPr lang="en-US" dirty="0"/>
              <a:t> &lt; </a:t>
            </a:r>
            <a:r>
              <a:rPr lang="en-US" dirty="0" err="1"/>
              <a:t>min_order_total</a:t>
            </a:r>
            <a:r>
              <a:rPr lang="en-US" dirty="0"/>
              <a:t> THEN </a:t>
            </a:r>
            <a:endParaRPr lang="en-US" dirty="0" smtClean="0"/>
          </a:p>
          <a:p>
            <a:pPr>
              <a:buNone/>
            </a:pPr>
            <a:r>
              <a:rPr lang="en-US" dirty="0"/>
              <a:t> </a:t>
            </a:r>
            <a:r>
              <a:rPr lang="en-US" dirty="0" smtClean="0"/>
              <a:t>      </a:t>
            </a:r>
            <a:r>
              <a:rPr lang="en-US" dirty="0" err="1" smtClean="0"/>
              <a:t>queue_order_for_addtl_parts</a:t>
            </a:r>
            <a:r>
              <a:rPr lang="en-US" dirty="0" smtClean="0"/>
              <a:t> </a:t>
            </a:r>
            <a:r>
              <a:rPr lang="en-US" dirty="0"/>
              <a:t>(</a:t>
            </a:r>
            <a:r>
              <a:rPr lang="en-US" dirty="0" err="1"/>
              <a:t>order_id</a:t>
            </a:r>
            <a:r>
              <a:rPr lang="en-US" dirty="0"/>
              <a:t>); </a:t>
            </a:r>
            <a:endParaRPr lang="en-US" dirty="0" smtClean="0"/>
          </a:p>
          <a:p>
            <a:pPr>
              <a:buNone/>
            </a:pPr>
            <a:r>
              <a:rPr lang="en-US" dirty="0" smtClean="0"/>
              <a:t>ELSIF </a:t>
            </a:r>
            <a:r>
              <a:rPr lang="en-US" dirty="0" err="1"/>
              <a:t>order_total</a:t>
            </a:r>
            <a:r>
              <a:rPr lang="en-US" dirty="0"/>
              <a:t> = 0 THEN </a:t>
            </a:r>
            <a:endParaRPr lang="en-US" dirty="0" smtClean="0"/>
          </a:p>
          <a:p>
            <a:pPr>
              <a:buNone/>
            </a:pPr>
            <a:r>
              <a:rPr lang="en-US" dirty="0"/>
              <a:t> </a:t>
            </a:r>
            <a:r>
              <a:rPr lang="en-US" dirty="0" smtClean="0"/>
              <a:t>      </a:t>
            </a:r>
            <a:r>
              <a:rPr lang="en-US" dirty="0" err="1" smtClean="0"/>
              <a:t>disp_message</a:t>
            </a:r>
            <a:r>
              <a:rPr lang="en-US" dirty="0" smtClean="0"/>
              <a:t> </a:t>
            </a:r>
            <a:r>
              <a:rPr lang="en-US" dirty="0"/>
              <a:t>(' No items have been placed in this order!'); </a:t>
            </a:r>
            <a:endParaRPr lang="en-US" dirty="0" smtClean="0"/>
          </a:p>
          <a:p>
            <a:pPr>
              <a:buNone/>
            </a:pPr>
            <a:r>
              <a:rPr lang="en-US" dirty="0" smtClean="0"/>
              <a:t>END </a:t>
            </a:r>
            <a:r>
              <a:rPr lang="en-US" dirty="0"/>
              <a:t>IF;</a:t>
            </a:r>
          </a:p>
          <a:p>
            <a:endParaRPr lang="en-US" dirty="0"/>
          </a:p>
        </p:txBody>
      </p:sp>
      <p:sp>
        <p:nvSpPr>
          <p:cNvPr id="5" name="Footer Placeholder 4"/>
          <p:cNvSpPr>
            <a:spLocks noGrp="1"/>
          </p:cNvSpPr>
          <p:nvPr>
            <p:ph type="ftr" sz="quarter" idx="11"/>
          </p:nvPr>
        </p:nvSpPr>
        <p:spPr/>
        <p:txBody>
          <a:bodyPr/>
          <a:lstStyle/>
          <a:p>
            <a:r>
              <a:rPr lang="en-US" dirty="0" err="1" smtClean="0"/>
              <a:t>TeamNet</a:t>
            </a:r>
            <a:r>
              <a:rPr lang="en-US" dirty="0" smtClean="0"/>
              <a:t>   - ZERO TO HERO</a:t>
            </a:r>
            <a:endParaRPr lang="en-US" dirty="0"/>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3"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11</a:t>
            </a:r>
            <a:endParaRPr lang="en-US" dirty="0"/>
          </a:p>
        </p:txBody>
      </p:sp>
      <p:sp>
        <p:nvSpPr>
          <p:cNvPr id="3" name="Content Placeholder 2"/>
          <p:cNvSpPr>
            <a:spLocks noGrp="1"/>
          </p:cNvSpPr>
          <p:nvPr>
            <p:ph idx="1"/>
          </p:nvPr>
        </p:nvSpPr>
        <p:spPr/>
        <p:txBody>
          <a:bodyPr/>
          <a:lstStyle/>
          <a:p>
            <a:r>
              <a:rPr lang="en-US" b="1" dirty="0"/>
              <a:t>How many times does the following loop execute</a:t>
            </a:r>
            <a:r>
              <a:rPr lang="en-US" b="1" dirty="0" smtClean="0"/>
              <a:t>?</a:t>
            </a:r>
          </a:p>
          <a:p>
            <a:pPr>
              <a:buNone/>
            </a:pPr>
            <a:endParaRPr lang="en-US" dirty="0"/>
          </a:p>
          <a:p>
            <a:pPr>
              <a:buNone/>
            </a:pPr>
            <a:r>
              <a:rPr lang="en-US" dirty="0"/>
              <a:t>FOR </a:t>
            </a:r>
            <a:r>
              <a:rPr lang="en-US" dirty="0" err="1"/>
              <a:t>year_index</a:t>
            </a:r>
            <a:r>
              <a:rPr lang="en-US" dirty="0"/>
              <a:t> IN REVERSE 12 .. 1 LOOP </a:t>
            </a:r>
            <a:r>
              <a:rPr lang="en-US" dirty="0" err="1"/>
              <a:t>calc_sales</a:t>
            </a:r>
            <a:r>
              <a:rPr lang="en-US" dirty="0"/>
              <a:t> (</a:t>
            </a:r>
            <a:r>
              <a:rPr lang="en-US" dirty="0" err="1"/>
              <a:t>year_index</a:t>
            </a:r>
            <a:r>
              <a:rPr lang="en-US" dirty="0"/>
              <a:t>); </a:t>
            </a:r>
            <a:endParaRPr lang="en-US" dirty="0" smtClean="0"/>
          </a:p>
          <a:p>
            <a:pPr>
              <a:buNone/>
            </a:pPr>
            <a:r>
              <a:rPr lang="en-US" dirty="0" smtClean="0"/>
              <a:t>END </a:t>
            </a:r>
            <a:r>
              <a:rPr lang="en-US" dirty="0"/>
              <a:t>LOOP:</a:t>
            </a:r>
          </a:p>
          <a:p>
            <a:pPr>
              <a:buNone/>
            </a:pP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lstStyle/>
          <a:p>
            <a:r>
              <a:rPr lang="en-US" dirty="0" smtClean="0"/>
              <a:t>Question 12</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r>
              <a:rPr lang="en-US" b="1" dirty="0"/>
              <a:t>What message is displayed in the following block if the SELECT statement does not return a row</a:t>
            </a:r>
            <a:r>
              <a:rPr lang="en-US" b="1" dirty="0" smtClean="0"/>
              <a:t>?</a:t>
            </a:r>
          </a:p>
          <a:p>
            <a:pPr>
              <a:buNone/>
            </a:pPr>
            <a:endParaRPr lang="en-US" dirty="0"/>
          </a:p>
          <a:p>
            <a:pPr lvl="1">
              <a:buNone/>
            </a:pPr>
            <a:r>
              <a:rPr lang="en-US" dirty="0"/>
              <a:t>PROCEDURE </a:t>
            </a:r>
            <a:r>
              <a:rPr lang="en-US" dirty="0" err="1"/>
              <a:t>display_dname</a:t>
            </a:r>
            <a:r>
              <a:rPr lang="en-US" dirty="0"/>
              <a:t> (</a:t>
            </a:r>
            <a:r>
              <a:rPr lang="en-US" dirty="0" err="1"/>
              <a:t>emp_in</a:t>
            </a:r>
            <a:r>
              <a:rPr lang="en-US" dirty="0"/>
              <a:t> IN INTEGER) IS</a:t>
            </a:r>
          </a:p>
          <a:p>
            <a:pPr lvl="1">
              <a:buNone/>
            </a:pPr>
            <a:r>
              <a:rPr lang="en-US" dirty="0"/>
              <a:t>   department# </a:t>
            </a:r>
            <a:r>
              <a:rPr lang="en-US" dirty="0" err="1"/>
              <a:t>dept.deptno%TYPE</a:t>
            </a:r>
            <a:r>
              <a:rPr lang="en-US" dirty="0"/>
              <a:t> := NULL;</a:t>
            </a:r>
          </a:p>
          <a:p>
            <a:pPr lvl="1">
              <a:buNone/>
            </a:pPr>
            <a:r>
              <a:rPr lang="en-US" dirty="0"/>
              <a:t>BEGIN</a:t>
            </a:r>
          </a:p>
          <a:p>
            <a:pPr lvl="1">
              <a:buNone/>
            </a:pPr>
            <a:r>
              <a:rPr lang="en-US" dirty="0"/>
              <a:t>   SELECT </a:t>
            </a:r>
            <a:r>
              <a:rPr lang="en-US" dirty="0" err="1"/>
              <a:t>deptno</a:t>
            </a:r>
            <a:r>
              <a:rPr lang="en-US" dirty="0"/>
              <a:t> INTO department#</a:t>
            </a:r>
          </a:p>
          <a:p>
            <a:pPr lvl="1">
              <a:buNone/>
            </a:pPr>
            <a:r>
              <a:rPr lang="en-US" dirty="0"/>
              <a:t>     FROM </a:t>
            </a:r>
            <a:r>
              <a:rPr lang="en-US" dirty="0" err="1"/>
              <a:t>emp</a:t>
            </a:r>
            <a:endParaRPr lang="en-US" dirty="0"/>
          </a:p>
          <a:p>
            <a:pPr lvl="1">
              <a:buNone/>
            </a:pPr>
            <a:r>
              <a:rPr lang="en-US" dirty="0"/>
              <a:t>    WHERE </a:t>
            </a:r>
            <a:r>
              <a:rPr lang="en-US" dirty="0" err="1"/>
              <a:t>empno</a:t>
            </a:r>
            <a:r>
              <a:rPr lang="en-US" dirty="0"/>
              <a:t> = </a:t>
            </a:r>
            <a:r>
              <a:rPr lang="en-US" dirty="0" err="1"/>
              <a:t>emp_in</a:t>
            </a:r>
            <a:r>
              <a:rPr lang="en-US" dirty="0"/>
              <a:t>;</a:t>
            </a:r>
          </a:p>
          <a:p>
            <a:pPr lvl="1">
              <a:buNone/>
            </a:pPr>
            <a:r>
              <a:rPr lang="en-US" dirty="0"/>
              <a:t>   IF department# IS NULL</a:t>
            </a:r>
          </a:p>
          <a:p>
            <a:pPr lvl="1">
              <a:buNone/>
            </a:pPr>
            <a:r>
              <a:rPr lang="en-US" dirty="0"/>
              <a:t>   THEN</a:t>
            </a:r>
          </a:p>
          <a:p>
            <a:pPr lvl="1">
              <a:buNone/>
            </a:pPr>
            <a:r>
              <a:rPr lang="en-US" dirty="0"/>
              <a:t>      DBMS_OUTPUT.PUT_LINE ('Dept is not found!');</a:t>
            </a:r>
          </a:p>
          <a:p>
            <a:pPr lvl="1">
              <a:buNone/>
            </a:pPr>
            <a:r>
              <a:rPr lang="en-US" dirty="0"/>
              <a:t>   ELSE</a:t>
            </a:r>
          </a:p>
          <a:p>
            <a:pPr lvl="1">
              <a:buNone/>
            </a:pPr>
            <a:r>
              <a:rPr lang="en-US" dirty="0"/>
              <a:t>      DBMS_OUTPUT.PUT_LINE ('Dept is ' || TO_CHAR (department#));</a:t>
            </a:r>
          </a:p>
          <a:p>
            <a:pPr lvl="1">
              <a:buNone/>
            </a:pPr>
            <a:r>
              <a:rPr lang="en-US" dirty="0"/>
              <a:t>   END IF;</a:t>
            </a:r>
          </a:p>
          <a:p>
            <a:pPr lvl="1">
              <a:buNone/>
            </a:pPr>
            <a:r>
              <a:rPr lang="en-US" dirty="0"/>
              <a:t>EXCEPTION</a:t>
            </a:r>
          </a:p>
          <a:p>
            <a:pPr lvl="1">
              <a:buNone/>
            </a:pPr>
            <a:r>
              <a:rPr lang="en-US" dirty="0"/>
              <a:t>   WHEN NO_DATA_FOUND</a:t>
            </a:r>
          </a:p>
          <a:p>
            <a:pPr lvl="1">
              <a:buNone/>
            </a:pPr>
            <a:r>
              <a:rPr lang="en-US" dirty="0"/>
              <a:t>   THEN</a:t>
            </a:r>
          </a:p>
          <a:p>
            <a:pPr lvl="1">
              <a:buNone/>
            </a:pPr>
            <a:r>
              <a:rPr lang="en-US" dirty="0"/>
              <a:t>      DBMS_OUTPUT.PUT_LINE ('No data found');</a:t>
            </a:r>
          </a:p>
          <a:p>
            <a:pPr lvl="1">
              <a:buNone/>
            </a:pPr>
            <a:r>
              <a:rPr lang="en-US" dirty="0"/>
              <a:t>END;</a:t>
            </a:r>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sz="3600" dirty="0" smtClean="0"/>
              <a:t>QUESTIONS 1.1 </a:t>
            </a:r>
            <a:endParaRPr lang="en-US" sz="3600" dirty="0"/>
          </a:p>
        </p:txBody>
      </p:sp>
      <p:sp>
        <p:nvSpPr>
          <p:cNvPr id="3" name="Content Placeholder 2"/>
          <p:cNvSpPr>
            <a:spLocks noGrp="1"/>
          </p:cNvSpPr>
          <p:nvPr>
            <p:ph idx="1"/>
          </p:nvPr>
        </p:nvSpPr>
        <p:spPr/>
        <p:txBody>
          <a:bodyPr>
            <a:normAutofit fontScale="85000" lnSpcReduction="20000"/>
          </a:bodyPr>
          <a:lstStyle/>
          <a:p>
            <a:r>
              <a:rPr lang="en-US" b="1" dirty="0" smtClean="0"/>
              <a:t>Which of the following statements are true?</a:t>
            </a:r>
          </a:p>
          <a:p>
            <a:pPr>
              <a:buNone/>
            </a:pPr>
            <a:endParaRPr lang="en-US" dirty="0" smtClean="0"/>
          </a:p>
          <a:p>
            <a:pPr>
              <a:buNone/>
            </a:pPr>
            <a:r>
              <a:rPr lang="en-US" dirty="0" smtClean="0"/>
              <a:t>1. A column in a table defined as NOT NULL is a primary or foreign key.  </a:t>
            </a:r>
          </a:p>
          <a:p>
            <a:pPr>
              <a:buNone/>
            </a:pPr>
            <a:r>
              <a:rPr lang="en-US" dirty="0" smtClean="0"/>
              <a:t>2. Referential integrity is enforced by the relationship between the primary key and foreign key.  </a:t>
            </a:r>
          </a:p>
          <a:p>
            <a:pPr>
              <a:buNone/>
            </a:pPr>
            <a:r>
              <a:rPr lang="en-US" dirty="0" smtClean="0"/>
              <a:t>3. You can test for null values by using an empty string such as the following:</a:t>
            </a:r>
          </a:p>
          <a:p>
            <a:pPr>
              <a:buNone/>
            </a:pPr>
            <a:r>
              <a:rPr lang="en-US" dirty="0" smtClean="0"/>
              <a:t>               SELECT * FROM course WHERE prerequisite = ‘ ‘ </a:t>
            </a:r>
          </a:p>
          <a:p>
            <a:pPr>
              <a:buNone/>
            </a:pPr>
            <a:r>
              <a:rPr lang="en-US" dirty="0" smtClean="0"/>
              <a:t>4. Unlike many other character functions, the LENGTH and INSTR function return a NUMBER. </a:t>
            </a:r>
          </a:p>
          <a:p>
            <a:endParaRPr lang="en-US" dirty="0" smtClean="0"/>
          </a:p>
          <a:p>
            <a:endParaRPr lang="en-US" dirty="0"/>
          </a:p>
        </p:txBody>
      </p:sp>
      <p:sp>
        <p:nvSpPr>
          <p:cNvPr id="5" name="Footer Placeholder 4"/>
          <p:cNvSpPr>
            <a:spLocks noGrp="1"/>
          </p:cNvSpPr>
          <p:nvPr>
            <p:ph type="ftr" sz="quarter" idx="11"/>
          </p:nvPr>
        </p:nvSpPr>
        <p:spPr>
          <a:xfrm>
            <a:off x="533400" y="6356350"/>
            <a:ext cx="8153400" cy="365125"/>
          </a:xfrm>
        </p:spPr>
        <p:style>
          <a:lnRef idx="1">
            <a:schemeClr val="accent1"/>
          </a:lnRef>
          <a:fillRef idx="2">
            <a:schemeClr val="accent1"/>
          </a:fillRef>
          <a:effectRef idx="1">
            <a:schemeClr val="accent1"/>
          </a:effectRef>
          <a:fontRef idx="minor">
            <a:schemeClr val="dk1"/>
          </a:fontRef>
        </p:style>
        <p:txBody>
          <a:bodyPr/>
          <a:lstStyle/>
          <a:p>
            <a:r>
              <a:rPr lang="en-US" dirty="0" err="1" smtClean="0"/>
              <a:t>TeamNet</a:t>
            </a:r>
            <a:r>
              <a:rPr lang="en-US" dirty="0" smtClean="0"/>
              <a:t>   - ZERO TO HERO</a:t>
            </a:r>
            <a:endParaRPr lang="en-US" dirty="0"/>
          </a:p>
        </p:txBody>
      </p:sp>
      <p:pic>
        <p:nvPicPr>
          <p:cNvPr id="2050" name="Picture 2" descr="teamnet transformig technology logo rgb"/>
          <p:cNvPicPr>
            <a:picLocks noChangeAspect="1" noChangeArrowheads="1"/>
          </p:cNvPicPr>
          <p:nvPr/>
        </p:nvPicPr>
        <p:blipFill>
          <a:blip r:embed="rId2" cstate="print"/>
          <a:srcRect/>
          <a:stretch>
            <a:fillRect/>
          </a:stretch>
        </p:blipFill>
        <p:spPr bwMode="auto">
          <a:xfrm>
            <a:off x="6477000" y="334962"/>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13</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What message is displayed in the following block if there are no employees in department 15?</a:t>
            </a:r>
          </a:p>
          <a:p>
            <a:endParaRPr lang="en-US" dirty="0"/>
          </a:p>
          <a:p>
            <a:pPr lvl="1">
              <a:buNone/>
            </a:pPr>
            <a:r>
              <a:rPr lang="en-US" dirty="0"/>
              <a:t>PROCEDURE </a:t>
            </a:r>
            <a:r>
              <a:rPr lang="en-US" dirty="0" err="1"/>
              <a:t>display_dept_count</a:t>
            </a:r>
            <a:r>
              <a:rPr lang="en-US" dirty="0"/>
              <a:t> </a:t>
            </a:r>
          </a:p>
          <a:p>
            <a:pPr lvl="1">
              <a:buNone/>
            </a:pPr>
            <a:r>
              <a:rPr lang="en-US" dirty="0"/>
              <a:t>IS</a:t>
            </a:r>
          </a:p>
          <a:p>
            <a:pPr lvl="1">
              <a:buNone/>
            </a:pPr>
            <a:r>
              <a:rPr lang="en-US" dirty="0"/>
              <a:t>   </a:t>
            </a:r>
            <a:r>
              <a:rPr lang="en-US" dirty="0" err="1"/>
              <a:t>total_count</a:t>
            </a:r>
            <a:r>
              <a:rPr lang="en-US" dirty="0"/>
              <a:t> INTEGER := 0;</a:t>
            </a:r>
          </a:p>
          <a:p>
            <a:pPr lvl="1">
              <a:buNone/>
            </a:pPr>
            <a:r>
              <a:rPr lang="en-US" dirty="0"/>
              <a:t>BEGIN</a:t>
            </a:r>
          </a:p>
          <a:p>
            <a:pPr lvl="1">
              <a:buNone/>
            </a:pPr>
            <a:r>
              <a:rPr lang="en-US" dirty="0"/>
              <a:t>   SELECT COUNT(*) INTO </a:t>
            </a:r>
            <a:r>
              <a:rPr lang="en-US" dirty="0" err="1"/>
              <a:t>total_count</a:t>
            </a:r>
            <a:endParaRPr lang="en-US" dirty="0"/>
          </a:p>
          <a:p>
            <a:pPr lvl="1">
              <a:buNone/>
            </a:pPr>
            <a:r>
              <a:rPr lang="en-US" dirty="0"/>
              <a:t>     FROM </a:t>
            </a:r>
            <a:r>
              <a:rPr lang="en-US" dirty="0" err="1"/>
              <a:t>emp</a:t>
            </a:r>
            <a:endParaRPr lang="en-US" dirty="0"/>
          </a:p>
          <a:p>
            <a:pPr lvl="1">
              <a:buNone/>
            </a:pPr>
            <a:r>
              <a:rPr lang="en-US" dirty="0"/>
              <a:t>    WHERE </a:t>
            </a:r>
            <a:r>
              <a:rPr lang="en-US" dirty="0" err="1"/>
              <a:t>deptno</a:t>
            </a:r>
            <a:r>
              <a:rPr lang="en-US" dirty="0"/>
              <a:t> = 15;</a:t>
            </a:r>
          </a:p>
          <a:p>
            <a:pPr lvl="1">
              <a:buNone/>
            </a:pPr>
            <a:r>
              <a:rPr lang="en-US" dirty="0"/>
              <a:t>   IF </a:t>
            </a:r>
            <a:r>
              <a:rPr lang="en-US" dirty="0" err="1"/>
              <a:t>total_count</a:t>
            </a:r>
            <a:r>
              <a:rPr lang="en-US" dirty="0"/>
              <a:t> = 0</a:t>
            </a:r>
          </a:p>
          <a:p>
            <a:pPr lvl="1">
              <a:buNone/>
            </a:pPr>
            <a:r>
              <a:rPr lang="en-US" dirty="0"/>
              <a:t>   THEN</a:t>
            </a:r>
          </a:p>
          <a:p>
            <a:pPr lvl="1">
              <a:buNone/>
            </a:pPr>
            <a:r>
              <a:rPr lang="en-US" dirty="0"/>
              <a:t>      DBMS_OUTPUT.PUT_LINE ('No employees in department!');</a:t>
            </a:r>
          </a:p>
          <a:p>
            <a:pPr lvl="1">
              <a:buNone/>
            </a:pPr>
            <a:r>
              <a:rPr lang="en-US" dirty="0"/>
              <a:t>   ELSE</a:t>
            </a:r>
          </a:p>
          <a:p>
            <a:pPr lvl="1">
              <a:buNone/>
            </a:pPr>
            <a:r>
              <a:rPr lang="en-US" dirty="0"/>
              <a:t>      DBMS_OUTPUT.PUT_LINE</a:t>
            </a:r>
          </a:p>
          <a:p>
            <a:pPr lvl="1">
              <a:buNone/>
            </a:pPr>
            <a:r>
              <a:rPr lang="en-US" dirty="0"/>
              <a:t>         ('Count of employees in dept 15 = ' || TO_CHAR (</a:t>
            </a:r>
            <a:r>
              <a:rPr lang="en-US" dirty="0" err="1"/>
              <a:t>total_count</a:t>
            </a:r>
            <a:r>
              <a:rPr lang="en-US" dirty="0"/>
              <a:t>));</a:t>
            </a:r>
          </a:p>
          <a:p>
            <a:pPr lvl="1">
              <a:buNone/>
            </a:pPr>
            <a:r>
              <a:rPr lang="en-US" dirty="0"/>
              <a:t>   END IF;</a:t>
            </a:r>
          </a:p>
          <a:p>
            <a:pPr lvl="1">
              <a:buNone/>
            </a:pPr>
            <a:r>
              <a:rPr lang="en-US" dirty="0"/>
              <a:t>EXCEPTION</a:t>
            </a:r>
          </a:p>
          <a:p>
            <a:pPr lvl="1">
              <a:buNone/>
            </a:pPr>
            <a:r>
              <a:rPr lang="en-US" dirty="0"/>
              <a:t>   WHEN NO_DATA_FOUND</a:t>
            </a:r>
          </a:p>
          <a:p>
            <a:pPr lvl="1">
              <a:buNone/>
            </a:pPr>
            <a:r>
              <a:rPr lang="en-US" dirty="0"/>
              <a:t>   THEN</a:t>
            </a:r>
          </a:p>
          <a:p>
            <a:pPr lvl="1">
              <a:buNone/>
            </a:pPr>
            <a:r>
              <a:rPr lang="en-US" dirty="0"/>
              <a:t>      DBMS_OUTPUT.PUT_LINE ('No data found');</a:t>
            </a:r>
          </a:p>
          <a:p>
            <a:pPr lvl="1">
              <a:buNone/>
            </a:pPr>
            <a:r>
              <a:rPr lang="en-US" dirty="0"/>
              <a:t>END;</a:t>
            </a:r>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14</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t>What message is displayed in the following block?</a:t>
            </a:r>
          </a:p>
          <a:p>
            <a:pPr>
              <a:buNone/>
            </a:pPr>
            <a:endParaRPr lang="en-US" b="1" dirty="0" smtClean="0"/>
          </a:p>
          <a:p>
            <a:pPr>
              <a:buNone/>
            </a:pPr>
            <a:r>
              <a:rPr lang="en-US" dirty="0"/>
              <a:t>DECLARE</a:t>
            </a:r>
          </a:p>
          <a:p>
            <a:pPr>
              <a:buNone/>
            </a:pPr>
            <a:r>
              <a:rPr lang="en-US" dirty="0"/>
              <a:t>   string_of_5_chars VARCHAR2(5);</a:t>
            </a:r>
          </a:p>
          <a:p>
            <a:pPr>
              <a:buNone/>
            </a:pPr>
            <a:r>
              <a:rPr lang="en-US" dirty="0"/>
              <a:t>BEGIN</a:t>
            </a:r>
          </a:p>
          <a:p>
            <a:pPr>
              <a:buNone/>
            </a:pPr>
            <a:r>
              <a:rPr lang="en-US" dirty="0"/>
              <a:t>   BEGIN</a:t>
            </a:r>
          </a:p>
          <a:p>
            <a:pPr>
              <a:buNone/>
            </a:pPr>
            <a:r>
              <a:rPr lang="en-US" dirty="0"/>
              <a:t>      string_of_5_chars := 'Steven';</a:t>
            </a:r>
          </a:p>
          <a:p>
            <a:pPr>
              <a:buNone/>
            </a:pPr>
            <a:r>
              <a:rPr lang="en-US" dirty="0"/>
              <a:t>   EXCEPTION</a:t>
            </a:r>
          </a:p>
          <a:p>
            <a:pPr>
              <a:buNone/>
            </a:pPr>
            <a:r>
              <a:rPr lang="en-US" dirty="0"/>
              <a:t>      WHEN VALUE_ERROR</a:t>
            </a:r>
          </a:p>
          <a:p>
            <a:pPr>
              <a:buNone/>
            </a:pPr>
            <a:r>
              <a:rPr lang="en-US" dirty="0"/>
              <a:t>      THEN</a:t>
            </a:r>
          </a:p>
          <a:p>
            <a:pPr>
              <a:buNone/>
            </a:pPr>
            <a:r>
              <a:rPr lang="en-US" dirty="0"/>
              <a:t>         DBMS_OUTPUT.PUT_LINE ('Inner block');</a:t>
            </a:r>
          </a:p>
          <a:p>
            <a:pPr>
              <a:buNone/>
            </a:pPr>
            <a:r>
              <a:rPr lang="en-US" dirty="0"/>
              <a:t>   END;</a:t>
            </a:r>
          </a:p>
          <a:p>
            <a:pPr>
              <a:buNone/>
            </a:pPr>
            <a:r>
              <a:rPr lang="en-US" dirty="0"/>
              <a:t>EXCEPTION</a:t>
            </a:r>
          </a:p>
          <a:p>
            <a:pPr>
              <a:buNone/>
            </a:pPr>
            <a:r>
              <a:rPr lang="en-US" dirty="0"/>
              <a:t>   WHEN VALUE_ERROR</a:t>
            </a:r>
          </a:p>
          <a:p>
            <a:pPr>
              <a:buNone/>
            </a:pPr>
            <a:r>
              <a:rPr lang="en-US" dirty="0"/>
              <a:t>   THEN</a:t>
            </a:r>
          </a:p>
          <a:p>
            <a:pPr>
              <a:buNone/>
            </a:pPr>
            <a:r>
              <a:rPr lang="en-US" dirty="0"/>
              <a:t>      DBMS_OUTPUT.PUT_LINE ('Outer block');</a:t>
            </a:r>
          </a:p>
          <a:p>
            <a:pPr>
              <a:buNone/>
            </a:pPr>
            <a:r>
              <a:rPr lang="en-US" dirty="0"/>
              <a:t>END;</a:t>
            </a:r>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15</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Rewrite the following loop so that you do not use a loop at </a:t>
            </a:r>
            <a:r>
              <a:rPr lang="en-US" b="1" dirty="0" smtClean="0"/>
              <a:t>all</a:t>
            </a:r>
          </a:p>
          <a:p>
            <a:pPr>
              <a:buNone/>
            </a:pPr>
            <a:endParaRPr lang="en-US" b="1" dirty="0"/>
          </a:p>
          <a:p>
            <a:pPr>
              <a:buNone/>
            </a:pPr>
            <a:r>
              <a:rPr lang="en-US" dirty="0" smtClean="0"/>
              <a:t>FOR </a:t>
            </a:r>
            <a:r>
              <a:rPr lang="en-US" dirty="0" err="1" smtClean="0"/>
              <a:t>i</a:t>
            </a:r>
            <a:r>
              <a:rPr lang="en-US" dirty="0" smtClean="0"/>
              <a:t> IN 1 .. 2 LOOP </a:t>
            </a:r>
          </a:p>
          <a:p>
            <a:pPr>
              <a:buNone/>
            </a:pPr>
            <a:r>
              <a:rPr lang="en-US" dirty="0"/>
              <a:t> </a:t>
            </a:r>
            <a:r>
              <a:rPr lang="en-US" dirty="0" smtClean="0"/>
              <a:t>   IF </a:t>
            </a:r>
            <a:r>
              <a:rPr lang="en-US" dirty="0" err="1" smtClean="0"/>
              <a:t>i</a:t>
            </a:r>
            <a:r>
              <a:rPr lang="en-US" dirty="0" smtClean="0"/>
              <a:t> = 1 THEN </a:t>
            </a:r>
          </a:p>
          <a:p>
            <a:pPr>
              <a:buNone/>
            </a:pPr>
            <a:r>
              <a:rPr lang="en-US" dirty="0"/>
              <a:t> </a:t>
            </a:r>
            <a:r>
              <a:rPr lang="en-US" dirty="0" smtClean="0"/>
              <a:t>           </a:t>
            </a:r>
            <a:r>
              <a:rPr lang="en-US" dirty="0" err="1" smtClean="0"/>
              <a:t>give_bonus</a:t>
            </a:r>
            <a:r>
              <a:rPr lang="en-US" dirty="0" smtClean="0"/>
              <a:t> (</a:t>
            </a:r>
            <a:r>
              <a:rPr lang="en-US" dirty="0" err="1" smtClean="0"/>
              <a:t>president_id</a:t>
            </a:r>
            <a:r>
              <a:rPr lang="en-US" dirty="0" smtClean="0"/>
              <a:t>, 2000000);  </a:t>
            </a:r>
          </a:p>
          <a:p>
            <a:pPr>
              <a:buNone/>
            </a:pPr>
            <a:r>
              <a:rPr lang="en-US" dirty="0"/>
              <a:t> </a:t>
            </a:r>
            <a:r>
              <a:rPr lang="en-US" dirty="0" smtClean="0"/>
              <a:t>   ELSIF </a:t>
            </a:r>
            <a:r>
              <a:rPr lang="en-US" dirty="0" err="1" smtClean="0"/>
              <a:t>i</a:t>
            </a:r>
            <a:r>
              <a:rPr lang="en-US" dirty="0" smtClean="0"/>
              <a:t> = 2 THEN </a:t>
            </a:r>
          </a:p>
          <a:p>
            <a:pPr>
              <a:buNone/>
            </a:pPr>
            <a:r>
              <a:rPr lang="en-US" dirty="0"/>
              <a:t> </a:t>
            </a:r>
            <a:r>
              <a:rPr lang="en-US" dirty="0" smtClean="0"/>
              <a:t>            </a:t>
            </a:r>
            <a:r>
              <a:rPr lang="en-US" dirty="0" err="1" smtClean="0"/>
              <a:t>give_bonus</a:t>
            </a:r>
            <a:r>
              <a:rPr lang="en-US" dirty="0" smtClean="0"/>
              <a:t> (</a:t>
            </a:r>
            <a:r>
              <a:rPr lang="en-US" dirty="0" err="1" smtClean="0"/>
              <a:t>ceo_id</a:t>
            </a:r>
            <a:r>
              <a:rPr lang="en-US" dirty="0" smtClean="0"/>
              <a:t>, 5000000); </a:t>
            </a:r>
          </a:p>
          <a:p>
            <a:pPr>
              <a:buNone/>
            </a:pPr>
            <a:r>
              <a:rPr lang="en-US" dirty="0"/>
              <a:t> </a:t>
            </a:r>
            <a:r>
              <a:rPr lang="en-US" dirty="0" smtClean="0"/>
              <a:t>   END IF; </a:t>
            </a:r>
          </a:p>
          <a:p>
            <a:pPr>
              <a:buNone/>
            </a:pPr>
            <a:r>
              <a:rPr lang="en-US" dirty="0" smtClean="0"/>
              <a:t>END LOOP; </a:t>
            </a: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16</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What statement would you remove from this block? Why</a:t>
            </a:r>
            <a:r>
              <a:rPr lang="en-US" b="1" dirty="0" smtClean="0"/>
              <a:t>?</a:t>
            </a:r>
          </a:p>
          <a:p>
            <a:pPr>
              <a:buNone/>
            </a:pPr>
            <a:endParaRPr lang="en-US" dirty="0"/>
          </a:p>
          <a:p>
            <a:pPr>
              <a:buNone/>
            </a:pPr>
            <a:r>
              <a:rPr lang="en-US" dirty="0"/>
              <a:t>DECLARE </a:t>
            </a:r>
            <a:endParaRPr lang="en-US" dirty="0" smtClean="0"/>
          </a:p>
          <a:p>
            <a:pPr>
              <a:buNone/>
            </a:pPr>
            <a:r>
              <a:rPr lang="en-US" dirty="0"/>
              <a:t> </a:t>
            </a:r>
            <a:r>
              <a:rPr lang="en-US" dirty="0" smtClean="0"/>
              <a:t>  CURSOR </a:t>
            </a:r>
            <a:r>
              <a:rPr lang="en-US" dirty="0" err="1"/>
              <a:t>emp_cur</a:t>
            </a:r>
            <a:r>
              <a:rPr lang="en-US" dirty="0"/>
              <a:t> IS </a:t>
            </a:r>
            <a:endParaRPr lang="en-US" dirty="0" smtClean="0"/>
          </a:p>
          <a:p>
            <a:pPr>
              <a:buNone/>
            </a:pPr>
            <a:r>
              <a:rPr lang="en-US" dirty="0"/>
              <a:t> </a:t>
            </a:r>
            <a:r>
              <a:rPr lang="en-US" dirty="0" smtClean="0"/>
              <a:t>            SELECT </a:t>
            </a:r>
            <a:r>
              <a:rPr lang="en-US" dirty="0" err="1"/>
              <a:t>ename</a:t>
            </a:r>
            <a:r>
              <a:rPr lang="en-US" dirty="0"/>
              <a:t>, </a:t>
            </a:r>
            <a:r>
              <a:rPr lang="en-US" dirty="0" err="1"/>
              <a:t>deptno</a:t>
            </a:r>
            <a:r>
              <a:rPr lang="en-US" dirty="0"/>
              <a:t>, </a:t>
            </a:r>
            <a:r>
              <a:rPr lang="en-US" dirty="0" err="1"/>
              <a:t>empno</a:t>
            </a:r>
            <a:r>
              <a:rPr lang="en-US" dirty="0"/>
              <a:t> </a:t>
            </a:r>
            <a:endParaRPr lang="en-US" dirty="0" smtClean="0"/>
          </a:p>
          <a:p>
            <a:pPr>
              <a:buNone/>
            </a:pPr>
            <a:r>
              <a:rPr lang="en-US" dirty="0"/>
              <a:t> </a:t>
            </a:r>
            <a:r>
              <a:rPr lang="en-US" dirty="0" smtClean="0"/>
              <a:t>              FROM </a:t>
            </a:r>
            <a:r>
              <a:rPr lang="en-US" dirty="0" err="1"/>
              <a:t>emp</a:t>
            </a:r>
            <a:r>
              <a:rPr lang="en-US" dirty="0"/>
              <a:t> </a:t>
            </a:r>
            <a:endParaRPr lang="en-US" dirty="0" smtClean="0"/>
          </a:p>
          <a:p>
            <a:pPr>
              <a:buNone/>
            </a:pPr>
            <a:r>
              <a:rPr lang="en-US" dirty="0"/>
              <a:t> </a:t>
            </a:r>
            <a:r>
              <a:rPr lang="en-US" dirty="0" smtClean="0"/>
              <a:t>            WHERE </a:t>
            </a:r>
            <a:r>
              <a:rPr lang="en-US" dirty="0" err="1"/>
              <a:t>sal</a:t>
            </a:r>
            <a:r>
              <a:rPr lang="en-US" dirty="0"/>
              <a:t> &lt; 2500; </a:t>
            </a:r>
            <a:endParaRPr lang="en-US" dirty="0" smtClean="0"/>
          </a:p>
          <a:p>
            <a:pPr>
              <a:buNone/>
            </a:pPr>
            <a:r>
              <a:rPr lang="en-US" dirty="0"/>
              <a:t> </a:t>
            </a:r>
            <a:r>
              <a:rPr lang="en-US" dirty="0" smtClean="0"/>
              <a:t>  </a:t>
            </a:r>
            <a:r>
              <a:rPr lang="en-US" dirty="0" err="1" smtClean="0"/>
              <a:t>emp_rec</a:t>
            </a:r>
            <a:r>
              <a:rPr lang="en-US" dirty="0" smtClean="0"/>
              <a:t> </a:t>
            </a:r>
            <a:r>
              <a:rPr lang="en-US" dirty="0" err="1"/>
              <a:t>emp_cur%ROWTYPE</a:t>
            </a:r>
            <a:r>
              <a:rPr lang="en-US" dirty="0"/>
              <a:t>; </a:t>
            </a:r>
            <a:endParaRPr lang="en-US" dirty="0" smtClean="0"/>
          </a:p>
          <a:p>
            <a:pPr>
              <a:buNone/>
            </a:pPr>
            <a:r>
              <a:rPr lang="en-US" dirty="0"/>
              <a:t> </a:t>
            </a:r>
            <a:r>
              <a:rPr lang="en-US" dirty="0" smtClean="0"/>
              <a:t>  BEGIN </a:t>
            </a:r>
          </a:p>
          <a:p>
            <a:pPr>
              <a:buNone/>
            </a:pPr>
            <a:r>
              <a:rPr lang="en-US" dirty="0"/>
              <a:t> </a:t>
            </a:r>
            <a:r>
              <a:rPr lang="en-US" dirty="0" smtClean="0"/>
              <a:t>      FOR </a:t>
            </a:r>
            <a:r>
              <a:rPr lang="en-US" dirty="0" err="1"/>
              <a:t>emp_rec</a:t>
            </a:r>
            <a:r>
              <a:rPr lang="en-US" dirty="0"/>
              <a:t> IN </a:t>
            </a:r>
            <a:r>
              <a:rPr lang="en-US" dirty="0" err="1"/>
              <a:t>emp_cur</a:t>
            </a:r>
            <a:r>
              <a:rPr lang="en-US" dirty="0"/>
              <a:t> LOOP </a:t>
            </a:r>
            <a:endParaRPr lang="en-US" dirty="0" smtClean="0"/>
          </a:p>
          <a:p>
            <a:pPr>
              <a:buNone/>
            </a:pPr>
            <a:r>
              <a:rPr lang="en-US" dirty="0"/>
              <a:t> </a:t>
            </a:r>
            <a:r>
              <a:rPr lang="en-US" dirty="0" smtClean="0"/>
              <a:t>            </a:t>
            </a:r>
            <a:r>
              <a:rPr lang="en-US" dirty="0" err="1" smtClean="0"/>
              <a:t>give_raise</a:t>
            </a:r>
            <a:r>
              <a:rPr lang="en-US" dirty="0" smtClean="0"/>
              <a:t> </a:t>
            </a:r>
            <a:r>
              <a:rPr lang="en-US" dirty="0"/>
              <a:t>(</a:t>
            </a:r>
            <a:r>
              <a:rPr lang="en-US" dirty="0" err="1"/>
              <a:t>emp_rec.empno</a:t>
            </a:r>
            <a:r>
              <a:rPr lang="en-US" dirty="0"/>
              <a:t>, 10000); </a:t>
            </a:r>
            <a:endParaRPr lang="en-US" dirty="0" smtClean="0"/>
          </a:p>
          <a:p>
            <a:pPr>
              <a:buNone/>
            </a:pPr>
            <a:r>
              <a:rPr lang="en-US" dirty="0"/>
              <a:t> </a:t>
            </a:r>
            <a:r>
              <a:rPr lang="en-US" dirty="0" smtClean="0"/>
              <a:t>      END </a:t>
            </a:r>
            <a:r>
              <a:rPr lang="en-US" dirty="0"/>
              <a:t>LOOP; </a:t>
            </a:r>
            <a:endParaRPr lang="en-US" dirty="0" smtClean="0"/>
          </a:p>
          <a:p>
            <a:pPr>
              <a:buNone/>
            </a:pPr>
            <a:r>
              <a:rPr lang="en-US" dirty="0"/>
              <a:t> </a:t>
            </a:r>
            <a:r>
              <a:rPr lang="en-US" dirty="0" smtClean="0"/>
              <a:t>   END</a:t>
            </a:r>
            <a:r>
              <a:rPr lang="en-US" dirty="0"/>
              <a:t>;</a:t>
            </a:r>
          </a:p>
          <a:p>
            <a:pPr>
              <a:buNone/>
            </a:pP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17</a:t>
            </a:r>
            <a:endParaRPr lang="en-US" dirty="0"/>
          </a:p>
        </p:txBody>
      </p:sp>
      <p:sp>
        <p:nvSpPr>
          <p:cNvPr id="3" name="Content Placeholder 2"/>
          <p:cNvSpPr>
            <a:spLocks noGrp="1"/>
          </p:cNvSpPr>
          <p:nvPr>
            <p:ph idx="1"/>
          </p:nvPr>
        </p:nvSpPr>
        <p:spPr/>
        <p:txBody>
          <a:bodyPr/>
          <a:lstStyle/>
          <a:p>
            <a:pPr>
              <a:buNone/>
            </a:pPr>
            <a:r>
              <a:rPr lang="en-US" dirty="0" smtClean="0"/>
              <a:t>The following index was created on the STUDENT table:</a:t>
            </a:r>
          </a:p>
          <a:p>
            <a:pPr>
              <a:buNone/>
            </a:pPr>
            <a:r>
              <a:rPr lang="en-US" dirty="0" smtClean="0"/>
              <a:t>CREATE INDEX </a:t>
            </a:r>
            <a:r>
              <a:rPr lang="en-US" dirty="0" err="1" smtClean="0"/>
              <a:t>stud_reg_dt</a:t>
            </a:r>
            <a:r>
              <a:rPr lang="en-US" dirty="0" smtClean="0"/>
              <a:t> ON student(</a:t>
            </a:r>
            <a:r>
              <a:rPr lang="en-US" dirty="0" err="1" smtClean="0"/>
              <a:t>registration_date</a:t>
            </a:r>
            <a:r>
              <a:rPr lang="en-US" dirty="0" smtClean="0"/>
              <a:t>)</a:t>
            </a:r>
          </a:p>
          <a:p>
            <a:pPr>
              <a:buNone/>
            </a:pPr>
            <a:r>
              <a:rPr lang="en-US" b="1" dirty="0" smtClean="0"/>
              <a:t>Determine if the query takes advantage of the index.</a:t>
            </a:r>
          </a:p>
          <a:p>
            <a:pPr>
              <a:buNone/>
            </a:pPr>
            <a:r>
              <a:rPr lang="en-US" dirty="0" smtClean="0"/>
              <a:t>SELECT </a:t>
            </a:r>
            <a:r>
              <a:rPr lang="en-US" dirty="0" err="1" smtClean="0"/>
              <a:t>student_id</a:t>
            </a:r>
            <a:r>
              <a:rPr lang="en-US" dirty="0" smtClean="0"/>
              <a:t> FROM student WHERE </a:t>
            </a:r>
            <a:r>
              <a:rPr lang="en-US" dirty="0" err="1" smtClean="0"/>
              <a:t>registration_date</a:t>
            </a:r>
            <a:r>
              <a:rPr lang="en-US" dirty="0" smtClean="0"/>
              <a:t> &gt;= TRUNC(SYSDATE-1)</a:t>
            </a: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18</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The following index was created.</a:t>
            </a:r>
          </a:p>
          <a:p>
            <a:pPr>
              <a:buNone/>
            </a:pPr>
            <a:r>
              <a:rPr lang="en-US" dirty="0" smtClean="0"/>
              <a:t>CREATE INDEX </a:t>
            </a:r>
            <a:r>
              <a:rPr lang="en-US" dirty="0" err="1" smtClean="0"/>
              <a:t>crse_cost_i</a:t>
            </a:r>
            <a:r>
              <a:rPr lang="en-US" dirty="0" smtClean="0"/>
              <a:t> ON course (cost)</a:t>
            </a:r>
          </a:p>
          <a:p>
            <a:pPr>
              <a:buNone/>
            </a:pPr>
            <a:r>
              <a:rPr lang="en-US" b="1" dirty="0" smtClean="0"/>
              <a:t>Determine which of the following queries takes advantage of the index.</a:t>
            </a:r>
          </a:p>
          <a:p>
            <a:pPr>
              <a:buNone/>
            </a:pPr>
            <a:endParaRPr lang="en-US" dirty="0" smtClean="0"/>
          </a:p>
          <a:p>
            <a:pPr>
              <a:buNone/>
            </a:pPr>
            <a:r>
              <a:rPr lang="en-US" dirty="0" smtClean="0"/>
              <a:t>SELECT cost</a:t>
            </a:r>
          </a:p>
          <a:p>
            <a:pPr>
              <a:buNone/>
            </a:pPr>
            <a:r>
              <a:rPr lang="en-US" dirty="0" smtClean="0"/>
              <a:t>  FROM course</a:t>
            </a:r>
          </a:p>
          <a:p>
            <a:pPr>
              <a:buNone/>
            </a:pPr>
            <a:r>
              <a:rPr lang="en-US" dirty="0" smtClean="0"/>
              <a:t> WHERE cost &gt;= 11.2304</a:t>
            </a:r>
          </a:p>
          <a:p>
            <a:pPr>
              <a:buNone/>
            </a:pPr>
            <a:r>
              <a:rPr lang="en-US" dirty="0" smtClean="0"/>
              <a:t>   </a:t>
            </a:r>
          </a:p>
          <a:p>
            <a:pPr>
              <a:buNone/>
            </a:pPr>
            <a:r>
              <a:rPr lang="en-US" dirty="0" smtClean="0"/>
              <a:t>SELECT cost, </a:t>
            </a:r>
            <a:r>
              <a:rPr lang="en-US" dirty="0" err="1" smtClean="0"/>
              <a:t>course_no</a:t>
            </a:r>
            <a:endParaRPr lang="en-US" dirty="0" smtClean="0"/>
          </a:p>
          <a:p>
            <a:pPr>
              <a:buNone/>
            </a:pPr>
            <a:r>
              <a:rPr lang="en-US" dirty="0" smtClean="0"/>
              <a:t>  FROM cost</a:t>
            </a:r>
          </a:p>
          <a:p>
            <a:pPr>
              <a:buNone/>
            </a:pPr>
            <a:r>
              <a:rPr lang="en-US" dirty="0" smtClean="0"/>
              <a:t> WHERE cost &lt;&gt; 1200</a:t>
            </a:r>
          </a:p>
          <a:p>
            <a:pPr>
              <a:buNone/>
            </a:pPr>
            <a:r>
              <a:rPr lang="en-US" dirty="0" smtClean="0"/>
              <a:t>   </a:t>
            </a:r>
          </a:p>
          <a:p>
            <a:pPr>
              <a:buNone/>
            </a:pPr>
            <a:r>
              <a:rPr lang="en-US" dirty="0" smtClean="0"/>
              <a:t>SELECT cost, </a:t>
            </a:r>
            <a:r>
              <a:rPr lang="en-US" dirty="0" err="1" smtClean="0"/>
              <a:t>course_no</a:t>
            </a:r>
            <a:endParaRPr lang="en-US" dirty="0" smtClean="0"/>
          </a:p>
          <a:p>
            <a:pPr>
              <a:buNone/>
            </a:pPr>
            <a:r>
              <a:rPr lang="en-US" dirty="0" smtClean="0"/>
              <a:t>  FROM cost</a:t>
            </a:r>
          </a:p>
          <a:p>
            <a:pPr>
              <a:buNone/>
            </a:pPr>
            <a:r>
              <a:rPr lang="en-US" dirty="0" smtClean="0"/>
              <a:t> WHERE NVL(cost, 0) = 1200</a:t>
            </a:r>
          </a:p>
          <a:p>
            <a:pPr>
              <a:buNone/>
            </a:pPr>
            <a:r>
              <a:rPr lang="en-US" dirty="0" smtClean="0"/>
              <a:t>   </a:t>
            </a:r>
          </a:p>
          <a:p>
            <a:pPr>
              <a:buNone/>
            </a:pPr>
            <a:r>
              <a:rPr lang="en-US" dirty="0" smtClean="0"/>
              <a:t>SELECT cost, </a:t>
            </a:r>
            <a:r>
              <a:rPr lang="en-US" dirty="0" err="1" smtClean="0"/>
              <a:t>course_no</a:t>
            </a:r>
            <a:endParaRPr lang="en-US" dirty="0" smtClean="0"/>
          </a:p>
          <a:p>
            <a:pPr>
              <a:buNone/>
            </a:pPr>
            <a:r>
              <a:rPr lang="en-US" dirty="0" smtClean="0"/>
              <a:t>  FROM cost</a:t>
            </a:r>
          </a:p>
          <a:p>
            <a:pPr>
              <a:buNone/>
            </a:pPr>
            <a:r>
              <a:rPr lang="en-US" dirty="0" smtClean="0"/>
              <a:t> WHERE cost IS NULL</a:t>
            </a:r>
          </a:p>
          <a:p>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 PL/SQL Optimization and Tuning</a:t>
            </a:r>
            <a:endParaRPr lang="en-US"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dirty="0" smtClean="0"/>
              <a:t>Candidates for Tuning</a:t>
            </a:r>
            <a:br>
              <a:rPr lang="en-US" dirty="0" smtClean="0"/>
            </a:br>
            <a:endParaRPr lang="en-US" dirty="0"/>
          </a:p>
        </p:txBody>
      </p:sp>
      <p:sp>
        <p:nvSpPr>
          <p:cNvPr id="3" name="Content Placeholder 2"/>
          <p:cNvSpPr>
            <a:spLocks noGrp="1"/>
          </p:cNvSpPr>
          <p:nvPr>
            <p:ph idx="1"/>
          </p:nvPr>
        </p:nvSpPr>
        <p:spPr/>
        <p:txBody>
          <a:bodyPr/>
          <a:lstStyle/>
          <a:p>
            <a:r>
              <a:rPr lang="en-US" dirty="0" smtClean="0"/>
              <a:t>Code that spends much time processing SQL statements</a:t>
            </a:r>
          </a:p>
          <a:p>
            <a:r>
              <a:rPr lang="en-US" dirty="0" smtClean="0"/>
              <a:t>Functions invoked in queries, which might run millions of times</a:t>
            </a:r>
          </a:p>
          <a:p>
            <a:r>
              <a:rPr lang="en-US" dirty="0" smtClean="0"/>
              <a:t>Code that spends much time looping through query results</a:t>
            </a:r>
          </a:p>
          <a:p>
            <a:r>
              <a:rPr lang="en-US" dirty="0" smtClean="0"/>
              <a:t>Etc..</a:t>
            </a:r>
            <a:endParaRPr lang="en-US"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1524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Tune SQL Statements</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Use appropriate indexes</a:t>
            </a:r>
          </a:p>
          <a:p>
            <a:pPr>
              <a:buNone/>
            </a:pPr>
            <a:endParaRPr lang="en-US" dirty="0" smtClean="0"/>
          </a:p>
          <a:p>
            <a:pPr algn="just">
              <a:buNone/>
            </a:pPr>
            <a:r>
              <a:rPr lang="en-US" dirty="0" smtClean="0"/>
              <a:t>	- consider indexing keys (the column or expression on which you can build an index) that appear frequently in where clauses;</a:t>
            </a:r>
          </a:p>
          <a:p>
            <a:pPr algn="just">
              <a:buNone/>
            </a:pPr>
            <a:r>
              <a:rPr lang="en-US" dirty="0" smtClean="0"/>
              <a:t>	- consider indexing keys that frequently join tables in SQL statements;</a:t>
            </a:r>
          </a:p>
          <a:p>
            <a:pPr algn="just">
              <a:buNone/>
            </a:pPr>
            <a:r>
              <a:rPr lang="en-US" dirty="0" smtClean="0"/>
              <a:t>	- choose index keys that have high selectivity (the percentage of rows in a table having the same value for the indexed key)</a:t>
            </a:r>
          </a:p>
          <a:p>
            <a:pPr algn="just">
              <a:buNone/>
            </a:pPr>
            <a:r>
              <a:rPr lang="en-US" dirty="0" smtClean="0"/>
              <a:t>     - do not index columns that are frequently modified (update, delete)</a:t>
            </a:r>
          </a:p>
          <a:p>
            <a:pPr algn="just">
              <a:buNone/>
            </a:pPr>
            <a:r>
              <a:rPr lang="en-US" dirty="0" smtClean="0"/>
              <a:t>	- always index the foreign keys of referential integrity if a large number of DML statements access the parent and child tables</a:t>
            </a:r>
          </a:p>
          <a:p>
            <a:pPr algn="just">
              <a:buNone/>
            </a:pPr>
            <a:endParaRPr lang="en-US" dirty="0" smtClean="0"/>
          </a:p>
          <a:p>
            <a:pPr algn="just"/>
            <a:r>
              <a:rPr lang="en-US" b="1" dirty="0" smtClean="0"/>
              <a:t>Analyze the execution plans and performance of the SQL statements</a:t>
            </a:r>
          </a:p>
          <a:p>
            <a:pPr algn="just">
              <a:buNone/>
            </a:pPr>
            <a:endParaRPr lang="en-US" dirty="0" smtClean="0"/>
          </a:p>
          <a:p>
            <a:pPr>
              <a:buNone/>
            </a:pPr>
            <a:r>
              <a:rPr lang="en-US" dirty="0" smtClean="0"/>
              <a:t>  	</a:t>
            </a:r>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152400"/>
            <a:ext cx="2166937" cy="198438"/>
          </a:xfrm>
          <a:prstGeom prst="rect">
            <a:avLst/>
          </a:prstGeom>
          <a:noFill/>
          <a:ln w="9525">
            <a:noFill/>
            <a:miter lim="800000"/>
            <a:headEnd/>
            <a:tailEnd/>
          </a:ln>
        </p:spPr>
      </p:pic>
      <p:sp>
        <p:nvSpPr>
          <p:cNvPr id="6" name="Footer Placeholder 4"/>
          <p:cNvSpPr txBox="1">
            <a:spLocks/>
          </p:cNvSpPr>
          <p:nvPr/>
        </p:nvSpPr>
        <p:spPr>
          <a:xfrm>
            <a:off x="533400" y="640080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a:t>
            </a:r>
            <a:endParaRPr lang="en-US" dirty="0"/>
          </a:p>
        </p:txBody>
      </p:sp>
      <p:sp>
        <p:nvSpPr>
          <p:cNvPr id="3" name="Content Placeholder 2"/>
          <p:cNvSpPr>
            <a:spLocks noGrp="1"/>
          </p:cNvSpPr>
          <p:nvPr>
            <p:ph idx="1"/>
          </p:nvPr>
        </p:nvSpPr>
        <p:spPr/>
        <p:txBody>
          <a:bodyPr/>
          <a:lstStyle/>
          <a:p>
            <a:r>
              <a:rPr lang="en-US" sz="2000" b="1" dirty="0" smtClean="0"/>
              <a:t>Use query hints to avoid unnecessary full-table scans</a:t>
            </a:r>
          </a:p>
          <a:p>
            <a:pPr>
              <a:buNone/>
            </a:pPr>
            <a:endParaRPr lang="en-US" sz="2000" b="1" dirty="0" smtClean="0"/>
          </a:p>
          <a:p>
            <a:pPr lvl="1">
              <a:buNone/>
            </a:pPr>
            <a:r>
              <a:rPr lang="en-US" i="1" dirty="0" smtClean="0"/>
              <a:t> select /*+ INDEX (E EMP_DEPARTMENT_IX) */</a:t>
            </a:r>
          </a:p>
          <a:p>
            <a:pPr lvl="1">
              <a:buNone/>
            </a:pPr>
            <a:r>
              <a:rPr lang="en-US" i="1" dirty="0" smtClean="0"/>
              <a:t>     e.*, </a:t>
            </a:r>
            <a:r>
              <a:rPr lang="en-US" i="1" dirty="0" err="1" smtClean="0"/>
              <a:t>d.department_name</a:t>
            </a:r>
            <a:r>
              <a:rPr lang="en-US" i="1" dirty="0" smtClean="0"/>
              <a:t> </a:t>
            </a:r>
          </a:p>
          <a:p>
            <a:pPr lvl="1">
              <a:buNone/>
            </a:pPr>
            <a:r>
              <a:rPr lang="en-US" i="1" dirty="0" smtClean="0"/>
              <a:t>from HR.EMPLOYEES e, HR.DEPARTMENTS d</a:t>
            </a:r>
          </a:p>
          <a:p>
            <a:pPr lvl="1">
              <a:buNone/>
            </a:pPr>
            <a:r>
              <a:rPr lang="en-US" i="1" dirty="0" smtClean="0"/>
              <a:t>  where E.DEPARTMENT_ID=D.DEPARTMENT_ID;</a:t>
            </a:r>
          </a:p>
          <a:p>
            <a:pPr lvl="1">
              <a:buNone/>
            </a:pPr>
            <a:endParaRPr lang="en-US" i="1"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1.2</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Which of the following statements are true?</a:t>
            </a:r>
          </a:p>
          <a:p>
            <a:pPr>
              <a:buNone/>
            </a:pPr>
            <a:endParaRPr lang="en-US" dirty="0" smtClean="0"/>
          </a:p>
          <a:p>
            <a:pPr marL="514350" indent="-514350">
              <a:buFont typeface="+mj-lt"/>
              <a:buAutoNum type="arabicPeriod"/>
            </a:pPr>
            <a:r>
              <a:rPr lang="en-US" dirty="0" smtClean="0"/>
              <a:t>A DISTINCT must always be used in the top-most SELECT statement of a set operation. </a:t>
            </a:r>
          </a:p>
          <a:p>
            <a:pPr marL="514350" indent="-514350">
              <a:buFont typeface="+mj-lt"/>
              <a:buAutoNum type="arabicPeriod"/>
            </a:pPr>
            <a:r>
              <a:rPr lang="en-US" dirty="0" smtClean="0"/>
              <a:t>It is possible to combine data from two tables that do not have a primary key/foreign key relationship into one result using a set operation. </a:t>
            </a:r>
          </a:p>
          <a:p>
            <a:pPr marL="514350" indent="-514350">
              <a:buFont typeface="+mj-lt"/>
              <a:buAutoNum type="arabicPeriod"/>
            </a:pPr>
            <a:r>
              <a:rPr lang="en-US" dirty="0" smtClean="0"/>
              <a:t>You cannot order the results of a set operation.</a:t>
            </a:r>
          </a:p>
          <a:p>
            <a:pPr marL="514350" indent="-514350">
              <a:buFont typeface="+mj-lt"/>
              <a:buAutoNum type="arabicPeriod"/>
            </a:pPr>
            <a:r>
              <a:rPr lang="en-US" dirty="0" smtClean="0"/>
              <a:t>To obtain a list of last names that students and instructors share, you use the MINUS set operator. </a:t>
            </a:r>
          </a:p>
          <a:p>
            <a:pPr marL="514350" indent="-514350">
              <a:buFont typeface="+mj-lt"/>
              <a:buAutoNum type="arabicPeriod"/>
            </a:pPr>
            <a:r>
              <a:rPr lang="en-US" dirty="0" smtClean="0"/>
              <a:t>The UNION and UNION ALL set operators have the opposite effect of each other.  </a:t>
            </a:r>
          </a:p>
          <a:p>
            <a:pPr marL="514350" indent="-514350">
              <a:buNone/>
            </a:pPr>
            <a:endParaRPr lang="en-US" dirty="0" smtClean="0"/>
          </a:p>
          <a:p>
            <a:pPr>
              <a:buNone/>
            </a:pPr>
            <a:r>
              <a:rPr lang="en-US" dirty="0" smtClean="0"/>
              <a:t> </a:t>
            </a:r>
            <a:endParaRPr lang="en-US" dirty="0"/>
          </a:p>
        </p:txBody>
      </p:sp>
      <p:sp>
        <p:nvSpPr>
          <p:cNvPr id="6" name="Footer Placeholder 5"/>
          <p:cNvSpPr>
            <a:spLocks noGrp="1"/>
          </p:cNvSpPr>
          <p:nvPr>
            <p:ph type="ftr" sz="quarter" idx="11"/>
          </p:nvPr>
        </p:nvSpPr>
        <p:spPr/>
        <p:txBody>
          <a:bodyPr/>
          <a:lstStyle/>
          <a:p>
            <a:r>
              <a:rPr lang="en-US" dirty="0" err="1" smtClean="0"/>
              <a:t>TeamNet</a:t>
            </a:r>
            <a:r>
              <a:rPr lang="en-US" dirty="0" smtClean="0"/>
              <a:t>   - ZERO TO HERO</a:t>
            </a:r>
            <a:endParaRPr lang="en-US" dirty="0"/>
          </a:p>
        </p:txBody>
      </p:sp>
      <p:sp>
        <p:nvSpPr>
          <p:cNvPr id="7"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074"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sz="2000" b="1" dirty="0" smtClean="0"/>
              <a:t>Collect current statistics on all tables, using the subprograms in the DBMS_STATS package</a:t>
            </a:r>
          </a:p>
          <a:p>
            <a:pPr>
              <a:buNone/>
            </a:pPr>
            <a:r>
              <a:rPr lang="en-US" sz="2000" dirty="0" smtClean="0"/>
              <a:t>	Table statistics</a:t>
            </a:r>
          </a:p>
          <a:p>
            <a:pPr lvl="1"/>
            <a:r>
              <a:rPr lang="en-US" sz="2000" dirty="0" smtClean="0"/>
              <a:t>Number of rows</a:t>
            </a:r>
          </a:p>
          <a:p>
            <a:pPr lvl="1"/>
            <a:r>
              <a:rPr lang="en-US" sz="2000" dirty="0" smtClean="0"/>
              <a:t>Number of blocks</a:t>
            </a:r>
          </a:p>
          <a:p>
            <a:pPr lvl="1"/>
            <a:r>
              <a:rPr lang="en-US" sz="2000" dirty="0" smtClean="0"/>
              <a:t>Average row length</a:t>
            </a:r>
          </a:p>
          <a:p>
            <a:pPr>
              <a:buNone/>
            </a:pPr>
            <a:r>
              <a:rPr lang="en-US" sz="2000" dirty="0" smtClean="0"/>
              <a:t>	Column statistics</a:t>
            </a:r>
          </a:p>
          <a:p>
            <a:pPr lvl="1"/>
            <a:r>
              <a:rPr lang="en-US" sz="2000" dirty="0" smtClean="0"/>
              <a:t>Number of distinct values (NDV) in column</a:t>
            </a:r>
          </a:p>
          <a:p>
            <a:pPr lvl="1"/>
            <a:r>
              <a:rPr lang="en-US" sz="2000" dirty="0" smtClean="0"/>
              <a:t>Number of nulls in column</a:t>
            </a:r>
          </a:p>
          <a:p>
            <a:pPr lvl="1"/>
            <a:r>
              <a:rPr lang="en-US" sz="2000" dirty="0" smtClean="0"/>
              <a:t>Data distribution (histogram)</a:t>
            </a:r>
          </a:p>
          <a:p>
            <a:pPr algn="ctr">
              <a:buNone/>
            </a:pPr>
            <a:r>
              <a:rPr lang="en-US" sz="2000" i="1" dirty="0" smtClean="0"/>
              <a:t>exec DBMS_STATS.GATHER_TABLE_STATS ('HR','EMPLOYEES');</a:t>
            </a:r>
            <a:endParaRPr lang="en-US" sz="2000" i="1"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TeamNet   - ZERO TO HERO</a:t>
            </a:r>
            <a:endParaRPr lang="en-US"/>
          </a:p>
        </p:txBody>
      </p:sp>
      <p:sp>
        <p:nvSpPr>
          <p:cNvPr id="5" name="Title 1"/>
          <p:cNvSpPr>
            <a:spLocks noGrp="1"/>
          </p:cNvSpPr>
          <p:nvPr>
            <p:ph idx="1"/>
          </p:nvPr>
        </p:nvSpPr>
        <p:spPr>
          <a:xfrm>
            <a:off x="457200" y="457200"/>
            <a:ext cx="8229600" cy="5668963"/>
          </a:xfrm>
        </p:spPr>
        <p:txBody>
          <a:bodyPr>
            <a:normAutofit fontScale="92500" lnSpcReduction="10000"/>
          </a:bodyPr>
          <a:lstStyle/>
          <a:p>
            <a:r>
              <a:rPr lang="en-US" sz="2000" b="1" dirty="0" smtClean="0"/>
              <a:t>Tune Function Invocations in Queries</a:t>
            </a:r>
          </a:p>
          <a:p>
            <a:pPr lvl="1"/>
            <a:r>
              <a:rPr lang="en-US" sz="2000" dirty="0" smtClean="0"/>
              <a:t>Do not invoke a function in a query unnecessarily</a:t>
            </a:r>
          </a:p>
          <a:p>
            <a:pPr lvl="1"/>
            <a:r>
              <a:rPr lang="en-US" sz="2000" dirty="0" smtClean="0"/>
              <a:t>Create a function-based index (ex. Upper(</a:t>
            </a:r>
            <a:r>
              <a:rPr lang="en-US" sz="2000" dirty="0" err="1" smtClean="0"/>
              <a:t>last_name</a:t>
            </a:r>
            <a:r>
              <a:rPr lang="en-US" sz="2000" dirty="0" smtClean="0"/>
              <a:t>)) because the query does not use an index on the column if the query passes a column to a function</a:t>
            </a:r>
          </a:p>
          <a:p>
            <a:pPr lvl="1"/>
            <a:r>
              <a:rPr lang="en-US" sz="2000" dirty="0" smtClean="0"/>
              <a:t>To </a:t>
            </a:r>
            <a:r>
              <a:rPr lang="en-US" sz="2000" dirty="0" err="1" smtClean="0"/>
              <a:t>minimise</a:t>
            </a:r>
            <a:r>
              <a:rPr lang="en-US" sz="2000" dirty="0" smtClean="0"/>
              <a:t> the number of function invocations use a nested query (the inner query filter the result set to a small number of rows and the outer query invoke the function only for those rows)</a:t>
            </a:r>
          </a:p>
          <a:p>
            <a:pPr lvl="1">
              <a:buNone/>
            </a:pPr>
            <a:r>
              <a:rPr lang="en-US" sz="1800" i="1" dirty="0" smtClean="0"/>
              <a:t>   </a:t>
            </a:r>
          </a:p>
          <a:p>
            <a:pPr lvl="1">
              <a:buNone/>
            </a:pPr>
            <a:r>
              <a:rPr lang="en-US" sz="1200" i="1" dirty="0" smtClean="0"/>
              <a:t> 	FOR </a:t>
            </a:r>
            <a:r>
              <a:rPr lang="en-US" sz="1200" i="1" dirty="0" err="1" smtClean="0"/>
              <a:t>i</a:t>
            </a:r>
            <a:r>
              <a:rPr lang="en-US" sz="1200" i="1" dirty="0" smtClean="0"/>
              <a:t> IN ( SELECT </a:t>
            </a:r>
            <a:r>
              <a:rPr lang="en-US" sz="1200" b="1" i="1" dirty="0" smtClean="0"/>
              <a:t>DISTINCT(SQRT(</a:t>
            </a:r>
            <a:r>
              <a:rPr lang="en-US" sz="1200" b="1" i="1" dirty="0" err="1" smtClean="0"/>
              <a:t>department_id</a:t>
            </a:r>
            <a:r>
              <a:rPr lang="en-US" sz="1200" b="1" i="1" dirty="0" smtClean="0"/>
              <a:t>))</a:t>
            </a:r>
            <a:r>
              <a:rPr lang="en-US" sz="1200" i="1" dirty="0" smtClean="0"/>
              <a:t> </a:t>
            </a:r>
            <a:r>
              <a:rPr lang="en-US" sz="1200" i="1" dirty="0" err="1" smtClean="0"/>
              <a:t>col_alias</a:t>
            </a:r>
            <a:r>
              <a:rPr lang="en-US" sz="1200" i="1" dirty="0" smtClean="0"/>
              <a:t> </a:t>
            </a:r>
          </a:p>
          <a:p>
            <a:pPr lvl="1">
              <a:buNone/>
            </a:pPr>
            <a:r>
              <a:rPr lang="en-US" sz="1200" i="1" dirty="0" smtClean="0"/>
              <a:t>	FROM employees</a:t>
            </a:r>
          </a:p>
          <a:p>
            <a:pPr lvl="1">
              <a:buNone/>
            </a:pPr>
            <a:r>
              <a:rPr lang="en-US" sz="1200" i="1" dirty="0" smtClean="0"/>
              <a:t>	 ORDER BY </a:t>
            </a:r>
            <a:r>
              <a:rPr lang="en-US" sz="1200" i="1" dirty="0" err="1" smtClean="0"/>
              <a:t>col_alias</a:t>
            </a:r>
            <a:r>
              <a:rPr lang="en-US" sz="1200" i="1" dirty="0" smtClean="0"/>
              <a:t> ) </a:t>
            </a:r>
          </a:p>
          <a:p>
            <a:pPr lvl="1">
              <a:buNone/>
            </a:pPr>
            <a:r>
              <a:rPr lang="en-US" sz="1200" i="1" dirty="0" smtClean="0"/>
              <a:t>	LOOP </a:t>
            </a:r>
          </a:p>
          <a:p>
            <a:pPr lvl="1">
              <a:buNone/>
            </a:pPr>
            <a:r>
              <a:rPr lang="en-US" sz="1200" i="1" dirty="0" smtClean="0"/>
              <a:t>	DBMS_OUTPUT.PUT_LINE('Square root of dept. ID = ' || </a:t>
            </a:r>
            <a:r>
              <a:rPr lang="en-US" sz="1200" i="1" dirty="0" err="1" smtClean="0"/>
              <a:t>i.col_alias</a:t>
            </a:r>
            <a:r>
              <a:rPr lang="en-US" sz="1200" i="1" dirty="0" smtClean="0"/>
              <a:t>); </a:t>
            </a:r>
          </a:p>
          <a:p>
            <a:pPr lvl="1">
              <a:buNone/>
            </a:pPr>
            <a:r>
              <a:rPr lang="en-US" sz="1200" i="1" dirty="0" smtClean="0"/>
              <a:t>	END LOOP;</a:t>
            </a:r>
          </a:p>
          <a:p>
            <a:pPr lvl="1">
              <a:buNone/>
            </a:pPr>
            <a:endParaRPr lang="en-US" sz="2000" i="1" dirty="0" smtClean="0"/>
          </a:p>
          <a:p>
            <a:pPr lvl="1">
              <a:buNone/>
            </a:pPr>
            <a:r>
              <a:rPr lang="en-US" sz="1800" i="1" dirty="0" smtClean="0"/>
              <a:t>	</a:t>
            </a:r>
            <a:r>
              <a:rPr lang="en-US" sz="1200" i="1" dirty="0" smtClean="0"/>
              <a:t>FOR </a:t>
            </a:r>
            <a:r>
              <a:rPr lang="en-US" sz="1200" i="1" dirty="0" err="1" smtClean="0"/>
              <a:t>i</a:t>
            </a:r>
            <a:r>
              <a:rPr lang="en-US" sz="1200" i="1" dirty="0" smtClean="0"/>
              <a:t> IN ( SELECT </a:t>
            </a:r>
            <a:r>
              <a:rPr lang="en-US" sz="1200" b="1" i="1" dirty="0" smtClean="0"/>
              <a:t>SQRT(</a:t>
            </a:r>
            <a:r>
              <a:rPr lang="en-US" sz="1200" b="1" i="1" dirty="0" err="1" smtClean="0"/>
              <a:t>department_id</a:t>
            </a:r>
            <a:r>
              <a:rPr lang="en-US" sz="1200" b="1" i="1" dirty="0" smtClean="0"/>
              <a:t>)</a:t>
            </a:r>
            <a:r>
              <a:rPr lang="en-US" sz="1200" i="1" dirty="0" smtClean="0"/>
              <a:t> </a:t>
            </a:r>
            <a:r>
              <a:rPr lang="en-US" sz="1200" i="1" dirty="0" err="1" smtClean="0"/>
              <a:t>col_alias</a:t>
            </a:r>
            <a:r>
              <a:rPr lang="en-US" sz="1200" i="1" dirty="0" smtClean="0"/>
              <a:t> </a:t>
            </a:r>
          </a:p>
          <a:p>
            <a:pPr lvl="1">
              <a:buNone/>
            </a:pPr>
            <a:r>
              <a:rPr lang="en-US" sz="1200" i="1" dirty="0" smtClean="0"/>
              <a:t>	FROM </a:t>
            </a:r>
            <a:r>
              <a:rPr lang="en-US" sz="1200" b="1" i="1" dirty="0" smtClean="0"/>
              <a:t>(SELECT DISTINCT </a:t>
            </a:r>
            <a:r>
              <a:rPr lang="en-US" sz="1200" b="1" i="1" dirty="0" err="1" smtClean="0"/>
              <a:t>department_id</a:t>
            </a:r>
            <a:r>
              <a:rPr lang="en-US" sz="1200" b="1" i="1" dirty="0" smtClean="0"/>
              <a:t> FROM employees)</a:t>
            </a:r>
          </a:p>
          <a:p>
            <a:pPr lvl="1">
              <a:buNone/>
            </a:pPr>
            <a:r>
              <a:rPr lang="en-US" sz="1200" b="1" i="1" dirty="0" smtClean="0"/>
              <a:t>	</a:t>
            </a:r>
            <a:r>
              <a:rPr lang="en-US" sz="1200" i="1" dirty="0" smtClean="0"/>
              <a:t> ORDER BY </a:t>
            </a:r>
            <a:r>
              <a:rPr lang="en-US" sz="1200" i="1" dirty="0" err="1" smtClean="0"/>
              <a:t>col_alias</a:t>
            </a:r>
            <a:r>
              <a:rPr lang="en-US" sz="1200" i="1" dirty="0" smtClean="0"/>
              <a:t> ) </a:t>
            </a:r>
          </a:p>
          <a:p>
            <a:pPr lvl="1">
              <a:buNone/>
            </a:pPr>
            <a:r>
              <a:rPr lang="en-US" sz="1200" i="1" dirty="0" smtClean="0"/>
              <a:t>	LOOP </a:t>
            </a:r>
          </a:p>
          <a:p>
            <a:pPr lvl="1">
              <a:buNone/>
            </a:pPr>
            <a:r>
              <a:rPr lang="en-US" sz="1200" i="1" dirty="0" smtClean="0"/>
              <a:t>	IF </a:t>
            </a:r>
            <a:r>
              <a:rPr lang="en-US" sz="1200" i="1" dirty="0" err="1" smtClean="0"/>
              <a:t>item.col_alias</a:t>
            </a:r>
            <a:r>
              <a:rPr lang="en-US" sz="1200" i="1" dirty="0" smtClean="0"/>
              <a:t> IS NOT NULL </a:t>
            </a:r>
          </a:p>
          <a:p>
            <a:pPr lvl="1">
              <a:buNone/>
            </a:pPr>
            <a:r>
              <a:rPr lang="en-US" sz="1200" i="1" dirty="0" smtClean="0"/>
              <a:t>		THEN DBMS_OUTPUT.PUT_LINE('Square root of dept. ID = ' || </a:t>
            </a:r>
            <a:r>
              <a:rPr lang="en-US" sz="1200" i="1" dirty="0" err="1" smtClean="0"/>
              <a:t>item.col_alias</a:t>
            </a:r>
            <a:r>
              <a:rPr lang="en-US" sz="1200" i="1" dirty="0" smtClean="0"/>
              <a:t>); </a:t>
            </a:r>
          </a:p>
          <a:p>
            <a:pPr lvl="1">
              <a:buNone/>
            </a:pPr>
            <a:r>
              <a:rPr lang="en-US" sz="1200" i="1" dirty="0" smtClean="0"/>
              <a:t>	END IF;</a:t>
            </a:r>
          </a:p>
          <a:p>
            <a:pPr lvl="1">
              <a:buNone/>
            </a:pPr>
            <a:r>
              <a:rPr lang="en-US" sz="1200" i="1" dirty="0" smtClean="0"/>
              <a:t>	 END LOOP;</a:t>
            </a:r>
            <a:endParaRPr lang="en-US" sz="1200" i="1" dirty="0"/>
          </a:p>
        </p:txBody>
      </p:sp>
      <p:pic>
        <p:nvPicPr>
          <p:cNvPr id="6"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7"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2000" b="1" dirty="0" smtClean="0"/>
              <a:t>Bulk SQL and Bulk Binding</a:t>
            </a:r>
          </a:p>
          <a:p>
            <a:pPr lvl="1"/>
            <a:r>
              <a:rPr lang="en-US" sz="1600" dirty="0" smtClean="0"/>
              <a:t>Use FORALL statement that </a:t>
            </a:r>
            <a:r>
              <a:rPr lang="en-US" sz="1600" dirty="0" err="1" smtClean="0"/>
              <a:t>sens</a:t>
            </a:r>
            <a:r>
              <a:rPr lang="en-US" sz="1600" dirty="0" smtClean="0"/>
              <a:t> DML statements from PL/SQL engine to SQL engine in batches, not one at a time, like  FOR .. LOOP does</a:t>
            </a:r>
          </a:p>
          <a:p>
            <a:pPr lvl="1">
              <a:buNone/>
            </a:pPr>
            <a:r>
              <a:rPr lang="en-US" sz="1600" b="1" dirty="0" smtClean="0"/>
              <a:t>	</a:t>
            </a:r>
            <a:r>
              <a:rPr lang="en-US" sz="1100" i="1" dirty="0" smtClean="0"/>
              <a:t>………………………………………………..</a:t>
            </a:r>
          </a:p>
          <a:p>
            <a:pPr lvl="1">
              <a:buNone/>
            </a:pPr>
            <a:r>
              <a:rPr lang="en-US" sz="1100" i="1" dirty="0" smtClean="0"/>
              <a:t>	FOR </a:t>
            </a:r>
            <a:r>
              <a:rPr lang="en-US" sz="1100" i="1" dirty="0" err="1" smtClean="0"/>
              <a:t>i</a:t>
            </a:r>
            <a:r>
              <a:rPr lang="en-US" sz="1100" i="1" dirty="0" smtClean="0"/>
              <a:t> IN </a:t>
            </a:r>
            <a:r>
              <a:rPr lang="en-US" sz="1100" i="1" dirty="0" err="1" smtClean="0"/>
              <a:t>depts.FIRST</a:t>
            </a:r>
            <a:r>
              <a:rPr lang="en-US" sz="1100" i="1" dirty="0" smtClean="0"/>
              <a:t>..</a:t>
            </a:r>
            <a:r>
              <a:rPr lang="en-US" sz="1100" i="1" dirty="0" err="1" smtClean="0"/>
              <a:t>depts.LAST</a:t>
            </a:r>
            <a:r>
              <a:rPr lang="en-US" sz="1100" i="1" dirty="0" smtClean="0"/>
              <a:t> </a:t>
            </a:r>
          </a:p>
          <a:p>
            <a:pPr lvl="1">
              <a:buNone/>
            </a:pPr>
            <a:r>
              <a:rPr lang="en-US" sz="1100" i="1" dirty="0" smtClean="0"/>
              <a:t>	LOOP </a:t>
            </a:r>
          </a:p>
          <a:p>
            <a:pPr lvl="1">
              <a:buNone/>
            </a:pPr>
            <a:r>
              <a:rPr lang="en-US" sz="1100" i="1" dirty="0" smtClean="0"/>
              <a:t>	DELETE FROM </a:t>
            </a:r>
            <a:r>
              <a:rPr lang="en-US" sz="1100" i="1" dirty="0" err="1" smtClean="0"/>
              <a:t>employees_temp</a:t>
            </a:r>
            <a:r>
              <a:rPr lang="en-US" sz="1100" i="1" dirty="0" smtClean="0"/>
              <a:t> </a:t>
            </a:r>
          </a:p>
          <a:p>
            <a:pPr lvl="1">
              <a:buNone/>
            </a:pPr>
            <a:r>
              <a:rPr lang="en-US" sz="1100" i="1" dirty="0" smtClean="0"/>
              <a:t>		WHERE </a:t>
            </a:r>
            <a:r>
              <a:rPr lang="en-US" sz="1100" i="1" dirty="0" err="1" smtClean="0"/>
              <a:t>department_id</a:t>
            </a:r>
            <a:r>
              <a:rPr lang="en-US" sz="1100" i="1" dirty="0" smtClean="0"/>
              <a:t> = </a:t>
            </a:r>
            <a:r>
              <a:rPr lang="en-US" sz="1100" i="1" dirty="0" err="1" smtClean="0"/>
              <a:t>depts</a:t>
            </a:r>
            <a:r>
              <a:rPr lang="en-US" sz="1100" i="1" dirty="0" smtClean="0"/>
              <a:t>(</a:t>
            </a:r>
            <a:r>
              <a:rPr lang="en-US" sz="1100" i="1" dirty="0" err="1" smtClean="0"/>
              <a:t>i</a:t>
            </a:r>
            <a:r>
              <a:rPr lang="en-US" sz="1100" i="1" dirty="0" smtClean="0"/>
              <a:t>); </a:t>
            </a:r>
          </a:p>
          <a:p>
            <a:pPr lvl="1">
              <a:buNone/>
            </a:pPr>
            <a:r>
              <a:rPr lang="en-US" sz="1100" i="1" dirty="0" smtClean="0"/>
              <a:t>	END LOOP;</a:t>
            </a:r>
          </a:p>
          <a:p>
            <a:pPr lvl="1">
              <a:buNone/>
            </a:pPr>
            <a:r>
              <a:rPr lang="en-US" sz="1100" dirty="0" smtClean="0"/>
              <a:t>	……………………………………………………..</a:t>
            </a:r>
          </a:p>
          <a:p>
            <a:pPr lvl="1">
              <a:buNone/>
            </a:pPr>
            <a:r>
              <a:rPr lang="en-US" sz="1100" dirty="0" smtClean="0"/>
              <a:t>	………………………………………………………….</a:t>
            </a:r>
          </a:p>
          <a:p>
            <a:pPr lvl="1">
              <a:buNone/>
            </a:pPr>
            <a:r>
              <a:rPr lang="en-US" sz="1100" i="1" dirty="0" smtClean="0"/>
              <a:t>	FORALL </a:t>
            </a:r>
            <a:r>
              <a:rPr lang="en-US" sz="1100" i="1" dirty="0" err="1" smtClean="0"/>
              <a:t>i</a:t>
            </a:r>
            <a:r>
              <a:rPr lang="en-US" sz="1100" i="1" dirty="0" smtClean="0"/>
              <a:t> IN </a:t>
            </a:r>
            <a:r>
              <a:rPr lang="en-US" sz="1100" i="1" dirty="0" err="1" smtClean="0"/>
              <a:t>depts.FIRST</a:t>
            </a:r>
            <a:r>
              <a:rPr lang="en-US" sz="1100" i="1" dirty="0" smtClean="0"/>
              <a:t>..</a:t>
            </a:r>
            <a:r>
              <a:rPr lang="en-US" sz="1100" i="1" dirty="0" err="1" smtClean="0"/>
              <a:t>depts.LAST</a:t>
            </a:r>
            <a:r>
              <a:rPr lang="en-US" sz="1100" i="1" dirty="0" smtClean="0"/>
              <a:t> </a:t>
            </a:r>
          </a:p>
          <a:p>
            <a:pPr lvl="1">
              <a:buNone/>
            </a:pPr>
            <a:r>
              <a:rPr lang="en-US" sz="1100" i="1" dirty="0" smtClean="0"/>
              <a:t>	DELETE FROM </a:t>
            </a:r>
            <a:r>
              <a:rPr lang="en-US" sz="1100" i="1" dirty="0" err="1" smtClean="0"/>
              <a:t>employees_temp</a:t>
            </a:r>
            <a:r>
              <a:rPr lang="en-US" sz="1100" i="1" dirty="0" smtClean="0"/>
              <a:t> </a:t>
            </a:r>
          </a:p>
          <a:p>
            <a:pPr lvl="1">
              <a:buNone/>
            </a:pPr>
            <a:r>
              <a:rPr lang="en-US" sz="1100" i="1" dirty="0" smtClean="0"/>
              <a:t>		WHERE </a:t>
            </a:r>
            <a:r>
              <a:rPr lang="en-US" sz="1100" i="1" dirty="0" err="1" smtClean="0"/>
              <a:t>department_id</a:t>
            </a:r>
            <a:r>
              <a:rPr lang="en-US" sz="1100" i="1" dirty="0" smtClean="0"/>
              <a:t> = </a:t>
            </a:r>
            <a:r>
              <a:rPr lang="en-US" sz="1100" i="1" dirty="0" err="1" smtClean="0"/>
              <a:t>depts</a:t>
            </a:r>
            <a:r>
              <a:rPr lang="en-US" sz="1100" i="1" dirty="0" smtClean="0"/>
              <a:t>(</a:t>
            </a:r>
            <a:r>
              <a:rPr lang="en-US" sz="1100" i="1" dirty="0" err="1" smtClean="0"/>
              <a:t>i</a:t>
            </a:r>
            <a:r>
              <a:rPr lang="en-US" sz="1100" i="1" dirty="0" smtClean="0"/>
              <a:t>);</a:t>
            </a:r>
          </a:p>
          <a:p>
            <a:pPr lvl="1">
              <a:buNone/>
            </a:pPr>
            <a:r>
              <a:rPr lang="en-US" sz="1100" i="1" dirty="0" smtClean="0"/>
              <a:t>         ……………………………………………………………</a:t>
            </a:r>
          </a:p>
          <a:p>
            <a:pPr lvl="1">
              <a:buNone/>
            </a:pPr>
            <a:endParaRPr lang="en-US" sz="1100" i="1" dirty="0" smtClean="0"/>
          </a:p>
          <a:p>
            <a:r>
              <a:rPr lang="en-US" sz="2000" b="1" dirty="0" smtClean="0"/>
              <a:t>Implicit vs. Explicit Cursors</a:t>
            </a:r>
          </a:p>
          <a:p>
            <a:pPr lvl="1"/>
            <a:r>
              <a:rPr lang="en-US" sz="2000" dirty="0" smtClean="0"/>
              <a:t>Implicit cursors are faster because the volume of the code being used is smaller than in case of explicit cursors</a:t>
            </a:r>
          </a:p>
          <a:p>
            <a:pPr lvl="1"/>
            <a:r>
              <a:rPr lang="en-US" sz="2000" dirty="0" smtClean="0"/>
              <a:t>The code has to be as compact as possible</a:t>
            </a:r>
          </a:p>
          <a:p>
            <a:pPr lvl="1">
              <a:buNone/>
            </a:pPr>
            <a:endParaRPr lang="en-US" sz="1100" i="1" dirty="0" smtClean="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Content Placeholder 2"/>
          <p:cNvSpPr>
            <a:spLocks noGrp="1"/>
          </p:cNvSpPr>
          <p:nvPr>
            <p:ph idx="1"/>
          </p:nvPr>
        </p:nvSpPr>
        <p:spPr/>
        <p:txBody>
          <a:bodyPr>
            <a:normAutofit lnSpcReduction="10000"/>
          </a:bodyPr>
          <a:lstStyle/>
          <a:p>
            <a:r>
              <a:rPr lang="en-US" dirty="0" smtClean="0"/>
              <a:t>Allows tables or indexes to be subdivided into smaller pieces for a better performance and faster read</a:t>
            </a:r>
          </a:p>
          <a:p>
            <a:r>
              <a:rPr lang="en-US" dirty="0" smtClean="0"/>
              <a:t>Each partition is independent (can drop a partition without affecting the others)</a:t>
            </a:r>
          </a:p>
          <a:p>
            <a:r>
              <a:rPr lang="en-US" dirty="0" smtClean="0"/>
              <a:t>The tables, indexes are partitioned using a partitioning key, which is a set of columns that determine in which partition a given row will reside</a:t>
            </a:r>
            <a:endParaRPr lang="en-US"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Font typeface="Arial" pitchFamily="34" charset="0"/>
              <a:buChar char="•"/>
            </a:pPr>
            <a:r>
              <a:rPr lang="en-US" sz="2000" dirty="0" smtClean="0"/>
              <a:t>   Partitioning Strategies</a:t>
            </a:r>
            <a:endParaRPr lang="en-US" sz="2000"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181100" y="1524000"/>
            <a:ext cx="6781800" cy="4202271"/>
          </a:xfrm>
          <a:prstGeom prst="rect">
            <a:avLst/>
          </a:prstGeom>
          <a:noFill/>
          <a:ln w="9525">
            <a:noFill/>
            <a:miter lim="800000"/>
            <a:headEnd/>
            <a:tailEnd/>
          </a:ln>
        </p:spPr>
      </p:pic>
      <p:pic>
        <p:nvPicPr>
          <p:cNvPr id="5" name="Picture 2" descr="teamnet transformig technology logo rgb"/>
          <p:cNvPicPr>
            <a:picLocks noChangeAspect="1" noChangeArrowheads="1"/>
          </p:cNvPicPr>
          <p:nvPr/>
        </p:nvPicPr>
        <p:blipFill>
          <a:blip r:embed="rId3"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normAutofit/>
          </a:bodyPr>
          <a:lstStyle/>
          <a:p>
            <a:pPr algn="l">
              <a:buFont typeface="Arial" pitchFamily="34" charset="0"/>
              <a:buChar char="•"/>
            </a:pPr>
            <a:r>
              <a:rPr lang="en-US" sz="2000" dirty="0" smtClean="0"/>
              <a:t>  Partitioning Extensions</a:t>
            </a:r>
            <a:endParaRPr lang="en-US" sz="2000"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762000" y="1676400"/>
            <a:ext cx="6819900" cy="1752600"/>
          </a:xfrm>
          <a:prstGeom prst="rect">
            <a:avLst/>
          </a:prstGeom>
          <a:noFill/>
          <a:ln w="9525">
            <a:noFill/>
            <a:miter lim="800000"/>
            <a:headEnd/>
            <a:tailEnd/>
          </a:ln>
        </p:spPr>
      </p:pic>
      <p:pic>
        <p:nvPicPr>
          <p:cNvPr id="5" name="Picture 2" descr="teamnet transformig technology logo rgb"/>
          <p:cNvPicPr>
            <a:picLocks noChangeAspect="1" noChangeArrowheads="1"/>
          </p:cNvPicPr>
          <p:nvPr/>
        </p:nvPicPr>
        <p:blipFill>
          <a:blip r:embed="rId3"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sz="2000" b="1" dirty="0" smtClean="0"/>
              <a:t>Range partition</a:t>
            </a:r>
          </a:p>
          <a:p>
            <a:pPr lvl="1"/>
            <a:r>
              <a:rPr lang="en-US" sz="1500" dirty="0" smtClean="0"/>
              <a:t>Range partitioning maps data to partitions based on ranges of partition key values that you establish for each partition. It is the most common type of partitioning and is often used with dates</a:t>
            </a:r>
          </a:p>
          <a:p>
            <a:pPr lvl="1"/>
            <a:r>
              <a:rPr lang="en-US" sz="1500" dirty="0" smtClean="0"/>
              <a:t>Each partition has a VALUES LESS THAN clause, which specifies a </a:t>
            </a:r>
            <a:r>
              <a:rPr lang="en-US" sz="1500" dirty="0" err="1" smtClean="0"/>
              <a:t>noninclusive</a:t>
            </a:r>
            <a:r>
              <a:rPr lang="en-US" sz="1500" dirty="0" smtClean="0"/>
              <a:t> upper bound for the partitions</a:t>
            </a:r>
          </a:p>
          <a:p>
            <a:pPr lvl="1"/>
            <a:r>
              <a:rPr lang="en-US" sz="1500" dirty="0" smtClean="0"/>
              <a:t>A MAXVALUE literal can be defined for the highest partition. MAXVALUE represents a virtual infinite value that sorts higher than any other possible value for the partition key, including the null value</a:t>
            </a:r>
          </a:p>
          <a:p>
            <a:pPr marL="342900" lvl="1" indent="-342900">
              <a:buFont typeface="Arial" pitchFamily="34" charset="0"/>
              <a:buChar char="•"/>
            </a:pPr>
            <a:r>
              <a:rPr lang="en-US" sz="2000" b="1" dirty="0" smtClean="0"/>
              <a:t>List partition</a:t>
            </a:r>
          </a:p>
          <a:p>
            <a:pPr lvl="1"/>
            <a:r>
              <a:rPr lang="en-US" sz="1400" dirty="0" smtClean="0"/>
              <a:t>List partitioning enables you to explicitly control how rows map to partitions. You do this by specifying a list of discrete values for the partitioning key in the description for each partition</a:t>
            </a:r>
          </a:p>
          <a:p>
            <a:pPr lvl="1"/>
            <a:r>
              <a:rPr lang="en-US" sz="1400" dirty="0" smtClean="0"/>
              <a:t>Unlike range and hash partitioning, multicolumn partition keys are not supported for list partitioning</a:t>
            </a:r>
          </a:p>
          <a:p>
            <a:pPr lvl="1"/>
            <a:r>
              <a:rPr lang="en-US" sz="1400" dirty="0" smtClean="0"/>
              <a:t>The DEFAULT partition enables you to avoid specifying all possible values for a list-partitioned table by using a default partition, so that all rows that do not map to any other partition do not generate an error</a:t>
            </a:r>
          </a:p>
          <a:p>
            <a:r>
              <a:rPr lang="en-US" sz="2000" b="1" dirty="0" smtClean="0"/>
              <a:t>Hash partition</a:t>
            </a:r>
          </a:p>
          <a:p>
            <a:pPr lvl="1"/>
            <a:r>
              <a:rPr lang="en-US" sz="1400" dirty="0" smtClean="0"/>
              <a:t>Hash partitioning enables easy partitioning of data that does not lend itself to range or list partitioning. It does this with a simple syntax and is easy to implement</a:t>
            </a:r>
          </a:p>
          <a:p>
            <a:pPr lvl="1"/>
            <a:endParaRPr lang="en-US" sz="1400" dirty="0" smtClean="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000" b="1" dirty="0" smtClean="0"/>
              <a:t>Local indexes</a:t>
            </a:r>
          </a:p>
          <a:p>
            <a:pPr lvl="1"/>
            <a:r>
              <a:rPr lang="en-US" sz="1600" dirty="0" smtClean="0"/>
              <a:t>For every table partition, there will be an index partition that indexes just that table partition. All of the entries in a given index partition point to a single table partition, and all of the rows in a single table partition are represented in a single index partition.</a:t>
            </a:r>
          </a:p>
          <a:p>
            <a:pPr lvl="1"/>
            <a:r>
              <a:rPr lang="en-US" sz="1600" dirty="0" smtClean="0"/>
              <a:t>Can support uniqueness if the partitioning key of the table is part of the index’s key columns</a:t>
            </a:r>
          </a:p>
          <a:p>
            <a:pPr lvl="1">
              <a:buNone/>
            </a:pPr>
            <a:endParaRPr lang="en-US" sz="1600" dirty="0" smtClean="0"/>
          </a:p>
          <a:p>
            <a:pPr lvl="1"/>
            <a:endParaRPr lang="en-US" sz="1600" dirty="0" smtClean="0"/>
          </a:p>
          <a:p>
            <a:pPr marL="342900" lvl="1" indent="-342900">
              <a:buFont typeface="Arial" pitchFamily="34" charset="0"/>
              <a:buChar char="•"/>
            </a:pPr>
            <a:r>
              <a:rPr lang="en-US" sz="2000" b="1" dirty="0" smtClean="0"/>
              <a:t>Global indexes</a:t>
            </a:r>
          </a:p>
          <a:p>
            <a:pPr lvl="1"/>
            <a:r>
              <a:rPr lang="en-US" sz="1600" i="1" dirty="0" smtClean="0"/>
              <a:t>Partition the index by range or hash</a:t>
            </a:r>
            <a:r>
              <a:rPr lang="en-US" sz="1600" dirty="0" smtClean="0"/>
              <a:t>: Here the index is partitioned by range, or optionally in Oracle 10</a:t>
            </a:r>
            <a:r>
              <a:rPr lang="en-US" sz="1600" i="1" dirty="0" smtClean="0"/>
              <a:t>g</a:t>
            </a:r>
            <a:r>
              <a:rPr lang="en-US" sz="1600" dirty="0" smtClean="0"/>
              <a:t> and above by hash, and a single index partition may point to </a:t>
            </a:r>
            <a:r>
              <a:rPr lang="en-US" sz="1600" i="1" dirty="0" smtClean="0"/>
              <a:t>any</a:t>
            </a:r>
            <a:r>
              <a:rPr lang="en-US" sz="1600" dirty="0" smtClean="0"/>
              <a:t> (and all) table partitions.</a:t>
            </a:r>
          </a:p>
          <a:p>
            <a:pPr lvl="1"/>
            <a:r>
              <a:rPr lang="en-US" sz="1600" dirty="0" smtClean="0"/>
              <a:t>These indexes can be maintained by appending the clause UPDATE GLOBAL INDEXES to the SQL statements for the operation</a:t>
            </a:r>
            <a:endParaRPr lang="en-US" sz="1600" dirty="0" smtClean="0">
              <a:solidFill>
                <a:srgbClr val="FF0000"/>
              </a:solidFill>
            </a:endParaRPr>
          </a:p>
          <a:p>
            <a:pPr lvl="1"/>
            <a:endParaRPr lang="en-US" sz="1600"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http://docs.oracle.com/cd/E11882_01/appdev.112/e25519/tuning.htm#LNPLS012</a:t>
            </a:r>
          </a:p>
          <a:p>
            <a:r>
              <a:rPr lang="en-US" sz="2000" dirty="0" smtClean="0"/>
              <a:t>http://docs.oracle.com/cd/E11882_01/appdev.112/e25519/subprograms.htm#LNPLS702</a:t>
            </a:r>
          </a:p>
          <a:p>
            <a:r>
              <a:rPr lang="en-US" sz="2000" dirty="0" smtClean="0"/>
              <a:t>http://www.dba-oracle.com/plsql/t_plsql_cursors.htm</a:t>
            </a:r>
          </a:p>
          <a:p>
            <a:r>
              <a:rPr lang="en-US" sz="2000" dirty="0" smtClean="0"/>
              <a:t>http://www.oracle.com/us/sitemaps/twp-partitioning-11gr2-2010-10-189137.pdf</a:t>
            </a:r>
          </a:p>
          <a:p>
            <a:r>
              <a:rPr lang="en-US" sz="2000" dirty="0" smtClean="0"/>
              <a:t>https://docs.oracle.com/html/A96524_01/c12parti.htm#459652</a:t>
            </a:r>
            <a:endParaRPr lang="en-US" sz="2000" dirty="0"/>
          </a:p>
        </p:txBody>
      </p:sp>
      <p:sp>
        <p:nvSpPr>
          <p:cNvPr id="4" name="Footer Placeholder 3"/>
          <p:cNvSpPr>
            <a:spLocks noGrp="1"/>
          </p:cNvSpPr>
          <p:nvPr>
            <p:ph type="ftr" sz="quarter" idx="11"/>
          </p:nvPr>
        </p:nvSpPr>
        <p:spPr/>
        <p:txBody>
          <a:bodyPr/>
          <a:lstStyle/>
          <a:p>
            <a:r>
              <a:rPr lang="en-US" smtClean="0"/>
              <a:t>TeamNet   - ZERO TO HERO</a:t>
            </a:r>
            <a:endParaRPr lang="en-US"/>
          </a:p>
        </p:txBody>
      </p:sp>
      <p:pic>
        <p:nvPicPr>
          <p:cNvPr id="5"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r>
              <a:rPr lang="en-US" sz="6600" dirty="0" smtClean="0"/>
              <a:t>THANK YOU!</a:t>
            </a:r>
            <a:endParaRPr lang="en-US" sz="6600" dirty="0"/>
          </a:p>
        </p:txBody>
      </p:sp>
      <p:sp>
        <p:nvSpPr>
          <p:cNvPr id="5" name="Footer Placeholder 4"/>
          <p:cNvSpPr>
            <a:spLocks noGrp="1"/>
          </p:cNvSpPr>
          <p:nvPr>
            <p:ph type="ftr" sz="quarter" idx="11"/>
          </p:nvPr>
        </p:nvSpPr>
        <p:spPr/>
        <p:txBody>
          <a:bodyPr/>
          <a:lstStyle/>
          <a:p>
            <a:r>
              <a:rPr lang="en-US" smtClean="0"/>
              <a:t>TeamNet   - ZERO TO HERO</a:t>
            </a:r>
            <a:endParaRPr lang="en-US" dirty="0"/>
          </a:p>
        </p:txBody>
      </p:sp>
      <p:pic>
        <p:nvPicPr>
          <p:cNvPr id="4"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1.3</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Which of the following statements are true?</a:t>
            </a:r>
          </a:p>
          <a:p>
            <a:pPr>
              <a:buNone/>
            </a:pPr>
            <a:endParaRPr lang="en-US" b="1" dirty="0" smtClean="0"/>
          </a:p>
          <a:p>
            <a:pPr>
              <a:buNone/>
            </a:pPr>
            <a:r>
              <a:rPr lang="en-US" dirty="0" smtClean="0"/>
              <a:t>1. You cannot selectively delete rows from a table. </a:t>
            </a:r>
          </a:p>
          <a:p>
            <a:pPr>
              <a:buNone/>
            </a:pPr>
            <a:r>
              <a:rPr lang="en-US" dirty="0" smtClean="0"/>
              <a:t>2. When inserting data into a table from another table, the table names and columns must be the same. </a:t>
            </a:r>
          </a:p>
          <a:p>
            <a:pPr>
              <a:buNone/>
            </a:pPr>
            <a:r>
              <a:rPr lang="en-US" dirty="0" smtClean="0"/>
              <a:t>3. You can update only a single column at a time in a table. </a:t>
            </a:r>
          </a:p>
          <a:p>
            <a:pPr>
              <a:buNone/>
            </a:pPr>
            <a:r>
              <a:rPr lang="en-US" dirty="0" smtClean="0"/>
              <a:t>4. The TRUNCATE command removes all data permanently from a table. </a:t>
            </a:r>
          </a:p>
          <a:p>
            <a:pPr>
              <a:buNone/>
            </a:pPr>
            <a:r>
              <a:rPr lang="en-US" dirty="0" smtClean="0"/>
              <a:t>5. DML statements obtain a lock on the row(s), so other users cannot manipulate it. </a:t>
            </a:r>
          </a:p>
          <a:p>
            <a:pPr>
              <a:buNone/>
            </a:pPr>
            <a:r>
              <a:rPr lang="en-US" dirty="0" smtClean="0"/>
              <a:t>6. A session is an individual connection to the Oracle database server. </a:t>
            </a:r>
          </a:p>
          <a:p>
            <a:pPr>
              <a:buNone/>
            </a:pPr>
            <a:r>
              <a:rPr lang="en-US" dirty="0" smtClean="0"/>
              <a:t>7. Transaction control determines when data manipulation becomes permanent in a database.</a:t>
            </a:r>
          </a:p>
          <a:p>
            <a:pPr>
              <a:buNone/>
            </a:pPr>
            <a:r>
              <a:rPr lang="en-US" dirty="0" smtClean="0"/>
              <a:t>8. DDL statements closed a transaction?</a:t>
            </a:r>
          </a:p>
          <a:p>
            <a:pPr>
              <a:buNone/>
            </a:pPr>
            <a:endParaRPr lang="en-US" dirty="0" smtClean="0"/>
          </a:p>
          <a:p>
            <a:pPr>
              <a:buNone/>
            </a:pPr>
            <a:endParaRPr lang="en-US" b="1" dirty="0" smtClean="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1.4</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Which of the following statements are true?</a:t>
            </a:r>
          </a:p>
          <a:p>
            <a:pPr>
              <a:buNone/>
            </a:pPr>
            <a:endParaRPr lang="en-US" b="1" dirty="0" smtClean="0"/>
          </a:p>
          <a:p>
            <a:pPr marL="514350" indent="-514350">
              <a:buAutoNum type="arabicPeriod"/>
            </a:pPr>
            <a:r>
              <a:rPr lang="en-US" dirty="0" smtClean="0"/>
              <a:t>A table can be created with or without data. </a:t>
            </a:r>
          </a:p>
          <a:p>
            <a:pPr marL="514350" indent="-514350">
              <a:buAutoNum type="arabicPeriod"/>
            </a:pPr>
            <a:r>
              <a:rPr lang="en-US" dirty="0" smtClean="0"/>
              <a:t>A table cannot be dropped if it has data in it.</a:t>
            </a:r>
          </a:p>
          <a:p>
            <a:pPr marL="514350" indent="-514350">
              <a:buFont typeface="Arial" pitchFamily="34" charset="0"/>
              <a:buAutoNum type="arabicPeriod"/>
            </a:pPr>
            <a:r>
              <a:rPr lang="en-US" dirty="0" smtClean="0"/>
              <a:t>Constraints always have a name.</a:t>
            </a:r>
          </a:p>
          <a:p>
            <a:pPr marL="514350" indent="-514350">
              <a:buFont typeface="Arial" pitchFamily="34" charset="0"/>
              <a:buAutoNum type="arabicPeriod"/>
            </a:pPr>
            <a:r>
              <a:rPr lang="en-US" dirty="0" smtClean="0"/>
              <a:t>Constraints must be explicitly enabled before they can be used by the database. </a:t>
            </a:r>
          </a:p>
          <a:p>
            <a:pPr marL="514350" indent="-514350">
              <a:buFont typeface="Arial" pitchFamily="34" charset="0"/>
              <a:buAutoNum type="arabicPeriod"/>
            </a:pPr>
            <a:r>
              <a:rPr lang="en-US" dirty="0" smtClean="0"/>
              <a:t>You can add to and drop columns from a table using the ALTER TABLE command. </a:t>
            </a:r>
          </a:p>
          <a:p>
            <a:pPr marL="514350" indent="-514350">
              <a:buFont typeface="Arial" pitchFamily="34" charset="0"/>
              <a:buAutoNum type="arabicPeriod"/>
            </a:pPr>
            <a:r>
              <a:rPr lang="en-US" dirty="0" smtClean="0"/>
              <a:t>You can rename a table with the RENAME or the ALTER TABLE command. </a:t>
            </a:r>
          </a:p>
          <a:p>
            <a:pPr marL="514350" indent="-514350">
              <a:buFont typeface="Arial" pitchFamily="34" charset="0"/>
              <a:buAutoNum type="arabicPeriod"/>
            </a:pPr>
            <a:r>
              <a:rPr lang="en-US" dirty="0" smtClean="0"/>
              <a:t>A parent table referenced by a child table may not be dropped. </a:t>
            </a:r>
          </a:p>
          <a:p>
            <a:pPr marL="514350" indent="-514350">
              <a:buFont typeface="Arial" pitchFamily="34" charset="0"/>
              <a:buAutoNum type="arabicPeriod"/>
            </a:pPr>
            <a:r>
              <a:rPr lang="en-US" dirty="0" smtClean="0"/>
              <a:t>The data of a temporary table is visible to all sessions. </a:t>
            </a:r>
          </a:p>
          <a:p>
            <a:pPr marL="514350" indent="-514350">
              <a:buFont typeface="Arial" pitchFamily="34" charset="0"/>
              <a:buAutoNum type="arabicPeriod"/>
            </a:pPr>
            <a:r>
              <a:rPr lang="en-US" dirty="0" smtClean="0"/>
              <a:t>The NUMBER data type is usually the best choice for a primary key.</a:t>
            </a:r>
          </a:p>
          <a:p>
            <a:pPr marL="514350" indent="-514350">
              <a:buAutoNum type="arabicPeriod"/>
            </a:pPr>
            <a:r>
              <a:rPr lang="en-US" dirty="0" smtClean="0"/>
              <a:t>By default, the foreign key restricts deletes of any parent row that has a corresponding child row(s). </a:t>
            </a:r>
            <a:endParaRPr lang="en-US" b="1" dirty="0" smtClean="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1.5</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Which of the following statements are true?</a:t>
            </a:r>
          </a:p>
          <a:p>
            <a:pPr>
              <a:buNone/>
            </a:pPr>
            <a:endParaRPr lang="en-US" dirty="0" smtClean="0"/>
          </a:p>
          <a:p>
            <a:pPr>
              <a:buNone/>
            </a:pPr>
            <a:r>
              <a:rPr lang="en-US" dirty="0" smtClean="0"/>
              <a:t>1. The following SQL query implicitly performs a data type conversion. </a:t>
            </a:r>
          </a:p>
          <a:p>
            <a:pPr>
              <a:buNone/>
            </a:pPr>
            <a:r>
              <a:rPr lang="en-US" dirty="0" smtClean="0"/>
              <a:t>          SELECT </a:t>
            </a:r>
            <a:r>
              <a:rPr lang="en-US" dirty="0" err="1" smtClean="0"/>
              <a:t>student_id</a:t>
            </a:r>
            <a:r>
              <a:rPr lang="en-US" dirty="0" smtClean="0"/>
              <a:t>, </a:t>
            </a:r>
            <a:r>
              <a:rPr lang="en-US" dirty="0" err="1" smtClean="0"/>
              <a:t>last_name</a:t>
            </a:r>
            <a:r>
              <a:rPr lang="en-US" dirty="0" smtClean="0"/>
              <a:t>  </a:t>
            </a:r>
          </a:p>
          <a:p>
            <a:pPr>
              <a:buNone/>
            </a:pPr>
            <a:r>
              <a:rPr lang="en-US" dirty="0" smtClean="0"/>
              <a:t>            FROM student </a:t>
            </a:r>
          </a:p>
          <a:p>
            <a:pPr>
              <a:buNone/>
            </a:pPr>
            <a:r>
              <a:rPr lang="en-US" dirty="0" smtClean="0"/>
              <a:t>         WHERE </a:t>
            </a:r>
            <a:r>
              <a:rPr lang="en-US" dirty="0" err="1" smtClean="0"/>
              <a:t>student_id</a:t>
            </a:r>
            <a:r>
              <a:rPr lang="en-US" dirty="0" smtClean="0"/>
              <a:t> = '123‘;</a:t>
            </a:r>
          </a:p>
          <a:p>
            <a:pPr>
              <a:buNone/>
            </a:pPr>
            <a:endParaRPr lang="en-US" dirty="0" smtClean="0"/>
          </a:p>
          <a:p>
            <a:pPr>
              <a:buNone/>
            </a:pPr>
            <a:r>
              <a:rPr lang="en-US" dirty="0" smtClean="0"/>
              <a:t>2. What is the result of the following SQL query? </a:t>
            </a:r>
          </a:p>
          <a:p>
            <a:pPr>
              <a:buNone/>
            </a:pPr>
            <a:r>
              <a:rPr lang="en-US" dirty="0" smtClean="0"/>
              <a:t>          SELECT TO_NUMBER('ABC')  FROM dual ;</a:t>
            </a: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1.6</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Which of the following statements are true?</a:t>
            </a:r>
          </a:p>
          <a:p>
            <a:pPr>
              <a:buNone/>
            </a:pPr>
            <a:endParaRPr lang="en-US" dirty="0" smtClean="0"/>
          </a:p>
          <a:p>
            <a:pPr>
              <a:buNone/>
            </a:pPr>
            <a:r>
              <a:rPr lang="en-US" dirty="0" smtClean="0"/>
              <a:t>1. Aggregate functions always return a single result for a group of values. </a:t>
            </a:r>
          </a:p>
          <a:p>
            <a:pPr>
              <a:buNone/>
            </a:pPr>
            <a:r>
              <a:rPr lang="en-US" dirty="0" smtClean="0"/>
              <a:t>2. Aggregate functions usually ignore NULL values. </a:t>
            </a:r>
          </a:p>
          <a:p>
            <a:pPr>
              <a:buNone/>
            </a:pPr>
            <a:r>
              <a:rPr lang="en-US" dirty="0" smtClean="0"/>
              <a:t>3. An aggregate function can be used in a HAVING clause. </a:t>
            </a:r>
          </a:p>
          <a:p>
            <a:pPr>
              <a:buNone/>
            </a:pPr>
            <a:r>
              <a:rPr lang="en-US" dirty="0" smtClean="0"/>
              <a:t>4. The HAVING clause can be used instead of the WHERE clause. </a:t>
            </a:r>
          </a:p>
          <a:p>
            <a:pPr>
              <a:buNone/>
            </a:pPr>
            <a:r>
              <a:rPr lang="en-US" dirty="0" smtClean="0"/>
              <a:t>5. The MIN and MAX functions work only on the NUMBER data type. </a:t>
            </a:r>
          </a:p>
          <a:p>
            <a:pPr>
              <a:buNone/>
            </a:pPr>
            <a:r>
              <a:rPr lang="en-US" dirty="0" smtClean="0"/>
              <a:t>6. The following query is invalid?</a:t>
            </a:r>
          </a:p>
          <a:p>
            <a:pPr>
              <a:buNone/>
            </a:pPr>
            <a:endParaRPr lang="en-US" dirty="0" smtClean="0"/>
          </a:p>
          <a:p>
            <a:pPr>
              <a:buNone/>
            </a:pPr>
            <a:r>
              <a:rPr lang="en-US" dirty="0" smtClean="0"/>
              <a:t>           SELECT SYSDATE, 'HELLO', </a:t>
            </a:r>
            <a:r>
              <a:rPr lang="en-US" dirty="0" err="1" smtClean="0"/>
              <a:t>student_id</a:t>
            </a:r>
            <a:r>
              <a:rPr lang="en-US" dirty="0" smtClean="0"/>
              <a:t>, COUNT(*)  </a:t>
            </a:r>
          </a:p>
          <a:p>
            <a:pPr>
              <a:buNone/>
            </a:pPr>
            <a:r>
              <a:rPr lang="en-US" dirty="0" smtClean="0"/>
              <a:t>            FROM enrollment </a:t>
            </a:r>
          </a:p>
          <a:p>
            <a:pPr>
              <a:buNone/>
            </a:pPr>
            <a:r>
              <a:rPr lang="en-US" dirty="0" smtClean="0"/>
              <a:t>           GROUP BY </a:t>
            </a:r>
            <a:r>
              <a:rPr lang="en-US" dirty="0" err="1" smtClean="0"/>
              <a:t>student_id</a:t>
            </a:r>
            <a:r>
              <a:rPr lang="en-US" smtClean="0"/>
              <a:t>;</a:t>
            </a: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Question 1.7</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Are the following two SQL statements equivalent?</a:t>
            </a:r>
          </a:p>
          <a:p>
            <a:pPr>
              <a:buNone/>
            </a:pPr>
            <a:endParaRPr lang="en-US" dirty="0" smtClean="0"/>
          </a:p>
          <a:p>
            <a:pPr>
              <a:buNone/>
            </a:pPr>
            <a:r>
              <a:rPr lang="en-US" dirty="0" smtClean="0"/>
              <a:t>SELECT </a:t>
            </a:r>
            <a:r>
              <a:rPr lang="en-US" dirty="0" err="1" smtClean="0"/>
              <a:t>s.student_id</a:t>
            </a:r>
            <a:r>
              <a:rPr lang="en-US" dirty="0" smtClean="0"/>
              <a:t>, </a:t>
            </a:r>
            <a:r>
              <a:rPr lang="en-US" dirty="0" err="1" smtClean="0"/>
              <a:t>e.section_id</a:t>
            </a:r>
            <a:r>
              <a:rPr lang="en-US" dirty="0" smtClean="0"/>
              <a:t>, </a:t>
            </a:r>
            <a:r>
              <a:rPr lang="en-US" dirty="0" err="1" smtClean="0"/>
              <a:t>s.last_name</a:t>
            </a:r>
            <a:endParaRPr lang="en-US" dirty="0" smtClean="0"/>
          </a:p>
          <a:p>
            <a:pPr>
              <a:buNone/>
            </a:pPr>
            <a:r>
              <a:rPr lang="en-US" dirty="0" smtClean="0"/>
              <a:t>  FROM student s, enrollment e</a:t>
            </a:r>
          </a:p>
          <a:p>
            <a:pPr>
              <a:buNone/>
            </a:pPr>
            <a:r>
              <a:rPr lang="en-US" dirty="0" smtClean="0"/>
              <a:t> WHERE </a:t>
            </a:r>
            <a:r>
              <a:rPr lang="en-US" dirty="0" err="1" smtClean="0"/>
              <a:t>s.student_id</a:t>
            </a:r>
            <a:r>
              <a:rPr lang="en-US" dirty="0" smtClean="0"/>
              <a:t> = </a:t>
            </a:r>
            <a:r>
              <a:rPr lang="en-US" dirty="0" err="1" smtClean="0"/>
              <a:t>e.student_id</a:t>
            </a:r>
            <a:endParaRPr lang="en-US" dirty="0" smtClean="0"/>
          </a:p>
          <a:p>
            <a:pPr>
              <a:buNone/>
            </a:pPr>
            <a:r>
              <a:rPr lang="en-US" dirty="0" smtClean="0"/>
              <a:t>   AND </a:t>
            </a:r>
            <a:r>
              <a:rPr lang="en-US" dirty="0" err="1" smtClean="0"/>
              <a:t>last_name</a:t>
            </a:r>
            <a:r>
              <a:rPr lang="en-US" dirty="0" smtClean="0"/>
              <a:t> = 'Torres'</a:t>
            </a:r>
          </a:p>
          <a:p>
            <a:pPr>
              <a:buNone/>
            </a:pPr>
            <a:endParaRPr lang="en-US" dirty="0" smtClean="0"/>
          </a:p>
          <a:p>
            <a:pPr>
              <a:buNone/>
            </a:pPr>
            <a:r>
              <a:rPr lang="en-US" dirty="0" smtClean="0"/>
              <a:t>SELECT </a:t>
            </a:r>
            <a:r>
              <a:rPr lang="en-US" dirty="0" err="1" smtClean="0"/>
              <a:t>s.student_id</a:t>
            </a:r>
            <a:r>
              <a:rPr lang="en-US" dirty="0" smtClean="0"/>
              <a:t>, </a:t>
            </a:r>
            <a:r>
              <a:rPr lang="en-US" dirty="0" err="1" smtClean="0"/>
              <a:t>section_id</a:t>
            </a:r>
            <a:r>
              <a:rPr lang="en-US" dirty="0" smtClean="0"/>
              <a:t>, </a:t>
            </a:r>
            <a:r>
              <a:rPr lang="en-US" dirty="0" err="1" smtClean="0"/>
              <a:t>last_name</a:t>
            </a:r>
            <a:endParaRPr lang="en-US" dirty="0" smtClean="0"/>
          </a:p>
          <a:p>
            <a:pPr>
              <a:buNone/>
            </a:pPr>
            <a:r>
              <a:rPr lang="en-US" dirty="0" smtClean="0"/>
              <a:t>  FROM student s JOIN enrollment e</a:t>
            </a:r>
          </a:p>
          <a:p>
            <a:pPr>
              <a:buNone/>
            </a:pPr>
            <a:r>
              <a:rPr lang="en-US" dirty="0" smtClean="0"/>
              <a:t>    ON (</a:t>
            </a:r>
            <a:r>
              <a:rPr lang="en-US" dirty="0" err="1" smtClean="0"/>
              <a:t>s.student_id</a:t>
            </a:r>
            <a:r>
              <a:rPr lang="en-US" dirty="0" smtClean="0"/>
              <a:t> = </a:t>
            </a:r>
            <a:r>
              <a:rPr lang="en-US" dirty="0" err="1" smtClean="0"/>
              <a:t>e.student_id</a:t>
            </a:r>
            <a:r>
              <a:rPr lang="en-US" dirty="0" smtClean="0"/>
              <a:t>)</a:t>
            </a:r>
          </a:p>
          <a:p>
            <a:pPr>
              <a:buNone/>
            </a:pPr>
            <a:r>
              <a:rPr lang="en-US" dirty="0" smtClean="0"/>
              <a:t> WHERE </a:t>
            </a:r>
            <a:r>
              <a:rPr lang="en-US" dirty="0" err="1" smtClean="0"/>
              <a:t>last_name</a:t>
            </a:r>
            <a:r>
              <a:rPr lang="en-US" dirty="0" smtClean="0"/>
              <a:t> = 'Torres'</a:t>
            </a:r>
            <a:endParaRPr lang="en-US" dirty="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smtClean="0"/>
              <a:t>QUESTIONS 2</a:t>
            </a:r>
            <a:endParaRPr lang="en-US" sz="3600"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2400" dirty="0" smtClean="0"/>
              <a:t>Given </a:t>
            </a:r>
            <a:r>
              <a:rPr lang="en-US" sz="2400" dirty="0"/>
              <a:t>the following tables</a:t>
            </a:r>
            <a:r>
              <a:rPr lang="en-US" sz="2400" dirty="0" smtClean="0"/>
              <a:t>:</a:t>
            </a:r>
          </a:p>
          <a:p>
            <a:pPr>
              <a:buNone/>
            </a:pPr>
            <a:r>
              <a:rPr lang="en-US" sz="2000" b="1" dirty="0" smtClean="0"/>
              <a:t>runners</a:t>
            </a:r>
          </a:p>
          <a:p>
            <a:pPr>
              <a:buNone/>
            </a:pPr>
            <a:r>
              <a:rPr lang="en-US" sz="1600" dirty="0" smtClean="0"/>
              <a:t>| </a:t>
            </a:r>
            <a:r>
              <a:rPr lang="en-US" sz="1600" b="1" dirty="0" smtClean="0"/>
              <a:t>id</a:t>
            </a:r>
            <a:r>
              <a:rPr lang="en-US" sz="1600" dirty="0" smtClean="0"/>
              <a:t> | </a:t>
            </a:r>
            <a:r>
              <a:rPr lang="en-US" sz="1600" b="1" dirty="0" smtClean="0"/>
              <a:t>name </a:t>
            </a:r>
            <a:r>
              <a:rPr lang="en-US" sz="1600" dirty="0" smtClean="0"/>
              <a:t>            |</a:t>
            </a:r>
          </a:p>
          <a:p>
            <a:pPr>
              <a:buNone/>
            </a:pPr>
            <a:r>
              <a:rPr lang="en-US" sz="1600" dirty="0" smtClean="0"/>
              <a:t>|  1 | John Doe       |</a:t>
            </a:r>
          </a:p>
          <a:p>
            <a:pPr>
              <a:buNone/>
            </a:pPr>
            <a:r>
              <a:rPr lang="en-US" sz="1600" dirty="0" smtClean="0"/>
              <a:t>|  2 | Jane Doe       |</a:t>
            </a:r>
          </a:p>
          <a:p>
            <a:pPr>
              <a:buNone/>
            </a:pPr>
            <a:r>
              <a:rPr lang="en-US" sz="1600" dirty="0" smtClean="0"/>
              <a:t>|  3 | Alice Jones    |</a:t>
            </a:r>
          </a:p>
          <a:p>
            <a:pPr>
              <a:buNone/>
            </a:pPr>
            <a:r>
              <a:rPr lang="en-US" sz="1600" dirty="0" smtClean="0"/>
              <a:t>|  4 | Bobby Louis  |</a:t>
            </a:r>
          </a:p>
          <a:p>
            <a:pPr>
              <a:buNone/>
            </a:pPr>
            <a:r>
              <a:rPr lang="en-US" sz="1600" dirty="0" smtClean="0"/>
              <a:t>|  5 | Lisa Romero  |</a:t>
            </a:r>
          </a:p>
          <a:p>
            <a:pPr>
              <a:buNone/>
            </a:pPr>
            <a:r>
              <a:rPr lang="en-US" sz="2000" b="1" dirty="0" smtClean="0"/>
              <a:t>races</a:t>
            </a:r>
          </a:p>
          <a:p>
            <a:pPr>
              <a:buNone/>
            </a:pPr>
            <a:r>
              <a:rPr lang="en-US" sz="1600" dirty="0" smtClean="0"/>
              <a:t>| </a:t>
            </a:r>
            <a:r>
              <a:rPr lang="en-US" sz="1600" b="1" dirty="0" smtClean="0"/>
              <a:t>id</a:t>
            </a:r>
            <a:r>
              <a:rPr lang="en-US" sz="1600" dirty="0" smtClean="0"/>
              <a:t> | </a:t>
            </a:r>
            <a:r>
              <a:rPr lang="en-US" sz="1600" b="1" dirty="0" smtClean="0"/>
              <a:t>event</a:t>
            </a:r>
            <a:r>
              <a:rPr lang="en-US" sz="1600" dirty="0" smtClean="0"/>
              <a:t>                   | </a:t>
            </a:r>
            <a:r>
              <a:rPr lang="en-US" sz="1600" b="1" dirty="0" err="1" smtClean="0"/>
              <a:t>winner_id</a:t>
            </a:r>
            <a:r>
              <a:rPr lang="en-US" sz="1600" dirty="0" smtClean="0"/>
              <a:t> |</a:t>
            </a:r>
          </a:p>
          <a:p>
            <a:pPr>
              <a:buNone/>
            </a:pPr>
            <a:r>
              <a:rPr lang="en-US" sz="1600" dirty="0" smtClean="0"/>
              <a:t>|  1 | 100 meter dash |  2                |</a:t>
            </a:r>
          </a:p>
          <a:p>
            <a:pPr>
              <a:buNone/>
            </a:pPr>
            <a:r>
              <a:rPr lang="en-US" sz="1600" dirty="0" smtClean="0"/>
              <a:t>|  2 | 500 meter dash |  3                |</a:t>
            </a:r>
          </a:p>
          <a:p>
            <a:pPr>
              <a:buNone/>
            </a:pPr>
            <a:r>
              <a:rPr lang="en-US" sz="1600" dirty="0" smtClean="0"/>
              <a:t>|  3 | cross-country     |  2                |</a:t>
            </a:r>
          </a:p>
          <a:p>
            <a:pPr>
              <a:buNone/>
            </a:pPr>
            <a:r>
              <a:rPr lang="en-US" sz="1600" dirty="0" smtClean="0"/>
              <a:t>|  4 | </a:t>
            </a:r>
            <a:r>
              <a:rPr lang="en-US" sz="1600" dirty="0" err="1" smtClean="0"/>
              <a:t>triathalon</a:t>
            </a:r>
            <a:r>
              <a:rPr lang="en-US" sz="1600" dirty="0" smtClean="0"/>
              <a:t>           |  NULL         |</a:t>
            </a:r>
          </a:p>
          <a:p>
            <a:pPr>
              <a:buNone/>
            </a:pPr>
            <a:endParaRPr lang="en-US" sz="1600" dirty="0" smtClean="0"/>
          </a:p>
          <a:p>
            <a:pPr fontAlgn="base"/>
            <a:r>
              <a:rPr lang="en-US" sz="1800" dirty="0"/>
              <a:t>What will be the result of the query below?</a:t>
            </a:r>
          </a:p>
          <a:p>
            <a:pPr>
              <a:buNone/>
            </a:pPr>
            <a:r>
              <a:rPr lang="en-US" sz="1800" b="1" dirty="0" smtClean="0"/>
              <a:t>select * from runners where id not in (select </a:t>
            </a:r>
            <a:r>
              <a:rPr lang="en-US" sz="1800" b="1" dirty="0" err="1" smtClean="0"/>
              <a:t>winner_id</a:t>
            </a:r>
            <a:r>
              <a:rPr lang="en-US" sz="1800" b="1" dirty="0" smtClean="0"/>
              <a:t> from races)</a:t>
            </a:r>
            <a:endParaRPr lang="en-US" sz="1700" b="1" dirty="0" smtClean="0"/>
          </a:p>
        </p:txBody>
      </p:sp>
      <p:sp>
        <p:nvSpPr>
          <p:cNvPr id="5" name="Footer Placeholder 4"/>
          <p:cNvSpPr>
            <a:spLocks noGrp="1"/>
          </p:cNvSpPr>
          <p:nvPr>
            <p:ph type="ftr" sz="quarter" idx="11"/>
          </p:nvPr>
        </p:nvSpPr>
        <p:spPr/>
        <p:txBody>
          <a:bodyPr/>
          <a:lstStyle/>
          <a:p>
            <a:r>
              <a:rPr lang="en-US" smtClean="0"/>
              <a:t>TeamNet   - ZERO TO HERO</a:t>
            </a:r>
            <a:endParaRPr lang="en-US"/>
          </a:p>
        </p:txBody>
      </p:sp>
      <p:sp>
        <p:nvSpPr>
          <p:cNvPr id="6" name="Footer Placeholder 4"/>
          <p:cNvSpPr txBox="1">
            <a:spLocks/>
          </p:cNvSpPr>
          <p:nvPr/>
        </p:nvSpPr>
        <p:spPr>
          <a:xfrm>
            <a:off x="533400" y="6356350"/>
            <a:ext cx="8153400" cy="36512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TeamNet   - ZERO TO HERO</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2" descr="teamnet transformig technology logo rgb"/>
          <p:cNvPicPr>
            <a:picLocks noChangeAspect="1" noChangeArrowheads="1"/>
          </p:cNvPicPr>
          <p:nvPr/>
        </p:nvPicPr>
        <p:blipFill>
          <a:blip r:embed="rId2" cstate="print"/>
          <a:srcRect/>
          <a:stretch>
            <a:fillRect/>
          </a:stretch>
        </p:blipFill>
        <p:spPr bwMode="auto">
          <a:xfrm>
            <a:off x="6477000" y="381000"/>
            <a:ext cx="2166937" cy="1984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2380</Words>
  <Application>Microsoft Office PowerPoint</Application>
  <PresentationFormat>On-screen Show (4:3)</PresentationFormat>
  <Paragraphs>476</Paragraphs>
  <Slides>39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SQL – PL/SQL  Questions</vt:lpstr>
      <vt:lpstr>QUESTIONS 1.1 </vt:lpstr>
      <vt:lpstr>Question 1.2</vt:lpstr>
      <vt:lpstr>Question 1.3</vt:lpstr>
      <vt:lpstr>Question 1.4</vt:lpstr>
      <vt:lpstr>Question 1.5</vt:lpstr>
      <vt:lpstr>Question 1.6</vt:lpstr>
      <vt:lpstr>Question 1.7</vt:lpstr>
      <vt:lpstr>QUESTIONS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16</vt:lpstr>
      <vt:lpstr>Question 17</vt:lpstr>
      <vt:lpstr>Question 18</vt:lpstr>
      <vt:lpstr> PL/SQL Optimization and Tuning</vt:lpstr>
      <vt:lpstr>Candidates for Tuning </vt:lpstr>
      <vt:lpstr>Tune SQL Statements </vt:lpstr>
      <vt:lpstr>Hints</vt:lpstr>
      <vt:lpstr>PowerPoint Presentation</vt:lpstr>
      <vt:lpstr>PowerPoint Presentation</vt:lpstr>
      <vt:lpstr>PowerPoint Presentation</vt:lpstr>
      <vt:lpstr>Partitioning</vt:lpstr>
      <vt:lpstr>   Partitioning Strategies</vt:lpstr>
      <vt:lpstr>  Partitioning Extensions</vt:lpstr>
      <vt:lpstr>PowerPoint Presentation</vt:lpstr>
      <vt:lpstr>PowerPoint Presentation</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PL/SQL  Questions</dc:title>
  <dc:creator>Oana Vasilache</dc:creator>
  <cp:lastModifiedBy>Gentiana Mecu</cp:lastModifiedBy>
  <cp:revision>94</cp:revision>
  <dcterms:created xsi:type="dcterms:W3CDTF">2015-05-02T16:28:14Z</dcterms:created>
  <dcterms:modified xsi:type="dcterms:W3CDTF">2015-05-04T13:35:39Z</dcterms:modified>
</cp:coreProperties>
</file>