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60" r:id="rId3"/>
    <p:sldId id="263" r:id="rId4"/>
    <p:sldId id="264" r:id="rId5"/>
    <p:sldId id="265" r:id="rId6"/>
    <p:sldId id="266" r:id="rId7"/>
    <p:sldId id="267" r:id="rId8"/>
    <p:sldId id="315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316" r:id="rId25"/>
    <p:sldId id="286" r:id="rId26"/>
    <p:sldId id="287" r:id="rId27"/>
    <p:sldId id="288" r:id="rId28"/>
    <p:sldId id="290" r:id="rId29"/>
    <p:sldId id="304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5" r:id="rId44"/>
    <p:sldId id="306" r:id="rId45"/>
    <p:sldId id="308" r:id="rId46"/>
    <p:sldId id="307" r:id="rId47"/>
    <p:sldId id="309" r:id="rId48"/>
    <p:sldId id="311" r:id="rId49"/>
    <p:sldId id="310" r:id="rId50"/>
    <p:sldId id="312" r:id="rId51"/>
    <p:sldId id="313" r:id="rId52"/>
    <p:sldId id="314" r:id="rId53"/>
    <p:sldId id="2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2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2066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6717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744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9D31-1371-4E12-B5E5-13A1F818723F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6EF1-40BD-4EFE-8A4C-8B2428C31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ORACLE SQL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Pregatit de: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Marian </a:t>
            </a:r>
            <a:r>
              <a:rPr lang="de-DE" sz="800" smtClean="0">
                <a:solidFill>
                  <a:srgbClr val="FFFFFF"/>
                </a:solidFill>
                <a:latin typeface="Arial"/>
                <a:cs typeface="Arial"/>
              </a:rPr>
              <a:t>sultanoiu            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Data: 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20.04.2015</a:t>
            </a:r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990600"/>
            <a:ext cx="8001000" cy="54168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Sintaxa 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CREATE TABLE</a:t>
            </a:r>
          </a:p>
          <a:p>
            <a:endParaRPr lang="en-US" sz="2000" b="1" dirty="0" smtClean="0">
              <a:cs typeface="Arial" pitchFamily="34" charset="0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CREATE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TABLE</a:t>
            </a:r>
            <a:r>
              <a:rPr lang="en-US" dirty="0" smtClean="0">
                <a:cs typeface="Arial" pitchFamily="34" charset="0"/>
              </a:rPr>
              <a:t> [</a:t>
            </a:r>
            <a:r>
              <a:rPr lang="en-US" i="1" dirty="0" smtClean="0">
                <a:cs typeface="Arial" pitchFamily="34" charset="0"/>
              </a:rPr>
              <a:t>schema</a:t>
            </a:r>
            <a:r>
              <a:rPr lang="en-US" dirty="0" smtClean="0">
                <a:cs typeface="Arial" pitchFamily="34" charset="0"/>
              </a:rPr>
              <a:t>.]</a:t>
            </a:r>
            <a:r>
              <a:rPr lang="en-US" i="1" dirty="0" err="1" smtClean="0">
                <a:cs typeface="Arial" pitchFamily="34" charset="0"/>
              </a:rPr>
              <a:t>tabel</a:t>
            </a:r>
            <a:endParaRPr lang="en-US" i="1" dirty="0" smtClean="0">
              <a:cs typeface="Arial" pitchFamily="34" charset="0"/>
            </a:endParaRPr>
          </a:p>
          <a:p>
            <a:pPr indent="227013"/>
            <a:r>
              <a:rPr lang="en-US" dirty="0" smtClean="0">
                <a:cs typeface="Arial" pitchFamily="34" charset="0"/>
              </a:rPr>
              <a:t>	( </a:t>
            </a:r>
            <a:r>
              <a:rPr lang="en-US" i="1" dirty="0" err="1" smtClean="0">
                <a:cs typeface="Arial" pitchFamily="34" charset="0"/>
              </a:rPr>
              <a:t>coloana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tip_de_data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DEFAULT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expr</a:t>
            </a:r>
            <a:r>
              <a:rPr lang="en-US" dirty="0" smtClean="0">
                <a:cs typeface="Arial" pitchFamily="34" charset="0"/>
              </a:rPr>
              <a:t>][,…]);</a:t>
            </a:r>
          </a:p>
          <a:p>
            <a:pPr indent="227013"/>
            <a:r>
              <a:rPr lang="en-US" dirty="0" err="1" smtClean="0">
                <a:cs typeface="Arial" pitchFamily="34" charset="0"/>
              </a:rPr>
              <a:t>sau</a:t>
            </a:r>
            <a:endParaRPr lang="en-US" dirty="0" smtClean="0">
              <a:cs typeface="Arial" pitchFamily="34" charset="0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CREATE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TABLE</a:t>
            </a:r>
            <a:r>
              <a:rPr lang="en-US" dirty="0" smtClean="0">
                <a:cs typeface="Arial" pitchFamily="34" charset="0"/>
              </a:rPr>
              <a:t> [schema.]</a:t>
            </a:r>
            <a:r>
              <a:rPr lang="en-US" i="1" dirty="0" err="1" smtClean="0">
                <a:cs typeface="Arial" pitchFamily="34" charset="0"/>
              </a:rPr>
              <a:t>tabel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[(</a:t>
            </a:r>
            <a:r>
              <a:rPr lang="en-US" i="1" dirty="0" smtClean="0">
                <a:cs typeface="Arial" pitchFamily="34" charset="0"/>
              </a:rPr>
              <a:t>col1</a:t>
            </a:r>
            <a:r>
              <a:rPr lang="en-US" dirty="0" smtClean="0">
                <a:cs typeface="Arial" pitchFamily="34" charset="0"/>
              </a:rPr>
              <a:t>,</a:t>
            </a:r>
            <a:r>
              <a:rPr lang="en-US" i="1" dirty="0" smtClean="0">
                <a:cs typeface="Arial" pitchFamily="34" charset="0"/>
              </a:rPr>
              <a:t>col2</a:t>
            </a:r>
            <a:r>
              <a:rPr lang="en-US" dirty="0" smtClean="0">
                <a:cs typeface="Arial" pitchFamily="34" charset="0"/>
              </a:rPr>
              <a:t>,…)]</a:t>
            </a:r>
            <a:endParaRPr lang="en-US" i="1" dirty="0" smtClean="0">
              <a:cs typeface="Arial" pitchFamily="34" charset="0"/>
            </a:endParaRPr>
          </a:p>
          <a:p>
            <a:pPr indent="227013"/>
            <a:r>
              <a:rPr lang="en-US" dirty="0" smtClean="0">
                <a:cs typeface="Arial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AS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subquery</a:t>
            </a:r>
            <a:r>
              <a:rPr lang="en-US" dirty="0" smtClean="0">
                <a:cs typeface="Arial" pitchFamily="34" charset="0"/>
              </a:rPr>
              <a:t>;</a:t>
            </a:r>
          </a:p>
          <a:p>
            <a:pPr indent="227013"/>
            <a:endParaRPr lang="en-US" dirty="0" smtClean="0">
              <a:cs typeface="Arial" pitchFamily="34" charset="0"/>
            </a:endParaRPr>
          </a:p>
          <a:p>
            <a:pPr indent="227013"/>
            <a:r>
              <a:rPr lang="en-US" i="1" dirty="0" smtClean="0">
                <a:cs typeface="Arial" pitchFamily="34" charset="0"/>
              </a:rPr>
              <a:t>schema 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numele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schemei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proprietare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a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tabelei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crea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i="1" dirty="0" err="1" smtClean="0">
                <a:cs typeface="Arial" pitchFamily="34" charset="0"/>
              </a:rPr>
              <a:t>tabel</a:t>
            </a:r>
            <a:r>
              <a:rPr lang="en-US" i="1" dirty="0" smtClean="0">
                <a:cs typeface="Arial" pitchFamily="34" charset="0"/>
              </a:rPr>
              <a:t>	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crea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DEFAULT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expr</a:t>
            </a:r>
            <a:r>
              <a:rPr lang="en-US" dirty="0" smtClean="0">
                <a:cs typeface="Arial" pitchFamily="34" charset="0"/>
              </a:rPr>
              <a:t>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caz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 la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INSERT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este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omisa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valoarea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pentru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aceasta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,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pune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valoarea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implicita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i="1" dirty="0" err="1" smtClean="0">
                <a:cs typeface="Arial" pitchFamily="34" charset="0"/>
              </a:rPr>
              <a:t>coloana</a:t>
            </a:r>
            <a:r>
              <a:rPr lang="en-US" i="1" dirty="0" smtClean="0">
                <a:cs typeface="Arial" pitchFamily="34" charset="0"/>
              </a:rPr>
              <a:t>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numele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creea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i="1" dirty="0" err="1" smtClean="0">
                <a:cs typeface="Arial" pitchFamily="34" charset="0"/>
              </a:rPr>
              <a:t>tip_de_data</a:t>
            </a:r>
            <a:r>
              <a:rPr lang="en-US" dirty="0" smtClean="0">
                <a:cs typeface="Arial" pitchFamily="34" charset="0"/>
              </a:rPr>
              <a:t>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tipul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 data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lungimea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coloanei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dirty="0" smtClean="0">
                <a:cs typeface="Arial" pitchFamily="34" charset="0"/>
                <a:sym typeface="Wingdings" pitchFamily="2" charset="2"/>
              </a:rPr>
              <a:t>-------------------------------------------------------------------------------------------------</a:t>
            </a:r>
          </a:p>
          <a:p>
            <a:pPr indent="227013"/>
            <a:r>
              <a:rPr lang="en-US" i="1" dirty="0" smtClean="0">
                <a:cs typeface="Arial" pitchFamily="34" charset="0"/>
              </a:rPr>
              <a:t>col1</a:t>
            </a:r>
            <a:r>
              <a:rPr lang="en-US" dirty="0" smtClean="0">
                <a:cs typeface="Arial" pitchFamily="34" charset="0"/>
              </a:rPr>
              <a:t>,</a:t>
            </a:r>
            <a:r>
              <a:rPr lang="en-US" i="1" dirty="0" smtClean="0">
                <a:cs typeface="Arial" pitchFamily="34" charset="0"/>
              </a:rPr>
              <a:t>col2</a:t>
            </a:r>
            <a:r>
              <a:rPr lang="en-US" dirty="0" smtClean="0">
                <a:cs typeface="Arial" pitchFamily="34" charset="0"/>
              </a:rPr>
              <a:t>,…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caz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vrem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redenumim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aduse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</a:t>
            </a:r>
          </a:p>
          <a:p>
            <a:pPr indent="227013"/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subselect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i="1" dirty="0" err="1" smtClean="0">
                <a:cs typeface="Arial" pitchFamily="34" charset="0"/>
              </a:rPr>
              <a:t>subquery</a:t>
            </a:r>
            <a:r>
              <a:rPr lang="en-US" i="1" dirty="0" smtClean="0">
                <a:cs typeface="Arial" pitchFamily="34" charset="0"/>
              </a:rPr>
              <a:t>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un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subselect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prin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care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formam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structura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datele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noii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dirty="0" smtClean="0">
                <a:cs typeface="Arial" pitchFamily="34" charset="0"/>
                <a:sym typeface="Wingdings" pitchFamily="2" charset="2"/>
              </a:rPr>
              <a:t>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tabele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pic>
        <p:nvPicPr>
          <p:cNvPr id="4" name="Picture 3" descr="create_tabl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90600"/>
            <a:ext cx="7696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7924800" cy="15388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cs typeface="Arial" pitchFamily="34" charset="0"/>
              </a:rPr>
              <a:t>Vizualizarea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informatiilor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despre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obiecte</a:t>
            </a:r>
            <a:r>
              <a:rPr lang="en-US" sz="2000" b="1" dirty="0" smtClean="0">
                <a:cs typeface="Arial" pitchFamily="34" charset="0"/>
              </a:rPr>
              <a:t> DB</a:t>
            </a:r>
            <a:endParaRPr lang="en-US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endParaRPr lang="en-US" sz="2000" b="1" dirty="0" smtClean="0">
              <a:cs typeface="Arial" pitchFamily="34" charset="0"/>
            </a:endParaRPr>
          </a:p>
          <a:p>
            <a:pPr indent="227013"/>
            <a:r>
              <a:rPr lang="en-US" dirty="0" smtClean="0">
                <a:cs typeface="Arial" pitchFamily="34" charset="0"/>
              </a:rPr>
              <a:t>{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DESCRIBE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 DESC</a:t>
            </a:r>
            <a:r>
              <a:rPr lang="en-US" dirty="0" smtClean="0">
                <a:cs typeface="Arial" pitchFamily="34" charset="0"/>
              </a:rPr>
              <a:t>} </a:t>
            </a:r>
            <a:r>
              <a:rPr lang="en-US" i="1" dirty="0" err="1" smtClean="0">
                <a:cs typeface="Arial" pitchFamily="34" charset="0"/>
              </a:rPr>
              <a:t>tabel</a:t>
            </a:r>
            <a:r>
              <a:rPr lang="en-US" i="1" dirty="0" smtClean="0">
                <a:cs typeface="Arial" pitchFamily="34" charset="0"/>
              </a:rPr>
              <a:t>	</a:t>
            </a:r>
          </a:p>
          <a:p>
            <a:pPr indent="227013"/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Doar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pentru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,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vizualizeaza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tipurile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 date ale</a:t>
            </a:r>
          </a:p>
          <a:p>
            <a:pPr indent="227013"/>
            <a:r>
              <a:rPr lang="en-US" dirty="0" err="1" smtClean="0">
                <a:cs typeface="Arial" pitchFamily="34" charset="0"/>
                <a:sym typeface="Wingdings" pitchFamily="2" charset="2"/>
              </a:rPr>
              <a:t>acestora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804279"/>
            <a:ext cx="8001000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i="1" dirty="0" err="1" smtClean="0">
                <a:cs typeface="Arial" pitchFamily="34" charset="0"/>
              </a:rPr>
              <a:t>Restrictionari</a:t>
            </a:r>
            <a:endParaRPr lang="en-US" sz="2000" b="1" i="1" dirty="0" smtClean="0">
              <a:cs typeface="Arial" pitchFamily="34" charset="0"/>
            </a:endParaRPr>
          </a:p>
          <a:p>
            <a:r>
              <a:rPr lang="en-GB" sz="2000" b="1" i="1" dirty="0" smtClean="0">
                <a:cs typeface="Arial" pitchFamily="34" charset="0"/>
              </a:rPr>
              <a:t> </a:t>
            </a:r>
            <a:endParaRPr lang="en-US" sz="2000" dirty="0" smtClean="0">
              <a:cs typeface="Arial" pitchFamily="34" charset="0"/>
            </a:endParaRPr>
          </a:p>
          <a:p>
            <a:r>
              <a:rPr lang="en-GB" sz="2000" dirty="0" smtClean="0">
                <a:cs typeface="Arial" pitchFamily="34" charset="0"/>
              </a:rPr>
              <a:t>	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crearea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tabele</a:t>
            </a:r>
            <a:r>
              <a:rPr lang="en-GB" dirty="0" smtClean="0">
                <a:cs typeface="Arial" pitchFamily="34" charset="0"/>
              </a:rPr>
              <a:t> in </a:t>
            </a:r>
            <a:r>
              <a:rPr lang="en-GB" dirty="0" err="1" smtClean="0">
                <a:cs typeface="Arial" pitchFamily="34" charset="0"/>
              </a:rPr>
              <a:t>propria</a:t>
            </a:r>
            <a:r>
              <a:rPr lang="en-GB" dirty="0" smtClean="0">
                <a:cs typeface="Arial" pitchFamily="34" charset="0"/>
              </a:rPr>
              <a:t> schema de </a:t>
            </a:r>
            <a:r>
              <a:rPr lang="en-GB" dirty="0" err="1" smtClean="0">
                <a:cs typeface="Arial" pitchFamily="34" charset="0"/>
              </a:rPr>
              <a:t>obiecte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trebuie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aveti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dreptul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Creare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Tabela</a:t>
            </a:r>
            <a:r>
              <a:rPr lang="en-GB" dirty="0" smtClean="0">
                <a:cs typeface="Arial" pitchFamily="34" charset="0"/>
              </a:rPr>
              <a:t> (CREATE TABLE).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crearea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tabele</a:t>
            </a:r>
            <a:r>
              <a:rPr lang="en-GB" dirty="0" smtClean="0">
                <a:cs typeface="Arial" pitchFamily="34" charset="0"/>
              </a:rPr>
              <a:t> in schema </a:t>
            </a:r>
            <a:r>
              <a:rPr lang="en-GB" dirty="0" err="1" smtClean="0">
                <a:cs typeface="Arial" pitchFamily="34" charset="0"/>
              </a:rPr>
              <a:t>altui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utilizator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trebuie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aveti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dreptul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Creare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Orice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Tabela</a:t>
            </a:r>
            <a:r>
              <a:rPr lang="en-GB" dirty="0" smtClean="0">
                <a:cs typeface="Arial" pitchFamily="34" charset="0"/>
              </a:rPr>
              <a:t> (CREATE ANY TABLE). De </a:t>
            </a:r>
            <a:r>
              <a:rPr lang="en-GB" dirty="0" err="1" smtClean="0">
                <a:cs typeface="Arial" pitchFamily="34" charset="0"/>
              </a:rPr>
              <a:t>asemenea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utilizatorul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carui</a:t>
            </a:r>
            <a:r>
              <a:rPr lang="en-GB" dirty="0" smtClean="0">
                <a:cs typeface="Arial" pitchFamily="34" charset="0"/>
              </a:rPr>
              <a:t> schema </a:t>
            </a:r>
            <a:r>
              <a:rPr lang="en-GB" dirty="0" err="1" smtClean="0">
                <a:cs typeface="Arial" pitchFamily="34" charset="0"/>
              </a:rPr>
              <a:t>va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contine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trebuie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aiba</a:t>
            </a:r>
            <a:r>
              <a:rPr lang="en-GB" dirty="0" smtClean="0">
                <a:cs typeface="Arial" pitchFamily="34" charset="0"/>
              </a:rPr>
              <a:t> fie </a:t>
            </a:r>
            <a:r>
              <a:rPr lang="en-GB" dirty="0" err="1" smtClean="0">
                <a:cs typeface="Arial" pitchFamily="34" charset="0"/>
              </a:rPr>
              <a:t>cota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spatiu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spatiul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alocat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tabelelor</a:t>
            </a:r>
            <a:r>
              <a:rPr lang="en-GB" dirty="0" smtClean="0">
                <a:cs typeface="Arial" pitchFamily="34" charset="0"/>
              </a:rPr>
              <a:t>, fie </a:t>
            </a:r>
            <a:r>
              <a:rPr lang="en-GB" dirty="0" err="1" smtClean="0">
                <a:cs typeface="Arial" pitchFamily="34" charset="0"/>
              </a:rPr>
              <a:t>dreptul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spatiu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alocare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nelimitat</a:t>
            </a:r>
            <a:r>
              <a:rPr lang="en-GB" dirty="0" smtClean="0">
                <a:cs typeface="Arial" pitchFamily="34" charset="0"/>
              </a:rPr>
              <a:t>. </a:t>
            </a:r>
            <a:endParaRPr lang="en-US" dirty="0" smtClean="0"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990601"/>
            <a:ext cx="8001000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cs typeface="Arial" pitchFamily="34" charset="0"/>
              </a:rPr>
              <a:t>Dictionarul</a:t>
            </a:r>
            <a:r>
              <a:rPr lang="en-US" sz="2000" b="1" i="1" dirty="0" smtClean="0">
                <a:cs typeface="Arial" pitchFamily="34" charset="0"/>
              </a:rPr>
              <a:t> de date</a:t>
            </a:r>
          </a:p>
          <a:p>
            <a:r>
              <a:rPr lang="en-GB" sz="2000" b="1" i="1" dirty="0" smtClean="0">
                <a:cs typeface="Arial" pitchFamily="34" charset="0"/>
              </a:rPr>
              <a:t> </a:t>
            </a:r>
            <a:endParaRPr lang="en-US" sz="2000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   </a:t>
            </a:r>
            <a:r>
              <a:rPr lang="en-GB" dirty="0" err="1" smtClean="0">
                <a:cs typeface="Arial" pitchFamily="34" charset="0"/>
              </a:rPr>
              <a:t>Dictionarul</a:t>
            </a:r>
            <a:r>
              <a:rPr lang="en-GB" dirty="0" smtClean="0">
                <a:cs typeface="Arial" pitchFamily="34" charset="0"/>
              </a:rPr>
              <a:t> de date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unul</a:t>
            </a:r>
            <a:r>
              <a:rPr lang="en-GB" dirty="0" smtClean="0">
                <a:cs typeface="Arial" pitchFamily="34" charset="0"/>
              </a:rPr>
              <a:t> din </a:t>
            </a:r>
            <a:r>
              <a:rPr lang="en-GB" dirty="0" err="1" smtClean="0">
                <a:cs typeface="Arial" pitchFamily="34" charset="0"/>
              </a:rPr>
              <a:t>cele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mai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importante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componente</a:t>
            </a:r>
            <a:r>
              <a:rPr lang="en-GB" dirty="0" smtClean="0">
                <a:cs typeface="Arial" pitchFamily="34" charset="0"/>
              </a:rPr>
              <a:t> ale </a:t>
            </a:r>
            <a:r>
              <a:rPr lang="en-GB" dirty="0" err="1" smtClean="0">
                <a:cs typeface="Arial" pitchFamily="34" charset="0"/>
              </a:rPr>
              <a:t>Bazei</a:t>
            </a:r>
            <a:r>
              <a:rPr lang="en-GB" dirty="0" smtClean="0">
                <a:cs typeface="Arial" pitchFamily="34" charset="0"/>
              </a:rPr>
              <a:t> de date Oracle. </a:t>
            </a:r>
            <a:r>
              <a:rPr lang="en-GB" dirty="0" err="1" smtClean="0">
                <a:cs typeface="Arial" pitchFamily="34" charset="0"/>
              </a:rPr>
              <a:t>Contine</a:t>
            </a:r>
            <a:r>
              <a:rPr lang="en-GB" dirty="0" smtClean="0">
                <a:cs typeface="Arial" pitchFamily="34" charset="0"/>
              </a:rPr>
              <a:t> un set de </a:t>
            </a:r>
            <a:r>
              <a:rPr lang="en-GB" dirty="0" err="1" smtClean="0">
                <a:cs typeface="Arial" pitchFamily="34" charset="0"/>
              </a:rPr>
              <a:t>tabele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view-</a:t>
            </a:r>
            <a:r>
              <a:rPr lang="en-GB" dirty="0" err="1" smtClean="0">
                <a:cs typeface="Arial" pitchFamily="34" charset="0"/>
              </a:rPr>
              <a:t>uri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furnizeaza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informatii</a:t>
            </a:r>
            <a:r>
              <a:rPr lang="en-GB" dirty="0" smtClean="0">
                <a:cs typeface="Arial" pitchFamily="34" charset="0"/>
              </a:rPr>
              <a:t> utile </a:t>
            </a:r>
            <a:r>
              <a:rPr lang="en-GB" dirty="0" err="1" smtClean="0">
                <a:cs typeface="Arial" pitchFamily="34" charset="0"/>
              </a:rPr>
              <a:t>despre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baza</a:t>
            </a:r>
            <a:r>
              <a:rPr lang="en-GB" dirty="0" smtClean="0">
                <a:cs typeface="Arial" pitchFamily="34" charset="0"/>
              </a:rPr>
              <a:t> de date.                   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err="1" smtClean="0">
                <a:cs typeface="Arial" pitchFamily="34" charset="0"/>
              </a:rPr>
              <a:t>Dictionarul</a:t>
            </a:r>
            <a:r>
              <a:rPr lang="en-GB" dirty="0" smtClean="0">
                <a:cs typeface="Arial" pitchFamily="34" charset="0"/>
              </a:rPr>
              <a:t> de date </a:t>
            </a:r>
            <a:r>
              <a:rPr lang="en-GB" dirty="0" err="1" smtClean="0">
                <a:cs typeface="Arial" pitchFamily="34" charset="0"/>
              </a:rPr>
              <a:t>contine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informatii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despre</a:t>
            </a:r>
            <a:r>
              <a:rPr lang="en-GB" dirty="0" smtClean="0">
                <a:cs typeface="Arial" pitchFamily="34" charset="0"/>
              </a:rPr>
              <a:t>: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 - </a:t>
            </a:r>
            <a:r>
              <a:rPr lang="en-GB" dirty="0" err="1" smtClean="0">
                <a:cs typeface="Arial" pitchFamily="34" charset="0"/>
              </a:rPr>
              <a:t>Numele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utilizatorilor</a:t>
            </a:r>
            <a:r>
              <a:rPr lang="en-GB" dirty="0" smtClean="0">
                <a:cs typeface="Arial" pitchFamily="34" charset="0"/>
              </a:rPr>
              <a:t> Oracle</a:t>
            </a:r>
            <a:endParaRPr lang="en-US" dirty="0" smtClean="0">
              <a:cs typeface="Arial" pitchFamily="34" charset="0"/>
            </a:endParaRPr>
          </a:p>
          <a:p>
            <a:pPr lvl="0"/>
            <a:r>
              <a:rPr lang="en-GB" dirty="0" smtClean="0">
                <a:cs typeface="Arial" pitchFamily="34" charset="0"/>
              </a:rPr>
              <a:t>  - </a:t>
            </a:r>
            <a:r>
              <a:rPr lang="en-GB" dirty="0" err="1" smtClean="0">
                <a:cs typeface="Arial" pitchFamily="34" charset="0"/>
              </a:rPr>
              <a:t>Drepturile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privilegiile</a:t>
            </a:r>
            <a:r>
              <a:rPr lang="en-GB" dirty="0" smtClean="0">
                <a:cs typeface="Arial" pitchFamily="34" charset="0"/>
              </a:rPr>
              <a:t> care le-au </a:t>
            </a:r>
            <a:r>
              <a:rPr lang="en-GB" dirty="0" err="1" smtClean="0">
                <a:cs typeface="Arial" pitchFamily="34" charset="0"/>
              </a:rPr>
              <a:t>fost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acordate</a:t>
            </a:r>
            <a:endParaRPr lang="en-US" dirty="0" smtClean="0">
              <a:cs typeface="Arial" pitchFamily="34" charset="0"/>
            </a:endParaRPr>
          </a:p>
          <a:p>
            <a:pPr lvl="0"/>
            <a:r>
              <a:rPr lang="en-GB" dirty="0" smtClean="0">
                <a:cs typeface="Arial" pitchFamily="34" charset="0"/>
              </a:rPr>
              <a:t>  - </a:t>
            </a:r>
            <a:r>
              <a:rPr lang="en-GB" dirty="0" err="1" smtClean="0">
                <a:cs typeface="Arial" pitchFamily="34" charset="0"/>
              </a:rPr>
              <a:t>Numele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obiectelor</a:t>
            </a:r>
            <a:r>
              <a:rPr lang="en-GB" dirty="0" smtClean="0">
                <a:cs typeface="Arial" pitchFamily="34" charset="0"/>
              </a:rPr>
              <a:t> din </a:t>
            </a:r>
            <a:r>
              <a:rPr lang="en-GB" dirty="0" err="1" smtClean="0">
                <a:cs typeface="Arial" pitchFamily="34" charset="0"/>
              </a:rPr>
              <a:t>baza</a:t>
            </a:r>
            <a:r>
              <a:rPr lang="en-GB" dirty="0" smtClean="0">
                <a:cs typeface="Arial" pitchFamily="34" charset="0"/>
              </a:rPr>
              <a:t> de date (</a:t>
            </a:r>
            <a:r>
              <a:rPr lang="en-GB" dirty="0" err="1" smtClean="0">
                <a:cs typeface="Arial" pitchFamily="34" charset="0"/>
              </a:rPr>
              <a:t>tabele</a:t>
            </a:r>
            <a:r>
              <a:rPr lang="en-GB" dirty="0" smtClean="0">
                <a:cs typeface="Arial" pitchFamily="34" charset="0"/>
              </a:rPr>
              <a:t>, view-</a:t>
            </a:r>
            <a:r>
              <a:rPr lang="en-GB" dirty="0" err="1" smtClean="0">
                <a:cs typeface="Arial" pitchFamily="34" charset="0"/>
              </a:rPr>
              <a:t>uri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indecsi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sinonime</a:t>
            </a:r>
            <a:r>
              <a:rPr lang="en-GB" dirty="0" smtClean="0">
                <a:cs typeface="Arial" pitchFamily="34" charset="0"/>
              </a:rPr>
              <a:t>,                 </a:t>
            </a:r>
            <a:r>
              <a:rPr lang="en-GB" dirty="0" err="1" smtClean="0">
                <a:cs typeface="Arial" pitchFamily="34" charset="0"/>
              </a:rPr>
              <a:t>secvente</a:t>
            </a:r>
            <a:r>
              <a:rPr lang="en-GB" dirty="0" smtClean="0">
                <a:cs typeface="Arial" pitchFamily="34" charset="0"/>
              </a:rPr>
              <a:t>,…)</a:t>
            </a:r>
            <a:endParaRPr lang="en-US" dirty="0" smtClean="0">
              <a:cs typeface="Arial" pitchFamily="34" charset="0"/>
            </a:endParaRPr>
          </a:p>
          <a:p>
            <a:pPr lvl="0"/>
            <a:r>
              <a:rPr lang="en-GB" dirty="0" smtClean="0">
                <a:cs typeface="Arial" pitchFamily="34" charset="0"/>
              </a:rPr>
              <a:t>  - </a:t>
            </a:r>
            <a:r>
              <a:rPr lang="en-GB" dirty="0" err="1" smtClean="0">
                <a:cs typeface="Arial" pitchFamily="34" charset="0"/>
              </a:rPr>
              <a:t>Constringerile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aplicate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tabele</a:t>
            </a:r>
            <a:endParaRPr lang="en-US" dirty="0" smtClean="0">
              <a:cs typeface="Arial" pitchFamily="34" charset="0"/>
            </a:endParaRPr>
          </a:p>
          <a:p>
            <a:pPr lvl="0"/>
            <a:r>
              <a:rPr lang="en-GB" dirty="0" smtClean="0">
                <a:cs typeface="Arial" pitchFamily="34" charset="0"/>
              </a:rPr>
              <a:t>  - </a:t>
            </a:r>
            <a:r>
              <a:rPr lang="en-GB" dirty="0" err="1" smtClean="0">
                <a:cs typeface="Arial" pitchFamily="34" charset="0"/>
              </a:rPr>
              <a:t>Informatii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despre</a:t>
            </a:r>
            <a:r>
              <a:rPr lang="en-GB" dirty="0" smtClean="0">
                <a:cs typeface="Arial" pitchFamily="34" charset="0"/>
              </a:rPr>
              <a:t> cine a </a:t>
            </a:r>
            <a:r>
              <a:rPr lang="en-GB" dirty="0" err="1" smtClean="0">
                <a:cs typeface="Arial" pitchFamily="34" charset="0"/>
              </a:rPr>
              <a:t>accesat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modificat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anumite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obiecte</a:t>
            </a:r>
            <a:r>
              <a:rPr lang="en-GB" dirty="0" smtClean="0">
                <a:cs typeface="Arial" pitchFamily="34" charset="0"/>
              </a:rPr>
              <a:t> din </a:t>
            </a:r>
            <a:r>
              <a:rPr lang="en-GB" dirty="0" err="1" smtClean="0">
                <a:cs typeface="Arial" pitchFamily="34" charset="0"/>
              </a:rPr>
              <a:t>baza</a:t>
            </a:r>
            <a:r>
              <a:rPr lang="en-GB" dirty="0" smtClean="0">
                <a:cs typeface="Arial" pitchFamily="34" charset="0"/>
              </a:rPr>
              <a:t> de date</a:t>
            </a: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990601"/>
            <a:ext cx="8001000" cy="51090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i="1" dirty="0" err="1" smtClean="0">
                <a:cs typeface="Arial" pitchFamily="34" charset="0"/>
              </a:rPr>
              <a:t>Tabelele</a:t>
            </a:r>
            <a:r>
              <a:rPr lang="en-GB" b="1" i="1" dirty="0" smtClean="0">
                <a:cs typeface="Arial" pitchFamily="34" charset="0"/>
              </a:rPr>
              <a:t> </a:t>
            </a:r>
            <a:r>
              <a:rPr lang="en-GB" b="1" i="1" dirty="0" err="1" smtClean="0">
                <a:cs typeface="Arial" pitchFamily="34" charset="0"/>
              </a:rPr>
              <a:t>dictionarului</a:t>
            </a:r>
            <a:r>
              <a:rPr lang="en-GB" b="1" i="1" dirty="0" smtClean="0">
                <a:cs typeface="Arial" pitchFamily="34" charset="0"/>
              </a:rPr>
              <a:t> de date</a:t>
            </a:r>
            <a:endParaRPr lang="en-US" b="1" dirty="0" smtClean="0">
              <a:cs typeface="Arial" pitchFamily="34" charset="0"/>
            </a:endParaRPr>
          </a:p>
          <a:p>
            <a:r>
              <a:rPr lang="en-GB" i="1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  </a:t>
            </a:r>
            <a:r>
              <a:rPr lang="en-GB" dirty="0" err="1" smtClean="0">
                <a:cs typeface="Arial" pitchFamily="34" charset="0"/>
              </a:rPr>
              <a:t>Dictionarul</a:t>
            </a:r>
            <a:r>
              <a:rPr lang="en-GB" dirty="0" smtClean="0">
                <a:cs typeface="Arial" pitchFamily="34" charset="0"/>
              </a:rPr>
              <a:t> de date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aditionale</a:t>
            </a:r>
            <a:r>
              <a:rPr lang="en-GB" dirty="0" smtClean="0">
                <a:cs typeface="Arial" pitchFamily="34" charset="0"/>
              </a:rPr>
              <a:t> (</a:t>
            </a:r>
            <a:r>
              <a:rPr lang="en-GB" dirty="0" err="1" smtClean="0">
                <a:cs typeface="Arial" pitchFamily="34" charset="0"/>
              </a:rPr>
              <a:t>fundamentale</a:t>
            </a:r>
            <a:r>
              <a:rPr lang="en-GB" dirty="0" smtClean="0">
                <a:cs typeface="Arial" pitchFamily="34" charset="0"/>
              </a:rPr>
              <a:t>)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primele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obiecte</a:t>
            </a:r>
            <a:r>
              <a:rPr lang="en-GB" dirty="0" smtClean="0">
                <a:cs typeface="Arial" pitchFamily="34" charset="0"/>
              </a:rPr>
              <a:t> care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create in </a:t>
            </a:r>
            <a:r>
              <a:rPr lang="en-GB" dirty="0" err="1" smtClean="0">
                <a:cs typeface="Arial" pitchFamily="34" charset="0"/>
              </a:rPr>
              <a:t>baza</a:t>
            </a:r>
            <a:r>
              <a:rPr lang="en-GB" dirty="0" smtClean="0">
                <a:cs typeface="Arial" pitchFamily="34" charset="0"/>
              </a:rPr>
              <a:t> de date </a:t>
            </a:r>
            <a:r>
              <a:rPr lang="en-GB" dirty="0" err="1" smtClean="0">
                <a:cs typeface="Arial" pitchFamily="34" charset="0"/>
              </a:rPr>
              <a:t>deoarece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trebuie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fie </a:t>
            </a:r>
            <a:r>
              <a:rPr lang="en-GB" dirty="0" err="1" smtClean="0">
                <a:cs typeface="Arial" pitchFamily="34" charset="0"/>
              </a:rPr>
              <a:t>prezente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ca </a:t>
            </a:r>
            <a:r>
              <a:rPr lang="en-GB" dirty="0" err="1" smtClean="0">
                <a:cs typeface="Arial" pitchFamily="34" charset="0"/>
              </a:rPr>
              <a:t>celelalte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obiecte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fie create. </a:t>
            </a:r>
            <a:r>
              <a:rPr lang="en-GB" dirty="0" err="1" smtClean="0">
                <a:cs typeface="Arial" pitchFamily="34" charset="0"/>
              </a:rPr>
              <a:t>Dictionarul</a:t>
            </a:r>
            <a:r>
              <a:rPr lang="en-GB" dirty="0" smtClean="0">
                <a:cs typeface="Arial" pitchFamily="34" charset="0"/>
              </a:rPr>
              <a:t> de date si </a:t>
            </a:r>
            <a:r>
              <a:rPr lang="en-GB" dirty="0" err="1" smtClean="0">
                <a:cs typeface="Arial" pitchFamily="34" charset="0"/>
              </a:rPr>
              <a:t>tabelele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create automat de </a:t>
            </a:r>
            <a:r>
              <a:rPr lang="en-GB" dirty="0" err="1" smtClean="0">
                <a:cs typeface="Arial" pitchFamily="34" charset="0"/>
              </a:rPr>
              <a:t>catre</a:t>
            </a:r>
            <a:r>
              <a:rPr lang="en-GB" dirty="0" smtClean="0">
                <a:cs typeface="Arial" pitchFamily="34" charset="0"/>
              </a:rPr>
              <a:t> statement-</a:t>
            </a:r>
            <a:r>
              <a:rPr lang="en-GB" dirty="0" err="1" smtClean="0">
                <a:cs typeface="Arial" pitchFamily="34" charset="0"/>
              </a:rPr>
              <a:t>ul</a:t>
            </a:r>
            <a:r>
              <a:rPr lang="en-GB" dirty="0" smtClean="0">
                <a:cs typeface="Arial" pitchFamily="34" charset="0"/>
              </a:rPr>
              <a:t> SQL CREATE DATABASE si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 in ‘</a:t>
            </a:r>
            <a:r>
              <a:rPr lang="en-GB" dirty="0" err="1" smtClean="0">
                <a:cs typeface="Arial" pitchFamily="34" charset="0"/>
              </a:rPr>
              <a:t>proprietatea</a:t>
            </a:r>
            <a:r>
              <a:rPr lang="en-GB" dirty="0" smtClean="0">
                <a:cs typeface="Arial" pitchFamily="34" charset="0"/>
              </a:rPr>
              <a:t>’ </a:t>
            </a:r>
            <a:r>
              <a:rPr lang="en-GB" dirty="0" err="1" smtClean="0">
                <a:cs typeface="Arial" pitchFamily="34" charset="0"/>
              </a:rPr>
              <a:t>utilizatorului</a:t>
            </a:r>
            <a:r>
              <a:rPr lang="en-GB" dirty="0" smtClean="0">
                <a:cs typeface="Arial" pitchFamily="34" charset="0"/>
              </a:rPr>
              <a:t> SYS. </a:t>
            </a:r>
            <a:r>
              <a:rPr lang="en-GB" dirty="0" err="1" smtClean="0">
                <a:cs typeface="Arial" pitchFamily="34" charset="0"/>
              </a:rPr>
              <a:t>Tabelele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fundamentale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rar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accesate</a:t>
            </a:r>
            <a:r>
              <a:rPr lang="en-GB" dirty="0" smtClean="0">
                <a:cs typeface="Arial" pitchFamily="34" charset="0"/>
              </a:rPr>
              <a:t> direct </a:t>
            </a:r>
            <a:r>
              <a:rPr lang="en-GB" dirty="0" err="1" smtClean="0">
                <a:cs typeface="Arial" pitchFamily="34" charset="0"/>
              </a:rPr>
              <a:t>deoarece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informatia</a:t>
            </a:r>
            <a:r>
              <a:rPr lang="en-GB" dirty="0" smtClean="0">
                <a:cs typeface="Arial" pitchFamily="34" charset="0"/>
              </a:rPr>
              <a:t> din </a:t>
            </a:r>
            <a:r>
              <a:rPr lang="en-GB" dirty="0" err="1" smtClean="0">
                <a:cs typeface="Arial" pitchFamily="34" charset="0"/>
              </a:rPr>
              <a:t>acestea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greu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inteles</a:t>
            </a:r>
            <a:r>
              <a:rPr lang="en-GB" dirty="0" smtClean="0">
                <a:cs typeface="Arial" pitchFamily="34" charset="0"/>
              </a:rPr>
              <a:t>. </a:t>
            </a:r>
          </a:p>
          <a:p>
            <a:endParaRPr lang="en-GB" dirty="0" smtClean="0">
              <a:cs typeface="Arial" pitchFamily="34" charset="0"/>
            </a:endParaRPr>
          </a:p>
          <a:p>
            <a:r>
              <a:rPr lang="en-GB" b="1" i="1" dirty="0" smtClean="0">
                <a:cs typeface="Arial" pitchFamily="34" charset="0"/>
              </a:rPr>
              <a:t>View- </a:t>
            </a:r>
            <a:r>
              <a:rPr lang="en-GB" b="1" i="1" dirty="0" err="1" smtClean="0">
                <a:cs typeface="Arial" pitchFamily="34" charset="0"/>
              </a:rPr>
              <a:t>uri</a:t>
            </a:r>
            <a:endParaRPr lang="en-US" b="1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View-</a:t>
            </a:r>
            <a:r>
              <a:rPr lang="en-GB" dirty="0" err="1" smtClean="0">
                <a:cs typeface="Arial" pitchFamily="34" charset="0"/>
              </a:rPr>
              <a:t>urile</a:t>
            </a:r>
            <a:r>
              <a:rPr lang="en-GB" dirty="0" smtClean="0">
                <a:cs typeface="Arial" pitchFamily="34" charset="0"/>
              </a:rPr>
              <a:t> din </a:t>
            </a:r>
            <a:r>
              <a:rPr lang="en-GB" dirty="0" err="1" smtClean="0">
                <a:cs typeface="Arial" pitchFamily="34" charset="0"/>
              </a:rPr>
              <a:t>dictionarul</a:t>
            </a:r>
            <a:r>
              <a:rPr lang="en-GB" dirty="0" smtClean="0">
                <a:cs typeface="Arial" pitchFamily="34" charset="0"/>
              </a:rPr>
              <a:t> de date, </a:t>
            </a:r>
            <a:r>
              <a:rPr lang="en-GB" dirty="0" err="1" smtClean="0">
                <a:cs typeface="Arial" pitchFamily="34" charset="0"/>
              </a:rPr>
              <a:t>prezinta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informatia</a:t>
            </a:r>
            <a:r>
              <a:rPr lang="en-GB" dirty="0" smtClean="0">
                <a:cs typeface="Arial" pitchFamily="34" charset="0"/>
              </a:rPr>
              <a:t> din </a:t>
            </a:r>
            <a:r>
              <a:rPr lang="en-GB" dirty="0" err="1" smtClean="0">
                <a:cs typeface="Arial" pitchFamily="34" charset="0"/>
              </a:rPr>
              <a:t>tabele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intr</a:t>
            </a:r>
            <a:r>
              <a:rPr lang="en-GB" dirty="0" smtClean="0">
                <a:cs typeface="Arial" pitchFamily="34" charset="0"/>
              </a:rPr>
              <a:t>-un format care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mai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usor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inteles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catre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utilizatori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Accesul</a:t>
            </a:r>
            <a:r>
              <a:rPr lang="en-GB" dirty="0" smtClean="0">
                <a:cs typeface="Arial" pitchFamily="34" charset="0"/>
              </a:rPr>
              <a:t> public la </a:t>
            </a:r>
            <a:r>
              <a:rPr lang="en-GB" dirty="0" err="1" smtClean="0">
                <a:cs typeface="Arial" pitchFamily="34" charset="0"/>
              </a:rPr>
              <a:t>dictionarul</a:t>
            </a:r>
            <a:r>
              <a:rPr lang="en-GB" dirty="0" smtClean="0">
                <a:cs typeface="Arial" pitchFamily="34" charset="0"/>
              </a:rPr>
              <a:t> de date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dat</a:t>
            </a:r>
            <a:r>
              <a:rPr lang="en-GB" dirty="0" smtClean="0">
                <a:cs typeface="Arial" pitchFamily="34" charset="0"/>
              </a:rPr>
              <a:t> in special </a:t>
            </a:r>
            <a:r>
              <a:rPr lang="en-GB" dirty="0" err="1" smtClean="0">
                <a:cs typeface="Arial" pitchFamily="34" charset="0"/>
              </a:rPr>
              <a:t>prin</a:t>
            </a:r>
            <a:r>
              <a:rPr lang="en-GB" dirty="0" smtClean="0">
                <a:cs typeface="Arial" pitchFamily="34" charset="0"/>
              </a:rPr>
              <a:t> view-</a:t>
            </a:r>
            <a:r>
              <a:rPr lang="en-GB" dirty="0" err="1" smtClean="0">
                <a:cs typeface="Arial" pitchFamily="34" charset="0"/>
              </a:rPr>
              <a:t>uri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decit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prin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tabele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Utilizatorul</a:t>
            </a:r>
            <a:r>
              <a:rPr lang="en-GB" dirty="0" smtClean="0">
                <a:cs typeface="Arial" pitchFamily="34" charset="0"/>
              </a:rPr>
              <a:t> SYS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deasemenea</a:t>
            </a:r>
            <a:r>
              <a:rPr lang="en-GB" dirty="0" smtClean="0">
                <a:cs typeface="Arial" pitchFamily="34" charset="0"/>
              </a:rPr>
              <a:t> ‘</a:t>
            </a:r>
            <a:r>
              <a:rPr lang="en-GB" dirty="0" err="1" smtClean="0">
                <a:cs typeface="Arial" pitchFamily="34" charset="0"/>
              </a:rPr>
              <a:t>proprietarul</a:t>
            </a:r>
            <a:r>
              <a:rPr lang="en-GB" dirty="0" smtClean="0">
                <a:cs typeface="Arial" pitchFamily="34" charset="0"/>
              </a:rPr>
              <a:t>’ view-</a:t>
            </a:r>
            <a:r>
              <a:rPr lang="en-GB" dirty="0" err="1" smtClean="0">
                <a:cs typeface="Arial" pitchFamily="34" charset="0"/>
              </a:rPr>
              <a:t>urilor</a:t>
            </a:r>
            <a:r>
              <a:rPr lang="en-GB" dirty="0" smtClean="0">
                <a:cs typeface="Arial" pitchFamily="34" charset="0"/>
              </a:rPr>
              <a:t> din </a:t>
            </a:r>
            <a:r>
              <a:rPr lang="en-GB" dirty="0" err="1" smtClean="0">
                <a:cs typeface="Arial" pitchFamily="34" charset="0"/>
              </a:rPr>
              <a:t>dictionar</a:t>
            </a:r>
            <a:r>
              <a:rPr lang="en-GB" dirty="0" smtClean="0"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990601"/>
            <a:ext cx="8001000" cy="36317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cs typeface="Arial" pitchFamily="34" charset="0"/>
              </a:rPr>
              <a:t>Exista</a:t>
            </a:r>
            <a:r>
              <a:rPr lang="en-GB" sz="2000" b="1" dirty="0" smtClean="0">
                <a:cs typeface="Arial" pitchFamily="34" charset="0"/>
              </a:rPr>
              <a:t> </a:t>
            </a:r>
            <a:r>
              <a:rPr lang="en-GB" sz="2000" b="1" dirty="0" err="1" smtClean="0">
                <a:cs typeface="Arial" pitchFamily="34" charset="0"/>
              </a:rPr>
              <a:t>patru</a:t>
            </a:r>
            <a:r>
              <a:rPr lang="en-GB" sz="2000" b="1" dirty="0" smtClean="0">
                <a:cs typeface="Arial" pitchFamily="34" charset="0"/>
              </a:rPr>
              <a:t> </a:t>
            </a:r>
            <a:r>
              <a:rPr lang="en-GB" sz="2000" b="1" dirty="0" err="1" smtClean="0">
                <a:cs typeface="Arial" pitchFamily="34" charset="0"/>
              </a:rPr>
              <a:t>clase</a:t>
            </a:r>
            <a:r>
              <a:rPr lang="en-GB" sz="2000" b="1" dirty="0" smtClean="0">
                <a:cs typeface="Arial" pitchFamily="34" charset="0"/>
              </a:rPr>
              <a:t> de view-</a:t>
            </a:r>
            <a:r>
              <a:rPr lang="en-GB" sz="2000" b="1" dirty="0" err="1" smtClean="0">
                <a:cs typeface="Arial" pitchFamily="34" charset="0"/>
              </a:rPr>
              <a:t>uri</a:t>
            </a:r>
            <a:r>
              <a:rPr lang="en-GB" sz="2000" b="1" dirty="0" smtClean="0">
                <a:cs typeface="Arial" pitchFamily="34" charset="0"/>
              </a:rPr>
              <a:t>:</a:t>
            </a:r>
            <a:endParaRPr lang="en-US" sz="2000" b="1" dirty="0" smtClean="0">
              <a:cs typeface="Arial" pitchFamily="34" charset="0"/>
            </a:endParaRPr>
          </a:p>
          <a:p>
            <a:r>
              <a:rPr lang="en-GB" sz="1200" dirty="0" smtClean="0">
                <a:cs typeface="Arial" pitchFamily="34" charset="0"/>
              </a:rPr>
              <a:t> </a:t>
            </a:r>
            <a:endParaRPr lang="en-US" sz="1200" dirty="0" smtClean="0">
              <a:cs typeface="Arial" pitchFamily="34" charset="0"/>
            </a:endParaRPr>
          </a:p>
          <a:p>
            <a:r>
              <a:rPr lang="en-GB" b="1" dirty="0" err="1" smtClean="0">
                <a:cs typeface="Arial" pitchFamily="34" charset="0"/>
              </a:rPr>
              <a:t>USER_xxxxx</a:t>
            </a:r>
            <a:r>
              <a:rPr lang="en-GB" b="1" dirty="0" smtClean="0">
                <a:cs typeface="Arial" pitchFamily="34" charset="0"/>
              </a:rPr>
              <a:t> </a:t>
            </a:r>
            <a:r>
              <a:rPr lang="en-GB" dirty="0" smtClean="0">
                <a:cs typeface="Arial" pitchFamily="34" charset="0"/>
              </a:rPr>
              <a:t> - </a:t>
            </a:r>
            <a:r>
              <a:rPr lang="en-GB" dirty="0" err="1" smtClean="0">
                <a:cs typeface="Arial" pitchFamily="34" charset="0"/>
              </a:rPr>
              <a:t>Obiectele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proprii</a:t>
            </a:r>
            <a:r>
              <a:rPr lang="en-GB" dirty="0" smtClean="0">
                <a:cs typeface="Arial" pitchFamily="34" charset="0"/>
              </a:rPr>
              <a:t> ale </a:t>
            </a:r>
            <a:r>
              <a:rPr lang="en-GB" dirty="0" err="1" smtClean="0">
                <a:cs typeface="Arial" pitchFamily="34" charset="0"/>
              </a:rPr>
              <a:t>utilizatorului</a:t>
            </a:r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	De </a:t>
            </a:r>
            <a:r>
              <a:rPr lang="en-GB" dirty="0" err="1" smtClean="0">
                <a:cs typeface="Arial" pitchFamily="34" charset="0"/>
              </a:rPr>
              <a:t>exemplu</a:t>
            </a:r>
            <a:r>
              <a:rPr lang="en-GB" dirty="0" smtClean="0">
                <a:cs typeface="Arial" pitchFamily="34" charset="0"/>
              </a:rPr>
              <a:t>, view-</a:t>
            </a:r>
            <a:r>
              <a:rPr lang="en-GB" dirty="0" err="1" smtClean="0">
                <a:cs typeface="Arial" pitchFamily="34" charset="0"/>
              </a:rPr>
              <a:t>urile</a:t>
            </a:r>
            <a:r>
              <a:rPr lang="en-GB" dirty="0" smtClean="0">
                <a:cs typeface="Arial" pitchFamily="34" charset="0"/>
              </a:rPr>
              <a:t> cu </a:t>
            </a:r>
            <a:r>
              <a:rPr lang="en-GB" dirty="0" err="1" smtClean="0">
                <a:cs typeface="Arial" pitchFamily="34" charset="0"/>
              </a:rPr>
              <a:t>acest</a:t>
            </a:r>
            <a:r>
              <a:rPr lang="en-GB" dirty="0" smtClean="0">
                <a:cs typeface="Arial" pitchFamily="34" charset="0"/>
              </a:rPr>
              <a:t> prefix permit </a:t>
            </a:r>
            <a:r>
              <a:rPr lang="en-GB" dirty="0" err="1" smtClean="0">
                <a:cs typeface="Arial" pitchFamily="34" charset="0"/>
              </a:rPr>
              <a:t>utilizatorului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	</a:t>
            </a:r>
            <a:r>
              <a:rPr lang="en-GB" dirty="0" err="1" smtClean="0">
                <a:cs typeface="Arial" pitchFamily="34" charset="0"/>
              </a:rPr>
              <a:t>afiseze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informatii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despre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tabelele</a:t>
            </a:r>
            <a:r>
              <a:rPr lang="en-GB" dirty="0" smtClean="0">
                <a:cs typeface="Arial" pitchFamily="34" charset="0"/>
              </a:rPr>
              <a:t> create de </a:t>
            </a:r>
            <a:r>
              <a:rPr lang="en-GB" dirty="0" err="1" smtClean="0">
                <a:cs typeface="Arial" pitchFamily="34" charset="0"/>
              </a:rPr>
              <a:t>catre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utilizator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	</a:t>
            </a:r>
            <a:r>
              <a:rPr lang="en-GB" dirty="0" err="1" smtClean="0">
                <a:cs typeface="Arial" pitchFamily="34" charset="0"/>
              </a:rPr>
              <a:t>privilegiile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acordate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catre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utilizator</a:t>
            </a:r>
            <a:r>
              <a:rPr lang="en-GB" dirty="0" smtClean="0">
                <a:cs typeface="Arial" pitchFamily="34" charset="0"/>
              </a:rPr>
              <a:t>. </a:t>
            </a:r>
            <a:endParaRPr lang="en-US" dirty="0" smtClean="0">
              <a:cs typeface="Arial" pitchFamily="34" charset="0"/>
            </a:endParaRPr>
          </a:p>
          <a:p>
            <a:r>
              <a:rPr lang="en-GB" b="1" dirty="0" err="1" smtClean="0">
                <a:cs typeface="Arial" pitchFamily="34" charset="0"/>
              </a:rPr>
              <a:t>ALL_xxxxx</a:t>
            </a:r>
            <a:r>
              <a:rPr lang="en-GB" b="1" dirty="0" smtClean="0">
                <a:cs typeface="Arial" pitchFamily="34" charset="0"/>
              </a:rPr>
              <a:t> </a:t>
            </a:r>
            <a:r>
              <a:rPr lang="en-GB" dirty="0" smtClean="0">
                <a:cs typeface="Arial" pitchFamily="34" charset="0"/>
              </a:rPr>
              <a:t>- </a:t>
            </a:r>
            <a:r>
              <a:rPr lang="en-GB" dirty="0" err="1" smtClean="0">
                <a:cs typeface="Arial" pitchFamily="34" charset="0"/>
              </a:rPr>
              <a:t>Utilizatorul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poate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accesa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obiectele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proprii</a:t>
            </a:r>
            <a:r>
              <a:rPr lang="en-GB" dirty="0" smtClean="0">
                <a:cs typeface="Arial" pitchFamily="34" charset="0"/>
              </a:rPr>
              <a:t> cat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obiectele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peste</a:t>
            </a:r>
            <a:r>
              <a:rPr lang="en-GB" dirty="0" smtClean="0">
                <a:cs typeface="Arial" pitchFamily="34" charset="0"/>
              </a:rPr>
              <a:t> 	care le-au </a:t>
            </a:r>
            <a:r>
              <a:rPr lang="en-GB" dirty="0" err="1" smtClean="0">
                <a:cs typeface="Arial" pitchFamily="34" charset="0"/>
              </a:rPr>
              <a:t>fost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acordate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drepturi</a:t>
            </a:r>
            <a:r>
              <a:rPr lang="en-GB" dirty="0" smtClean="0">
                <a:cs typeface="Arial" pitchFamily="34" charset="0"/>
              </a:rPr>
              <a:t>.</a:t>
            </a:r>
            <a:endParaRPr lang="en-US" dirty="0" smtClean="0">
              <a:cs typeface="Arial" pitchFamily="34" charset="0"/>
            </a:endParaRPr>
          </a:p>
          <a:p>
            <a:r>
              <a:rPr lang="en-GB" b="1" dirty="0" err="1" smtClean="0">
                <a:cs typeface="Arial" pitchFamily="34" charset="0"/>
              </a:rPr>
              <a:t>DBA_xxxxx</a:t>
            </a:r>
            <a:r>
              <a:rPr lang="en-GB" b="1" dirty="0" smtClean="0">
                <a:cs typeface="Arial" pitchFamily="34" charset="0"/>
              </a:rPr>
              <a:t> </a:t>
            </a:r>
            <a:r>
              <a:rPr lang="en-GB" dirty="0" smtClean="0">
                <a:cs typeface="Arial" pitchFamily="34" charset="0"/>
              </a:rPr>
              <a:t>-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accesibile</a:t>
            </a:r>
            <a:r>
              <a:rPr lang="en-GB" dirty="0" smtClean="0">
                <a:cs typeface="Arial" pitchFamily="34" charset="0"/>
              </a:rPr>
              <a:t> cu </a:t>
            </a:r>
            <a:r>
              <a:rPr lang="en-GB" dirty="0" err="1" smtClean="0">
                <a:cs typeface="Arial" pitchFamily="34" charset="0"/>
              </a:rPr>
              <a:t>privilegiul</a:t>
            </a:r>
            <a:r>
              <a:rPr lang="en-GB" dirty="0" smtClean="0">
                <a:cs typeface="Arial" pitchFamily="34" charset="0"/>
              </a:rPr>
              <a:t> DBA – pot </a:t>
            </a:r>
            <a:r>
              <a:rPr lang="en-GB" dirty="0" err="1" smtClean="0">
                <a:cs typeface="Arial" pitchFamily="34" charset="0"/>
              </a:rPr>
              <a:t>accesa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informatii</a:t>
            </a:r>
            <a:r>
              <a:rPr lang="en-GB" dirty="0" smtClean="0">
                <a:cs typeface="Arial" pitchFamily="34" charset="0"/>
              </a:rPr>
              <a:t> 	</a:t>
            </a:r>
            <a:r>
              <a:rPr lang="en-GB" dirty="0" err="1" smtClean="0">
                <a:cs typeface="Arial" pitchFamily="34" charset="0"/>
              </a:rPr>
              <a:t>despre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orice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obiect</a:t>
            </a:r>
            <a:r>
              <a:rPr lang="en-GB" dirty="0" smtClean="0">
                <a:cs typeface="Arial" pitchFamily="34" charset="0"/>
              </a:rPr>
              <a:t> din </a:t>
            </a:r>
            <a:r>
              <a:rPr lang="en-GB" dirty="0" err="1" smtClean="0">
                <a:cs typeface="Arial" pitchFamily="34" charset="0"/>
              </a:rPr>
              <a:t>baza</a:t>
            </a:r>
            <a:r>
              <a:rPr lang="en-GB" dirty="0" smtClean="0">
                <a:cs typeface="Arial" pitchFamily="34" charset="0"/>
              </a:rPr>
              <a:t> de date</a:t>
            </a:r>
            <a:endParaRPr lang="en-US" dirty="0" smtClean="0">
              <a:cs typeface="Arial" pitchFamily="34" charset="0"/>
            </a:endParaRPr>
          </a:p>
          <a:p>
            <a:r>
              <a:rPr lang="en-GB" b="1" dirty="0" err="1" smtClean="0">
                <a:cs typeface="Arial" pitchFamily="34" charset="0"/>
              </a:rPr>
              <a:t>V$xxxxx</a:t>
            </a:r>
            <a:r>
              <a:rPr lang="en-GB" dirty="0" smtClean="0">
                <a:cs typeface="Arial" pitchFamily="34" charset="0"/>
              </a:rPr>
              <a:t> - Se </a:t>
            </a:r>
            <a:r>
              <a:rPr lang="en-GB" dirty="0" err="1" smtClean="0">
                <a:cs typeface="Arial" pitchFamily="34" charset="0"/>
              </a:rPr>
              <a:t>afiseaza</a:t>
            </a:r>
            <a:r>
              <a:rPr lang="en-GB" dirty="0" smtClean="0">
                <a:cs typeface="Arial" pitchFamily="34" charset="0"/>
              </a:rPr>
              <a:t> view-</a:t>
            </a:r>
            <a:r>
              <a:rPr lang="en-GB" dirty="0" err="1" smtClean="0">
                <a:cs typeface="Arial" pitchFamily="34" charset="0"/>
              </a:rPr>
              <a:t>urile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cuprinzind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informatii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despre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serverul</a:t>
            </a:r>
            <a:r>
              <a:rPr lang="en-GB" dirty="0" smtClean="0">
                <a:cs typeface="Arial" pitchFamily="34" charset="0"/>
              </a:rPr>
              <a:t> de 	</a:t>
            </a:r>
            <a:r>
              <a:rPr lang="en-GB" dirty="0" err="1" smtClean="0">
                <a:cs typeface="Arial" pitchFamily="34" charset="0"/>
              </a:rPr>
              <a:t>baze</a:t>
            </a:r>
            <a:r>
              <a:rPr lang="en-GB" dirty="0" smtClean="0">
                <a:cs typeface="Arial" pitchFamily="34" charset="0"/>
              </a:rPr>
              <a:t> de date, initial </a:t>
            </a:r>
            <a:r>
              <a:rPr lang="en-GB" dirty="0" err="1" smtClean="0">
                <a:cs typeface="Arial" pitchFamily="34" charset="0"/>
              </a:rPr>
              <a:t>neaccesibile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utilizatorilor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accesibile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doar</a:t>
            </a:r>
            <a:r>
              <a:rPr lang="en-GB" dirty="0" smtClean="0">
                <a:cs typeface="Arial" pitchFamily="34" charset="0"/>
              </a:rPr>
              <a:t> 	</a:t>
            </a:r>
            <a:r>
              <a:rPr lang="en-GB" dirty="0" err="1" smtClean="0">
                <a:cs typeface="Arial" pitchFamily="34" charset="0"/>
              </a:rPr>
              <a:t>administratorului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bazei</a:t>
            </a:r>
            <a:r>
              <a:rPr lang="en-GB" dirty="0" smtClean="0">
                <a:cs typeface="Arial" pitchFamily="34" charset="0"/>
              </a:rPr>
              <a:t> de date.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924800" cy="5509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cs typeface="Arial" pitchFamily="34" charset="0"/>
              </a:rPr>
              <a:t>Sintaxa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ALTER TABLE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ADD</a:t>
            </a:r>
            <a:r>
              <a:rPr lang="en-US" dirty="0" smtClean="0">
                <a:cs typeface="Arial" pitchFamily="34" charset="0"/>
              </a:rPr>
              <a:t>|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MODIFY</a:t>
            </a:r>
            <a:r>
              <a:rPr lang="en-US" dirty="0" smtClean="0">
                <a:cs typeface="Arial" pitchFamily="34" charset="0"/>
              </a:rPr>
              <a:t>|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DROP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tipul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modificarii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se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va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realiza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asupra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dirty="0" smtClean="0">
                <a:cs typeface="Arial" pitchFamily="34" charset="0"/>
                <a:sym typeface="Wingdings" pitchFamily="2" charset="2"/>
              </a:rPr>
              <a:t>			       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tabelei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SET UNUSED </a:t>
            </a: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COLUMN</a:t>
            </a:r>
            <a:r>
              <a:rPr lang="en-US" dirty="0" smtClean="0">
                <a:cs typeface="Arial" pitchFamily="34" charset="0"/>
              </a:rPr>
              <a:t>]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      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marcheaza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nefolosita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DROP UNUSED COLUMNS  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sterg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nefolosite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486513"/>
            <a:ext cx="4495800" cy="201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05200"/>
            <a:ext cx="3809999" cy="150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914400"/>
            <a:ext cx="8001000" cy="54168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Sintaxa </a:t>
            </a:r>
            <a:r>
              <a:rPr lang="en-US" sz="2000" b="1" dirty="0" smtClean="0">
                <a:solidFill>
                  <a:srgbClr val="0070C0"/>
                </a:solidFill>
                <a:cs typeface="Arial" pitchFamily="34" charset="0"/>
              </a:rPr>
              <a:t>DROP TABLE</a:t>
            </a:r>
          </a:p>
          <a:p>
            <a:endParaRPr lang="en-US" sz="2000" b="1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DROP TABLE </a:t>
            </a:r>
            <a:r>
              <a:rPr lang="en-US" i="1" dirty="0" err="1" smtClean="0">
                <a:cs typeface="Arial" pitchFamily="34" charset="0"/>
              </a:rPr>
              <a:t>tabela</a:t>
            </a:r>
            <a:r>
              <a:rPr lang="en-US" dirty="0" smtClean="0">
                <a:cs typeface="Arial" pitchFamily="34" charset="0"/>
              </a:rPr>
              <a:t>;</a:t>
            </a:r>
          </a:p>
          <a:p>
            <a:pPr indent="227013"/>
            <a:endParaRPr lang="en-US" dirty="0" smtClean="0">
              <a:cs typeface="Arial" pitchFamily="34" charset="0"/>
            </a:endParaRPr>
          </a:p>
          <a:p>
            <a:r>
              <a:rPr lang="en-US" b="1" dirty="0" err="1" smtClean="0">
                <a:cs typeface="Arial" pitchFamily="34" charset="0"/>
              </a:rPr>
              <a:t>Schimbarea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numelui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unui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obiect</a:t>
            </a:r>
            <a:endParaRPr lang="en-US" b="1" dirty="0" smtClean="0">
              <a:solidFill>
                <a:srgbClr val="0070C0"/>
              </a:solidFill>
              <a:cs typeface="Arial" pitchFamily="34" charset="0"/>
            </a:endParaRPr>
          </a:p>
          <a:p>
            <a:endParaRPr lang="en-US" b="1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RENAME </a:t>
            </a:r>
            <a:r>
              <a:rPr lang="en-US" i="1" dirty="0" err="1" smtClean="0">
                <a:cs typeface="Arial" pitchFamily="34" charset="0"/>
              </a:rPr>
              <a:t>vechiul_nume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TO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noul_nume</a:t>
            </a:r>
            <a:r>
              <a:rPr lang="en-US" dirty="0" smtClean="0">
                <a:cs typeface="Arial" pitchFamily="34" charset="0"/>
              </a:rPr>
              <a:t>;</a:t>
            </a:r>
          </a:p>
          <a:p>
            <a:pPr indent="227013"/>
            <a:endParaRPr lang="en-US" dirty="0" smtClean="0">
              <a:cs typeface="Arial" pitchFamily="34" charset="0"/>
            </a:endParaRPr>
          </a:p>
          <a:p>
            <a:r>
              <a:rPr lang="en-US" b="1" dirty="0" smtClean="0">
                <a:cs typeface="Arial" pitchFamily="34" charset="0"/>
              </a:rPr>
              <a:t>Sintaxa </a:t>
            </a: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TRUNCATE TABLE/DELETE FROM</a:t>
            </a:r>
          </a:p>
          <a:p>
            <a:endParaRPr lang="en-US" b="1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TRUNCATE TABLE </a:t>
            </a:r>
            <a:r>
              <a:rPr lang="en-US" i="1" dirty="0" err="1" smtClean="0">
                <a:cs typeface="Arial" pitchFamily="34" charset="0"/>
              </a:rPr>
              <a:t>tabela</a:t>
            </a:r>
            <a:r>
              <a:rPr lang="en-US" dirty="0" smtClean="0">
                <a:cs typeface="Arial" pitchFamily="34" charset="0"/>
              </a:rPr>
              <a:t>;</a:t>
            </a:r>
          </a:p>
          <a:p>
            <a:pPr marL="227013">
              <a:buFont typeface="Wingdings"/>
              <a:buChar char="à"/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 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Sterge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toate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randurile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tabelei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, 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acelasi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timp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elibereaza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spatiul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</a:t>
            </a:r>
          </a:p>
          <a:p>
            <a:pPr marL="227013"/>
            <a:r>
              <a:rPr lang="en-US" dirty="0" err="1" smtClean="0">
                <a:cs typeface="Arial" pitchFamily="34" charset="0"/>
                <a:sym typeface="Wingdings" pitchFamily="2" charset="2"/>
              </a:rPr>
              <a:t>stocare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alocat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tabelei</a:t>
            </a:r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pPr marL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DELETE FROM </a:t>
            </a:r>
            <a:r>
              <a:rPr lang="en-US" i="1" dirty="0" err="1" smtClean="0">
                <a:cs typeface="Arial" pitchFamily="34" charset="0"/>
                <a:sym typeface="Wingdings" pitchFamily="2" charset="2"/>
              </a:rPr>
              <a:t>tabela</a:t>
            </a:r>
            <a:r>
              <a:rPr lang="en-US" i="1" dirty="0" smtClean="0">
                <a:cs typeface="Arial" pitchFamily="34" charset="0"/>
                <a:sym typeface="Wingdings" pitchFamily="2" charset="2"/>
              </a:rPr>
              <a:t>;</a:t>
            </a:r>
            <a:r>
              <a:rPr lang="en-US" dirty="0" smtClean="0">
                <a:solidFill>
                  <a:srgbClr val="00B0F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ca si TRUNCATE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sterge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inregistrarile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unei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tabele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,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insa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pastreaza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in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memorie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datele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sterse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,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lasand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posibilitatea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unui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UNDO</a:t>
            </a:r>
          </a:p>
          <a:p>
            <a:pPr marL="227013"/>
            <a:endParaRPr lang="en-US" dirty="0" smtClean="0">
              <a:cs typeface="Arial" pitchFamily="34" charset="0"/>
              <a:sym typeface="Wingdings" pitchFamily="2" charset="2"/>
            </a:endParaRPr>
          </a:p>
          <a:p>
            <a:r>
              <a:rPr lang="en-US" b="1" dirty="0" smtClean="0">
                <a:cs typeface="Arial" pitchFamily="34" charset="0"/>
              </a:rPr>
              <a:t>Sintaxa de </a:t>
            </a:r>
            <a:r>
              <a:rPr lang="en-US" b="1" dirty="0" err="1" smtClean="0">
                <a:cs typeface="Arial" pitchFamily="34" charset="0"/>
              </a:rPr>
              <a:t>adaugare</a:t>
            </a:r>
            <a:r>
              <a:rPr lang="en-US" b="1" dirty="0" smtClean="0">
                <a:cs typeface="Arial" pitchFamily="34" charset="0"/>
              </a:rPr>
              <a:t> a </a:t>
            </a:r>
            <a:r>
              <a:rPr lang="en-US" b="1" dirty="0" err="1" smtClean="0">
                <a:cs typeface="Arial" pitchFamily="34" charset="0"/>
              </a:rPr>
              <a:t>unui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comentariu</a:t>
            </a:r>
            <a:endParaRPr lang="en-US" b="1" dirty="0" smtClean="0">
              <a:solidFill>
                <a:srgbClr val="0070C0"/>
              </a:solidFill>
              <a:cs typeface="Arial" pitchFamily="34" charset="0"/>
            </a:endParaRPr>
          </a:p>
          <a:p>
            <a:endParaRPr lang="en-US" b="1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/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COMMENT ON </a:t>
            </a:r>
            <a:r>
              <a:rPr lang="en-US" dirty="0" smtClean="0">
                <a:cs typeface="Arial" pitchFamily="34" charset="0"/>
              </a:rPr>
              <a:t>{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TABLE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 COLUMN</a:t>
            </a:r>
            <a:r>
              <a:rPr lang="en-US" dirty="0" smtClean="0">
                <a:cs typeface="Arial" pitchFamily="34" charset="0"/>
              </a:rPr>
              <a:t>} {</a:t>
            </a:r>
            <a:r>
              <a:rPr lang="en-US" i="1" dirty="0" err="1" smtClean="0">
                <a:cs typeface="Arial" pitchFamily="34" charset="0"/>
              </a:rPr>
              <a:t>tabela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tabela.coloana</a:t>
            </a:r>
            <a:r>
              <a:rPr lang="en-US" dirty="0" smtClean="0">
                <a:cs typeface="Arial" pitchFamily="34" charset="0"/>
              </a:rPr>
              <a:t>}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IS </a:t>
            </a:r>
            <a:r>
              <a:rPr lang="en-US" i="1" dirty="0" smtClean="0">
                <a:cs typeface="Arial" pitchFamily="34" charset="0"/>
              </a:rPr>
              <a:t>text</a:t>
            </a:r>
            <a:r>
              <a:rPr lang="en-US" dirty="0" smtClean="0">
                <a:cs typeface="Arial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3. </a:t>
            </a:r>
            <a:r>
              <a:rPr lang="en-US" dirty="0" err="1" smtClean="0"/>
              <a:t>Constrangeri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3. </a:t>
            </a:r>
            <a:r>
              <a:rPr lang="en-US" dirty="0" err="1" smtClean="0"/>
              <a:t>Constrangeri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923121"/>
            <a:ext cx="8001000" cy="54014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cs typeface="Arial" pitchFamily="34" charset="0"/>
              </a:rPr>
              <a:t>Ce </a:t>
            </a:r>
            <a:r>
              <a:rPr lang="en-US" sz="2000" b="1" dirty="0" err="1" smtClean="0">
                <a:cs typeface="Arial" pitchFamily="34" charset="0"/>
              </a:rPr>
              <a:t>fac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constrangerile</a:t>
            </a:r>
            <a:r>
              <a:rPr lang="en-US" sz="2000" b="1" dirty="0" smtClean="0">
                <a:cs typeface="Arial" pitchFamily="34" charset="0"/>
              </a:rPr>
              <a:t>?</a:t>
            </a:r>
          </a:p>
          <a:p>
            <a:pPr algn="just">
              <a:spcAft>
                <a:spcPts val="300"/>
              </a:spcAft>
            </a:pPr>
            <a:endParaRPr lang="en-US" sz="2000" b="1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Impun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reguli</a:t>
            </a:r>
            <a:r>
              <a:rPr lang="en-US" dirty="0" smtClean="0">
                <a:cs typeface="Arial" pitchFamily="34" charset="0"/>
              </a:rPr>
              <a:t> la </a:t>
            </a:r>
            <a:r>
              <a:rPr lang="en-US" dirty="0" err="1" smtClean="0">
                <a:cs typeface="Arial" pitchFamily="34" charset="0"/>
              </a:rPr>
              <a:t>nivel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tabela</a:t>
            </a: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Previn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stergerea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datelor</a:t>
            </a:r>
            <a:r>
              <a:rPr lang="en-US" dirty="0" smtClean="0">
                <a:cs typeface="Arial" pitchFamily="34" charset="0"/>
              </a:rPr>
              <a:t> in </a:t>
            </a:r>
            <a:r>
              <a:rPr lang="en-US" dirty="0" err="1" smtClean="0">
                <a:cs typeface="Arial" pitchFamily="34" charset="0"/>
              </a:rPr>
              <a:t>caz</a:t>
            </a:r>
            <a:r>
              <a:rPr lang="en-US" dirty="0" smtClean="0">
                <a:cs typeface="Arial" pitchFamily="34" charset="0"/>
              </a:rPr>
              <a:t> ca </a:t>
            </a:r>
            <a:r>
              <a:rPr lang="en-US" dirty="0" err="1" smtClean="0">
                <a:cs typeface="Arial" pitchFamily="34" charset="0"/>
              </a:rPr>
              <a:t>exista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dependinte</a:t>
            </a: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>
              <a:cs typeface="Arial" pitchFamily="34" charset="0"/>
            </a:endParaRPr>
          </a:p>
          <a:p>
            <a:pPr indent="227013" algn="just">
              <a:spcAft>
                <a:spcPts val="300"/>
              </a:spcAft>
            </a:pPr>
            <a:r>
              <a:rPr lang="en-US" dirty="0" err="1" smtClean="0">
                <a:cs typeface="Arial" pitchFamily="34" charset="0"/>
              </a:rPr>
              <a:t>Daca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constrangerile</a:t>
            </a:r>
            <a:r>
              <a:rPr lang="en-US" dirty="0" smtClean="0">
                <a:cs typeface="Arial" pitchFamily="34" charset="0"/>
              </a:rPr>
              <a:t> nu au </a:t>
            </a:r>
            <a:r>
              <a:rPr lang="en-US" dirty="0" err="1" smtClean="0">
                <a:cs typeface="Arial" pitchFamily="34" charset="0"/>
              </a:rPr>
              <a:t>nume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serverul</a:t>
            </a:r>
            <a:r>
              <a:rPr lang="en-US" dirty="0" smtClean="0">
                <a:cs typeface="Arial" pitchFamily="34" charset="0"/>
              </a:rPr>
              <a:t> Oracle </a:t>
            </a:r>
            <a:r>
              <a:rPr lang="en-US" dirty="0" err="1" smtClean="0">
                <a:cs typeface="Arial" pitchFamily="34" charset="0"/>
              </a:rPr>
              <a:t>va</a:t>
            </a:r>
            <a:r>
              <a:rPr lang="en-US" dirty="0" smtClean="0">
                <a:cs typeface="Arial" pitchFamily="34" charset="0"/>
              </a:rPr>
              <a:t> genera </a:t>
            </a:r>
            <a:r>
              <a:rPr lang="en-US" dirty="0" err="1" smtClean="0">
                <a:cs typeface="Arial" pitchFamily="34" charset="0"/>
              </a:rPr>
              <a:t>unul</a:t>
            </a:r>
            <a:r>
              <a:rPr lang="en-US" dirty="0" smtClean="0">
                <a:cs typeface="Arial" pitchFamily="34" charset="0"/>
              </a:rPr>
              <a:t> de forma SYS_C</a:t>
            </a:r>
            <a:r>
              <a:rPr lang="en-US" i="1" dirty="0" smtClean="0">
                <a:cs typeface="Arial" pitchFamily="34" charset="0"/>
              </a:rPr>
              <a:t>&lt;</a:t>
            </a:r>
            <a:r>
              <a:rPr lang="en-US" i="1" dirty="0" err="1" smtClean="0">
                <a:cs typeface="Arial" pitchFamily="34" charset="0"/>
              </a:rPr>
              <a:t>numar</a:t>
            </a:r>
            <a:r>
              <a:rPr lang="en-US" i="1" dirty="0" smtClean="0">
                <a:cs typeface="Arial" pitchFamily="34" charset="0"/>
              </a:rPr>
              <a:t>&gt;</a:t>
            </a:r>
            <a:r>
              <a:rPr lang="en-US" dirty="0" smtClean="0">
                <a:cs typeface="Arial" pitchFamily="34" charset="0"/>
              </a:rPr>
              <a:t>. </a:t>
            </a:r>
          </a:p>
          <a:p>
            <a:pPr indent="227013" algn="just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Se pot </a:t>
            </a:r>
            <a:r>
              <a:rPr lang="en-US" dirty="0" err="1" smtClean="0">
                <a:cs typeface="Arial" pitchFamily="34" charset="0"/>
              </a:rPr>
              <a:t>crea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odata</a:t>
            </a:r>
            <a:r>
              <a:rPr lang="en-US" dirty="0" smtClean="0">
                <a:cs typeface="Arial" pitchFamily="34" charset="0"/>
              </a:rPr>
              <a:t> cu </a:t>
            </a:r>
            <a:r>
              <a:rPr lang="en-US" dirty="0" err="1" smtClean="0">
                <a:cs typeface="Arial" pitchFamily="34" charset="0"/>
              </a:rPr>
              <a:t>tabela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separat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indent="227013" algn="just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Pot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definite la </a:t>
            </a:r>
            <a:r>
              <a:rPr lang="en-US" dirty="0" err="1" smtClean="0">
                <a:cs typeface="Arial" pitchFamily="34" charset="0"/>
              </a:rPr>
              <a:t>nivel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tabela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coloana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indent="227013" algn="just">
              <a:spcAft>
                <a:spcPts val="300"/>
              </a:spcAft>
            </a:pP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vedea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constrangerile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interogam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USER_CONSTRAINTS</a:t>
            </a:r>
            <a:r>
              <a:rPr lang="en-US" dirty="0" smtClean="0">
                <a:cs typeface="Arial" pitchFamily="34" charset="0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90775"/>
            <a:ext cx="58674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1"/>
            <a:ext cx="7772399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1. </a:t>
            </a:r>
            <a:r>
              <a:rPr lang="en-US" dirty="0" err="1" smtClean="0">
                <a:solidFill>
                  <a:schemeClr val="tx2"/>
                </a:solidFill>
              </a:rPr>
              <a:t>Introducere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2. </a:t>
            </a:r>
            <a:r>
              <a:rPr lang="en-US" dirty="0" err="1" smtClean="0">
                <a:solidFill>
                  <a:schemeClr val="tx2"/>
                </a:solidFill>
              </a:rPr>
              <a:t>Creerea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managementul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tabelelor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3. </a:t>
            </a:r>
            <a:r>
              <a:rPr lang="en-US" dirty="0" err="1" smtClean="0">
                <a:solidFill>
                  <a:schemeClr val="tx2"/>
                </a:solidFill>
              </a:rPr>
              <a:t>Constrangeri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4. </a:t>
            </a:r>
            <a:r>
              <a:rPr lang="en-US" dirty="0" err="1" smtClean="0">
                <a:solidFill>
                  <a:schemeClr val="tx2"/>
                </a:solidFill>
              </a:rPr>
              <a:t>Interogarea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datelor</a:t>
            </a:r>
            <a:r>
              <a:rPr lang="en-US" dirty="0" smtClean="0">
                <a:solidFill>
                  <a:schemeClr val="tx2"/>
                </a:solidFill>
              </a:rPr>
              <a:t> (SELECT)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Restrictionarea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sortarea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datelor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tx2"/>
                </a:solidFill>
              </a:rPr>
              <a:t>6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Functii</a:t>
            </a:r>
            <a:r>
              <a:rPr lang="en-US" dirty="0" smtClean="0">
                <a:solidFill>
                  <a:schemeClr val="tx2"/>
                </a:solidFill>
              </a:rPr>
              <a:t> single-row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/>
                </a:solidFill>
              </a:rPr>
              <a:t>7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Afisarea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datelor</a:t>
            </a:r>
            <a:r>
              <a:rPr lang="en-US" dirty="0" smtClean="0">
                <a:solidFill>
                  <a:schemeClr val="tx2"/>
                </a:solidFill>
              </a:rPr>
              <a:t> din </a:t>
            </a:r>
            <a:r>
              <a:rPr lang="en-US" dirty="0" err="1" smtClean="0">
                <a:solidFill>
                  <a:schemeClr val="tx2"/>
                </a:solidFill>
              </a:rPr>
              <a:t>mai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multe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tabele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tx2"/>
                </a:solidFill>
              </a:rPr>
              <a:t>8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Agregarea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datelor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folosind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functii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grup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9. </a:t>
            </a:r>
            <a:r>
              <a:rPr lang="en-US" dirty="0" err="1" smtClean="0">
                <a:solidFill>
                  <a:schemeClr val="tx2"/>
                </a:solidFill>
              </a:rPr>
              <a:t>Intrebari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Exercitii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3. </a:t>
            </a:r>
            <a:r>
              <a:rPr lang="en-US" dirty="0" err="1" smtClean="0"/>
              <a:t>Constrangeri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23746"/>
            <a:ext cx="5334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2575" y="2228671"/>
            <a:ext cx="53816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8300" y="4133671"/>
            <a:ext cx="5295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90600" y="4895671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i="1" dirty="0" err="1" smtClean="0"/>
              <a:t>nume_constrangere</a:t>
            </a:r>
            <a:r>
              <a:rPr lang="en-US" dirty="0" smtClean="0"/>
              <a:t> </a:t>
            </a:r>
            <a:r>
              <a:rPr lang="en-US" i="1" cap="all" dirty="0" smtClean="0"/>
              <a:t>tipul_constrangerii</a:t>
            </a:r>
            <a:r>
              <a:rPr lang="en-US" dirty="0" smtClean="0"/>
              <a:t> (</a:t>
            </a:r>
            <a:r>
              <a:rPr lang="en-US" i="1" dirty="0" err="1" smtClean="0"/>
              <a:t>coloane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0070C0"/>
                </a:solidFill>
              </a:rPr>
              <a:t>REFERENCES</a:t>
            </a:r>
            <a:r>
              <a:rPr lang="en-US" dirty="0" smtClean="0"/>
              <a:t> </a:t>
            </a:r>
            <a:r>
              <a:rPr lang="en-US" dirty="0" err="1" smtClean="0"/>
              <a:t>tabela_referita</a:t>
            </a:r>
            <a:r>
              <a:rPr lang="en-US" dirty="0" smtClean="0"/>
              <a:t> (</a:t>
            </a:r>
            <a:r>
              <a:rPr lang="en-US" i="1" dirty="0" err="1" smtClean="0"/>
              <a:t>coloane</a:t>
            </a:r>
            <a:r>
              <a:rPr lang="en-US" dirty="0" smtClean="0"/>
              <a:t>)] </a:t>
            </a:r>
            <a:r>
              <a:rPr lang="en-US" i="1" dirty="0" smtClean="0">
                <a:solidFill>
                  <a:srgbClr val="00B050"/>
                </a:solidFill>
              </a:rPr>
              <a:t>-- </a:t>
            </a:r>
            <a:r>
              <a:rPr lang="en-US" i="1" dirty="0" err="1" smtClean="0">
                <a:solidFill>
                  <a:srgbClr val="00B050"/>
                </a:solidFill>
              </a:rPr>
              <a:t>doar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pentru</a:t>
            </a:r>
            <a:r>
              <a:rPr lang="en-US" i="1" dirty="0" smtClean="0">
                <a:solidFill>
                  <a:srgbClr val="00B050"/>
                </a:solidFill>
              </a:rPr>
              <a:t> FK</a:t>
            </a:r>
          </a:p>
          <a:p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- </a:t>
            </a:r>
            <a:r>
              <a:rPr lang="en-US" i="1" cap="all" dirty="0" smtClean="0"/>
              <a:t>tipul_constrangerii </a:t>
            </a:r>
            <a:r>
              <a:rPr lang="en-US" dirty="0" smtClean="0"/>
              <a:t>se </a:t>
            </a:r>
            <a:r>
              <a:rPr lang="en-US" dirty="0" err="1" smtClean="0"/>
              <a:t>regaseste</a:t>
            </a:r>
            <a:r>
              <a:rPr lang="en-US" dirty="0" smtClean="0"/>
              <a:t> in </a:t>
            </a:r>
            <a:r>
              <a:rPr lang="en-US" dirty="0" err="1" smtClean="0"/>
              <a:t>tabelul</a:t>
            </a:r>
            <a:r>
              <a:rPr lang="en-US" dirty="0" smtClean="0"/>
              <a:t> anterior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3. </a:t>
            </a:r>
            <a:r>
              <a:rPr lang="en-US" dirty="0" err="1" smtClean="0"/>
              <a:t>Constrangeri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920636"/>
            <a:ext cx="7924800" cy="45627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Stergerea </a:t>
            </a:r>
            <a:r>
              <a:rPr lang="en-US" sz="2000" b="1" dirty="0" err="1" smtClean="0">
                <a:cs typeface="Arial" pitchFamily="34" charset="0"/>
              </a:rPr>
              <a:t>constrangerii</a:t>
            </a:r>
            <a:r>
              <a:rPr lang="en-US" sz="2000" b="1" dirty="0" smtClean="0">
                <a:cs typeface="Arial" pitchFamily="34" charset="0"/>
              </a:rPr>
              <a:t>: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ALTER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TABLE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tabel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DROP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{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PRIMARY KEY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 UNIQUE </a:t>
            </a:r>
            <a:r>
              <a:rPr lang="en-US" dirty="0" smtClean="0">
                <a:cs typeface="Arial" pitchFamily="34" charset="0"/>
              </a:rPr>
              <a:t>(</a:t>
            </a:r>
            <a:r>
              <a:rPr lang="en-US" i="1" dirty="0" err="1" smtClean="0">
                <a:cs typeface="Arial" pitchFamily="34" charset="0"/>
              </a:rPr>
              <a:t>coloane</a:t>
            </a:r>
            <a:r>
              <a:rPr lang="en-US" dirty="0" smtClean="0">
                <a:cs typeface="Arial" pitchFamily="34" charset="0"/>
              </a:rPr>
              <a:t>) </a:t>
            </a:r>
            <a:r>
              <a:rPr lang="en-US" dirty="0" err="1" smtClean="0">
                <a:cs typeface="Arial" pitchFamily="34" charset="0"/>
              </a:rPr>
              <a:t>sau</a:t>
            </a:r>
            <a:endParaRPr lang="en-US" i="1" dirty="0" smtClean="0"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CONSTRAINT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nume_constrangere</a:t>
            </a:r>
            <a:r>
              <a:rPr lang="en-US" dirty="0" smtClean="0">
                <a:cs typeface="Arial" pitchFamily="34" charset="0"/>
              </a:rPr>
              <a:t>}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CASCADE</a:t>
            </a:r>
            <a:r>
              <a:rPr lang="en-US" dirty="0" smtClean="0">
                <a:cs typeface="Arial" pitchFamily="34" charset="0"/>
              </a:rPr>
              <a:t>];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Activarea</a:t>
            </a:r>
            <a:r>
              <a:rPr lang="en-US" sz="2000" b="1" dirty="0" smtClean="0">
                <a:cs typeface="Arial" pitchFamily="34" charset="0"/>
              </a:rPr>
              <a:t> \ </a:t>
            </a:r>
            <a:r>
              <a:rPr lang="en-US" sz="2000" b="1" dirty="0" err="1" smtClean="0">
                <a:cs typeface="Arial" pitchFamily="34" charset="0"/>
              </a:rPr>
              <a:t>Dezactivarea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constrangerii</a:t>
            </a:r>
            <a:r>
              <a:rPr lang="en-US" sz="2000" b="1" dirty="0" smtClean="0">
                <a:cs typeface="Arial" pitchFamily="34" charset="0"/>
              </a:rPr>
              <a:t>: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ALTER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TABLE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tabel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ENABLE</a:t>
            </a:r>
            <a:r>
              <a:rPr lang="en-US" dirty="0" smtClean="0">
                <a:cs typeface="Arial" pitchFamily="34" charset="0"/>
              </a:rPr>
              <a:t> \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DISABLE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CONSTRAINT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nume_constrangere</a:t>
            </a:r>
            <a:r>
              <a:rPr lang="en-US" dirty="0" smtClean="0">
                <a:cs typeface="Arial" pitchFamily="34" charset="0"/>
              </a:rPr>
              <a:t>;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Stergerea </a:t>
            </a:r>
            <a:r>
              <a:rPr lang="en-US" sz="2000" b="1" dirty="0" err="1" smtClean="0">
                <a:cs typeface="Arial" pitchFamily="34" charset="0"/>
              </a:rPr>
              <a:t>constrangerii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odata</a:t>
            </a:r>
            <a:r>
              <a:rPr lang="en-US" sz="2000" b="1" dirty="0" smtClean="0">
                <a:cs typeface="Arial" pitchFamily="34" charset="0"/>
              </a:rPr>
              <a:t> cu </a:t>
            </a:r>
            <a:r>
              <a:rPr lang="en-US" sz="2000" b="1" dirty="0" err="1" smtClean="0">
                <a:cs typeface="Arial" pitchFamily="34" charset="0"/>
              </a:rPr>
              <a:t>stergerea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coloanei</a:t>
            </a:r>
            <a:r>
              <a:rPr lang="en-US" sz="2000" b="1" dirty="0" smtClean="0">
                <a:cs typeface="Arial" pitchFamily="34" charset="0"/>
              </a:rPr>
              <a:t>(</a:t>
            </a:r>
            <a:r>
              <a:rPr lang="en-US" sz="2000" b="1" dirty="0" err="1" smtClean="0">
                <a:cs typeface="Arial" pitchFamily="34" charset="0"/>
              </a:rPr>
              <a:t>lor</a:t>
            </a:r>
            <a:r>
              <a:rPr lang="en-US" sz="2000" b="1" dirty="0" smtClean="0">
                <a:cs typeface="Arial" pitchFamily="34" charset="0"/>
              </a:rPr>
              <a:t>) care o </a:t>
            </a:r>
            <a:r>
              <a:rPr lang="en-US" sz="2000" b="1" dirty="0" err="1" smtClean="0">
                <a:cs typeface="Arial" pitchFamily="34" charset="0"/>
              </a:rPr>
              <a:t>compun</a:t>
            </a:r>
            <a:r>
              <a:rPr lang="en-US" sz="2000" b="1" dirty="0" smtClean="0">
                <a:cs typeface="Arial" pitchFamily="34" charset="0"/>
              </a:rPr>
              <a:t>:</a:t>
            </a:r>
          </a:p>
          <a:p>
            <a:pPr indent="227013">
              <a:spcAft>
                <a:spcPts val="300"/>
              </a:spcAft>
            </a:pP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indent="227013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ALTER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TABLE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tabel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DROP </a:t>
            </a:r>
            <a:r>
              <a:rPr lang="en-US" dirty="0" smtClean="0">
                <a:cs typeface="Arial" pitchFamily="34" charset="0"/>
              </a:rPr>
              <a:t>(</a:t>
            </a:r>
            <a:r>
              <a:rPr lang="en-US" i="1" dirty="0" err="1" smtClean="0">
                <a:cs typeface="Arial" pitchFamily="34" charset="0"/>
              </a:rPr>
              <a:t>coloane</a:t>
            </a:r>
            <a:r>
              <a:rPr lang="en-US" dirty="0" smtClean="0">
                <a:cs typeface="Arial" pitchFamily="34" charset="0"/>
              </a:rPr>
              <a:t>)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CASCADE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CONSTRAINTS</a:t>
            </a:r>
            <a:r>
              <a:rPr lang="en-US" dirty="0" smtClean="0">
                <a:cs typeface="Arial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4. </a:t>
            </a:r>
            <a:r>
              <a:rPr lang="en-US" dirty="0" err="1" smtClean="0"/>
              <a:t>Interogarea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(SELECT)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4. </a:t>
            </a:r>
            <a:r>
              <a:rPr lang="en-US" dirty="0" err="1" smtClean="0"/>
              <a:t>Interogarea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(SELECT)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1752600"/>
            <a:ext cx="8432800" cy="387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967532"/>
            <a:ext cx="7696200" cy="684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227013" algn="just">
              <a:spcAft>
                <a:spcPts val="300"/>
              </a:spcAft>
            </a:pPr>
            <a:r>
              <a:rPr lang="en-US" b="1" dirty="0" err="1" smtClean="0"/>
              <a:t>Structura</a:t>
            </a:r>
            <a:r>
              <a:rPr lang="en-US" b="1" dirty="0" smtClean="0"/>
              <a:t> </a:t>
            </a:r>
            <a:r>
              <a:rPr lang="en-US" b="1" dirty="0" err="1" smtClean="0"/>
              <a:t>baza</a:t>
            </a:r>
            <a:r>
              <a:rPr lang="en-US" b="1" dirty="0" smtClean="0"/>
              <a:t> de date</a:t>
            </a:r>
          </a:p>
          <a:p>
            <a:pPr indent="227013" algn="just">
              <a:spcAft>
                <a:spcPts val="30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4. </a:t>
            </a:r>
            <a:r>
              <a:rPr lang="en-US" dirty="0" err="1" smtClean="0"/>
              <a:t>Interogarea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(SELECT)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914401"/>
            <a:ext cx="518159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962400"/>
            <a:ext cx="769620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7013" algn="just">
              <a:spcAft>
                <a:spcPts val="300"/>
              </a:spcAft>
            </a:pPr>
            <a:r>
              <a:rPr lang="en-US" b="1" dirty="0" smtClean="0">
                <a:cs typeface="Arial" pitchFamily="34" charset="0"/>
              </a:rPr>
              <a:t>Proiectia</a:t>
            </a:r>
            <a:r>
              <a:rPr lang="en-US" dirty="0" smtClean="0">
                <a:cs typeface="Arial" pitchFamily="34" charset="0"/>
              </a:rPr>
              <a:t>: Este </a:t>
            </a:r>
            <a:r>
              <a:rPr lang="en-US" dirty="0" err="1" smtClean="0">
                <a:cs typeface="Arial" pitchFamily="34" charset="0"/>
              </a:rPr>
              <a:t>capabilitatea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alegere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coloanelor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dintr</a:t>
            </a:r>
            <a:r>
              <a:rPr lang="en-US" dirty="0" smtClean="0">
                <a:cs typeface="Arial" pitchFamily="34" charset="0"/>
              </a:rPr>
              <a:t>-o </a:t>
            </a:r>
            <a:r>
              <a:rPr lang="en-US" dirty="0" err="1" smtClean="0">
                <a:cs typeface="Arial" pitchFamily="34" charset="0"/>
              </a:rPr>
              <a:t>tabela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ce</a:t>
            </a:r>
            <a:r>
              <a:rPr lang="en-US" dirty="0" smtClean="0">
                <a:cs typeface="Arial" pitchFamily="34" charset="0"/>
              </a:rPr>
              <a:t> se </a:t>
            </a:r>
            <a:r>
              <a:rPr lang="en-US" dirty="0" err="1" smtClean="0">
                <a:cs typeface="Arial" pitchFamily="34" charset="0"/>
              </a:rPr>
              <a:t>doresc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intoarse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sintaxa</a:t>
            </a:r>
            <a:r>
              <a:rPr lang="en-US" dirty="0" smtClean="0">
                <a:cs typeface="Arial" pitchFamily="34" charset="0"/>
              </a:rPr>
              <a:t> SELECT SQL (query). </a:t>
            </a:r>
            <a:r>
              <a:rPr lang="en-US" dirty="0" err="1" smtClean="0">
                <a:cs typeface="Arial" pitchFamily="34" charset="0"/>
              </a:rPr>
              <a:t>Numarul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coloanelor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de la </a:t>
            </a:r>
            <a:r>
              <a:rPr lang="en-US" dirty="0" err="1" smtClean="0">
                <a:cs typeface="Arial" pitchFamily="34" charset="0"/>
              </a:rPr>
              <a:t>una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pana</a:t>
            </a:r>
            <a:r>
              <a:rPr lang="en-US" dirty="0" smtClean="0">
                <a:cs typeface="Arial" pitchFamily="34" charset="0"/>
              </a:rPr>
              <a:t> la </a:t>
            </a:r>
            <a:r>
              <a:rPr lang="en-US" dirty="0" err="1" smtClean="0">
                <a:cs typeface="Arial" pitchFamily="34" charset="0"/>
              </a:rPr>
              <a:t>numarul</a:t>
            </a:r>
            <a:r>
              <a:rPr lang="en-US" dirty="0" smtClean="0">
                <a:cs typeface="Arial" pitchFamily="34" charset="0"/>
              </a:rPr>
              <a:t> maxim de </a:t>
            </a:r>
            <a:r>
              <a:rPr lang="en-US" dirty="0" err="1" smtClean="0">
                <a:cs typeface="Arial" pitchFamily="34" charset="0"/>
              </a:rPr>
              <a:t>coloane</a:t>
            </a:r>
            <a:r>
              <a:rPr lang="en-US" dirty="0" smtClean="0">
                <a:cs typeface="Arial" pitchFamily="34" charset="0"/>
              </a:rPr>
              <a:t> al </a:t>
            </a:r>
            <a:r>
              <a:rPr lang="en-US" dirty="0" err="1" smtClean="0">
                <a:cs typeface="Arial" pitchFamily="34" charset="0"/>
              </a:rPr>
              <a:t>tabelei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indent="227013" algn="just">
              <a:spcAft>
                <a:spcPts val="300"/>
              </a:spcAft>
            </a:pPr>
            <a:r>
              <a:rPr lang="en-US" b="1" dirty="0" err="1" smtClean="0">
                <a:cs typeface="Arial" pitchFamily="34" charset="0"/>
              </a:rPr>
              <a:t>Selectia</a:t>
            </a:r>
            <a:r>
              <a:rPr lang="en-US" dirty="0" smtClean="0">
                <a:cs typeface="Arial" pitchFamily="34" charset="0"/>
              </a:rPr>
              <a:t>: Este </a:t>
            </a:r>
            <a:r>
              <a:rPr lang="en-US" dirty="0" err="1" smtClean="0">
                <a:cs typeface="Arial" pitchFamily="34" charset="0"/>
              </a:rPr>
              <a:t>capabilitatea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alegere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randurilor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dintr</a:t>
            </a:r>
            <a:r>
              <a:rPr lang="en-US" dirty="0" smtClean="0">
                <a:cs typeface="Arial" pitchFamily="34" charset="0"/>
              </a:rPr>
              <a:t>-o </a:t>
            </a:r>
            <a:r>
              <a:rPr lang="en-US" dirty="0" err="1" smtClean="0">
                <a:cs typeface="Arial" pitchFamily="34" charset="0"/>
              </a:rPr>
              <a:t>tabela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ce</a:t>
            </a:r>
            <a:r>
              <a:rPr lang="en-US" dirty="0" smtClean="0">
                <a:cs typeface="Arial" pitchFamily="34" charset="0"/>
              </a:rPr>
              <a:t> se </a:t>
            </a:r>
            <a:r>
              <a:rPr lang="en-US" dirty="0" err="1" smtClean="0">
                <a:cs typeface="Arial" pitchFamily="34" charset="0"/>
              </a:rPr>
              <a:t>doresc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intoarse</a:t>
            </a:r>
            <a:r>
              <a:rPr lang="en-US" dirty="0" smtClean="0">
                <a:cs typeface="Arial" pitchFamily="34" charset="0"/>
              </a:rPr>
              <a:t> de query. </a:t>
            </a:r>
          </a:p>
          <a:p>
            <a:pPr indent="227013" algn="just">
              <a:spcAft>
                <a:spcPts val="300"/>
              </a:spcAft>
            </a:pPr>
            <a:r>
              <a:rPr lang="en-US" b="1" dirty="0" smtClean="0">
                <a:cs typeface="Arial" pitchFamily="34" charset="0"/>
              </a:rPr>
              <a:t>Join</a:t>
            </a:r>
            <a:r>
              <a:rPr lang="en-US" dirty="0" smtClean="0">
                <a:cs typeface="Arial" pitchFamily="34" charset="0"/>
              </a:rPr>
              <a:t>: </a:t>
            </a:r>
            <a:r>
              <a:rPr lang="en-US" dirty="0" err="1" smtClean="0">
                <a:cs typeface="Arial" pitchFamily="34" charset="0"/>
              </a:rPr>
              <a:t>Capabilitatea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impreunare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datelor</a:t>
            </a:r>
            <a:r>
              <a:rPr lang="en-US" dirty="0" smtClean="0">
                <a:cs typeface="Arial" pitchFamily="34" charset="0"/>
              </a:rPr>
              <a:t> din </a:t>
            </a:r>
            <a:r>
              <a:rPr lang="en-US" dirty="0" err="1" smtClean="0">
                <a:cs typeface="Arial" pitchFamily="34" charset="0"/>
              </a:rPr>
              <a:t>doua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tabele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diferite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prin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crearea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unei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legaturi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ele</a:t>
            </a:r>
            <a:r>
              <a:rPr lang="en-US" dirty="0" smtClean="0">
                <a:cs typeface="Arial" pitchFamily="34" charset="0"/>
              </a:rPr>
              <a:t>. 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4. </a:t>
            </a:r>
            <a:r>
              <a:rPr lang="en-US" dirty="0" err="1" smtClean="0"/>
              <a:t>Interogarea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(SELECT)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990600"/>
            <a:ext cx="7924800" cy="43689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Sintaxa SELECT de </a:t>
            </a:r>
            <a:r>
              <a:rPr lang="en-US" sz="2000" b="1" dirty="0" err="1" smtClean="0">
                <a:cs typeface="Arial" pitchFamily="34" charset="0"/>
              </a:rPr>
              <a:t>baza</a:t>
            </a:r>
            <a:r>
              <a:rPr lang="en-US" sz="2000" b="1" dirty="0" smtClean="0">
                <a:cs typeface="Arial" pitchFamily="34" charset="0"/>
              </a:rPr>
              <a:t>:</a:t>
            </a:r>
          </a:p>
          <a:p>
            <a:pPr>
              <a:spcAft>
                <a:spcPts val="300"/>
              </a:spcAft>
            </a:pPr>
            <a:endParaRPr lang="en-US" sz="2000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dirty="0" smtClean="0">
                <a:cs typeface="Arial" pitchFamily="34" charset="0"/>
              </a:rPr>
              <a:t> {*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DISTINCT</a:t>
            </a:r>
            <a:r>
              <a:rPr lang="en-US" dirty="0" smtClean="0">
                <a:cs typeface="Arial" pitchFamily="34" charset="0"/>
              </a:rPr>
              <a:t>] {</a:t>
            </a:r>
            <a:r>
              <a:rPr lang="en-US" i="1" dirty="0" err="1" smtClean="0">
                <a:cs typeface="Arial" pitchFamily="34" charset="0"/>
              </a:rPr>
              <a:t>coloana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expresie</a:t>
            </a:r>
            <a:r>
              <a:rPr lang="en-US" dirty="0" smtClean="0">
                <a:cs typeface="Arial" pitchFamily="34" charset="0"/>
              </a:rPr>
              <a:t>} [alias],…} </a:t>
            </a:r>
          </a:p>
          <a:p>
            <a:pPr indent="344488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tabel</a:t>
            </a:r>
            <a:r>
              <a:rPr lang="en-US" dirty="0" smtClean="0">
                <a:cs typeface="Arial" pitchFamily="34" charset="0"/>
              </a:rPr>
              <a:t>;</a:t>
            </a:r>
          </a:p>
          <a:p>
            <a:pPr indent="344488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SELECT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 FROM</a:t>
            </a:r>
            <a:r>
              <a:rPr lang="en-US" dirty="0" smtClean="0">
                <a:cs typeface="Arial" pitchFamily="34" charset="0"/>
              </a:rPr>
              <a:t> 	- </a:t>
            </a:r>
            <a:r>
              <a:rPr lang="en-US" dirty="0" err="1" smtClean="0">
                <a:cs typeface="Arial" pitchFamily="34" charset="0"/>
              </a:rPr>
              <a:t>sunt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cuvinte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cheie</a:t>
            </a:r>
            <a:r>
              <a:rPr lang="en-US" dirty="0" smtClean="0">
                <a:cs typeface="Arial" pitchFamily="34" charset="0"/>
              </a:rPr>
              <a:t> ale </a:t>
            </a:r>
            <a:r>
              <a:rPr lang="en-US" dirty="0" err="1" smtClean="0">
                <a:cs typeface="Arial" pitchFamily="34" charset="0"/>
              </a:rPr>
              <a:t>sintaxei</a:t>
            </a:r>
            <a:r>
              <a:rPr lang="en-US" dirty="0" smtClean="0">
                <a:cs typeface="Arial" pitchFamily="34" charset="0"/>
              </a:rPr>
              <a:t> SQL</a:t>
            </a:r>
          </a:p>
          <a:p>
            <a:pPr indent="344488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* 			- </a:t>
            </a:r>
            <a:r>
              <a:rPr lang="en-US" dirty="0" err="1" smtClean="0">
                <a:cs typeface="Arial" pitchFamily="34" charset="0"/>
              </a:rPr>
              <a:t>interogheaza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b="1" dirty="0" smtClean="0">
                <a:cs typeface="Arial" pitchFamily="34" charset="0"/>
              </a:rPr>
              <a:t>TOATE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coloanele</a:t>
            </a:r>
            <a:endParaRPr lang="en-US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DISTINCT		</a:t>
            </a:r>
            <a:r>
              <a:rPr lang="en-US" dirty="0" smtClean="0">
                <a:cs typeface="Arial" pitchFamily="34" charset="0"/>
              </a:rPr>
              <a:t>- </a:t>
            </a:r>
            <a:r>
              <a:rPr lang="en-US" dirty="0" err="1" smtClean="0">
                <a:cs typeface="Arial" pitchFamily="34" charset="0"/>
              </a:rPr>
              <a:t>ascunde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duplicatele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err="1" smtClean="0">
                <a:cs typeface="Arial" pitchFamily="34" charset="0"/>
              </a:rPr>
              <a:t>este</a:t>
            </a:r>
            <a:r>
              <a:rPr lang="en-US" dirty="0" smtClean="0">
                <a:cs typeface="Arial" pitchFamily="34" charset="0"/>
              </a:rPr>
              <a:t> optional</a:t>
            </a:r>
          </a:p>
          <a:p>
            <a:pPr indent="344488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{</a:t>
            </a:r>
            <a:r>
              <a:rPr lang="en-US" i="1" dirty="0" err="1" smtClean="0">
                <a:cs typeface="Arial" pitchFamily="34" charset="0"/>
              </a:rPr>
              <a:t>coloana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expresie</a:t>
            </a:r>
            <a:r>
              <a:rPr lang="en-US" dirty="0" smtClean="0">
                <a:cs typeface="Arial" pitchFamily="34" charset="0"/>
              </a:rPr>
              <a:t>}	- </a:t>
            </a:r>
            <a:r>
              <a:rPr lang="en-US" dirty="0" err="1" smtClean="0">
                <a:cs typeface="Arial" pitchFamily="34" charset="0"/>
              </a:rPr>
              <a:t>interogheaza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coloana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indicata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expresia</a:t>
            </a:r>
            <a:endParaRPr lang="en-US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[alias]		- </a:t>
            </a:r>
            <a:r>
              <a:rPr lang="en-US" dirty="0" err="1" smtClean="0">
                <a:cs typeface="Arial" pitchFamily="34" charset="0"/>
              </a:rPr>
              <a:t>redenumirea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coloanei</a:t>
            </a:r>
            <a:r>
              <a:rPr lang="en-US" dirty="0" smtClean="0">
                <a:cs typeface="Arial" pitchFamily="34" charset="0"/>
              </a:rPr>
              <a:t> indicate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expresiei</a:t>
            </a:r>
            <a:r>
              <a:rPr lang="en-US" dirty="0" smtClean="0">
                <a:cs typeface="Arial" pitchFamily="34" charset="0"/>
              </a:rPr>
              <a:t>,</a:t>
            </a:r>
          </a:p>
          <a:p>
            <a:pPr indent="344488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			</a:t>
            </a:r>
            <a:r>
              <a:rPr lang="en-US" dirty="0" err="1" smtClean="0">
                <a:cs typeface="Arial" pitchFamily="34" charset="0"/>
              </a:rPr>
              <a:t>este</a:t>
            </a:r>
            <a:r>
              <a:rPr lang="en-US" dirty="0" smtClean="0">
                <a:cs typeface="Arial" pitchFamily="34" charset="0"/>
              </a:rPr>
              <a:t> optional</a:t>
            </a:r>
          </a:p>
          <a:p>
            <a:pPr indent="344488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tabel</a:t>
            </a:r>
            <a:r>
              <a:rPr lang="en-US" i="1" dirty="0" smtClean="0">
                <a:cs typeface="Arial" pitchFamily="34" charset="0"/>
              </a:rPr>
              <a:t>			</a:t>
            </a:r>
            <a:r>
              <a:rPr lang="en-US" dirty="0" smtClean="0">
                <a:cs typeface="Arial" pitchFamily="34" charset="0"/>
              </a:rPr>
              <a:t>- </a:t>
            </a:r>
            <a:r>
              <a:rPr lang="en-US" dirty="0" err="1" smtClean="0">
                <a:cs typeface="Arial" pitchFamily="34" charset="0"/>
              </a:rPr>
              <a:t>tabela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contine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coloanele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ce</a:t>
            </a:r>
            <a:r>
              <a:rPr lang="en-US" dirty="0" smtClean="0">
                <a:cs typeface="Arial" pitchFamily="34" charset="0"/>
              </a:rPr>
              <a:t> se </a:t>
            </a:r>
            <a:r>
              <a:rPr lang="en-US" dirty="0" err="1" smtClean="0">
                <a:cs typeface="Arial" pitchFamily="34" charset="0"/>
              </a:rPr>
              <a:t>vor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interoga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4. </a:t>
            </a:r>
            <a:r>
              <a:rPr lang="en-US" dirty="0" err="1" smtClean="0"/>
              <a:t>Interogarea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(SELECT)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7924800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cap="small" dirty="0" err="1" smtClean="0">
                <a:cs typeface="Arial" pitchFamily="34" charset="0"/>
              </a:rPr>
              <a:t>Reguli</a:t>
            </a:r>
            <a:r>
              <a:rPr lang="en-GB" sz="2000" b="1" cap="small" dirty="0" smtClean="0">
                <a:cs typeface="Arial" pitchFamily="34" charset="0"/>
              </a:rPr>
              <a:t> Simple de </a:t>
            </a:r>
            <a:r>
              <a:rPr lang="en-GB" sz="2000" b="1" cap="small" dirty="0" err="1" smtClean="0">
                <a:cs typeface="Arial" pitchFamily="34" charset="0"/>
              </a:rPr>
              <a:t>Scriere</a:t>
            </a:r>
            <a:r>
              <a:rPr lang="en-GB" sz="2000" b="1" cap="small" dirty="0" smtClean="0">
                <a:cs typeface="Arial" pitchFamily="34" charset="0"/>
              </a:rPr>
              <a:t> a </a:t>
            </a:r>
            <a:r>
              <a:rPr lang="en-GB" sz="2000" b="1" cap="small" dirty="0" err="1" smtClean="0">
                <a:cs typeface="Arial" pitchFamily="34" charset="0"/>
              </a:rPr>
              <a:t>Comenzilor</a:t>
            </a:r>
            <a:r>
              <a:rPr lang="en-GB" sz="2000" b="1" cap="small" dirty="0" smtClean="0">
                <a:cs typeface="Arial" pitchFamily="34" charset="0"/>
              </a:rPr>
              <a:t> SQL </a:t>
            </a:r>
          </a:p>
          <a:p>
            <a:endParaRPr lang="en-US" sz="2000" b="1" cap="small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Comenzile</a:t>
            </a:r>
            <a:r>
              <a:rPr lang="en-GB" dirty="0" smtClean="0">
                <a:cs typeface="Arial" pitchFamily="34" charset="0"/>
              </a:rPr>
              <a:t> SQL pot </a:t>
            </a:r>
            <a:r>
              <a:rPr lang="en-GB" dirty="0" err="1" smtClean="0">
                <a:cs typeface="Arial" pitchFamily="34" charset="0"/>
              </a:rPr>
              <a:t>fi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introduse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mai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multe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linii</a:t>
            </a:r>
            <a:r>
              <a:rPr lang="en-GB" dirty="0" smtClean="0">
                <a:cs typeface="Arial" pitchFamily="34" charset="0"/>
              </a:rPr>
              <a:t>.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Clauzele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plasate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obicei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linii</a:t>
            </a:r>
            <a:r>
              <a:rPr lang="en-GB" dirty="0" smtClean="0">
                <a:cs typeface="Arial" pitchFamily="34" charset="0"/>
              </a:rPr>
              <a:t> separate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usurinta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citirii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  </a:t>
            </a:r>
            <a:r>
              <a:rPr lang="en-GB" dirty="0" err="1" smtClean="0">
                <a:cs typeface="Arial" pitchFamily="34" charset="0"/>
              </a:rPr>
              <a:t>Comenzile</a:t>
            </a:r>
            <a:r>
              <a:rPr lang="en-GB" dirty="0" smtClean="0">
                <a:cs typeface="Arial" pitchFamily="34" charset="0"/>
              </a:rPr>
              <a:t> SQL nu </a:t>
            </a:r>
            <a:r>
              <a:rPr lang="en-GB" dirty="0" err="1" smtClean="0">
                <a:cs typeface="Arial" pitchFamily="34" charset="0"/>
              </a:rPr>
              <a:t>sunt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senzitive</a:t>
            </a:r>
            <a:r>
              <a:rPr lang="en-GB" dirty="0" smtClean="0">
                <a:cs typeface="Arial" pitchFamily="34" charset="0"/>
              </a:rPr>
              <a:t> la </a:t>
            </a:r>
            <a:r>
              <a:rPr lang="en-GB" dirty="0" err="1" smtClean="0">
                <a:cs typeface="Arial" pitchFamily="34" charset="0"/>
              </a:rPr>
              <a:t>scrierea</a:t>
            </a:r>
            <a:r>
              <a:rPr lang="en-GB" dirty="0" smtClean="0">
                <a:cs typeface="Arial" pitchFamily="34" charset="0"/>
              </a:rPr>
              <a:t> cu majuscule/minuscule cu </a:t>
            </a:r>
            <a:r>
              <a:rPr lang="en-GB" dirty="0" err="1" smtClean="0">
                <a:cs typeface="Arial" pitchFamily="34" charset="0"/>
              </a:rPr>
              <a:t>exceptia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cazului</a:t>
            </a:r>
            <a:r>
              <a:rPr lang="en-GB" dirty="0" smtClean="0">
                <a:cs typeface="Arial" pitchFamily="34" charset="0"/>
              </a:rPr>
              <a:t> in care se </a:t>
            </a:r>
            <a:r>
              <a:rPr lang="en-GB" dirty="0" err="1" smtClean="0">
                <a:cs typeface="Arial" pitchFamily="34" charset="0"/>
              </a:rPr>
              <a:t>indica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altceva</a:t>
            </a:r>
            <a:r>
              <a:rPr lang="en-GB" dirty="0" smtClean="0">
                <a:cs typeface="Arial" pitchFamily="34" charset="0"/>
              </a:rPr>
              <a:t> 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comanda</a:t>
            </a:r>
            <a:r>
              <a:rPr lang="en-GB" dirty="0" smtClean="0">
                <a:cs typeface="Arial" pitchFamily="34" charset="0"/>
              </a:rPr>
              <a:t> SQL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introdusa</a:t>
            </a:r>
            <a:r>
              <a:rPr lang="en-GB" dirty="0" smtClean="0">
                <a:cs typeface="Arial" pitchFamily="34" charset="0"/>
              </a:rPr>
              <a:t> la prompt-</a:t>
            </a:r>
            <a:r>
              <a:rPr lang="en-GB" dirty="0" err="1" smtClean="0">
                <a:cs typeface="Arial" pitchFamily="34" charset="0"/>
              </a:rPr>
              <a:t>ul</a:t>
            </a:r>
            <a:r>
              <a:rPr lang="en-GB" dirty="0" smtClean="0">
                <a:cs typeface="Arial" pitchFamily="34" charset="0"/>
              </a:rPr>
              <a:t> SQL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liniile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subsecvente</a:t>
            </a:r>
            <a:r>
              <a:rPr lang="en-GB" dirty="0" smtClean="0">
                <a:cs typeface="Arial" pitchFamily="34" charset="0"/>
              </a:rPr>
              <a:t> se </a:t>
            </a:r>
            <a:r>
              <a:rPr lang="en-GB" dirty="0" err="1" smtClean="0">
                <a:cs typeface="Arial" pitchFamily="34" charset="0"/>
              </a:rPr>
              <a:t>numeroteaza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Acesta</a:t>
            </a:r>
            <a:r>
              <a:rPr lang="en-GB" dirty="0" smtClean="0">
                <a:cs typeface="Arial" pitchFamily="34" charset="0"/>
              </a:rPr>
              <a:t> se </a:t>
            </a:r>
            <a:r>
              <a:rPr lang="en-GB" dirty="0" err="1" smtClean="0">
                <a:cs typeface="Arial" pitchFamily="34" charset="0"/>
              </a:rPr>
              <a:t>numeste</a:t>
            </a:r>
            <a:r>
              <a:rPr lang="en-GB" dirty="0" smtClean="0">
                <a:cs typeface="Arial" pitchFamily="34" charset="0"/>
              </a:rPr>
              <a:t> buffer SQL</a:t>
            </a:r>
            <a:endParaRPr lang="en-US" dirty="0" smtClean="0"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Numai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singura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propozitie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poate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exista</a:t>
            </a:r>
            <a:r>
              <a:rPr lang="en-GB" dirty="0" smtClean="0">
                <a:cs typeface="Arial" pitchFamily="34" charset="0"/>
              </a:rPr>
              <a:t> la un moment </a:t>
            </a:r>
            <a:r>
              <a:rPr lang="en-GB" dirty="0" err="1" smtClean="0">
                <a:cs typeface="Arial" pitchFamily="34" charset="0"/>
              </a:rPr>
              <a:t>dat</a:t>
            </a:r>
            <a:r>
              <a:rPr lang="en-GB" dirty="0" smtClean="0">
                <a:cs typeface="Arial" pitchFamily="34" charset="0"/>
              </a:rPr>
              <a:t> in buffer,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poate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executata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intr</a:t>
            </a:r>
            <a:r>
              <a:rPr lang="en-GB" dirty="0" smtClean="0">
                <a:cs typeface="Arial" pitchFamily="34" charset="0"/>
              </a:rPr>
              <a:t>-un </a:t>
            </a:r>
            <a:r>
              <a:rPr lang="en-GB" dirty="0" err="1" smtClean="0">
                <a:cs typeface="Arial" pitchFamily="34" charset="0"/>
              </a:rPr>
              <a:t>numar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moduri</a:t>
            </a:r>
            <a:r>
              <a:rPr lang="en-GB" dirty="0" smtClean="0">
                <a:cs typeface="Arial" pitchFamily="34" charset="0"/>
              </a:rPr>
              <a:t>:</a:t>
            </a:r>
            <a:endParaRPr lang="en-US" dirty="0" smtClean="0">
              <a:cs typeface="Arial" pitchFamily="34" charset="0"/>
            </a:endParaRPr>
          </a:p>
          <a:p>
            <a:pPr lvl="0"/>
            <a:r>
              <a:rPr lang="en-GB" dirty="0" smtClean="0">
                <a:cs typeface="Arial" pitchFamily="34" charset="0"/>
              </a:rPr>
              <a:t>	- se </a:t>
            </a:r>
            <a:r>
              <a:rPr lang="en-GB" dirty="0" err="1" smtClean="0">
                <a:cs typeface="Arial" pitchFamily="34" charset="0"/>
              </a:rPr>
              <a:t>plaseaza</a:t>
            </a:r>
            <a:r>
              <a:rPr lang="en-GB" dirty="0" smtClean="0">
                <a:cs typeface="Arial" pitchFamily="34" charset="0"/>
              </a:rPr>
              <a:t> un ; (</a:t>
            </a:r>
            <a:r>
              <a:rPr lang="en-GB" dirty="0" err="1" smtClean="0">
                <a:cs typeface="Arial" pitchFamily="34" charset="0"/>
              </a:rPr>
              <a:t>punct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virgula</a:t>
            </a:r>
            <a:r>
              <a:rPr lang="en-GB" dirty="0" smtClean="0">
                <a:cs typeface="Arial" pitchFamily="34" charset="0"/>
              </a:rPr>
              <a:t>) la </a:t>
            </a:r>
            <a:r>
              <a:rPr lang="en-GB" dirty="0" err="1" smtClean="0">
                <a:cs typeface="Arial" pitchFamily="34" charset="0"/>
              </a:rPr>
              <a:t>sfarsitul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ultimei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clauze</a:t>
            </a:r>
            <a:endParaRPr lang="en-US" dirty="0" smtClean="0">
              <a:cs typeface="Arial" pitchFamily="34" charset="0"/>
            </a:endParaRPr>
          </a:p>
          <a:p>
            <a:pPr lvl="0"/>
            <a:r>
              <a:rPr lang="en-GB" dirty="0" smtClean="0">
                <a:cs typeface="Arial" pitchFamily="34" charset="0"/>
              </a:rPr>
              <a:t>	- se </a:t>
            </a:r>
            <a:r>
              <a:rPr lang="en-GB" dirty="0" err="1" smtClean="0">
                <a:cs typeface="Arial" pitchFamily="34" charset="0"/>
              </a:rPr>
              <a:t>plaseaza</a:t>
            </a:r>
            <a:r>
              <a:rPr lang="en-GB" dirty="0" smtClean="0">
                <a:cs typeface="Arial" pitchFamily="34" charset="0"/>
              </a:rPr>
              <a:t> un ; (</a:t>
            </a:r>
            <a:r>
              <a:rPr lang="en-GB" dirty="0" err="1" smtClean="0">
                <a:cs typeface="Arial" pitchFamily="34" charset="0"/>
              </a:rPr>
              <a:t>punct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virgula</a:t>
            </a:r>
            <a:r>
              <a:rPr lang="en-GB" dirty="0" smtClean="0">
                <a:cs typeface="Arial" pitchFamily="34" charset="0"/>
              </a:rPr>
              <a:t>)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un /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ultima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linie</a:t>
            </a:r>
            <a:r>
              <a:rPr lang="en-GB" dirty="0" smtClean="0">
                <a:cs typeface="Arial" pitchFamily="34" charset="0"/>
              </a:rPr>
              <a:t> in 	buffer </a:t>
            </a:r>
            <a:endParaRPr lang="en-US" dirty="0" smtClean="0">
              <a:cs typeface="Arial" pitchFamily="34" charset="0"/>
            </a:endParaRPr>
          </a:p>
          <a:p>
            <a:pPr lvl="0"/>
            <a:r>
              <a:rPr lang="en-GB" dirty="0" smtClean="0">
                <a:cs typeface="Arial" pitchFamily="34" charset="0"/>
              </a:rPr>
              <a:t>	- se </a:t>
            </a:r>
            <a:r>
              <a:rPr lang="en-GB" dirty="0" err="1" smtClean="0">
                <a:cs typeface="Arial" pitchFamily="34" charset="0"/>
              </a:rPr>
              <a:t>plaseaza</a:t>
            </a:r>
            <a:r>
              <a:rPr lang="en-GB" dirty="0" smtClean="0">
                <a:cs typeface="Arial" pitchFamily="34" charset="0"/>
              </a:rPr>
              <a:t> un / la </a:t>
            </a:r>
            <a:r>
              <a:rPr lang="en-GB" dirty="0" err="1" smtClean="0">
                <a:cs typeface="Arial" pitchFamily="34" charset="0"/>
              </a:rPr>
              <a:t>promp-ul</a:t>
            </a:r>
            <a:r>
              <a:rPr lang="en-GB" dirty="0" smtClean="0">
                <a:cs typeface="Arial" pitchFamily="34" charset="0"/>
              </a:rPr>
              <a:t> SQL</a:t>
            </a:r>
            <a:endParaRPr lang="en-US" dirty="0" smtClean="0">
              <a:cs typeface="Arial" pitchFamily="34" charset="0"/>
            </a:endParaRPr>
          </a:p>
          <a:p>
            <a:pPr lvl="0"/>
            <a:r>
              <a:rPr lang="en-GB" dirty="0" smtClean="0">
                <a:cs typeface="Arial" pitchFamily="34" charset="0"/>
              </a:rPr>
              <a:t>	- se </a:t>
            </a:r>
            <a:r>
              <a:rPr lang="en-GB" dirty="0" err="1" smtClean="0">
                <a:cs typeface="Arial" pitchFamily="34" charset="0"/>
              </a:rPr>
              <a:t>emite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comanda</a:t>
            </a:r>
            <a:r>
              <a:rPr lang="en-GB" dirty="0" smtClean="0">
                <a:cs typeface="Arial" pitchFamily="34" charset="0"/>
              </a:rPr>
              <a:t> [RUN] la </a:t>
            </a:r>
            <a:r>
              <a:rPr lang="en-GB" dirty="0" err="1" smtClean="0">
                <a:cs typeface="Arial" pitchFamily="34" charset="0"/>
              </a:rPr>
              <a:t>comanda</a:t>
            </a:r>
            <a:r>
              <a:rPr lang="en-GB" dirty="0" smtClean="0">
                <a:cs typeface="Arial" pitchFamily="34" charset="0"/>
              </a:rPr>
              <a:t> SQL.</a:t>
            </a:r>
            <a:endParaRPr lang="en-US" dirty="0" smtClean="0">
              <a:cs typeface="Arial" pitchFamily="34" charset="0"/>
            </a:endParaRPr>
          </a:p>
          <a:p>
            <a:r>
              <a:rPr lang="en-GB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4. </a:t>
            </a:r>
            <a:r>
              <a:rPr lang="en-US" dirty="0" err="1" smtClean="0"/>
              <a:t>Interogarea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(SELECT)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1671" y="3657600"/>
            <a:ext cx="443752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" y="2731821"/>
            <a:ext cx="4343399" cy="153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8526" y="981075"/>
            <a:ext cx="51816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26" y="1000125"/>
            <a:ext cx="28384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1526" y="4876800"/>
            <a:ext cx="3508872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4. </a:t>
            </a:r>
            <a:r>
              <a:rPr lang="en-US" dirty="0" err="1" smtClean="0"/>
              <a:t>Interogarea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(SELECT)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7924800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i="1" dirty="0" err="1" smtClean="0">
                <a:cs typeface="Arial" pitchFamily="34" charset="0"/>
              </a:rPr>
              <a:t>Precedenta</a:t>
            </a:r>
            <a:endParaRPr lang="en-US" sz="2000" b="1" i="1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	O </a:t>
            </a:r>
            <a:r>
              <a:rPr lang="en-GB" dirty="0" err="1" smtClean="0">
                <a:cs typeface="Arial" pitchFamily="34" charset="0"/>
              </a:rPr>
              <a:t>proprietate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importanta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unui</a:t>
            </a:r>
            <a:r>
              <a:rPr lang="en-GB" dirty="0" smtClean="0">
                <a:cs typeface="Arial" pitchFamily="34" charset="0"/>
              </a:rPr>
              <a:t> operator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precedenta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Precedenta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ordinea</a:t>
            </a:r>
            <a:r>
              <a:rPr lang="en-GB" dirty="0" smtClean="0">
                <a:cs typeface="Arial" pitchFamily="34" charset="0"/>
              </a:rPr>
              <a:t> in care Oracle </a:t>
            </a:r>
            <a:r>
              <a:rPr lang="en-GB" dirty="0" err="1" smtClean="0">
                <a:cs typeface="Arial" pitchFamily="34" charset="0"/>
              </a:rPr>
              <a:t>evalueaza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diferitii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operatori</a:t>
            </a:r>
            <a:r>
              <a:rPr lang="en-GB" dirty="0" smtClean="0">
                <a:cs typeface="Arial" pitchFamily="34" charset="0"/>
              </a:rPr>
              <a:t> in </a:t>
            </a:r>
            <a:r>
              <a:rPr lang="en-GB" dirty="0" err="1" smtClean="0">
                <a:cs typeface="Arial" pitchFamily="34" charset="0"/>
              </a:rPr>
              <a:t>aceeasi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expresie</a:t>
            </a:r>
            <a:r>
              <a:rPr lang="en-GB" dirty="0" smtClean="0">
                <a:cs typeface="Arial" pitchFamily="34" charset="0"/>
              </a:rPr>
              <a:t>. La </a:t>
            </a:r>
            <a:r>
              <a:rPr lang="en-GB" dirty="0" err="1" smtClean="0">
                <a:cs typeface="Arial" pitchFamily="34" charset="0"/>
              </a:rPr>
              <a:t>evaluarea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expresii</a:t>
            </a:r>
            <a:r>
              <a:rPr lang="en-GB" dirty="0" smtClean="0">
                <a:cs typeface="Arial" pitchFamily="34" charset="0"/>
              </a:rPr>
              <a:t> care </a:t>
            </a:r>
            <a:r>
              <a:rPr lang="en-GB" dirty="0" err="1" smtClean="0">
                <a:cs typeface="Arial" pitchFamily="34" charset="0"/>
              </a:rPr>
              <a:t>contine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operatori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multiplii</a:t>
            </a:r>
            <a:r>
              <a:rPr lang="en-GB" dirty="0" smtClean="0">
                <a:cs typeface="Arial" pitchFamily="34" charset="0"/>
              </a:rPr>
              <a:t>, Oracle  </a:t>
            </a:r>
            <a:r>
              <a:rPr lang="en-GB" dirty="0" err="1" smtClean="0">
                <a:cs typeface="Arial" pitchFamily="34" charset="0"/>
              </a:rPr>
              <a:t>evalueaza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operatorii</a:t>
            </a:r>
            <a:r>
              <a:rPr lang="en-GB" dirty="0" smtClean="0">
                <a:cs typeface="Arial" pitchFamily="34" charset="0"/>
              </a:rPr>
              <a:t> cu </a:t>
            </a:r>
            <a:r>
              <a:rPr lang="en-GB" dirty="0" err="1" smtClean="0">
                <a:cs typeface="Arial" pitchFamily="34" charset="0"/>
              </a:rPr>
              <a:t>precedenta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mai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ridicata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inainte</a:t>
            </a:r>
            <a:r>
              <a:rPr lang="en-GB" dirty="0" smtClean="0">
                <a:cs typeface="Arial" pitchFamily="34" charset="0"/>
              </a:rPr>
              <a:t> de a-</a:t>
            </a:r>
            <a:r>
              <a:rPr lang="en-GB" dirty="0" err="1" smtClean="0">
                <a:cs typeface="Arial" pitchFamily="34" charset="0"/>
              </a:rPr>
              <a:t>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evalua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cei</a:t>
            </a:r>
            <a:r>
              <a:rPr lang="en-GB" dirty="0" smtClean="0">
                <a:cs typeface="Arial" pitchFamily="34" charset="0"/>
              </a:rPr>
              <a:t> cu </a:t>
            </a:r>
            <a:r>
              <a:rPr lang="en-GB" dirty="0" err="1" smtClean="0">
                <a:cs typeface="Arial" pitchFamily="34" charset="0"/>
              </a:rPr>
              <a:t>precedenta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mai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scazuta</a:t>
            </a:r>
            <a:r>
              <a:rPr lang="en-GB" dirty="0" smtClean="0">
                <a:cs typeface="Arial" pitchFamily="34" charset="0"/>
              </a:rPr>
              <a:t>. 	Oracle </a:t>
            </a:r>
            <a:r>
              <a:rPr lang="en-GB" dirty="0" err="1" smtClean="0">
                <a:cs typeface="Arial" pitchFamily="34" charset="0"/>
              </a:rPr>
              <a:t>evalueaza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operatorii</a:t>
            </a:r>
            <a:r>
              <a:rPr lang="en-GB" dirty="0" smtClean="0">
                <a:cs typeface="Arial" pitchFamily="34" charset="0"/>
              </a:rPr>
              <a:t> cu </a:t>
            </a:r>
            <a:r>
              <a:rPr lang="en-GB" dirty="0" err="1" smtClean="0">
                <a:cs typeface="Arial" pitchFamily="34" charset="0"/>
              </a:rPr>
              <a:t>precedenta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egala</a:t>
            </a:r>
            <a:r>
              <a:rPr lang="en-GB" dirty="0" smtClean="0">
                <a:cs typeface="Arial" pitchFamily="34" charset="0"/>
              </a:rPr>
              <a:t> de la </a:t>
            </a:r>
            <a:r>
              <a:rPr lang="en-GB" dirty="0" err="1" smtClean="0">
                <a:cs typeface="Arial" pitchFamily="34" charset="0"/>
              </a:rPr>
              <a:t>stanga</a:t>
            </a:r>
            <a:r>
              <a:rPr lang="en-GB" dirty="0" smtClean="0">
                <a:cs typeface="Arial" pitchFamily="34" charset="0"/>
              </a:rPr>
              <a:t> la </a:t>
            </a:r>
            <a:r>
              <a:rPr lang="en-GB" dirty="0" err="1" smtClean="0">
                <a:cs typeface="Arial" pitchFamily="34" charset="0"/>
              </a:rPr>
              <a:t>dreapta</a:t>
            </a:r>
            <a:r>
              <a:rPr lang="en-GB" dirty="0" smtClean="0">
                <a:cs typeface="Arial" pitchFamily="34" charset="0"/>
              </a:rPr>
              <a:t> in </a:t>
            </a:r>
            <a:r>
              <a:rPr lang="en-GB" dirty="0" err="1" smtClean="0">
                <a:cs typeface="Arial" pitchFamily="34" charset="0"/>
              </a:rPr>
              <a:t>cadrul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expresii</a:t>
            </a:r>
            <a:r>
              <a:rPr lang="en-GB" dirty="0" smtClean="0">
                <a:cs typeface="Arial" pitchFamily="34" charset="0"/>
              </a:rPr>
              <a:t>. 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	</a:t>
            </a:r>
            <a:r>
              <a:rPr lang="en-GB" dirty="0" err="1" smtClean="0">
                <a:cs typeface="Arial" pitchFamily="34" charset="0"/>
              </a:rPr>
              <a:t>Puteti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paranteze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intr</a:t>
            </a:r>
            <a:r>
              <a:rPr lang="en-GB" dirty="0" smtClean="0">
                <a:cs typeface="Arial" pitchFamily="34" charset="0"/>
              </a:rPr>
              <a:t>-o </a:t>
            </a:r>
            <a:r>
              <a:rPr lang="en-GB" dirty="0" err="1" smtClean="0">
                <a:cs typeface="Arial" pitchFamily="34" charset="0"/>
              </a:rPr>
              <a:t>expresie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anula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precedenta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operatorului</a:t>
            </a:r>
            <a:r>
              <a:rPr lang="en-GB" dirty="0" smtClean="0">
                <a:cs typeface="Arial" pitchFamily="34" charset="0"/>
              </a:rPr>
              <a:t>. Oracle </a:t>
            </a:r>
            <a:r>
              <a:rPr lang="en-GB" dirty="0" err="1" smtClean="0">
                <a:cs typeface="Arial" pitchFamily="34" charset="0"/>
              </a:rPr>
              <a:t>evalueaza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expresiile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dintre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paranteze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inainte</a:t>
            </a:r>
            <a:r>
              <a:rPr lang="en-GB" dirty="0" smtClean="0">
                <a:cs typeface="Arial" pitchFamily="34" charset="0"/>
              </a:rPr>
              <a:t> de a le </a:t>
            </a:r>
            <a:r>
              <a:rPr lang="en-GB" dirty="0" err="1" smtClean="0">
                <a:cs typeface="Arial" pitchFamily="34" charset="0"/>
              </a:rPr>
              <a:t>evalua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cele</a:t>
            </a:r>
            <a:r>
              <a:rPr lang="en-GB" dirty="0" smtClean="0">
                <a:cs typeface="Arial" pitchFamily="34" charset="0"/>
              </a:rPr>
              <a:t> din </a:t>
            </a:r>
            <a:r>
              <a:rPr lang="en-GB" dirty="0" err="1" smtClean="0">
                <a:cs typeface="Arial" pitchFamily="34" charset="0"/>
              </a:rPr>
              <a:t>afara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parantezelor</a:t>
            </a:r>
            <a:r>
              <a:rPr lang="en-GB" dirty="0" smtClean="0">
                <a:cs typeface="Arial" pitchFamily="34" charset="0"/>
              </a:rPr>
              <a:t>.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	</a:t>
            </a:r>
            <a:r>
              <a:rPr lang="en-GB" dirty="0" err="1" smtClean="0">
                <a:cs typeface="Arial" pitchFamily="34" charset="0"/>
              </a:rPr>
              <a:t>Puteti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</a:t>
            </a:r>
            <a:r>
              <a:rPr lang="en-GB" dirty="0" smtClean="0">
                <a:cs typeface="Arial" pitchFamily="34" charset="0"/>
              </a:rPr>
              <a:t> un operator </a:t>
            </a:r>
            <a:r>
              <a:rPr lang="en-GB" dirty="0" err="1" smtClean="0">
                <a:cs typeface="Arial" pitchFamily="34" charset="0"/>
              </a:rPr>
              <a:t>aritmetic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nega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adauga</a:t>
            </a:r>
            <a:r>
              <a:rPr lang="en-GB" dirty="0" smtClean="0">
                <a:cs typeface="Arial" pitchFamily="34" charset="0"/>
              </a:rPr>
              <a:t>,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err="1" smtClean="0">
                <a:cs typeface="Arial" pitchFamily="34" charset="0"/>
              </a:rPr>
              <a:t>subtrage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multiplica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diviza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valori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numerice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Rezultatul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operatiei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tot o </a:t>
            </a:r>
            <a:r>
              <a:rPr lang="en-GB" dirty="0" err="1" smtClean="0">
                <a:cs typeface="Arial" pitchFamily="34" charset="0"/>
              </a:rPr>
              <a:t>valoare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numerica</a:t>
            </a:r>
            <a:r>
              <a:rPr lang="en-GB" dirty="0" smtClean="0">
                <a:cs typeface="Arial" pitchFamily="34" charset="0"/>
              </a:rPr>
              <a:t>. </a:t>
            </a:r>
            <a:endParaRPr lang="en-US" dirty="0" smtClean="0">
              <a:cs typeface="Arial" pitchFamily="34" charset="0"/>
            </a:endParaRPr>
          </a:p>
          <a:p>
            <a:r>
              <a:rPr lang="en-GB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4. </a:t>
            </a:r>
            <a:r>
              <a:rPr lang="en-US" dirty="0" err="1" smtClean="0"/>
              <a:t>Interogarea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(SELECT)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4572000" cy="45858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cs typeface="Arial" pitchFamily="34" charset="0"/>
              </a:rPr>
              <a:t>Tipurile</a:t>
            </a:r>
            <a:r>
              <a:rPr lang="en-US" sz="2000" b="1" i="1" dirty="0" smtClean="0">
                <a:cs typeface="Arial" pitchFamily="34" charset="0"/>
              </a:rPr>
              <a:t> de date</a:t>
            </a:r>
          </a:p>
          <a:p>
            <a:r>
              <a:rPr lang="en-GB" dirty="0" smtClean="0">
                <a:cs typeface="Arial" pitchFamily="34" charset="0"/>
              </a:rPr>
              <a:t>	</a:t>
            </a:r>
            <a:r>
              <a:rPr lang="en-GB" dirty="0" err="1" smtClean="0">
                <a:cs typeface="Arial" pitchFamily="34" charset="0"/>
              </a:rPr>
              <a:t>Cand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creati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tabela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trebuie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specificati</a:t>
            </a:r>
            <a:r>
              <a:rPr lang="en-GB" dirty="0" smtClean="0">
                <a:cs typeface="Arial" pitchFamily="34" charset="0"/>
              </a:rPr>
              <a:t> un tip de date intern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fiecare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tabelei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dirty="0" err="1" smtClean="0">
                <a:cs typeface="Arial" pitchFamily="34" charset="0"/>
              </a:rPr>
              <a:t>Aceste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tipuri</a:t>
            </a:r>
            <a:r>
              <a:rPr lang="en-GB" dirty="0" smtClean="0">
                <a:cs typeface="Arial" pitchFamily="34" charset="0"/>
              </a:rPr>
              <a:t> de date </a:t>
            </a:r>
            <a:r>
              <a:rPr lang="en-GB" dirty="0" err="1" smtClean="0">
                <a:cs typeface="Arial" pitchFamily="34" charset="0"/>
              </a:rPr>
              <a:t>definesc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domeniul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valori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care </a:t>
            </a:r>
            <a:r>
              <a:rPr lang="en-GB" dirty="0" err="1" smtClean="0">
                <a:cs typeface="Arial" pitchFamily="34" charset="0"/>
              </a:rPr>
              <a:t>fiecare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le </a:t>
            </a:r>
            <a:r>
              <a:rPr lang="en-GB" dirty="0" err="1" smtClean="0">
                <a:cs typeface="Arial" pitchFamily="34" charset="0"/>
              </a:rPr>
              <a:t>poate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contine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care </a:t>
            </a:r>
            <a:r>
              <a:rPr lang="en-GB" dirty="0" err="1" smtClean="0">
                <a:cs typeface="Arial" pitchFamily="34" charset="0"/>
              </a:rPr>
              <a:t>fiecare</a:t>
            </a:r>
            <a:r>
              <a:rPr lang="en-GB" dirty="0" smtClean="0">
                <a:cs typeface="Arial" pitchFamily="34" charset="0"/>
              </a:rPr>
              <a:t> argument le </a:t>
            </a:r>
            <a:r>
              <a:rPr lang="en-GB" dirty="0" err="1" smtClean="0">
                <a:cs typeface="Arial" pitchFamily="34" charset="0"/>
              </a:rPr>
              <a:t>poate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avea</a:t>
            </a:r>
            <a:r>
              <a:rPr lang="en-GB" dirty="0" smtClean="0">
                <a:cs typeface="Arial" pitchFamily="34" charset="0"/>
              </a:rPr>
              <a:t>. De </a:t>
            </a:r>
            <a:r>
              <a:rPr lang="en-GB" dirty="0" err="1" smtClean="0">
                <a:cs typeface="Arial" pitchFamily="34" charset="0"/>
              </a:rPr>
              <a:t>exemplu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DATE nu </a:t>
            </a:r>
            <a:r>
              <a:rPr lang="en-GB" dirty="0" err="1" smtClean="0">
                <a:cs typeface="Arial" pitchFamily="34" charset="0"/>
              </a:rPr>
              <a:t>poate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accepta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valoarea</a:t>
            </a:r>
            <a:r>
              <a:rPr lang="en-GB" dirty="0" smtClean="0">
                <a:cs typeface="Arial" pitchFamily="34" charset="0"/>
              </a:rPr>
              <a:t> February 29 (</a:t>
            </a:r>
            <a:r>
              <a:rPr lang="en-GB" dirty="0" err="1" smtClean="0">
                <a:cs typeface="Arial" pitchFamily="34" charset="0"/>
              </a:rPr>
              <a:t>exceptand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cazul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unui</a:t>
            </a:r>
            <a:r>
              <a:rPr lang="en-GB" dirty="0" smtClean="0">
                <a:cs typeface="Arial" pitchFamily="34" charset="0"/>
              </a:rPr>
              <a:t> an bisect)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valoarea</a:t>
            </a:r>
            <a:r>
              <a:rPr lang="en-GB" dirty="0" smtClean="0">
                <a:cs typeface="Arial" pitchFamily="34" charset="0"/>
              </a:rPr>
              <a:t> 2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’SHOE’. </a:t>
            </a:r>
            <a:r>
              <a:rPr lang="en-GB" dirty="0" err="1" smtClean="0">
                <a:cs typeface="Arial" pitchFamily="34" charset="0"/>
              </a:rPr>
              <a:t>Fiecare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valoare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plasata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subsecvent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intr</a:t>
            </a:r>
            <a:r>
              <a:rPr lang="en-GB" dirty="0" smtClean="0">
                <a:cs typeface="Arial" pitchFamily="34" charset="0"/>
              </a:rPr>
              <a:t>-o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preia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tipul</a:t>
            </a:r>
            <a:r>
              <a:rPr lang="en-GB" dirty="0" smtClean="0">
                <a:cs typeface="Arial" pitchFamily="34" charset="0"/>
              </a:rPr>
              <a:t> de date al </a:t>
            </a:r>
            <a:r>
              <a:rPr lang="en-GB" dirty="0" err="1" smtClean="0">
                <a:cs typeface="Arial" pitchFamily="34" charset="0"/>
              </a:rPr>
              <a:t>coloanei</a:t>
            </a:r>
            <a:r>
              <a:rPr lang="en-GB" dirty="0" smtClean="0">
                <a:cs typeface="Arial" pitchFamily="34" charset="0"/>
              </a:rPr>
              <a:t> respective. De </a:t>
            </a:r>
            <a:r>
              <a:rPr lang="en-GB" dirty="0" err="1" smtClean="0">
                <a:cs typeface="Arial" pitchFamily="34" charset="0"/>
              </a:rPr>
              <a:t>exemplu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daca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inserati</a:t>
            </a:r>
            <a:r>
              <a:rPr lang="en-GB" dirty="0" smtClean="0">
                <a:cs typeface="Arial" pitchFamily="34" charset="0"/>
              </a:rPr>
              <a:t> ’01–JAN–92’ </a:t>
            </a:r>
            <a:r>
              <a:rPr lang="en-GB" dirty="0" err="1" smtClean="0">
                <a:cs typeface="Arial" pitchFamily="34" charset="0"/>
              </a:rPr>
              <a:t>intr</a:t>
            </a:r>
            <a:r>
              <a:rPr lang="en-GB" dirty="0" smtClean="0">
                <a:cs typeface="Arial" pitchFamily="34" charset="0"/>
              </a:rPr>
              <a:t>-o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DATE, Oracle </a:t>
            </a:r>
            <a:r>
              <a:rPr lang="en-GB" dirty="0" err="1" smtClean="0">
                <a:cs typeface="Arial" pitchFamily="34" charset="0"/>
              </a:rPr>
              <a:t>trateaza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sirul</a:t>
            </a:r>
            <a:r>
              <a:rPr lang="en-GB" dirty="0" smtClean="0">
                <a:cs typeface="Arial" pitchFamily="34" charset="0"/>
              </a:rPr>
              <a:t> de </a:t>
            </a:r>
            <a:r>
              <a:rPr lang="en-GB" dirty="0" err="1" smtClean="0">
                <a:cs typeface="Arial" pitchFamily="34" charset="0"/>
              </a:rPr>
              <a:t>caractere</a:t>
            </a:r>
            <a:r>
              <a:rPr lang="en-GB" dirty="0" smtClean="0">
                <a:cs typeface="Arial" pitchFamily="34" charset="0"/>
              </a:rPr>
              <a:t> ’01–JAN–92’ ca o </a:t>
            </a:r>
            <a:r>
              <a:rPr lang="en-GB" dirty="0" err="1" smtClean="0">
                <a:cs typeface="Arial" pitchFamily="34" charset="0"/>
              </a:rPr>
              <a:t>valoare</a:t>
            </a:r>
            <a:r>
              <a:rPr lang="en-GB" dirty="0" smtClean="0">
                <a:cs typeface="Arial" pitchFamily="34" charset="0"/>
              </a:rPr>
              <a:t> DATE </a:t>
            </a:r>
            <a:r>
              <a:rPr lang="en-GB" dirty="0" err="1" smtClean="0">
                <a:cs typeface="Arial" pitchFamily="34" charset="0"/>
              </a:rPr>
              <a:t>dupa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verificarea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faptului</a:t>
            </a:r>
            <a:r>
              <a:rPr lang="en-GB" dirty="0" smtClean="0">
                <a:cs typeface="Arial" pitchFamily="34" charset="0"/>
              </a:rPr>
              <a:t> ca se </a:t>
            </a:r>
            <a:r>
              <a:rPr lang="en-GB" dirty="0" err="1" smtClean="0">
                <a:cs typeface="Arial" pitchFamily="34" charset="0"/>
              </a:rPr>
              <a:t>translateaza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intr</a:t>
            </a:r>
            <a:r>
              <a:rPr lang="en-GB" dirty="0" smtClean="0">
                <a:cs typeface="Arial" pitchFamily="34" charset="0"/>
              </a:rPr>
              <a:t>-o data </a:t>
            </a:r>
            <a:r>
              <a:rPr lang="en-GB" dirty="0" err="1" smtClean="0">
                <a:cs typeface="Arial" pitchFamily="34" charset="0"/>
              </a:rPr>
              <a:t>valida</a:t>
            </a:r>
            <a:r>
              <a:rPr lang="en-GB" dirty="0" smtClean="0">
                <a:cs typeface="Arial" pitchFamily="34" charset="0"/>
              </a:rPr>
              <a:t>. </a:t>
            </a:r>
            <a:r>
              <a:rPr lang="en-GB" sz="2000" dirty="0" smtClean="0"/>
              <a:t> 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410200" y="914400"/>
            <a:ext cx="2514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nternal_data_ty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219200"/>
            <a:ext cx="36576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1. </a:t>
            </a:r>
            <a:r>
              <a:rPr lang="en-US" dirty="0" err="1" smtClean="0"/>
              <a:t>Introducere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5. </a:t>
            </a:r>
            <a:r>
              <a:rPr lang="en-US" dirty="0" err="1" smtClean="0"/>
              <a:t>Restrictionarea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5. </a:t>
            </a:r>
            <a:r>
              <a:rPr lang="en-US" dirty="0" err="1" smtClean="0"/>
              <a:t>Restrictionarea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876955"/>
            <a:ext cx="8001000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Obiective</a:t>
            </a:r>
            <a:r>
              <a:rPr lang="en-US" sz="2000" b="1" dirty="0" smtClean="0">
                <a:cs typeface="Arial" pitchFamily="34" charset="0"/>
              </a:rPr>
              <a:t>:</a:t>
            </a:r>
          </a:p>
          <a:p>
            <a:pPr marL="344488" indent="342900" algn="just">
              <a:spcAft>
                <a:spcPts val="300"/>
              </a:spcAft>
              <a:buAutoNum type="arabicPeriod"/>
            </a:pPr>
            <a:r>
              <a:rPr lang="en-US" dirty="0" err="1" smtClean="0">
                <a:cs typeface="Arial" pitchFamily="34" charset="0"/>
              </a:rPr>
              <a:t>Limitarea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numarului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randuri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selectate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marL="344488" indent="342900" algn="just">
              <a:spcAft>
                <a:spcPts val="300"/>
              </a:spcAft>
              <a:buAutoNum type="arabicPeriod"/>
            </a:pPr>
            <a:r>
              <a:rPr lang="en-US" dirty="0" err="1" smtClean="0">
                <a:cs typeface="Arial" pitchFamily="34" charset="0"/>
              </a:rPr>
              <a:t>Sortarea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randurilor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selectate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marL="344488" indent="342900" algn="just">
              <a:spcAft>
                <a:spcPts val="300"/>
              </a:spcAft>
              <a:buAutoNum type="arabicPeriod"/>
            </a:pPr>
            <a:endParaRPr lang="en-US" dirty="0" smtClean="0"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dirty="0" smtClean="0">
                <a:cs typeface="Arial" pitchFamily="34" charset="0"/>
              </a:rPr>
              <a:t> {*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DISTINCT</a:t>
            </a:r>
            <a:r>
              <a:rPr lang="en-US" dirty="0" smtClean="0">
                <a:cs typeface="Arial" pitchFamily="34" charset="0"/>
              </a:rPr>
              <a:t>] {</a:t>
            </a:r>
            <a:r>
              <a:rPr lang="en-US" i="1" dirty="0" err="1" smtClean="0">
                <a:cs typeface="Arial" pitchFamily="34" charset="0"/>
              </a:rPr>
              <a:t>coloana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expresie</a:t>
            </a:r>
            <a:r>
              <a:rPr lang="en-US" dirty="0" smtClean="0">
                <a:cs typeface="Arial" pitchFamily="34" charset="0"/>
              </a:rPr>
              <a:t>} [alias],…} </a:t>
            </a:r>
          </a:p>
          <a:p>
            <a:pPr indent="117475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tabel</a:t>
            </a:r>
            <a:endParaRPr lang="en-US" i="1" dirty="0" smtClean="0"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conditie</a:t>
            </a:r>
            <a:r>
              <a:rPr lang="en-US" i="1" dirty="0" smtClean="0">
                <a:cs typeface="Arial" pitchFamily="34" charset="0"/>
              </a:rPr>
              <a:t>(</a:t>
            </a:r>
            <a:r>
              <a:rPr lang="en-US" i="1" dirty="0" err="1" smtClean="0">
                <a:cs typeface="Arial" pitchFamily="34" charset="0"/>
              </a:rPr>
              <a:t>conditii</a:t>
            </a:r>
            <a:r>
              <a:rPr lang="en-US" i="1" dirty="0" smtClean="0">
                <a:cs typeface="Arial" pitchFamily="34" charset="0"/>
              </a:rPr>
              <a:t>)</a:t>
            </a:r>
            <a:r>
              <a:rPr lang="en-US" dirty="0" smtClean="0">
                <a:cs typeface="Arial" pitchFamily="34" charset="0"/>
              </a:rPr>
              <a:t>]  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Limitare</a:t>
            </a: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ORDER BY </a:t>
            </a:r>
            <a:r>
              <a:rPr lang="en-US" dirty="0" smtClean="0">
                <a:cs typeface="Arial" pitchFamily="34" charset="0"/>
              </a:rPr>
              <a:t>{</a:t>
            </a:r>
            <a:r>
              <a:rPr lang="en-US" i="1" dirty="0" err="1" smtClean="0">
                <a:cs typeface="Arial" pitchFamily="34" charset="0"/>
              </a:rPr>
              <a:t>coloana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expresie</a:t>
            </a:r>
            <a:r>
              <a:rPr lang="en-US" dirty="0" smtClean="0">
                <a:cs typeface="Arial" pitchFamily="34" charset="0"/>
              </a:rPr>
              <a:t>} 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ASC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DESC</a:t>
            </a:r>
            <a:r>
              <a:rPr lang="en-US" dirty="0" smtClean="0">
                <a:cs typeface="Arial" pitchFamily="34" charset="0"/>
              </a:rPr>
              <a:t>]];  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Sortare</a:t>
            </a: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WHERE	  </a:t>
            </a:r>
            <a:r>
              <a:rPr lang="en-US" dirty="0" smtClean="0">
                <a:cs typeface="Arial" pitchFamily="34" charset="0"/>
              </a:rPr>
              <a:t>- </a:t>
            </a:r>
            <a:r>
              <a:rPr lang="en-US" dirty="0" err="1" smtClean="0">
                <a:cs typeface="Arial" pitchFamily="34" charset="0"/>
              </a:rPr>
              <a:t>restrictioneaza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selectia</a:t>
            </a:r>
            <a:r>
              <a:rPr lang="en-US" dirty="0" smtClean="0">
                <a:cs typeface="Arial" pitchFamily="34" charset="0"/>
              </a:rPr>
              <a:t> la </a:t>
            </a:r>
            <a:r>
              <a:rPr lang="en-US" dirty="0" err="1" smtClean="0">
                <a:cs typeface="Arial" pitchFamily="34" charset="0"/>
              </a:rPr>
              <a:t>randurile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indeplinesc</a:t>
            </a:r>
            <a:endParaRPr lang="en-US" dirty="0" smtClean="0"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		</a:t>
            </a:r>
            <a:r>
              <a:rPr lang="en-US" dirty="0" err="1" smtClean="0">
                <a:cs typeface="Arial" pitchFamily="34" charset="0"/>
              </a:rPr>
              <a:t>conditia</a:t>
            </a:r>
            <a:endParaRPr lang="en-US" dirty="0" smtClean="0"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conditie</a:t>
            </a:r>
            <a:r>
              <a:rPr lang="en-US" i="1" dirty="0" smtClean="0">
                <a:cs typeface="Arial" pitchFamily="34" charset="0"/>
              </a:rPr>
              <a:t>		  - </a:t>
            </a:r>
            <a:r>
              <a:rPr lang="en-US" dirty="0" err="1" smtClean="0">
                <a:cs typeface="Arial" pitchFamily="34" charset="0"/>
              </a:rPr>
              <a:t>este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compusa</a:t>
            </a:r>
            <a:r>
              <a:rPr lang="en-US" dirty="0" smtClean="0">
                <a:cs typeface="Arial" pitchFamily="34" charset="0"/>
              </a:rPr>
              <a:t> din </a:t>
            </a:r>
            <a:r>
              <a:rPr lang="en-US" dirty="0" err="1" smtClean="0">
                <a:cs typeface="Arial" pitchFamily="34" charset="0"/>
              </a:rPr>
              <a:t>coloane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expresii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dirty="0" err="1" smtClean="0">
                <a:cs typeface="Arial" pitchFamily="34" charset="0"/>
              </a:rPr>
              <a:t>sau</a:t>
            </a:r>
            <a:endParaRPr lang="en-US" dirty="0" smtClean="0"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		</a:t>
            </a:r>
            <a:r>
              <a:rPr lang="en-US" dirty="0" err="1" smtClean="0">
                <a:cs typeface="Arial" pitchFamily="34" charset="0"/>
              </a:rPr>
              <a:t>constante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operator de </a:t>
            </a:r>
            <a:r>
              <a:rPr lang="en-US" dirty="0" err="1" smtClean="0">
                <a:cs typeface="Arial" pitchFamily="34" charset="0"/>
              </a:rPr>
              <a:t>comparatie</a:t>
            </a:r>
            <a:endParaRPr lang="en-US" dirty="0" smtClean="0"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ORDER BY	  </a:t>
            </a:r>
            <a:r>
              <a:rPr lang="en-US" dirty="0" smtClean="0">
                <a:cs typeface="Arial" pitchFamily="34" charset="0"/>
              </a:rPr>
              <a:t>- </a:t>
            </a:r>
            <a:r>
              <a:rPr lang="en-US" dirty="0" err="1" smtClean="0">
                <a:cs typeface="Arial" pitchFamily="34" charset="0"/>
              </a:rPr>
              <a:t>mentioneaza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ordinea</a:t>
            </a:r>
            <a:r>
              <a:rPr lang="en-US" dirty="0" smtClean="0">
                <a:cs typeface="Arial" pitchFamily="34" charset="0"/>
              </a:rPr>
              <a:t> in care </a:t>
            </a:r>
            <a:r>
              <a:rPr lang="en-US" dirty="0" err="1" smtClean="0">
                <a:cs typeface="Arial" pitchFamily="34" charset="0"/>
              </a:rPr>
              <a:t>randurile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selectate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sunt</a:t>
            </a:r>
            <a:endParaRPr lang="en-US" dirty="0" smtClean="0"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		</a:t>
            </a:r>
            <a:r>
              <a:rPr lang="en-US" dirty="0" err="1" smtClean="0">
                <a:cs typeface="Arial" pitchFamily="34" charset="0"/>
              </a:rPr>
              <a:t>afisate</a:t>
            </a:r>
            <a:endParaRPr lang="en-US" dirty="0" smtClean="0">
              <a:cs typeface="Arial" pitchFamily="34" charset="0"/>
            </a:endParaRPr>
          </a:p>
          <a:p>
            <a:pPr indent="117475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ASC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DESC</a:t>
            </a:r>
            <a:r>
              <a:rPr lang="en-US" dirty="0" smtClean="0">
                <a:cs typeface="Arial" pitchFamily="34" charset="0"/>
              </a:rPr>
              <a:t>]  - </a:t>
            </a:r>
            <a:r>
              <a:rPr lang="en-US" dirty="0" err="1" smtClean="0">
                <a:cs typeface="Arial" pitchFamily="34" charset="0"/>
              </a:rPr>
              <a:t>sortare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ascendenta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descendenta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err="1" smtClean="0">
                <a:cs typeface="Arial" pitchFamily="34" charset="0"/>
              </a:rPr>
              <a:t>este</a:t>
            </a:r>
            <a:r>
              <a:rPr lang="en-US" dirty="0" smtClean="0">
                <a:cs typeface="Arial" pitchFamily="34" charset="0"/>
              </a:rPr>
              <a:t> optional,</a:t>
            </a:r>
          </a:p>
          <a:p>
            <a:pPr indent="117475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		</a:t>
            </a:r>
            <a:r>
              <a:rPr lang="en-US" dirty="0" err="1" smtClean="0">
                <a:cs typeface="Arial" pitchFamily="34" charset="0"/>
              </a:rPr>
              <a:t>valoarea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implicita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este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ASC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5. </a:t>
            </a:r>
            <a:r>
              <a:rPr lang="en-US" dirty="0" err="1" smtClean="0"/>
              <a:t>Restrictionarea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90600"/>
            <a:ext cx="5181600" cy="530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5. </a:t>
            </a:r>
            <a:r>
              <a:rPr lang="en-US" dirty="0" err="1" smtClean="0"/>
              <a:t>Restrictionarea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5396" y="2971800"/>
            <a:ext cx="4882378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449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990600"/>
            <a:ext cx="2971800" cy="145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066" y="4038600"/>
            <a:ext cx="269333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5. </a:t>
            </a:r>
            <a:r>
              <a:rPr lang="en-US" dirty="0" err="1" smtClean="0"/>
              <a:t>Restrictionarea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876955"/>
            <a:ext cx="8001000" cy="51090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cs typeface="Arial" pitchFamily="34" charset="0"/>
              </a:rPr>
              <a:t>Alias-</a:t>
            </a:r>
            <a:r>
              <a:rPr lang="en-GB" sz="2000" b="1" i="1" dirty="0" err="1" smtClean="0">
                <a:cs typeface="Arial" pitchFamily="34" charset="0"/>
              </a:rPr>
              <a:t>urile</a:t>
            </a:r>
            <a:r>
              <a:rPr lang="en-GB" sz="2000" b="1" i="1" dirty="0" smtClean="0">
                <a:cs typeface="Arial" pitchFamily="34" charset="0"/>
              </a:rPr>
              <a:t> de </a:t>
            </a:r>
            <a:r>
              <a:rPr lang="en-GB" sz="2000" b="1" i="1" dirty="0" err="1" smtClean="0">
                <a:cs typeface="Arial" pitchFamily="34" charset="0"/>
              </a:rPr>
              <a:t>Coloane</a:t>
            </a:r>
            <a:r>
              <a:rPr lang="en-GB" sz="2000" b="1" i="1" dirty="0" smtClean="0">
                <a:cs typeface="Arial" pitchFamily="34" charset="0"/>
              </a:rPr>
              <a:t> </a:t>
            </a:r>
            <a:endParaRPr lang="en-US" sz="2000" b="1" i="1" dirty="0" smtClean="0">
              <a:cs typeface="Arial" pitchFamily="34" charset="0"/>
            </a:endParaRPr>
          </a:p>
          <a:p>
            <a:r>
              <a:rPr lang="en-GB" sz="2000" dirty="0" smtClean="0">
                <a:cs typeface="Arial" pitchFamily="34" charset="0"/>
              </a:rPr>
              <a:t>	</a:t>
            </a:r>
            <a:r>
              <a:rPr lang="en-GB" dirty="0" smtClean="0">
                <a:cs typeface="Arial" pitchFamily="34" charset="0"/>
              </a:rPr>
              <a:t>La </a:t>
            </a:r>
            <a:r>
              <a:rPr lang="en-GB" dirty="0" err="1" smtClean="0">
                <a:cs typeface="Arial" pitchFamily="34" charset="0"/>
              </a:rPr>
              <a:t>afisarea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rezultatului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interogari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numele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coloanei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utilizat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heading.  </a:t>
            </a:r>
            <a:r>
              <a:rPr lang="en-GB" dirty="0" err="1" smtClean="0">
                <a:cs typeface="Arial" pitchFamily="34" charset="0"/>
              </a:rPr>
              <a:t>Puteti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</a:t>
            </a:r>
            <a:r>
              <a:rPr lang="en-GB" dirty="0" smtClean="0">
                <a:cs typeface="Arial" pitchFamily="34" charset="0"/>
              </a:rPr>
              <a:t>-l </a:t>
            </a:r>
            <a:r>
              <a:rPr lang="en-GB" dirty="0" err="1" smtClean="0">
                <a:cs typeface="Arial" pitchFamily="34" charset="0"/>
              </a:rPr>
              <a:t>modificati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prin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utilizarea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unui</a:t>
            </a:r>
            <a:r>
              <a:rPr lang="en-GB" dirty="0" smtClean="0">
                <a:cs typeface="Arial" pitchFamily="34" charset="0"/>
              </a:rPr>
              <a:t> alias: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SQL&gt; SELECT  FIRST_NAME, SALARY*12 ANNSAL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FROM EMPLOYEES;</a:t>
            </a:r>
            <a:endParaRPr lang="en-US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 </a:t>
            </a:r>
            <a:endParaRPr lang="en-US" dirty="0" smtClean="0">
              <a:cs typeface="Arial" pitchFamily="34" charset="0"/>
            </a:endParaRPr>
          </a:p>
          <a:p>
            <a:r>
              <a:rPr lang="en-GB" sz="2000" b="1" i="1" dirty="0" err="1" smtClean="0">
                <a:cs typeface="Arial" pitchFamily="34" charset="0"/>
              </a:rPr>
              <a:t>Nuluri</a:t>
            </a:r>
            <a:r>
              <a:rPr lang="en-GB" sz="2000" b="1" i="1" dirty="0" smtClean="0">
                <a:cs typeface="Arial" pitchFamily="34" charset="0"/>
              </a:rPr>
              <a:t> </a:t>
            </a:r>
            <a:r>
              <a:rPr lang="en-GB" sz="2000" b="1" i="1" dirty="0" smtClean="0">
                <a:cs typeface="Arial" pitchFamily="34" charset="0"/>
              </a:rPr>
              <a:t>in </a:t>
            </a:r>
            <a:r>
              <a:rPr lang="en-GB" sz="2000" b="1" i="1" dirty="0" err="1" smtClean="0">
                <a:cs typeface="Arial" pitchFamily="34" charset="0"/>
              </a:rPr>
              <a:t>Expresii</a:t>
            </a:r>
            <a:r>
              <a:rPr lang="en-GB" sz="2000" b="1" i="1" dirty="0" smtClean="0">
                <a:cs typeface="Arial" pitchFamily="34" charset="0"/>
              </a:rPr>
              <a:t> </a:t>
            </a:r>
            <a:r>
              <a:rPr lang="en-GB" sz="2000" b="1" i="1" dirty="0" err="1" smtClean="0">
                <a:cs typeface="Arial" pitchFamily="34" charset="0"/>
              </a:rPr>
              <a:t>Aritmetice</a:t>
            </a:r>
            <a:r>
              <a:rPr lang="en-GB" sz="2000" b="1" i="1" dirty="0" smtClean="0">
                <a:cs typeface="Arial" pitchFamily="34" charset="0"/>
              </a:rPr>
              <a:t> </a:t>
            </a:r>
            <a:r>
              <a:rPr lang="en-GB" sz="2000" b="1" i="1" dirty="0" err="1" smtClean="0">
                <a:cs typeface="Arial" pitchFamily="34" charset="0"/>
              </a:rPr>
              <a:t>si</a:t>
            </a:r>
            <a:r>
              <a:rPr lang="en-GB" sz="2000" b="1" i="1" dirty="0" smtClean="0">
                <a:cs typeface="Arial" pitchFamily="34" charset="0"/>
              </a:rPr>
              <a:t> </a:t>
            </a:r>
            <a:r>
              <a:rPr lang="en-GB" sz="2000" b="1" i="1" dirty="0" err="1" smtClean="0">
                <a:cs typeface="Arial" pitchFamily="34" charset="0"/>
              </a:rPr>
              <a:t>functia</a:t>
            </a:r>
            <a:r>
              <a:rPr lang="en-GB" sz="2000" b="1" i="1" dirty="0" smtClean="0">
                <a:cs typeface="Arial" pitchFamily="34" charset="0"/>
              </a:rPr>
              <a:t> NVL </a:t>
            </a:r>
            <a:endParaRPr lang="en-US" sz="2000" b="1" i="1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	</a:t>
            </a:r>
            <a:r>
              <a:rPr lang="en-GB" dirty="0" err="1" smtClean="0">
                <a:cs typeface="Arial" pitchFamily="34" charset="0"/>
              </a:rPr>
              <a:t>Daca</a:t>
            </a:r>
            <a:r>
              <a:rPr lang="en-GB" dirty="0" smtClean="0">
                <a:cs typeface="Arial" pitchFamily="34" charset="0"/>
              </a:rPr>
              <a:t> un rand nu are o data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valoare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pe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coloana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particulara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valoarea</a:t>
            </a:r>
            <a:r>
              <a:rPr lang="en-GB" dirty="0" smtClean="0">
                <a:cs typeface="Arial" pitchFamily="34" charset="0"/>
              </a:rPr>
              <a:t> se </a:t>
            </a:r>
            <a:r>
              <a:rPr lang="en-GB" dirty="0" err="1" smtClean="0">
                <a:cs typeface="Arial" pitchFamily="34" charset="0"/>
              </a:rPr>
              <a:t>spune</a:t>
            </a:r>
            <a:r>
              <a:rPr lang="en-GB" dirty="0" smtClean="0">
                <a:cs typeface="Arial" pitchFamily="34" charset="0"/>
              </a:rPr>
              <a:t> ca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NULL. O </a:t>
            </a:r>
            <a:r>
              <a:rPr lang="en-GB" dirty="0" err="1" smtClean="0">
                <a:cs typeface="Arial" pitchFamily="34" charset="0"/>
              </a:rPr>
              <a:t>valoare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nula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valoare</a:t>
            </a:r>
            <a:r>
              <a:rPr lang="en-GB" dirty="0" smtClean="0">
                <a:cs typeface="Arial" pitchFamily="34" charset="0"/>
              </a:rPr>
              <a:t> care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fie </a:t>
            </a:r>
            <a:r>
              <a:rPr lang="en-GB" dirty="0" err="1" smtClean="0">
                <a:cs typeface="Arial" pitchFamily="34" charset="0"/>
              </a:rPr>
              <a:t>nedisponibila</a:t>
            </a:r>
            <a:r>
              <a:rPr lang="en-GB" dirty="0" smtClean="0">
                <a:cs typeface="Arial" pitchFamily="34" charset="0"/>
              </a:rPr>
              <a:t>, fie </a:t>
            </a:r>
            <a:r>
              <a:rPr lang="en-GB" dirty="0" err="1" smtClean="0">
                <a:cs typeface="Arial" pitchFamily="34" charset="0"/>
              </a:rPr>
              <a:t>neasignata</a:t>
            </a:r>
            <a:r>
              <a:rPr lang="en-GB" dirty="0" smtClean="0">
                <a:cs typeface="Arial" pitchFamily="34" charset="0"/>
              </a:rPr>
              <a:t>, </a:t>
            </a:r>
            <a:r>
              <a:rPr lang="en-GB" dirty="0" err="1" smtClean="0">
                <a:cs typeface="Arial" pitchFamily="34" charset="0"/>
              </a:rPr>
              <a:t>necunoscuta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sau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inaplicabila</a:t>
            </a:r>
            <a:r>
              <a:rPr lang="en-GB" dirty="0" smtClean="0">
                <a:cs typeface="Arial" pitchFamily="34" charset="0"/>
              </a:rPr>
              <a:t>. O </a:t>
            </a:r>
            <a:r>
              <a:rPr lang="en-GB" dirty="0" err="1" smtClean="0">
                <a:cs typeface="Arial" pitchFamily="34" charset="0"/>
              </a:rPr>
              <a:t>valoare</a:t>
            </a:r>
            <a:r>
              <a:rPr lang="en-GB" dirty="0" smtClean="0">
                <a:cs typeface="Arial" pitchFamily="34" charset="0"/>
              </a:rPr>
              <a:t> null nu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acelasi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lucru</a:t>
            </a:r>
            <a:r>
              <a:rPr lang="en-GB" dirty="0" smtClean="0">
                <a:cs typeface="Arial" pitchFamily="34" charset="0"/>
              </a:rPr>
              <a:t> cu un zero. Zero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un </a:t>
            </a:r>
            <a:r>
              <a:rPr lang="en-GB" dirty="0" err="1" smtClean="0">
                <a:cs typeface="Arial" pitchFamily="34" charset="0"/>
              </a:rPr>
              <a:t>numar</a:t>
            </a:r>
            <a:r>
              <a:rPr lang="en-GB" dirty="0" smtClean="0">
                <a:cs typeface="Arial" pitchFamily="34" charset="0"/>
              </a:rPr>
              <a:t> . </a:t>
            </a:r>
            <a:r>
              <a:rPr lang="en-GB" dirty="0" err="1" smtClean="0">
                <a:cs typeface="Arial" pitchFamily="34" charset="0"/>
              </a:rPr>
              <a:t>Valorile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nule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ocupa</a:t>
            </a:r>
            <a:r>
              <a:rPr lang="en-GB" dirty="0" smtClean="0">
                <a:cs typeface="Arial" pitchFamily="34" charset="0"/>
              </a:rPr>
              <a:t> 1 byte de </a:t>
            </a:r>
            <a:r>
              <a:rPr lang="en-GB" dirty="0" smtClean="0">
                <a:cs typeface="Arial" pitchFamily="34" charset="0"/>
              </a:rPr>
              <a:t>capacitate </a:t>
            </a:r>
            <a:r>
              <a:rPr lang="en-GB" dirty="0" smtClean="0">
                <a:cs typeface="Arial" pitchFamily="34" charset="0"/>
              </a:rPr>
              <a:t>de </a:t>
            </a:r>
            <a:r>
              <a:rPr lang="en-GB" dirty="0" err="1" smtClean="0">
                <a:cs typeface="Arial" pitchFamily="34" charset="0"/>
              </a:rPr>
              <a:t>stocare</a:t>
            </a:r>
            <a:r>
              <a:rPr lang="en-GB" dirty="0" smtClean="0">
                <a:cs typeface="Arial" pitchFamily="34" charset="0"/>
              </a:rPr>
              <a:t> ‘</a:t>
            </a:r>
            <a:r>
              <a:rPr lang="en-GB" dirty="0" err="1" smtClean="0">
                <a:cs typeface="Arial" pitchFamily="34" charset="0"/>
              </a:rPr>
              <a:t>interna</a:t>
            </a:r>
            <a:r>
              <a:rPr lang="en-GB" dirty="0" smtClean="0">
                <a:cs typeface="Arial" pitchFamily="34" charset="0"/>
              </a:rPr>
              <a:t>’.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GB" dirty="0" err="1" smtClean="0">
                <a:cs typeface="Arial" pitchFamily="34" charset="0"/>
              </a:rPr>
              <a:t>Comparati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rezultatele</a:t>
            </a:r>
            <a:r>
              <a:rPr lang="en-GB" dirty="0" smtClean="0">
                <a:cs typeface="Arial" pitchFamily="34" charset="0"/>
              </a:rPr>
              <a:t>: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SQL&gt; SELECT  FIRST_NAME, SALARY*12 + COMMISSION_PCT REM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pPr lvl="1"/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FROM EMPLOYEES;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  <a:p>
            <a:pPr lvl="1"/>
            <a:r>
              <a:rPr lang="en-GB" dirty="0" smtClean="0">
                <a:cs typeface="Arial" pitchFamily="34" charset="0"/>
              </a:rPr>
              <a:t>Cu </a:t>
            </a:r>
            <a:r>
              <a:rPr lang="en-GB" dirty="0" err="1" smtClean="0">
                <a:cs typeface="Arial" pitchFamily="34" charset="0"/>
              </a:rPr>
              <a:t>rezultatele</a:t>
            </a:r>
            <a:r>
              <a:rPr lang="en-GB" dirty="0" smtClean="0">
                <a:cs typeface="Arial" pitchFamily="34" charset="0"/>
              </a:rPr>
              <a:t>:</a:t>
            </a:r>
            <a:endParaRPr lang="en-US" dirty="0" smtClean="0">
              <a:cs typeface="Arial" pitchFamily="34" charset="0"/>
            </a:endParaRPr>
          </a:p>
          <a:p>
            <a:pPr lvl="1"/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SQL&gt; </a:t>
            </a:r>
            <a:r>
              <a:rPr lang="en-US" sz="1200" dirty="0" smtClean="0">
                <a:solidFill>
                  <a:schemeClr val="tx2"/>
                </a:solidFill>
                <a:cs typeface="Arial" pitchFamily="34" charset="0"/>
              </a:rPr>
              <a:t>SELECT  FIRST_NAME, SALARY*12 + NVL(COMMISSION_PCT , 0) REM</a:t>
            </a:r>
          </a:p>
          <a:p>
            <a:pPr lvl="1"/>
            <a:r>
              <a:rPr lang="en-GB" sz="1200" dirty="0" smtClean="0">
                <a:solidFill>
                  <a:schemeClr val="tx2"/>
                </a:solidFill>
                <a:cs typeface="Arial" pitchFamily="34" charset="0"/>
              </a:rPr>
              <a:t>FROM EMPLOYEES;</a:t>
            </a:r>
            <a:endParaRPr lang="en-US" sz="1200" dirty="0" smtClean="0">
              <a:solidFill>
                <a:schemeClr val="tx2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6. </a:t>
            </a:r>
            <a:r>
              <a:rPr lang="en-US" dirty="0" err="1" smtClean="0"/>
              <a:t>Functii</a:t>
            </a:r>
            <a:r>
              <a:rPr lang="en-US" dirty="0" smtClean="0"/>
              <a:t> single-row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6. </a:t>
            </a:r>
            <a:r>
              <a:rPr lang="en-US" dirty="0" err="1" smtClean="0"/>
              <a:t>Functii</a:t>
            </a:r>
            <a:r>
              <a:rPr lang="en-US" dirty="0" smtClean="0"/>
              <a:t> single-row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889333"/>
            <a:ext cx="4114799" cy="269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76800" y="990600"/>
            <a:ext cx="3733800" cy="46320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cs typeface="Arial" pitchFamily="34" charset="0"/>
              </a:rPr>
              <a:t>Ce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sunt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functiile</a:t>
            </a:r>
            <a:r>
              <a:rPr lang="en-US" b="1" dirty="0" smtClean="0">
                <a:cs typeface="Arial" pitchFamily="34" charset="0"/>
              </a:rPr>
              <a:t> single-row?</a:t>
            </a:r>
          </a:p>
          <a:p>
            <a:pPr indent="117475">
              <a:spcAft>
                <a:spcPts val="300"/>
              </a:spcAft>
            </a:pPr>
            <a:endParaRPr lang="en-US" b="1" dirty="0" smtClean="0"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Manipuleaza</a:t>
            </a:r>
            <a:r>
              <a:rPr lang="en-US" dirty="0" smtClean="0">
                <a:cs typeface="Arial" pitchFamily="34" charset="0"/>
              </a:rPr>
              <a:t> date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Accepta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argumente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intorc</a:t>
            </a:r>
            <a:r>
              <a:rPr lang="en-US" dirty="0" smtClean="0">
                <a:cs typeface="Arial" pitchFamily="34" charset="0"/>
              </a:rPr>
              <a:t> o </a:t>
            </a:r>
            <a:r>
              <a:rPr lang="en-US" dirty="0" err="1" smtClean="0">
                <a:cs typeface="Arial" pitchFamily="34" charset="0"/>
              </a:rPr>
              <a:t>singura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valoare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Actioneaza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asupra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fiecarui</a:t>
            </a:r>
            <a:r>
              <a:rPr lang="en-US" dirty="0" smtClean="0">
                <a:cs typeface="Arial" pitchFamily="34" charset="0"/>
              </a:rPr>
              <a:t> rand </a:t>
            </a:r>
            <a:r>
              <a:rPr lang="en-US" dirty="0" err="1" smtClean="0">
                <a:cs typeface="Arial" pitchFamily="34" charset="0"/>
              </a:rPr>
              <a:t>interogat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Aduc</a:t>
            </a:r>
            <a:r>
              <a:rPr lang="en-US" dirty="0" smtClean="0">
                <a:cs typeface="Arial" pitchFamily="34" charset="0"/>
              </a:rPr>
              <a:t> un </a:t>
            </a:r>
            <a:r>
              <a:rPr lang="en-US" dirty="0" err="1" smtClean="0">
                <a:cs typeface="Arial" pitchFamily="34" charset="0"/>
              </a:rPr>
              <a:t>singur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rezultat</a:t>
            </a:r>
            <a:r>
              <a:rPr lang="en-US" dirty="0" smtClean="0">
                <a:cs typeface="Arial" pitchFamily="34" charset="0"/>
              </a:rPr>
              <a:t> per rand </a:t>
            </a:r>
            <a:r>
              <a:rPr lang="en-US" dirty="0" err="1" smtClean="0">
                <a:cs typeface="Arial" pitchFamily="34" charset="0"/>
              </a:rPr>
              <a:t>interogat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Pot </a:t>
            </a:r>
            <a:r>
              <a:rPr lang="en-US" dirty="0" err="1" smtClean="0">
                <a:cs typeface="Arial" pitchFamily="34" charset="0"/>
              </a:rPr>
              <a:t>modifica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tipul</a:t>
            </a:r>
            <a:r>
              <a:rPr lang="en-US" dirty="0" smtClean="0">
                <a:cs typeface="Arial" pitchFamily="34" charset="0"/>
              </a:rPr>
              <a:t> de data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Pot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imbricate (nested)</a:t>
            </a:r>
          </a:p>
          <a:p>
            <a:pPr marL="117475" indent="227013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Argumentele</a:t>
            </a:r>
            <a:r>
              <a:rPr lang="en-US" dirty="0" smtClean="0">
                <a:cs typeface="Arial" pitchFamily="34" charset="0"/>
              </a:rPr>
              <a:t> pot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coloane</a:t>
            </a:r>
            <a:r>
              <a:rPr lang="en-US" dirty="0" smtClean="0">
                <a:cs typeface="Arial" pitchFamily="34" charset="0"/>
              </a:rPr>
              <a:t> ale </a:t>
            </a:r>
            <a:r>
              <a:rPr lang="en-US" dirty="0" err="1" smtClean="0">
                <a:cs typeface="Arial" pitchFamily="34" charset="0"/>
              </a:rPr>
              <a:t>unei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tabele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expresii</a:t>
            </a:r>
            <a:endParaRPr lang="en-US" dirty="0" smtClean="0"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250771"/>
            <a:ext cx="4175760" cy="176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6. </a:t>
            </a:r>
            <a:r>
              <a:rPr lang="en-US" dirty="0" err="1" smtClean="0"/>
              <a:t>Functii</a:t>
            </a:r>
            <a:r>
              <a:rPr lang="en-US" dirty="0" smtClean="0"/>
              <a:t> single-row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990600"/>
            <a:ext cx="3624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917131"/>
            <a:ext cx="4105275" cy="213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3875" y="3200400"/>
            <a:ext cx="4352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6. </a:t>
            </a:r>
            <a:r>
              <a:rPr lang="en-US" dirty="0" err="1" smtClean="0"/>
              <a:t>Functii</a:t>
            </a:r>
            <a:r>
              <a:rPr lang="en-US" dirty="0" smtClean="0"/>
              <a:t> single-row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555" y="3124200"/>
            <a:ext cx="505174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1"/>
            <a:ext cx="4495800" cy="212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914400"/>
            <a:ext cx="2971800" cy="210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" y="3733800"/>
            <a:ext cx="250109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6. </a:t>
            </a:r>
            <a:r>
              <a:rPr lang="en-US" dirty="0" err="1" smtClean="0"/>
              <a:t>Functii</a:t>
            </a:r>
            <a:r>
              <a:rPr lang="en-US" dirty="0" smtClean="0"/>
              <a:t> single-row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23925"/>
            <a:ext cx="54102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75" y="4038600"/>
            <a:ext cx="3733800" cy="173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075" y="3982680"/>
            <a:ext cx="3438525" cy="218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1. </a:t>
            </a:r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990600"/>
            <a:ext cx="7848600" cy="47936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Ce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este</a:t>
            </a:r>
            <a:r>
              <a:rPr lang="en-US" sz="2000" b="1" dirty="0" smtClean="0">
                <a:cs typeface="Arial" pitchFamily="34" charset="0"/>
              </a:rPr>
              <a:t> o </a:t>
            </a:r>
            <a:r>
              <a:rPr lang="en-US" sz="2000" b="1" dirty="0" err="1" smtClean="0">
                <a:cs typeface="Arial" pitchFamily="34" charset="0"/>
              </a:rPr>
              <a:t>baza</a:t>
            </a:r>
            <a:r>
              <a:rPr lang="en-US" sz="2000" b="1" dirty="0" smtClean="0">
                <a:cs typeface="Arial" pitchFamily="34" charset="0"/>
              </a:rPr>
              <a:t> de date?</a:t>
            </a:r>
          </a:p>
          <a:p>
            <a:pPr>
              <a:spcAft>
                <a:spcPts val="300"/>
              </a:spcAft>
            </a:pPr>
            <a:endParaRPr lang="en-US" sz="2000" dirty="0" smtClean="0">
              <a:cs typeface="Arial" pitchFamily="34" charset="0"/>
            </a:endParaRPr>
          </a:p>
          <a:p>
            <a:pPr indent="461963" algn="just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O </a:t>
            </a:r>
            <a:r>
              <a:rPr lang="en-US" dirty="0" err="1" smtClean="0">
                <a:cs typeface="Arial" pitchFamily="34" charset="0"/>
              </a:rPr>
              <a:t>baza</a:t>
            </a:r>
            <a:r>
              <a:rPr lang="en-US" dirty="0" smtClean="0">
                <a:cs typeface="Arial" pitchFamily="34" charset="0"/>
              </a:rPr>
              <a:t> de date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este</a:t>
            </a:r>
            <a:r>
              <a:rPr lang="en-US" dirty="0" smtClean="0">
                <a:cs typeface="Arial" pitchFamily="34" charset="0"/>
              </a:rPr>
              <a:t> o </a:t>
            </a:r>
            <a:r>
              <a:rPr lang="en-US" dirty="0" err="1" smtClean="0">
                <a:cs typeface="Arial" pitchFamily="34" charset="0"/>
              </a:rPr>
              <a:t>colectie</a:t>
            </a:r>
            <a:r>
              <a:rPr lang="en-US" dirty="0" smtClean="0">
                <a:cs typeface="Arial" pitchFamily="34" charset="0"/>
              </a:rPr>
              <a:t> de date </a:t>
            </a:r>
            <a:r>
              <a:rPr lang="en-US" dirty="0" err="1" smtClean="0">
                <a:cs typeface="Arial" pitchFamily="34" charset="0"/>
              </a:rPr>
              <a:t>creata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mentinuta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computerizat</a:t>
            </a:r>
            <a:r>
              <a:rPr lang="en-US" dirty="0" smtClean="0">
                <a:cs typeface="Arial" pitchFamily="34" charset="0"/>
              </a:rPr>
              <a:t>, care </a:t>
            </a:r>
            <a:r>
              <a:rPr lang="en-US" dirty="0" err="1" smtClean="0">
                <a:cs typeface="Arial" pitchFamily="34" charset="0"/>
              </a:rPr>
              <a:t>permite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operatii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manipulare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asupra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acestor</a:t>
            </a:r>
            <a:r>
              <a:rPr lang="en-US" dirty="0" smtClean="0">
                <a:cs typeface="Arial" pitchFamily="34" charset="0"/>
              </a:rPr>
              <a:t> date.</a:t>
            </a:r>
          </a:p>
          <a:p>
            <a:pPr indent="461963" algn="just">
              <a:spcAft>
                <a:spcPts val="300"/>
              </a:spcAft>
            </a:pPr>
            <a:r>
              <a:rPr lang="en-US" dirty="0" err="1" smtClean="0">
                <a:cs typeface="Arial" pitchFamily="34" charset="0"/>
              </a:rPr>
              <a:t>Baza</a:t>
            </a:r>
            <a:r>
              <a:rPr lang="en-US" dirty="0" smtClean="0">
                <a:cs typeface="Arial" pitchFamily="34" charset="0"/>
              </a:rPr>
              <a:t> de date Oracle </a:t>
            </a:r>
            <a:r>
              <a:rPr lang="en-US" dirty="0" err="1" smtClean="0">
                <a:cs typeface="Arial" pitchFamily="34" charset="0"/>
              </a:rPr>
              <a:t>este</a:t>
            </a:r>
            <a:r>
              <a:rPr lang="en-US" dirty="0" smtClean="0">
                <a:cs typeface="Arial" pitchFamily="34" charset="0"/>
              </a:rPr>
              <a:t> o </a:t>
            </a:r>
            <a:r>
              <a:rPr lang="en-US" dirty="0" err="1" smtClean="0">
                <a:cs typeface="Arial" pitchFamily="34" charset="0"/>
              </a:rPr>
              <a:t>baza</a:t>
            </a:r>
            <a:r>
              <a:rPr lang="en-US" dirty="0" smtClean="0">
                <a:cs typeface="Arial" pitchFamily="34" charset="0"/>
              </a:rPr>
              <a:t> de date </a:t>
            </a:r>
            <a:r>
              <a:rPr lang="en-US" dirty="0" err="1" smtClean="0">
                <a:cs typeface="Arial" pitchFamily="34" charset="0"/>
              </a:rPr>
              <a:t>relationala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RDBMS (</a:t>
            </a:r>
            <a:r>
              <a:rPr lang="en-US" u="sng" dirty="0" smtClean="0">
                <a:cs typeface="Arial" pitchFamily="34" charset="0"/>
              </a:rPr>
              <a:t>R</a:t>
            </a:r>
            <a:r>
              <a:rPr lang="en-US" dirty="0" smtClean="0">
                <a:cs typeface="Arial" pitchFamily="34" charset="0"/>
              </a:rPr>
              <a:t>elational </a:t>
            </a:r>
            <a:r>
              <a:rPr lang="en-US" u="sng" dirty="0" err="1" smtClean="0">
                <a:cs typeface="Arial" pitchFamily="34" charset="0"/>
              </a:rPr>
              <a:t>D</a:t>
            </a:r>
            <a:r>
              <a:rPr lang="en-US" dirty="0" err="1" smtClean="0">
                <a:cs typeface="Arial" pitchFamily="34" charset="0"/>
              </a:rPr>
              <a:t>ata</a:t>
            </a:r>
            <a:r>
              <a:rPr lang="en-US" u="sng" dirty="0" err="1" smtClean="0">
                <a:cs typeface="Arial" pitchFamily="34" charset="0"/>
              </a:rPr>
              <a:t>B</a:t>
            </a:r>
            <a:r>
              <a:rPr lang="en-US" dirty="0" err="1" smtClean="0">
                <a:cs typeface="Arial" pitchFamily="34" charset="0"/>
              </a:rPr>
              <a:t>ase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u="sng" dirty="0" smtClean="0">
                <a:cs typeface="Arial" pitchFamily="34" charset="0"/>
              </a:rPr>
              <a:t>M</a:t>
            </a:r>
            <a:r>
              <a:rPr lang="en-US" dirty="0" smtClean="0">
                <a:cs typeface="Arial" pitchFamily="34" charset="0"/>
              </a:rPr>
              <a:t>anagement </a:t>
            </a:r>
            <a:r>
              <a:rPr lang="en-US" u="sng" dirty="0" smtClean="0">
                <a:cs typeface="Arial" pitchFamily="34" charset="0"/>
              </a:rPr>
              <a:t>S</a:t>
            </a:r>
            <a:r>
              <a:rPr lang="en-US" dirty="0" smtClean="0">
                <a:cs typeface="Arial" pitchFamily="34" charset="0"/>
              </a:rPr>
              <a:t>ystem). </a:t>
            </a:r>
          </a:p>
          <a:p>
            <a:pPr indent="461963" algn="just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 indent="461963" algn="just">
              <a:spcAft>
                <a:spcPts val="300"/>
              </a:spcAft>
            </a:pPr>
            <a:endParaRPr lang="en-US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Ce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este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modelul</a:t>
            </a:r>
            <a:r>
              <a:rPr lang="en-US" sz="2000" b="1" dirty="0" smtClean="0">
                <a:cs typeface="Arial" pitchFamily="34" charset="0"/>
              </a:rPr>
              <a:t> relational?</a:t>
            </a:r>
          </a:p>
          <a:p>
            <a:pPr>
              <a:spcAft>
                <a:spcPts val="300"/>
              </a:spcAft>
            </a:pPr>
            <a:endParaRPr lang="en-US" sz="2000" dirty="0" smtClean="0">
              <a:cs typeface="Arial" pitchFamily="34" charset="0"/>
            </a:endParaRPr>
          </a:p>
          <a:p>
            <a:pPr marL="227013" lvl="0" indent="342900" algn="just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cs typeface="Arial" pitchFamily="34" charset="0"/>
              </a:rPr>
              <a:t>O </a:t>
            </a:r>
            <a:r>
              <a:rPr lang="en-US" dirty="0" err="1" smtClean="0">
                <a:cs typeface="Arial" pitchFamily="34" charset="0"/>
              </a:rPr>
              <a:t>colectie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obiecte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relatii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stocheaza</a:t>
            </a:r>
            <a:r>
              <a:rPr lang="en-US" dirty="0" smtClean="0">
                <a:cs typeface="Arial" pitchFamily="34" charset="0"/>
              </a:rPr>
              <a:t> date. In </a:t>
            </a:r>
            <a:r>
              <a:rPr lang="en-US" dirty="0" err="1" smtClean="0">
                <a:cs typeface="Arial" pitchFamily="34" charset="0"/>
              </a:rPr>
              <a:t>cazul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nostru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relatiile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sunt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tabelele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err="1" smtClean="0">
                <a:cs typeface="Arial" pitchFamily="34" charset="0"/>
              </a:rPr>
              <a:t>organizate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randuri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coloane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marL="227013" lvl="0" indent="342900" algn="just">
              <a:spcAft>
                <a:spcPts val="300"/>
              </a:spcAft>
              <a:buFont typeface="+mj-lt"/>
              <a:buAutoNum type="arabicPeriod"/>
            </a:pPr>
            <a:r>
              <a:rPr lang="en-US" dirty="0" smtClean="0">
                <a:cs typeface="Arial" pitchFamily="34" charset="0"/>
              </a:rPr>
              <a:t>Un set de </a:t>
            </a:r>
            <a:r>
              <a:rPr lang="en-US" dirty="0" err="1" smtClean="0">
                <a:cs typeface="Arial" pitchFamily="34" charset="0"/>
              </a:rPr>
              <a:t>operatii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actioneaza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asupra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relatiilor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crea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alte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relatii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pPr marL="227013" lvl="0" indent="342900" algn="just">
              <a:spcAft>
                <a:spcPts val="300"/>
              </a:spcAft>
              <a:buFont typeface="+mj-lt"/>
              <a:buAutoNum type="arabicPeriod"/>
            </a:pPr>
            <a:r>
              <a:rPr lang="en-US" dirty="0" err="1" smtClean="0">
                <a:cs typeface="Arial" pitchFamily="34" charset="0"/>
              </a:rPr>
              <a:t>Asigura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integritatea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datelor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acuratete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consistenta</a:t>
            </a:r>
            <a:r>
              <a:rPr lang="en-US" dirty="0" smtClean="0">
                <a:cs typeface="Arial" pitchFamily="34" charset="0"/>
              </a:rPr>
              <a:t>.</a:t>
            </a:r>
            <a:endParaRPr lang="en-US" dirty="0" smtClean="0"/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6. </a:t>
            </a:r>
            <a:r>
              <a:rPr lang="en-US" dirty="0" err="1" smtClean="0"/>
              <a:t>Functii</a:t>
            </a:r>
            <a:r>
              <a:rPr lang="en-US" dirty="0" smtClean="0"/>
              <a:t> single-row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958" y="1447800"/>
            <a:ext cx="347404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9979" y="881896"/>
            <a:ext cx="4267200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TO_CHAR</a:t>
            </a:r>
            <a:endParaRPr lang="en-US" dirty="0" smtClean="0">
              <a:cs typeface="Arial" pitchFamily="34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cs typeface="Arial" pitchFamily="34" charset="0"/>
              </a:rPr>
              <a:t>to_char</a:t>
            </a:r>
            <a:r>
              <a:rPr lang="en-US" dirty="0" smtClean="0">
                <a:cs typeface="Arial" pitchFamily="34" charset="0"/>
              </a:rPr>
              <a:t>(</a:t>
            </a:r>
            <a:r>
              <a:rPr lang="en-US" dirty="0" err="1" smtClean="0">
                <a:cs typeface="Arial" pitchFamily="34" charset="0"/>
              </a:rPr>
              <a:t>valoare</a:t>
            </a:r>
            <a:r>
              <a:rPr lang="en-US" dirty="0" smtClean="0">
                <a:cs typeface="Arial" pitchFamily="34" charset="0"/>
              </a:rPr>
              <a:t>[,[</a:t>
            </a:r>
            <a:r>
              <a:rPr lang="en-US" i="1" dirty="0" err="1" smtClean="0">
                <a:cs typeface="Arial" pitchFamily="34" charset="0"/>
              </a:rPr>
              <a:t>fmt</a:t>
            </a:r>
            <a:r>
              <a:rPr lang="en-US" dirty="0" smtClean="0">
                <a:cs typeface="Arial" pitchFamily="34" charset="0"/>
              </a:rPr>
              <a:t>],[</a:t>
            </a:r>
            <a:r>
              <a:rPr lang="en-US" i="1" dirty="0" err="1" smtClean="0">
                <a:cs typeface="Arial" pitchFamily="34" charset="0"/>
              </a:rPr>
              <a:t>nls_lang</a:t>
            </a:r>
            <a:r>
              <a:rPr lang="en-US" dirty="0" smtClean="0">
                <a:cs typeface="Arial" pitchFamily="34" charset="0"/>
              </a:rPr>
              <a:t>]])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i="1" dirty="0" err="1" smtClean="0">
                <a:cs typeface="Arial" pitchFamily="34" charset="0"/>
              </a:rPr>
              <a:t>fmt</a:t>
            </a:r>
            <a:r>
              <a:rPr lang="en-US" dirty="0" smtClean="0">
                <a:cs typeface="Arial" pitchFamily="34" charset="0"/>
              </a:rPr>
              <a:t> 	– </a:t>
            </a:r>
            <a:r>
              <a:rPr lang="en-US" dirty="0" err="1" smtClean="0">
                <a:cs typeface="Arial" pitchFamily="34" charset="0"/>
              </a:rPr>
              <a:t>masca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formatare</a:t>
            </a:r>
            <a:endParaRPr lang="en-US" dirty="0" smtClean="0">
              <a:cs typeface="Arial" pitchFamily="34" charset="0"/>
            </a:endParaRPr>
          </a:p>
          <a:p>
            <a:r>
              <a:rPr lang="en-US" i="1" dirty="0" err="1" smtClean="0">
                <a:cs typeface="Arial" pitchFamily="34" charset="0"/>
              </a:rPr>
              <a:t>nls_lang</a:t>
            </a:r>
            <a:r>
              <a:rPr lang="en-US" i="1" dirty="0" smtClean="0">
                <a:cs typeface="Arial" pitchFamily="34" charset="0"/>
              </a:rPr>
              <a:t> – </a:t>
            </a:r>
            <a:r>
              <a:rPr lang="en-US" i="1" dirty="0" err="1" smtClean="0">
                <a:cs typeface="Arial" pitchFamily="34" charset="0"/>
              </a:rPr>
              <a:t>limba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folosita</a:t>
            </a:r>
            <a:r>
              <a:rPr lang="en-US" i="1" dirty="0" smtClean="0">
                <a:cs typeface="Arial" pitchFamily="34" charset="0"/>
              </a:rPr>
              <a:t> de </a:t>
            </a:r>
            <a:r>
              <a:rPr lang="en-US" i="1" dirty="0" err="1" smtClean="0">
                <a:cs typeface="Arial" pitchFamily="34" charset="0"/>
              </a:rPr>
              <a:t>formatare</a:t>
            </a:r>
            <a:r>
              <a:rPr lang="en-US" i="1" dirty="0" smtClean="0">
                <a:cs typeface="Arial" pitchFamily="34" charset="0"/>
              </a:rPr>
              <a:t> (V$NLS_PARAMETERS)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066800"/>
            <a:ext cx="36917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Arial" pitchFamily="34" charset="0"/>
              </a:rPr>
              <a:t>Masti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formatare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datei</a:t>
            </a:r>
            <a:endParaRPr lang="en-US" dirty="0"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979" y="2819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Arial" pitchFamily="34" charset="0"/>
              </a:rPr>
              <a:t>Masti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formatare</a:t>
            </a:r>
            <a:r>
              <a:rPr lang="en-US" dirty="0" smtClean="0">
                <a:cs typeface="Arial" pitchFamily="34" charset="0"/>
              </a:rPr>
              <a:t> a </a:t>
            </a:r>
            <a:r>
              <a:rPr lang="en-US" dirty="0" err="1" smtClean="0">
                <a:cs typeface="Arial" pitchFamily="34" charset="0"/>
              </a:rPr>
              <a:t>numerelor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778" y="3200400"/>
            <a:ext cx="46254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6. </a:t>
            </a:r>
            <a:r>
              <a:rPr lang="en-US" dirty="0" err="1" smtClean="0"/>
              <a:t>Functii</a:t>
            </a:r>
            <a:r>
              <a:rPr lang="en-US" dirty="0" smtClean="0"/>
              <a:t> single-row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9906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246" y="2895600"/>
            <a:ext cx="373670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" y="881896"/>
            <a:ext cx="4267200" cy="23391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TO_DATE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cs typeface="Arial" pitchFamily="34" charset="0"/>
              </a:rPr>
              <a:t>to_date</a:t>
            </a:r>
            <a:r>
              <a:rPr lang="en-US" dirty="0" smtClean="0">
                <a:cs typeface="Arial" pitchFamily="34" charset="0"/>
              </a:rPr>
              <a:t>(</a:t>
            </a:r>
            <a:r>
              <a:rPr lang="en-US" dirty="0" err="1" smtClean="0">
                <a:cs typeface="Arial" pitchFamily="34" charset="0"/>
              </a:rPr>
              <a:t>valoare</a:t>
            </a:r>
            <a:r>
              <a:rPr lang="en-US" dirty="0" smtClean="0">
                <a:cs typeface="Arial" pitchFamily="34" charset="0"/>
              </a:rPr>
              <a:t>[,[</a:t>
            </a:r>
            <a:r>
              <a:rPr lang="en-US" i="1" dirty="0" err="1" smtClean="0">
                <a:cs typeface="Arial" pitchFamily="34" charset="0"/>
              </a:rPr>
              <a:t>fmt</a:t>
            </a:r>
            <a:r>
              <a:rPr lang="en-US" dirty="0" smtClean="0">
                <a:cs typeface="Arial" pitchFamily="34" charset="0"/>
              </a:rPr>
              <a:t>],[</a:t>
            </a:r>
            <a:r>
              <a:rPr lang="en-US" i="1" dirty="0" err="1" smtClean="0">
                <a:cs typeface="Arial" pitchFamily="34" charset="0"/>
              </a:rPr>
              <a:t>nls_lang</a:t>
            </a:r>
            <a:r>
              <a:rPr lang="en-US" dirty="0" smtClean="0">
                <a:cs typeface="Arial" pitchFamily="34" charset="0"/>
              </a:rPr>
              <a:t>]])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err="1" smtClean="0">
                <a:cs typeface="Arial" pitchFamily="34" charset="0"/>
              </a:rPr>
              <a:t>valoare</a:t>
            </a:r>
            <a:r>
              <a:rPr lang="en-US" dirty="0" smtClean="0">
                <a:cs typeface="Arial" pitchFamily="34" charset="0"/>
              </a:rPr>
              <a:t> 	– </a:t>
            </a:r>
            <a:r>
              <a:rPr lang="en-US" dirty="0" err="1" smtClean="0">
                <a:cs typeface="Arial" pitchFamily="34" charset="0"/>
              </a:rPr>
              <a:t>poate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doar</a:t>
            </a:r>
            <a:r>
              <a:rPr lang="en-US" dirty="0" smtClean="0">
                <a:cs typeface="Arial" pitchFamily="34" charset="0"/>
              </a:rPr>
              <a:t> de tip sir de</a:t>
            </a:r>
          </a:p>
          <a:p>
            <a:r>
              <a:rPr lang="en-US" dirty="0" smtClean="0">
                <a:cs typeface="Arial" pitchFamily="34" charset="0"/>
              </a:rPr>
              <a:t>	</a:t>
            </a:r>
            <a:r>
              <a:rPr lang="en-US" dirty="0" err="1" smtClean="0">
                <a:cs typeface="Arial" pitchFamily="34" charset="0"/>
              </a:rPr>
              <a:t>caractere</a:t>
            </a:r>
            <a:endParaRPr lang="en-US" i="1" dirty="0" smtClean="0">
              <a:cs typeface="Arial" pitchFamily="34" charset="0"/>
            </a:endParaRPr>
          </a:p>
          <a:p>
            <a:r>
              <a:rPr lang="en-US" i="1" dirty="0" err="1" smtClean="0">
                <a:cs typeface="Arial" pitchFamily="34" charset="0"/>
              </a:rPr>
              <a:t>fmt</a:t>
            </a:r>
            <a:r>
              <a:rPr lang="en-US" dirty="0" smtClean="0">
                <a:cs typeface="Arial" pitchFamily="34" charset="0"/>
              </a:rPr>
              <a:t> 	– </a:t>
            </a:r>
            <a:r>
              <a:rPr lang="en-US" dirty="0" err="1" smtClean="0">
                <a:cs typeface="Arial" pitchFamily="34" charset="0"/>
              </a:rPr>
              <a:t>masca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formatare</a:t>
            </a:r>
            <a:endParaRPr lang="en-US" dirty="0" smtClean="0">
              <a:cs typeface="Arial" pitchFamily="34" charset="0"/>
            </a:endParaRPr>
          </a:p>
          <a:p>
            <a:r>
              <a:rPr lang="en-US" i="1" dirty="0" err="1" smtClean="0">
                <a:cs typeface="Arial" pitchFamily="34" charset="0"/>
              </a:rPr>
              <a:t>nls_lang</a:t>
            </a:r>
            <a:r>
              <a:rPr lang="en-US" i="1" dirty="0" smtClean="0">
                <a:cs typeface="Arial" pitchFamily="34" charset="0"/>
              </a:rPr>
              <a:t> – </a:t>
            </a:r>
            <a:r>
              <a:rPr lang="en-US" i="1" dirty="0" err="1" smtClean="0">
                <a:cs typeface="Arial" pitchFamily="34" charset="0"/>
              </a:rPr>
              <a:t>limba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folosita</a:t>
            </a:r>
            <a:r>
              <a:rPr lang="en-US" i="1" dirty="0" smtClean="0">
                <a:cs typeface="Arial" pitchFamily="34" charset="0"/>
              </a:rPr>
              <a:t> de </a:t>
            </a:r>
            <a:r>
              <a:rPr lang="en-US" i="1" dirty="0" err="1" smtClean="0">
                <a:cs typeface="Arial" pitchFamily="34" charset="0"/>
              </a:rPr>
              <a:t>formatare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3452098"/>
            <a:ext cx="4267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rial" pitchFamily="34" charset="0"/>
              </a:rPr>
              <a:t>TO_NUMBER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cs typeface="Arial" pitchFamily="34" charset="0"/>
              </a:rPr>
              <a:t>to_number</a:t>
            </a:r>
            <a:r>
              <a:rPr lang="en-US" dirty="0" smtClean="0">
                <a:cs typeface="Arial" pitchFamily="34" charset="0"/>
              </a:rPr>
              <a:t>(</a:t>
            </a:r>
            <a:r>
              <a:rPr lang="en-US" dirty="0" err="1" smtClean="0">
                <a:cs typeface="Arial" pitchFamily="34" charset="0"/>
              </a:rPr>
              <a:t>valoare</a:t>
            </a:r>
            <a:r>
              <a:rPr lang="en-US" dirty="0" smtClean="0">
                <a:cs typeface="Arial" pitchFamily="34" charset="0"/>
              </a:rPr>
              <a:t>[,[</a:t>
            </a:r>
            <a:r>
              <a:rPr lang="en-US" i="1" dirty="0" err="1" smtClean="0">
                <a:cs typeface="Arial" pitchFamily="34" charset="0"/>
              </a:rPr>
              <a:t>fmt</a:t>
            </a:r>
            <a:r>
              <a:rPr lang="en-US" dirty="0" smtClean="0">
                <a:cs typeface="Arial" pitchFamily="34" charset="0"/>
              </a:rPr>
              <a:t>],[</a:t>
            </a:r>
            <a:r>
              <a:rPr lang="en-US" i="1" dirty="0" err="1" smtClean="0">
                <a:cs typeface="Arial" pitchFamily="34" charset="0"/>
              </a:rPr>
              <a:t>nls_lang</a:t>
            </a:r>
            <a:r>
              <a:rPr lang="en-US" dirty="0" smtClean="0">
                <a:cs typeface="Arial" pitchFamily="34" charset="0"/>
              </a:rPr>
              <a:t>]])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err="1" smtClean="0">
                <a:cs typeface="Arial" pitchFamily="34" charset="0"/>
              </a:rPr>
              <a:t>valoare</a:t>
            </a:r>
            <a:r>
              <a:rPr lang="en-US" dirty="0" smtClean="0">
                <a:cs typeface="Arial" pitchFamily="34" charset="0"/>
              </a:rPr>
              <a:t> 	– </a:t>
            </a:r>
            <a:r>
              <a:rPr lang="en-US" dirty="0" err="1" smtClean="0">
                <a:cs typeface="Arial" pitchFamily="34" charset="0"/>
              </a:rPr>
              <a:t>poate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doar</a:t>
            </a:r>
            <a:r>
              <a:rPr lang="en-US" dirty="0" smtClean="0">
                <a:cs typeface="Arial" pitchFamily="34" charset="0"/>
              </a:rPr>
              <a:t> de tip sir de</a:t>
            </a:r>
          </a:p>
          <a:p>
            <a:r>
              <a:rPr lang="en-US" dirty="0" smtClean="0">
                <a:cs typeface="Arial" pitchFamily="34" charset="0"/>
              </a:rPr>
              <a:t>	</a:t>
            </a:r>
            <a:r>
              <a:rPr lang="en-US" dirty="0" err="1" smtClean="0">
                <a:cs typeface="Arial" pitchFamily="34" charset="0"/>
              </a:rPr>
              <a:t>caractere</a:t>
            </a:r>
            <a:endParaRPr lang="en-US" i="1" dirty="0" smtClean="0">
              <a:cs typeface="Arial" pitchFamily="34" charset="0"/>
            </a:endParaRPr>
          </a:p>
          <a:p>
            <a:r>
              <a:rPr lang="en-US" i="1" dirty="0" err="1" smtClean="0">
                <a:cs typeface="Arial" pitchFamily="34" charset="0"/>
              </a:rPr>
              <a:t>fmt</a:t>
            </a:r>
            <a:r>
              <a:rPr lang="en-US" dirty="0" smtClean="0">
                <a:cs typeface="Arial" pitchFamily="34" charset="0"/>
              </a:rPr>
              <a:t> 	– </a:t>
            </a:r>
            <a:r>
              <a:rPr lang="en-US" dirty="0" err="1" smtClean="0">
                <a:cs typeface="Arial" pitchFamily="34" charset="0"/>
              </a:rPr>
              <a:t>masca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formatare</a:t>
            </a:r>
            <a:endParaRPr lang="en-US" dirty="0" smtClean="0">
              <a:cs typeface="Arial" pitchFamily="34" charset="0"/>
            </a:endParaRPr>
          </a:p>
          <a:p>
            <a:r>
              <a:rPr lang="en-US" i="1" dirty="0" err="1" smtClean="0">
                <a:cs typeface="Arial" pitchFamily="34" charset="0"/>
              </a:rPr>
              <a:t>nls_lang</a:t>
            </a:r>
            <a:r>
              <a:rPr lang="en-US" i="1" dirty="0" smtClean="0">
                <a:cs typeface="Arial" pitchFamily="34" charset="0"/>
              </a:rPr>
              <a:t> – </a:t>
            </a:r>
            <a:r>
              <a:rPr lang="en-US" i="1" dirty="0" err="1" smtClean="0">
                <a:cs typeface="Arial" pitchFamily="34" charset="0"/>
              </a:rPr>
              <a:t>limba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folosita</a:t>
            </a:r>
            <a:r>
              <a:rPr lang="en-US" i="1" dirty="0" smtClean="0">
                <a:cs typeface="Arial" pitchFamily="34" charset="0"/>
              </a:rPr>
              <a:t> de </a:t>
            </a:r>
            <a:r>
              <a:rPr lang="en-US" i="1" dirty="0" err="1" smtClean="0">
                <a:cs typeface="Arial" pitchFamily="34" charset="0"/>
              </a:rPr>
              <a:t>formatare</a:t>
            </a:r>
            <a:endParaRPr lang="en-US" sz="1600" dirty="0">
              <a:cs typeface="Arial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415" y="990600"/>
            <a:ext cx="415778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6. </a:t>
            </a:r>
            <a:r>
              <a:rPr lang="en-US" dirty="0" err="1" smtClean="0"/>
              <a:t>Functii</a:t>
            </a:r>
            <a:r>
              <a:rPr lang="en-US" dirty="0" smtClean="0"/>
              <a:t> single-row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990600"/>
            <a:ext cx="396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0"/>
            <a:ext cx="4014787" cy="225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838200"/>
            <a:ext cx="397196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724400"/>
            <a:ext cx="2168925" cy="110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3962400" y="1879937"/>
            <a:ext cx="4572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cs typeface="Arial" pitchFamily="34" charset="0"/>
              </a:rPr>
              <a:t>CASE </a:t>
            </a:r>
            <a:r>
              <a:rPr lang="en-US" sz="1200" b="1" i="1" dirty="0" err="1" smtClean="0">
                <a:cs typeface="Arial" pitchFamily="34" charset="0"/>
              </a:rPr>
              <a:t>expr</a:t>
            </a:r>
            <a:r>
              <a:rPr lang="en-US" sz="1200" b="1" i="1" dirty="0" smtClean="0">
                <a:cs typeface="Arial" pitchFamily="34" charset="0"/>
              </a:rPr>
              <a:t> WHEN comparison_expr1 THEN return_expr1</a:t>
            </a:r>
          </a:p>
          <a:p>
            <a:r>
              <a:rPr lang="en-US" sz="1200" b="1" dirty="0" smtClean="0">
                <a:cs typeface="Arial" pitchFamily="34" charset="0"/>
              </a:rPr>
              <a:t>[WHEN </a:t>
            </a:r>
            <a:r>
              <a:rPr lang="en-US" sz="1200" b="1" i="1" dirty="0" smtClean="0">
                <a:cs typeface="Arial" pitchFamily="34" charset="0"/>
              </a:rPr>
              <a:t>comparison_expr2 THEN return_expr2</a:t>
            </a:r>
          </a:p>
          <a:p>
            <a:r>
              <a:rPr lang="en-US" sz="1200" b="1" dirty="0" smtClean="0">
                <a:cs typeface="Arial" pitchFamily="34" charset="0"/>
              </a:rPr>
              <a:t>WHEN </a:t>
            </a:r>
            <a:r>
              <a:rPr lang="en-US" sz="1200" b="1" i="1" dirty="0" err="1" smtClean="0">
                <a:cs typeface="Arial" pitchFamily="34" charset="0"/>
              </a:rPr>
              <a:t>comparison_exprn</a:t>
            </a:r>
            <a:r>
              <a:rPr lang="en-US" sz="1200" b="1" i="1" dirty="0" smtClean="0">
                <a:cs typeface="Arial" pitchFamily="34" charset="0"/>
              </a:rPr>
              <a:t> THEN </a:t>
            </a:r>
            <a:r>
              <a:rPr lang="en-US" sz="1200" b="1" i="1" dirty="0" err="1" smtClean="0">
                <a:cs typeface="Arial" pitchFamily="34" charset="0"/>
              </a:rPr>
              <a:t>return_exprn</a:t>
            </a:r>
            <a:endParaRPr lang="en-US" sz="1200" b="1" i="1" dirty="0" smtClean="0">
              <a:cs typeface="Arial" pitchFamily="34" charset="0"/>
            </a:endParaRPr>
          </a:p>
          <a:p>
            <a:r>
              <a:rPr lang="en-US" sz="1200" b="1" dirty="0" smtClean="0">
                <a:cs typeface="Arial" pitchFamily="34" charset="0"/>
              </a:rPr>
              <a:t>ELSE </a:t>
            </a:r>
            <a:r>
              <a:rPr lang="en-US" sz="1200" b="1" i="1" dirty="0" err="1" smtClean="0">
                <a:cs typeface="Arial" pitchFamily="34" charset="0"/>
              </a:rPr>
              <a:t>else_expr</a:t>
            </a:r>
            <a:r>
              <a:rPr lang="en-US" sz="1200" b="1" i="1" dirty="0" smtClean="0">
                <a:cs typeface="Arial" pitchFamily="34" charset="0"/>
              </a:rPr>
              <a:t>]</a:t>
            </a:r>
          </a:p>
          <a:p>
            <a:r>
              <a:rPr lang="en-US" sz="1200" b="1" dirty="0" smtClean="0">
                <a:cs typeface="Arial" pitchFamily="34" charset="0"/>
              </a:rPr>
              <a:t>END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2400" y="2895600"/>
            <a:ext cx="4572000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200" b="1" dirty="0" smtClean="0">
                <a:cs typeface="Arial" pitchFamily="34" charset="0"/>
              </a:rPr>
              <a:t>DECODE(</a:t>
            </a:r>
            <a:r>
              <a:rPr lang="en-US" sz="1200" b="1" i="1" dirty="0" err="1" smtClean="0">
                <a:cs typeface="Arial" pitchFamily="34" charset="0"/>
              </a:rPr>
              <a:t>col|expression</a:t>
            </a:r>
            <a:r>
              <a:rPr lang="en-US" sz="1200" b="1" i="1" dirty="0" smtClean="0">
                <a:cs typeface="Arial" pitchFamily="34" charset="0"/>
              </a:rPr>
              <a:t>, search1, result1</a:t>
            </a:r>
          </a:p>
          <a:p>
            <a:r>
              <a:rPr lang="en-US" sz="1200" b="1" dirty="0" smtClean="0">
                <a:cs typeface="Arial" pitchFamily="34" charset="0"/>
              </a:rPr>
              <a:t>[</a:t>
            </a:r>
            <a:r>
              <a:rPr lang="en-US" sz="1200" b="1" i="1" dirty="0" smtClean="0">
                <a:cs typeface="Arial" pitchFamily="34" charset="0"/>
              </a:rPr>
              <a:t>, search2, result2,...,]</a:t>
            </a:r>
          </a:p>
          <a:p>
            <a:r>
              <a:rPr lang="en-US" sz="1200" b="1" dirty="0" smtClean="0">
                <a:cs typeface="Arial" pitchFamily="34" charset="0"/>
              </a:rPr>
              <a:t>[</a:t>
            </a:r>
            <a:r>
              <a:rPr lang="en-US" sz="1200" b="1" i="1" dirty="0" smtClean="0">
                <a:cs typeface="Arial" pitchFamily="34" charset="0"/>
              </a:rPr>
              <a:t>, default])</a:t>
            </a:r>
            <a:endParaRPr lang="en-US" sz="1200" b="1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7. 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din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7. 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din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990600"/>
            <a:ext cx="396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7. 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din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990600"/>
            <a:ext cx="396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990600"/>
            <a:ext cx="80772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i="1" dirty="0" smtClean="0">
                <a:solidFill>
                  <a:schemeClr val="tx1"/>
                </a:solidFill>
                <a:cs typeface="Arial" pitchFamily="34" charset="0"/>
              </a:rPr>
              <a:t>Join</a:t>
            </a:r>
            <a:endParaRPr lang="en-US" b="1" i="1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Un join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este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utilizat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atunci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cand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o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interogare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necesita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date din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mai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mult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decat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o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tabela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 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     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Majoritatea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join-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urilor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contin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conditii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in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clauza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WHERE care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compara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doua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coloane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fiecare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fiind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dintr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-o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tabela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diferita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. O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astfel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de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conditie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se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numeste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conditie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join.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Cand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o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conditie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join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este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invalida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sau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complet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omisa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rezultatul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este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un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produs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si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toate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combinatiile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de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randuri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vor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fi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afisate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 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     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Numarul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minim de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conditii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join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este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numarul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de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tabele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 – 1.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Aceasta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regula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s-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ar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putea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sa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nu se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aplice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daca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tabela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dvs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. are o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cheie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primara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compusa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ceea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ce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implica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mai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mult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de o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coloana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pentru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identificarea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in mod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unic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a </a:t>
            </a:r>
            <a:r>
              <a:rPr lang="en-GB" dirty="0" err="1" smtClean="0">
                <a:solidFill>
                  <a:schemeClr val="tx1"/>
                </a:solidFill>
                <a:cs typeface="Arial" pitchFamily="34" charset="0"/>
              </a:rPr>
              <a:t>fiecarui</a:t>
            </a:r>
            <a:r>
              <a:rPr lang="en-GB" dirty="0" smtClean="0">
                <a:solidFill>
                  <a:schemeClr val="tx1"/>
                </a:solidFill>
                <a:cs typeface="Arial" pitchFamily="34" charset="0"/>
              </a:rPr>
              <a:t> rand.</a:t>
            </a:r>
            <a:endParaRPr lang="en-US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7. 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din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990600"/>
            <a:ext cx="396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847725"/>
            <a:ext cx="3657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Produsul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CARTEZIAN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25" y="4419600"/>
            <a:ext cx="5133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28725"/>
            <a:ext cx="5581650" cy="317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7. 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din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990600"/>
            <a:ext cx="396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894576"/>
            <a:ext cx="8077200" cy="52014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Sintaxe</a:t>
            </a:r>
            <a:r>
              <a:rPr lang="en-US" sz="2000" b="1" dirty="0" smtClean="0">
                <a:cs typeface="Arial" pitchFamily="34" charset="0"/>
              </a:rPr>
              <a:t> Join </a:t>
            </a:r>
            <a:r>
              <a:rPr lang="en-US" sz="2000" b="1" dirty="0" err="1" smtClean="0">
                <a:cs typeface="Arial" pitchFamily="34" charset="0"/>
              </a:rPr>
              <a:t>specifice</a:t>
            </a:r>
            <a:r>
              <a:rPr lang="en-US" sz="2000" b="1" dirty="0" smtClean="0">
                <a:cs typeface="Arial" pitchFamily="34" charset="0"/>
              </a:rPr>
              <a:t> ORACLE</a:t>
            </a:r>
          </a:p>
          <a:p>
            <a:pPr>
              <a:spcAft>
                <a:spcPts val="300"/>
              </a:spcAft>
            </a:pPr>
            <a:endParaRPr lang="en-US" sz="2000" b="1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cs typeface="Arial" pitchFamily="34" charset="0"/>
              </a:rPr>
              <a:t>Echijoin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b="1" dirty="0" smtClean="0">
                <a:cs typeface="Arial" pitchFamily="34" charset="0"/>
              </a:rPr>
              <a:t> 	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1600" dirty="0" smtClean="0">
                <a:cs typeface="Arial" pitchFamily="34" charset="0"/>
              </a:rPr>
              <a:t> t1.colx, t2.coly</a:t>
            </a:r>
          </a:p>
          <a:p>
            <a:pPr>
              <a:spcAft>
                <a:spcPts val="300"/>
              </a:spcAft>
            </a:pPr>
            <a:r>
              <a:rPr lang="de-DE" sz="1600" dirty="0" smtClean="0">
                <a:cs typeface="Arial" pitchFamily="34" charset="0"/>
              </a:rPr>
              <a:t>        		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de-DE" sz="1600" dirty="0" smtClean="0">
                <a:cs typeface="Arial" pitchFamily="34" charset="0"/>
              </a:rPr>
              <a:t> </a:t>
            </a:r>
            <a:r>
              <a:rPr lang="de-DE" sz="1600" b="1" i="1" dirty="0" smtClean="0">
                <a:cs typeface="Arial" pitchFamily="34" charset="0"/>
              </a:rPr>
              <a:t>tabel1</a:t>
            </a:r>
            <a:r>
              <a:rPr lang="de-DE" sz="1600" dirty="0" smtClean="0">
                <a:cs typeface="Arial" pitchFamily="34" charset="0"/>
              </a:rPr>
              <a:t> t1, </a:t>
            </a:r>
            <a:r>
              <a:rPr lang="de-DE" sz="1600" b="1" i="1" dirty="0" smtClean="0">
                <a:cs typeface="Arial" pitchFamily="34" charset="0"/>
              </a:rPr>
              <a:t>tabel2</a:t>
            </a:r>
            <a:r>
              <a:rPr lang="de-DE" sz="1600" dirty="0" smtClean="0">
                <a:cs typeface="Arial" pitchFamily="34" charset="0"/>
              </a:rPr>
              <a:t> t2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cs typeface="Arial" pitchFamily="34" charset="0"/>
              </a:rPr>
              <a:t>        		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1600" dirty="0" smtClean="0">
                <a:cs typeface="Arial" pitchFamily="34" charset="0"/>
              </a:rPr>
              <a:t> t1.col_legatura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=</a:t>
            </a:r>
            <a:r>
              <a:rPr lang="en-US" sz="1600" dirty="0" smtClean="0">
                <a:cs typeface="Arial" pitchFamily="34" charset="0"/>
              </a:rPr>
              <a:t> t2.col_legatura;</a:t>
            </a:r>
          </a:p>
          <a:p>
            <a:pPr>
              <a:spcAft>
                <a:spcPts val="300"/>
              </a:spcAft>
            </a:pPr>
            <a:endParaRPr lang="en-US" sz="1600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err="1" smtClean="0">
                <a:cs typeface="Arial" pitchFamily="34" charset="0"/>
              </a:rPr>
              <a:t>Nonechijoin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lang="en-US" b="1" dirty="0" smtClean="0">
                <a:cs typeface="Arial" pitchFamily="34" charset="0"/>
                <a:sym typeface="Wingdings" pitchFamily="2" charset="2"/>
              </a:rPr>
              <a:t>	</a:t>
            </a:r>
            <a:r>
              <a:rPr lang="en-US" sz="1600" dirty="0" err="1" smtClean="0">
                <a:cs typeface="Arial" pitchFamily="34" charset="0"/>
                <a:sym typeface="Wingdings" pitchFamily="2" charset="2"/>
              </a:rPr>
              <a:t>Identic</a:t>
            </a:r>
            <a:r>
              <a:rPr lang="en-US" sz="1600" dirty="0" smtClean="0">
                <a:cs typeface="Arial" pitchFamily="34" charset="0"/>
                <a:sym typeface="Wingdings" pitchFamily="2" charset="2"/>
              </a:rPr>
              <a:t> cu </a:t>
            </a:r>
            <a:r>
              <a:rPr lang="en-US" sz="1600" dirty="0" err="1" smtClean="0">
                <a:cs typeface="Arial" pitchFamily="34" charset="0"/>
                <a:sym typeface="Wingdings" pitchFamily="2" charset="2"/>
              </a:rPr>
              <a:t>echijoin</a:t>
            </a:r>
            <a:r>
              <a:rPr lang="en-US" sz="16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cs typeface="Arial" pitchFamily="34" charset="0"/>
                <a:sym typeface="Wingdings" pitchFamily="2" charset="2"/>
              </a:rPr>
              <a:t>insa</a:t>
            </a:r>
            <a:r>
              <a:rPr lang="en-US" sz="1600" dirty="0" smtClean="0">
                <a:cs typeface="Arial" pitchFamily="34" charset="0"/>
                <a:sym typeface="Wingdings" pitchFamily="2" charset="2"/>
              </a:rPr>
              <a:t> cu </a:t>
            </a:r>
            <a:r>
              <a:rPr lang="en-US" sz="1600" dirty="0" err="1" smtClean="0">
                <a:cs typeface="Arial" pitchFamily="34" charset="0"/>
                <a:sym typeface="Wingdings" pitchFamily="2" charset="2"/>
              </a:rPr>
              <a:t>orice</a:t>
            </a:r>
            <a:r>
              <a:rPr lang="en-US" sz="16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cs typeface="Arial" pitchFamily="34" charset="0"/>
                <a:sym typeface="Wingdings" pitchFamily="2" charset="2"/>
              </a:rPr>
              <a:t>alta</a:t>
            </a:r>
            <a:r>
              <a:rPr lang="en-US" sz="1600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cs typeface="Arial" pitchFamily="34" charset="0"/>
                <a:sym typeface="Wingdings" pitchFamily="2" charset="2"/>
              </a:rPr>
              <a:t>operatie</a:t>
            </a:r>
            <a:r>
              <a:rPr lang="en-US" sz="1600" dirty="0" smtClean="0">
                <a:cs typeface="Arial" pitchFamily="34" charset="0"/>
                <a:sym typeface="Wingdings" pitchFamily="2" charset="2"/>
              </a:rPr>
              <a:t> in </a:t>
            </a:r>
            <a:r>
              <a:rPr lang="en-US" sz="1600" dirty="0" err="1" smtClean="0">
                <a:cs typeface="Arial" pitchFamily="34" charset="0"/>
                <a:sym typeface="Wingdings" pitchFamily="2" charset="2"/>
              </a:rPr>
              <a:t>afara</a:t>
            </a:r>
            <a:r>
              <a:rPr lang="en-US" sz="1600" dirty="0" smtClean="0">
                <a:cs typeface="Arial" pitchFamily="34" charset="0"/>
                <a:sym typeface="Wingdings" pitchFamily="2" charset="2"/>
              </a:rPr>
              <a:t> de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= </a:t>
            </a:r>
            <a:r>
              <a:rPr lang="en-US" sz="1600" dirty="0" smtClean="0">
                <a:cs typeface="Arial" pitchFamily="34" charset="0"/>
                <a:sym typeface="Wingdings" pitchFamily="2" charset="2"/>
              </a:rPr>
              <a:t>(ex: &gt;, &lt;)</a:t>
            </a:r>
          </a:p>
          <a:p>
            <a:pPr>
              <a:spcAft>
                <a:spcPts val="300"/>
              </a:spcAft>
            </a:pPr>
            <a:endParaRPr lang="en-US" sz="1600" b="1" dirty="0" smtClean="0">
              <a:cs typeface="Arial" pitchFamily="34" charset="0"/>
              <a:sym typeface="Wingdings" pitchFamily="2" charset="2"/>
            </a:endParaRPr>
          </a:p>
          <a:p>
            <a:pPr>
              <a:spcAft>
                <a:spcPts val="300"/>
              </a:spcAft>
            </a:pPr>
            <a:r>
              <a:rPr lang="en-US" b="1" dirty="0" smtClean="0">
                <a:cs typeface="Arial" pitchFamily="34" charset="0"/>
              </a:rPr>
              <a:t>Outer Join </a:t>
            </a:r>
            <a:r>
              <a:rPr lang="en-US" b="1" dirty="0" smtClean="0">
                <a:cs typeface="Arial" pitchFamily="34" charset="0"/>
                <a:sym typeface="Wingdings" pitchFamily="2" charset="2"/>
              </a:rPr>
              <a:t>	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sz="1600" dirty="0" smtClean="0">
                <a:cs typeface="Arial" pitchFamily="34" charset="0"/>
              </a:rPr>
              <a:t> t1.colx, t2.coly</a:t>
            </a:r>
          </a:p>
          <a:p>
            <a:pPr>
              <a:spcAft>
                <a:spcPts val="300"/>
              </a:spcAft>
            </a:pPr>
            <a:r>
              <a:rPr lang="de-DE" sz="1600" dirty="0" smtClean="0">
                <a:cs typeface="Arial" pitchFamily="34" charset="0"/>
              </a:rPr>
              <a:t>        		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de-DE" sz="1600" dirty="0" smtClean="0">
                <a:cs typeface="Arial" pitchFamily="34" charset="0"/>
              </a:rPr>
              <a:t> </a:t>
            </a:r>
            <a:r>
              <a:rPr lang="de-DE" sz="1600" b="1" i="1" dirty="0" smtClean="0">
                <a:cs typeface="Arial" pitchFamily="34" charset="0"/>
              </a:rPr>
              <a:t>tabel1</a:t>
            </a:r>
            <a:r>
              <a:rPr lang="de-DE" sz="1600" dirty="0" smtClean="0">
                <a:cs typeface="Arial" pitchFamily="34" charset="0"/>
              </a:rPr>
              <a:t> t1, </a:t>
            </a:r>
            <a:r>
              <a:rPr lang="de-DE" sz="1600" b="1" i="1" dirty="0" smtClean="0">
                <a:cs typeface="Arial" pitchFamily="34" charset="0"/>
              </a:rPr>
              <a:t>tabel2</a:t>
            </a:r>
            <a:r>
              <a:rPr lang="de-DE" sz="1600" dirty="0" smtClean="0">
                <a:cs typeface="Arial" pitchFamily="34" charset="0"/>
              </a:rPr>
              <a:t> t2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cs typeface="Arial" pitchFamily="34" charset="0"/>
              </a:rPr>
              <a:t>        		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sz="1600" dirty="0" smtClean="0">
                <a:cs typeface="Arial" pitchFamily="34" charset="0"/>
              </a:rPr>
              <a:t> t1.col_legatura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=</a:t>
            </a:r>
            <a:r>
              <a:rPr lang="en-US" sz="1600" dirty="0" smtClean="0">
                <a:cs typeface="Arial" pitchFamily="34" charset="0"/>
              </a:rPr>
              <a:t> t2.col_legatura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</a:rPr>
              <a:t>(+)</a:t>
            </a:r>
            <a:r>
              <a:rPr lang="en-US" sz="1600" dirty="0" smtClean="0">
                <a:cs typeface="Arial" pitchFamily="34" charset="0"/>
              </a:rPr>
              <a:t>;</a:t>
            </a:r>
          </a:p>
          <a:p>
            <a:pPr>
              <a:spcAft>
                <a:spcPts val="300"/>
              </a:spcAft>
            </a:pPr>
            <a:r>
              <a:rPr lang="en-US" sz="1600" dirty="0" smtClean="0">
                <a:cs typeface="Arial" pitchFamily="34" charset="0"/>
              </a:rPr>
              <a:t>		</a:t>
            </a:r>
            <a:r>
              <a:rPr lang="en-US" sz="1600" i="1" dirty="0" smtClean="0">
                <a:cs typeface="Arial" pitchFamily="34" charset="0"/>
              </a:rPr>
              <a:t>In </a:t>
            </a:r>
            <a:r>
              <a:rPr lang="en-US" sz="1600" i="1" dirty="0" err="1" smtClean="0">
                <a:cs typeface="Arial" pitchFamily="34" charset="0"/>
              </a:rPr>
              <a:t>cazul</a:t>
            </a:r>
            <a:r>
              <a:rPr lang="en-US" sz="1600" i="1" dirty="0" smtClean="0">
                <a:cs typeface="Arial" pitchFamily="34" charset="0"/>
              </a:rPr>
              <a:t> </a:t>
            </a:r>
            <a:r>
              <a:rPr lang="en-US" sz="1600" i="1" dirty="0" err="1" smtClean="0">
                <a:cs typeface="Arial" pitchFamily="34" charset="0"/>
              </a:rPr>
              <a:t>prezentat</a:t>
            </a:r>
            <a:r>
              <a:rPr lang="en-US" sz="1600" i="1" dirty="0" smtClean="0">
                <a:cs typeface="Arial" pitchFamily="34" charset="0"/>
              </a:rPr>
              <a:t> </a:t>
            </a:r>
            <a:r>
              <a:rPr lang="en-US" sz="1600" i="1" dirty="0" err="1" smtClean="0">
                <a:cs typeface="Arial" pitchFamily="34" charset="0"/>
              </a:rPr>
              <a:t>aduce</a:t>
            </a:r>
            <a:r>
              <a:rPr lang="en-US" sz="1600" i="1" dirty="0" smtClean="0">
                <a:cs typeface="Arial" pitchFamily="34" charset="0"/>
              </a:rPr>
              <a:t> </a:t>
            </a:r>
            <a:r>
              <a:rPr lang="en-US" sz="1600" i="1" dirty="0" err="1" smtClean="0">
                <a:cs typeface="Arial" pitchFamily="34" charset="0"/>
              </a:rPr>
              <a:t>toate</a:t>
            </a:r>
            <a:r>
              <a:rPr lang="en-US" sz="1600" i="1" dirty="0" smtClean="0">
                <a:cs typeface="Arial" pitchFamily="34" charset="0"/>
              </a:rPr>
              <a:t> </a:t>
            </a:r>
            <a:r>
              <a:rPr lang="en-US" sz="1600" i="1" dirty="0" err="1" smtClean="0">
                <a:cs typeface="Arial" pitchFamily="34" charset="0"/>
              </a:rPr>
              <a:t>inregistrarile</a:t>
            </a:r>
            <a:r>
              <a:rPr lang="en-US" sz="1600" i="1" dirty="0" smtClean="0">
                <a:cs typeface="Arial" pitchFamily="34" charset="0"/>
              </a:rPr>
              <a:t> din </a:t>
            </a:r>
            <a:r>
              <a:rPr lang="en-US" sz="1600" i="1" dirty="0" err="1" smtClean="0">
                <a:cs typeface="Arial" pitchFamily="34" charset="0"/>
              </a:rPr>
              <a:t>tabela</a:t>
            </a:r>
            <a:r>
              <a:rPr lang="en-US" sz="1600" i="1" dirty="0" smtClean="0">
                <a:cs typeface="Arial" pitchFamily="34" charset="0"/>
              </a:rPr>
              <a:t> </a:t>
            </a:r>
            <a:r>
              <a:rPr lang="en-US" sz="1600" b="1" i="1" dirty="0" smtClean="0">
                <a:cs typeface="Arial" pitchFamily="34" charset="0"/>
              </a:rPr>
              <a:t>tabel1</a:t>
            </a:r>
            <a:r>
              <a:rPr lang="en-US" sz="1600" i="1" dirty="0" smtClean="0">
                <a:cs typeface="Arial" pitchFamily="34" charset="0"/>
              </a:rPr>
              <a:t> </a:t>
            </a:r>
            <a:r>
              <a:rPr lang="en-US" sz="1600" i="1" dirty="0" err="1" smtClean="0">
                <a:cs typeface="Arial" pitchFamily="34" charset="0"/>
              </a:rPr>
              <a:t>chiar</a:t>
            </a:r>
            <a:endParaRPr lang="en-US" sz="1600" i="1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600" i="1" dirty="0" smtClean="0">
                <a:cs typeface="Arial" pitchFamily="34" charset="0"/>
              </a:rPr>
              <a:t>		</a:t>
            </a:r>
            <a:r>
              <a:rPr lang="en-US" sz="1600" i="1" dirty="0" err="1" smtClean="0">
                <a:cs typeface="Arial" pitchFamily="34" charset="0"/>
              </a:rPr>
              <a:t>daca</a:t>
            </a:r>
            <a:r>
              <a:rPr lang="en-US" sz="1600" i="1" dirty="0" smtClean="0">
                <a:cs typeface="Arial" pitchFamily="34" charset="0"/>
              </a:rPr>
              <a:t> au </a:t>
            </a:r>
            <a:r>
              <a:rPr lang="en-US" sz="1600" i="1" dirty="0" err="1" smtClean="0">
                <a:cs typeface="Arial" pitchFamily="34" charset="0"/>
              </a:rPr>
              <a:t>sau</a:t>
            </a:r>
            <a:r>
              <a:rPr lang="en-US" sz="1600" i="1" dirty="0" smtClean="0">
                <a:cs typeface="Arial" pitchFamily="34" charset="0"/>
              </a:rPr>
              <a:t> nu </a:t>
            </a:r>
            <a:r>
              <a:rPr lang="en-US" sz="1600" i="1" dirty="0" err="1" smtClean="0">
                <a:cs typeface="Arial" pitchFamily="34" charset="0"/>
              </a:rPr>
              <a:t>corespondent</a:t>
            </a:r>
            <a:r>
              <a:rPr lang="en-US" sz="1600" i="1" dirty="0" smtClean="0">
                <a:cs typeface="Arial" pitchFamily="34" charset="0"/>
              </a:rPr>
              <a:t> in </a:t>
            </a:r>
            <a:r>
              <a:rPr lang="en-US" sz="1600" i="1" dirty="0" err="1" smtClean="0">
                <a:cs typeface="Arial" pitchFamily="34" charset="0"/>
              </a:rPr>
              <a:t>tabela</a:t>
            </a:r>
            <a:r>
              <a:rPr lang="en-US" sz="1600" i="1" dirty="0" smtClean="0">
                <a:cs typeface="Arial" pitchFamily="34" charset="0"/>
              </a:rPr>
              <a:t> </a:t>
            </a:r>
            <a:r>
              <a:rPr lang="en-US" sz="1600" b="1" i="1" dirty="0" smtClean="0">
                <a:cs typeface="Arial" pitchFamily="34" charset="0"/>
              </a:rPr>
              <a:t>tabel2</a:t>
            </a:r>
            <a:r>
              <a:rPr lang="en-US" sz="1600" i="1" dirty="0" smtClean="0">
                <a:cs typeface="Arial" pitchFamily="34" charset="0"/>
              </a:rPr>
              <a:t>.</a:t>
            </a:r>
          </a:p>
          <a:p>
            <a:pPr>
              <a:spcAft>
                <a:spcPts val="300"/>
              </a:spcAft>
            </a:pPr>
            <a:endParaRPr lang="en-US" sz="1600" i="1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b="1" dirty="0" smtClean="0">
                <a:cs typeface="Arial" pitchFamily="34" charset="0"/>
              </a:rPr>
              <a:t>Self Join </a:t>
            </a:r>
            <a:r>
              <a:rPr lang="en-US" b="1" dirty="0" smtClean="0">
                <a:cs typeface="Arial" pitchFamily="34" charset="0"/>
                <a:sym typeface="Wingdings" pitchFamily="2" charset="2"/>
              </a:rPr>
              <a:t>	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dirty="0" smtClean="0">
                <a:cs typeface="Arial" pitchFamily="34" charset="0"/>
              </a:rPr>
              <a:t> t1.colx, t2.coly</a:t>
            </a:r>
          </a:p>
          <a:p>
            <a:pPr>
              <a:spcAft>
                <a:spcPts val="300"/>
              </a:spcAft>
            </a:pPr>
            <a:r>
              <a:rPr lang="de-DE" dirty="0" smtClean="0">
                <a:cs typeface="Arial" pitchFamily="34" charset="0"/>
              </a:rPr>
              <a:t>        		</a:t>
            </a:r>
            <a:r>
              <a:rPr lang="de-DE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de-DE" dirty="0" smtClean="0">
                <a:cs typeface="Arial" pitchFamily="34" charset="0"/>
              </a:rPr>
              <a:t> </a:t>
            </a:r>
            <a:r>
              <a:rPr lang="de-DE" b="1" i="1" dirty="0" smtClean="0">
                <a:cs typeface="Arial" pitchFamily="34" charset="0"/>
              </a:rPr>
              <a:t>tabel1</a:t>
            </a:r>
            <a:r>
              <a:rPr lang="de-DE" dirty="0" smtClean="0">
                <a:cs typeface="Arial" pitchFamily="34" charset="0"/>
              </a:rPr>
              <a:t> t1, </a:t>
            </a:r>
            <a:r>
              <a:rPr lang="de-DE" b="1" i="1" dirty="0" smtClean="0">
                <a:cs typeface="Arial" pitchFamily="34" charset="0"/>
              </a:rPr>
              <a:t>tabel1</a:t>
            </a:r>
            <a:r>
              <a:rPr lang="de-DE" dirty="0" smtClean="0">
                <a:cs typeface="Arial" pitchFamily="34" charset="0"/>
              </a:rPr>
              <a:t> t2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        		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dirty="0" smtClean="0">
                <a:cs typeface="Arial" pitchFamily="34" charset="0"/>
              </a:rPr>
              <a:t> t1.col_legatura1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=</a:t>
            </a:r>
            <a:r>
              <a:rPr lang="en-US" dirty="0" smtClean="0">
                <a:cs typeface="Arial" pitchFamily="34" charset="0"/>
              </a:rPr>
              <a:t> t2.col_legatura2;</a:t>
            </a:r>
            <a:endParaRPr lang="en-US" b="1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7. 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din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990600"/>
            <a:ext cx="396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QL_jo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0" y="990600"/>
            <a:ext cx="6102458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3400" y="5638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7. </a:t>
            </a:r>
            <a:r>
              <a:rPr lang="en-US" dirty="0" err="1" smtClean="0"/>
              <a:t>Afisarea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din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990600"/>
            <a:ext cx="396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3023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Sintaxe</a:t>
            </a:r>
            <a:r>
              <a:rPr lang="en-US" sz="2000" b="1" dirty="0" smtClean="0">
                <a:cs typeface="Arial" pitchFamily="34" charset="0"/>
              </a:rPr>
              <a:t> Join </a:t>
            </a:r>
            <a:r>
              <a:rPr lang="en-US" sz="2000" b="1" dirty="0" err="1" smtClean="0">
                <a:cs typeface="Arial" pitchFamily="34" charset="0"/>
              </a:rPr>
              <a:t>conforme</a:t>
            </a:r>
            <a:r>
              <a:rPr lang="en-US" sz="2000" b="1" dirty="0" smtClean="0">
                <a:cs typeface="Arial" pitchFamily="34" charset="0"/>
              </a:rPr>
              <a:t> cu </a:t>
            </a:r>
            <a:r>
              <a:rPr lang="en-US" sz="2000" b="1" dirty="0" err="1" smtClean="0">
                <a:cs typeface="Arial" pitchFamily="34" charset="0"/>
              </a:rPr>
              <a:t>standardul</a:t>
            </a:r>
            <a:r>
              <a:rPr lang="en-US" sz="2000" b="1" dirty="0" smtClean="0">
                <a:cs typeface="Arial" pitchFamily="34" charset="0"/>
              </a:rPr>
              <a:t> ANSI SQL 1999</a:t>
            </a:r>
          </a:p>
          <a:p>
            <a:pPr>
              <a:spcAft>
                <a:spcPts val="300"/>
              </a:spcAft>
            </a:pPr>
            <a:endParaRPr lang="en-US" sz="2000" b="1" dirty="0" smtClean="0">
              <a:cs typeface="Arial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600" dirty="0" smtClean="0">
                <a:solidFill>
                  <a:srgbClr val="0070C0"/>
                </a:solidFill>
                <a:cs typeface="Arial" pitchFamily="34" charset="0"/>
              </a:rPr>
              <a:t>	SELECT</a:t>
            </a:r>
            <a:r>
              <a:rPr lang="en-US" sz="1600" dirty="0" smtClean="0">
                <a:cs typeface="Arial" pitchFamily="34" charset="0"/>
              </a:rPr>
              <a:t> t1.colx, t2.coly</a:t>
            </a:r>
          </a:p>
          <a:p>
            <a:pPr>
              <a:spcAft>
                <a:spcPts val="300"/>
              </a:spcAft>
            </a:pPr>
            <a:r>
              <a:rPr lang="de-DE" sz="1600" dirty="0" smtClean="0">
                <a:cs typeface="Arial" pitchFamily="34" charset="0"/>
              </a:rPr>
              <a:t>        	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de-DE" sz="1600" dirty="0" smtClean="0">
                <a:cs typeface="Arial" pitchFamily="34" charset="0"/>
              </a:rPr>
              <a:t> </a:t>
            </a:r>
            <a:r>
              <a:rPr lang="de-DE" sz="1600" b="1" i="1" dirty="0" smtClean="0">
                <a:cs typeface="Arial" pitchFamily="34" charset="0"/>
              </a:rPr>
              <a:t>tabel1</a:t>
            </a:r>
            <a:r>
              <a:rPr lang="de-DE" sz="1600" dirty="0" smtClean="0">
                <a:cs typeface="Arial" pitchFamily="34" charset="0"/>
              </a:rPr>
              <a:t> t1</a:t>
            </a:r>
          </a:p>
          <a:p>
            <a:pPr>
              <a:spcAft>
                <a:spcPts val="300"/>
              </a:spcAft>
            </a:pPr>
            <a:r>
              <a:rPr lang="de-DE" sz="1600" dirty="0" smtClean="0">
                <a:cs typeface="Arial" pitchFamily="34" charset="0"/>
              </a:rPr>
              <a:t>	{[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CROSS JOIN </a:t>
            </a:r>
            <a:r>
              <a:rPr lang="de-DE" sz="1600" b="1" i="1" dirty="0" smtClean="0">
                <a:cs typeface="Arial" pitchFamily="34" charset="0"/>
              </a:rPr>
              <a:t>tabel2</a:t>
            </a:r>
            <a:r>
              <a:rPr lang="de-DE" sz="1600" dirty="0" smtClean="0">
                <a:cs typeface="Arial" pitchFamily="34" charset="0"/>
              </a:rPr>
              <a:t> t2] sau</a:t>
            </a:r>
          </a:p>
          <a:p>
            <a:pPr>
              <a:spcAft>
                <a:spcPts val="300"/>
              </a:spcAft>
            </a:pPr>
            <a:r>
              <a:rPr lang="de-DE" sz="1600" dirty="0" smtClean="0">
                <a:cs typeface="Arial" pitchFamily="34" charset="0"/>
              </a:rPr>
              <a:t>	 [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NATURAL JOIN </a:t>
            </a:r>
            <a:r>
              <a:rPr lang="de-DE" sz="1600" b="1" i="1" dirty="0" smtClean="0">
                <a:cs typeface="Arial" pitchFamily="34" charset="0"/>
              </a:rPr>
              <a:t>tabel2</a:t>
            </a:r>
            <a:r>
              <a:rPr lang="de-DE" sz="1600" dirty="0" smtClean="0">
                <a:cs typeface="Arial" pitchFamily="34" charset="0"/>
              </a:rPr>
              <a:t> t2] sau</a:t>
            </a:r>
          </a:p>
          <a:p>
            <a:pPr>
              <a:spcAft>
                <a:spcPts val="300"/>
              </a:spcAft>
            </a:pPr>
            <a:r>
              <a:rPr lang="de-DE" sz="1600" dirty="0" smtClean="0">
                <a:cs typeface="Arial" pitchFamily="34" charset="0"/>
              </a:rPr>
              <a:t>	 [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JOIN</a:t>
            </a:r>
            <a:r>
              <a:rPr lang="de-DE" sz="1600" dirty="0" smtClean="0">
                <a:cs typeface="Arial" pitchFamily="34" charset="0"/>
              </a:rPr>
              <a:t> </a:t>
            </a:r>
            <a:r>
              <a:rPr lang="de-DE" sz="1600" b="1" i="1" dirty="0" smtClean="0">
                <a:cs typeface="Arial" pitchFamily="34" charset="0"/>
              </a:rPr>
              <a:t>tabel2</a:t>
            </a:r>
            <a:r>
              <a:rPr lang="de-DE" sz="1600" dirty="0" smtClean="0">
                <a:cs typeface="Arial" pitchFamily="34" charset="0"/>
              </a:rPr>
              <a:t> t2 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USING</a:t>
            </a:r>
            <a:r>
              <a:rPr lang="de-DE" sz="1600" dirty="0" smtClean="0">
                <a:cs typeface="Arial" pitchFamily="34" charset="0"/>
              </a:rPr>
              <a:t> (</a:t>
            </a:r>
            <a:r>
              <a:rPr lang="en-US" sz="1600" dirty="0" err="1" smtClean="0">
                <a:cs typeface="Arial" pitchFamily="34" charset="0"/>
              </a:rPr>
              <a:t>col_legatura</a:t>
            </a:r>
            <a:r>
              <a:rPr lang="de-DE" sz="1600" dirty="0" smtClean="0">
                <a:cs typeface="Arial" pitchFamily="34" charset="0"/>
              </a:rPr>
              <a:t>)] sau </a:t>
            </a:r>
          </a:p>
          <a:p>
            <a:pPr>
              <a:spcAft>
                <a:spcPts val="300"/>
              </a:spcAft>
            </a:pPr>
            <a:r>
              <a:rPr lang="de-DE" sz="1600" dirty="0" smtClean="0">
                <a:cs typeface="Arial" pitchFamily="34" charset="0"/>
              </a:rPr>
              <a:t>	 [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JOIN</a:t>
            </a:r>
            <a:r>
              <a:rPr lang="de-DE" sz="1600" dirty="0" smtClean="0">
                <a:cs typeface="Arial" pitchFamily="34" charset="0"/>
              </a:rPr>
              <a:t> </a:t>
            </a:r>
            <a:r>
              <a:rPr lang="de-DE" sz="1600" b="1" i="1" dirty="0" smtClean="0">
                <a:cs typeface="Arial" pitchFamily="34" charset="0"/>
              </a:rPr>
              <a:t>tabel2</a:t>
            </a:r>
            <a:r>
              <a:rPr lang="de-DE" sz="1600" dirty="0" smtClean="0">
                <a:cs typeface="Arial" pitchFamily="34" charset="0"/>
              </a:rPr>
              <a:t> t2 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ON</a:t>
            </a:r>
            <a:r>
              <a:rPr lang="de-DE" sz="1600" dirty="0" smtClean="0">
                <a:cs typeface="Arial" pitchFamily="34" charset="0"/>
              </a:rPr>
              <a:t> (</a:t>
            </a:r>
            <a:r>
              <a:rPr lang="en-US" sz="1600" dirty="0" smtClean="0">
                <a:cs typeface="Arial" pitchFamily="34" charset="0"/>
              </a:rPr>
              <a:t>t1.col_legatura = t2.col_legatura</a:t>
            </a:r>
            <a:r>
              <a:rPr lang="de-DE" sz="1600" dirty="0" smtClean="0">
                <a:cs typeface="Arial" pitchFamily="34" charset="0"/>
              </a:rPr>
              <a:t>)] sau</a:t>
            </a:r>
          </a:p>
          <a:p>
            <a:pPr>
              <a:spcAft>
                <a:spcPts val="300"/>
              </a:spcAft>
            </a:pPr>
            <a:r>
              <a:rPr lang="de-DE" sz="1600" dirty="0" smtClean="0">
                <a:cs typeface="Arial" pitchFamily="34" charset="0"/>
              </a:rPr>
              <a:t>	 [{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LEFT</a:t>
            </a:r>
            <a:r>
              <a:rPr lang="de-DE" sz="1600" dirty="0" smtClean="0">
                <a:cs typeface="Arial" pitchFamily="34" charset="0"/>
              </a:rPr>
              <a:t> sau 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RIGHT</a:t>
            </a:r>
            <a:r>
              <a:rPr lang="de-DE" sz="1600" dirty="0" smtClean="0">
                <a:cs typeface="Arial" pitchFamily="34" charset="0"/>
              </a:rPr>
              <a:t> sau 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FULL</a:t>
            </a:r>
            <a:r>
              <a:rPr lang="de-DE" sz="1600" dirty="0" smtClean="0">
                <a:cs typeface="Arial" pitchFamily="34" charset="0"/>
              </a:rPr>
              <a:t>} 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OUTER</a:t>
            </a:r>
            <a:r>
              <a:rPr lang="de-DE" sz="1600" dirty="0" smtClean="0">
                <a:cs typeface="Arial" pitchFamily="34" charset="0"/>
              </a:rPr>
              <a:t> 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JOIN</a:t>
            </a:r>
            <a:r>
              <a:rPr lang="de-DE" sz="1600" dirty="0" smtClean="0">
                <a:cs typeface="Arial" pitchFamily="34" charset="0"/>
              </a:rPr>
              <a:t> </a:t>
            </a:r>
            <a:r>
              <a:rPr lang="de-DE" sz="1600" b="1" i="1" dirty="0" smtClean="0">
                <a:cs typeface="Arial" pitchFamily="34" charset="0"/>
              </a:rPr>
              <a:t>tabel2</a:t>
            </a:r>
            <a:r>
              <a:rPr lang="de-DE" sz="1600" dirty="0" smtClean="0">
                <a:cs typeface="Arial" pitchFamily="34" charset="0"/>
              </a:rPr>
              <a:t> t2 </a:t>
            </a:r>
          </a:p>
          <a:p>
            <a:pPr>
              <a:spcAft>
                <a:spcPts val="300"/>
              </a:spcAft>
            </a:pPr>
            <a:r>
              <a:rPr lang="de-DE" sz="1600" dirty="0" smtClean="0">
                <a:cs typeface="Arial" pitchFamily="34" charset="0"/>
              </a:rPr>
              <a:t>	  </a:t>
            </a:r>
            <a:r>
              <a:rPr lang="de-DE" sz="1600" dirty="0" smtClean="0">
                <a:solidFill>
                  <a:srgbClr val="0070C0"/>
                </a:solidFill>
                <a:cs typeface="Arial" pitchFamily="34" charset="0"/>
              </a:rPr>
              <a:t>ON</a:t>
            </a:r>
            <a:r>
              <a:rPr lang="de-DE" sz="1600" dirty="0" smtClean="0">
                <a:cs typeface="Arial" pitchFamily="34" charset="0"/>
              </a:rPr>
              <a:t> (</a:t>
            </a:r>
            <a:r>
              <a:rPr lang="en-US" sz="1600" dirty="0" smtClean="0">
                <a:cs typeface="Arial" pitchFamily="34" charset="0"/>
              </a:rPr>
              <a:t>t1.col_legatura = t2.col_legatura</a:t>
            </a:r>
            <a:r>
              <a:rPr lang="de-DE" sz="1600" dirty="0" smtClean="0">
                <a:cs typeface="Arial" pitchFamily="34" charset="0"/>
              </a:rPr>
              <a:t>)]}</a:t>
            </a:r>
            <a:r>
              <a:rPr lang="en-US" sz="1600" dirty="0" smtClean="0">
                <a:cs typeface="Arial" pitchFamily="34" charset="0"/>
              </a:rPr>
              <a:t>;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5" y="4114800"/>
            <a:ext cx="50006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1. </a:t>
            </a:r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990600"/>
            <a:ext cx="7848600" cy="375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err="1" smtClean="0">
                <a:cs typeface="Arial" pitchFamily="34" charset="0"/>
              </a:rPr>
              <a:t>Ce</a:t>
            </a:r>
            <a:r>
              <a:rPr lang="en-US" sz="2400" b="1" dirty="0" smtClean="0">
                <a:cs typeface="Arial" pitchFamily="34" charset="0"/>
              </a:rPr>
              <a:t> </a:t>
            </a:r>
            <a:r>
              <a:rPr lang="en-US" sz="2400" b="1" dirty="0" err="1" smtClean="0">
                <a:cs typeface="Arial" pitchFamily="34" charset="0"/>
              </a:rPr>
              <a:t>este</a:t>
            </a:r>
            <a:r>
              <a:rPr lang="en-US" sz="2400" b="1" dirty="0" smtClean="0">
                <a:cs typeface="Arial" pitchFamily="34" charset="0"/>
              </a:rPr>
              <a:t> SQL?</a:t>
            </a:r>
          </a:p>
          <a:p>
            <a:pPr>
              <a:spcAft>
                <a:spcPts val="300"/>
              </a:spcAft>
            </a:pPr>
            <a:endParaRPr lang="en-US" sz="2400" dirty="0" smtClean="0">
              <a:cs typeface="Arial" pitchFamily="34" charset="0"/>
            </a:endParaRPr>
          </a:p>
          <a:p>
            <a:pPr indent="344488" algn="just">
              <a:spcAft>
                <a:spcPts val="300"/>
              </a:spcAft>
            </a:pPr>
            <a:r>
              <a:rPr lang="en-US" dirty="0" err="1" smtClean="0">
                <a:cs typeface="Arial" pitchFamily="34" charset="0"/>
              </a:rPr>
              <a:t>Modul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comunicare</a:t>
            </a:r>
            <a:r>
              <a:rPr lang="en-US" dirty="0" smtClean="0">
                <a:cs typeface="Arial" pitchFamily="34" charset="0"/>
              </a:rPr>
              <a:t> al </a:t>
            </a:r>
            <a:r>
              <a:rPr lang="en-US" dirty="0" err="1" smtClean="0">
                <a:cs typeface="Arial" pitchFamily="34" charset="0"/>
              </a:rPr>
              <a:t>utilizatorului</a:t>
            </a:r>
            <a:r>
              <a:rPr lang="en-US" dirty="0" smtClean="0">
                <a:cs typeface="Arial" pitchFamily="34" charset="0"/>
              </a:rPr>
              <a:t> cu o </a:t>
            </a:r>
            <a:r>
              <a:rPr lang="en-US" dirty="0" err="1" smtClean="0">
                <a:cs typeface="Arial" pitchFamily="34" charset="0"/>
              </a:rPr>
              <a:t>baza</a:t>
            </a:r>
            <a:r>
              <a:rPr lang="en-US" dirty="0" smtClean="0">
                <a:cs typeface="Arial" pitchFamily="34" charset="0"/>
              </a:rPr>
              <a:t> de date.</a:t>
            </a:r>
          </a:p>
          <a:p>
            <a:pPr indent="344488" algn="just">
              <a:spcAft>
                <a:spcPts val="300"/>
              </a:spcAft>
            </a:pPr>
            <a:r>
              <a:rPr lang="en-US" dirty="0" err="1" smtClean="0">
                <a:cs typeface="Arial" pitchFamily="34" charset="0"/>
              </a:rPr>
              <a:t>Prin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intermediul</a:t>
            </a:r>
            <a:r>
              <a:rPr lang="en-US" dirty="0" smtClean="0">
                <a:cs typeface="Arial" pitchFamily="34" charset="0"/>
              </a:rPr>
              <a:t> DBMS (</a:t>
            </a:r>
            <a:r>
              <a:rPr lang="en-US" u="sng" dirty="0" err="1" smtClean="0">
                <a:cs typeface="Arial" pitchFamily="34" charset="0"/>
              </a:rPr>
              <a:t>D</a:t>
            </a:r>
            <a:r>
              <a:rPr lang="en-US" dirty="0" err="1" smtClean="0">
                <a:cs typeface="Arial" pitchFamily="34" charset="0"/>
              </a:rPr>
              <a:t>ata</a:t>
            </a:r>
            <a:r>
              <a:rPr lang="en-US" u="sng" dirty="0" err="1" smtClean="0">
                <a:cs typeface="Arial" pitchFamily="34" charset="0"/>
              </a:rPr>
              <a:t>B</a:t>
            </a:r>
            <a:r>
              <a:rPr lang="en-US" dirty="0" err="1" smtClean="0">
                <a:cs typeface="Arial" pitchFamily="34" charset="0"/>
              </a:rPr>
              <a:t>ase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u="sng" dirty="0" smtClean="0">
                <a:cs typeface="Arial" pitchFamily="34" charset="0"/>
              </a:rPr>
              <a:t>M</a:t>
            </a:r>
            <a:r>
              <a:rPr lang="en-US" dirty="0" smtClean="0">
                <a:cs typeface="Arial" pitchFamily="34" charset="0"/>
              </a:rPr>
              <a:t>anagement </a:t>
            </a:r>
            <a:r>
              <a:rPr lang="en-US" u="sng" dirty="0" smtClean="0">
                <a:cs typeface="Arial" pitchFamily="34" charset="0"/>
              </a:rPr>
              <a:t>S</a:t>
            </a:r>
            <a:r>
              <a:rPr lang="en-US" dirty="0" smtClean="0">
                <a:cs typeface="Arial" pitchFamily="34" charset="0"/>
              </a:rPr>
              <a:t>ystem), se </a:t>
            </a:r>
            <a:r>
              <a:rPr lang="en-US" dirty="0" err="1" smtClean="0">
                <a:cs typeface="Arial" pitchFamily="34" charset="0"/>
              </a:rPr>
              <a:t>receptioneaza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cererile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utilizatorilor</a:t>
            </a:r>
            <a:r>
              <a:rPr lang="en-US" dirty="0" smtClean="0">
                <a:cs typeface="Arial" pitchFamily="34" charset="0"/>
              </a:rPr>
              <a:t> (</a:t>
            </a: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operatii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introducere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err="1" smtClean="0">
                <a:cs typeface="Arial" pitchFamily="34" charset="0"/>
              </a:rPr>
              <a:t>stergere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err="1" smtClean="0">
                <a:cs typeface="Arial" pitchFamily="34" charset="0"/>
              </a:rPr>
              <a:t>modificare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interogare</a:t>
            </a:r>
            <a:r>
              <a:rPr lang="en-US" dirty="0" smtClean="0">
                <a:cs typeface="Arial" pitchFamily="34" charset="0"/>
              </a:rPr>
              <a:t>), le </a:t>
            </a:r>
            <a:r>
              <a:rPr lang="en-US" dirty="0" err="1" smtClean="0">
                <a:cs typeface="Arial" pitchFamily="34" charset="0"/>
              </a:rPr>
              <a:t>interpreteaza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err="1" smtClean="0">
                <a:cs typeface="Arial" pitchFamily="34" charset="0"/>
              </a:rPr>
              <a:t>executa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operatiile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corespunzatoare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intoarce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rezultatul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catre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utilizatori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endParaRPr lang="en-GB" dirty="0" smtClean="0">
              <a:cs typeface="Arial" pitchFamily="34" charset="0"/>
            </a:endParaRPr>
          </a:p>
          <a:p>
            <a:r>
              <a:rPr lang="en-GB" dirty="0" smtClean="0">
                <a:cs typeface="Arial" pitchFamily="34" charset="0"/>
              </a:rPr>
              <a:t>     </a:t>
            </a:r>
            <a:r>
              <a:rPr lang="en-GB" dirty="0" err="1" smtClean="0">
                <a:cs typeface="Arial" pitchFamily="34" charset="0"/>
              </a:rPr>
              <a:t>Restrictionarea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datelor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atat</a:t>
            </a:r>
            <a:r>
              <a:rPr lang="en-GB" dirty="0" smtClean="0">
                <a:cs typeface="Arial" pitchFamily="34" charset="0"/>
              </a:rPr>
              <a:t> vertical (</a:t>
            </a:r>
            <a:r>
              <a:rPr lang="en-GB" dirty="0" err="1" smtClean="0">
                <a:cs typeface="Arial" pitchFamily="34" charset="0"/>
              </a:rPr>
              <a:t>coloane</a:t>
            </a:r>
            <a:r>
              <a:rPr lang="en-GB" dirty="0" smtClean="0">
                <a:cs typeface="Arial" pitchFamily="34" charset="0"/>
              </a:rPr>
              <a:t>) cat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orizontal</a:t>
            </a:r>
            <a:r>
              <a:rPr lang="en-GB" dirty="0" smtClean="0">
                <a:cs typeface="Arial" pitchFamily="34" charset="0"/>
              </a:rPr>
              <a:t> (</a:t>
            </a:r>
            <a:r>
              <a:rPr lang="en-GB" dirty="0" err="1" smtClean="0">
                <a:cs typeface="Arial" pitchFamily="34" charset="0"/>
              </a:rPr>
              <a:t>randuri</a:t>
            </a:r>
            <a:r>
              <a:rPr lang="en-GB" dirty="0" smtClean="0">
                <a:cs typeface="Arial" pitchFamily="34" charset="0"/>
              </a:rPr>
              <a:t>) </a:t>
            </a:r>
            <a:r>
              <a:rPr lang="en-GB" dirty="0" err="1" smtClean="0">
                <a:cs typeface="Arial" pitchFamily="34" charset="0"/>
              </a:rPr>
              <a:t>este</a:t>
            </a:r>
            <a:r>
              <a:rPr lang="en-GB" dirty="0" smtClean="0">
                <a:cs typeface="Arial" pitchFamily="34" charset="0"/>
              </a:rPr>
              <a:t> o </a:t>
            </a:r>
            <a:r>
              <a:rPr lang="en-GB" dirty="0" err="1" smtClean="0">
                <a:cs typeface="Arial" pitchFamily="34" charset="0"/>
              </a:rPr>
              <a:t>specificatie</a:t>
            </a:r>
            <a:r>
              <a:rPr lang="en-GB" dirty="0" smtClean="0">
                <a:cs typeface="Arial" pitchFamily="34" charset="0"/>
              </a:rPr>
              <a:t> standard. </a:t>
            </a:r>
            <a:r>
              <a:rPr lang="en-GB" dirty="0" err="1" smtClean="0">
                <a:cs typeface="Arial" pitchFamily="34" charset="0"/>
              </a:rPr>
              <a:t>Deci</a:t>
            </a:r>
            <a:r>
              <a:rPr lang="en-GB" dirty="0" smtClean="0">
                <a:cs typeface="Arial" pitchFamily="34" charset="0"/>
              </a:rPr>
              <a:t> ne </a:t>
            </a:r>
            <a:r>
              <a:rPr lang="en-GB" dirty="0" err="1" smtClean="0">
                <a:cs typeface="Arial" pitchFamily="34" charset="0"/>
              </a:rPr>
              <a:t>vom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uita</a:t>
            </a:r>
            <a:r>
              <a:rPr lang="en-GB" dirty="0" smtClean="0">
                <a:cs typeface="Arial" pitchFamily="34" charset="0"/>
              </a:rPr>
              <a:t> la </a:t>
            </a:r>
            <a:r>
              <a:rPr lang="en-GB" dirty="0" err="1" smtClean="0">
                <a:cs typeface="Arial" pitchFamily="34" charset="0"/>
              </a:rPr>
              <a:t>clauza</a:t>
            </a:r>
            <a:r>
              <a:rPr lang="en-GB" dirty="0" smtClean="0">
                <a:cs typeface="Arial" pitchFamily="34" charset="0"/>
              </a:rPr>
              <a:t> WHERE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restrictiona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randurile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si</a:t>
            </a:r>
            <a:r>
              <a:rPr lang="en-GB" dirty="0" smtClean="0">
                <a:cs typeface="Arial" pitchFamily="34" charset="0"/>
              </a:rPr>
              <a:t> la SELECT </a:t>
            </a:r>
            <a:r>
              <a:rPr lang="en-GB" dirty="0" err="1" smtClean="0">
                <a:cs typeface="Arial" pitchFamily="34" charset="0"/>
              </a:rPr>
              <a:t>pentru</a:t>
            </a:r>
            <a:r>
              <a:rPr lang="en-GB" dirty="0" smtClean="0">
                <a:cs typeface="Arial" pitchFamily="34" charset="0"/>
              </a:rPr>
              <a:t> a </a:t>
            </a:r>
            <a:r>
              <a:rPr lang="en-GB" dirty="0" err="1" smtClean="0">
                <a:cs typeface="Arial" pitchFamily="34" charset="0"/>
              </a:rPr>
              <a:t>restrictiona</a:t>
            </a:r>
            <a:r>
              <a:rPr lang="en-GB" dirty="0" smtClean="0">
                <a:cs typeface="Arial" pitchFamily="34" charset="0"/>
              </a:rPr>
              <a:t> </a:t>
            </a:r>
            <a:r>
              <a:rPr lang="en-GB" dirty="0" err="1" smtClean="0">
                <a:cs typeface="Arial" pitchFamily="34" charset="0"/>
              </a:rPr>
              <a:t>coloanele</a:t>
            </a:r>
            <a:r>
              <a:rPr lang="en-GB" dirty="0" smtClean="0">
                <a:cs typeface="Arial" pitchFamily="34" charset="0"/>
              </a:rPr>
              <a:t>.</a:t>
            </a:r>
            <a:endParaRPr lang="en-US" dirty="0" smtClean="0">
              <a:cs typeface="Arial" pitchFamily="34" charset="0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2520000"/>
            <a:ext cx="8534400" cy="11745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8. </a:t>
            </a:r>
            <a:r>
              <a:rPr lang="en-US" dirty="0" err="1" smtClean="0"/>
              <a:t>Agregarea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de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8. </a:t>
            </a:r>
            <a:r>
              <a:rPr lang="en-US" dirty="0" err="1" smtClean="0"/>
              <a:t>Agregarea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grup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990600"/>
            <a:ext cx="396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952634"/>
            <a:ext cx="7924800" cy="15619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err="1" smtClean="0">
                <a:cs typeface="Arial" pitchFamily="34" charset="0"/>
              </a:rPr>
              <a:t>Ce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sunt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functiile</a:t>
            </a:r>
            <a:r>
              <a:rPr lang="en-US" sz="2000" b="1" dirty="0" smtClean="0">
                <a:cs typeface="Arial" pitchFamily="34" charset="0"/>
              </a:rPr>
              <a:t> de </a:t>
            </a:r>
            <a:r>
              <a:rPr lang="en-US" sz="2000" b="1" dirty="0" err="1" smtClean="0">
                <a:cs typeface="Arial" pitchFamily="34" charset="0"/>
              </a:rPr>
              <a:t>grup</a:t>
            </a:r>
            <a:r>
              <a:rPr lang="en-US" sz="2000" b="1" dirty="0" smtClean="0">
                <a:cs typeface="Arial" pitchFamily="34" charset="0"/>
              </a:rPr>
              <a:t>?</a:t>
            </a:r>
          </a:p>
          <a:p>
            <a:pPr>
              <a:spcAft>
                <a:spcPts val="300"/>
              </a:spcAft>
            </a:pPr>
            <a:endParaRPr lang="en-US" sz="2000" b="1" dirty="0" smtClean="0">
              <a:cs typeface="Arial" pitchFamily="34" charset="0"/>
            </a:endParaRPr>
          </a:p>
          <a:p>
            <a:pPr marL="344488" indent="342900">
              <a:spcAft>
                <a:spcPts val="300"/>
              </a:spcAft>
            </a:pPr>
            <a:r>
              <a:rPr lang="en-US" sz="1600" dirty="0" err="1" smtClean="0">
                <a:cs typeface="Arial" pitchFamily="34" charset="0"/>
              </a:rPr>
              <a:t>Functii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ce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opereaza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asupra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unui</a:t>
            </a:r>
            <a:r>
              <a:rPr lang="en-US" sz="1600" dirty="0" smtClean="0">
                <a:cs typeface="Arial" pitchFamily="34" charset="0"/>
              </a:rPr>
              <a:t> set de </a:t>
            </a:r>
            <a:r>
              <a:rPr lang="en-US" sz="1600" dirty="0" err="1" smtClean="0">
                <a:cs typeface="Arial" pitchFamily="34" charset="0"/>
              </a:rPr>
              <a:t>randuri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si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intorc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doar</a:t>
            </a:r>
            <a:r>
              <a:rPr lang="en-US" sz="1600" dirty="0" smtClean="0">
                <a:cs typeface="Arial" pitchFamily="34" charset="0"/>
              </a:rPr>
              <a:t> un </a:t>
            </a:r>
            <a:r>
              <a:rPr lang="en-US" sz="1600" dirty="0" err="1" smtClean="0">
                <a:cs typeface="Arial" pitchFamily="34" charset="0"/>
              </a:rPr>
              <a:t>singur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rezultat</a:t>
            </a:r>
            <a:r>
              <a:rPr lang="en-US" sz="1600" dirty="0" smtClean="0">
                <a:cs typeface="Arial" pitchFamily="34" charset="0"/>
              </a:rPr>
              <a:t> per </a:t>
            </a:r>
            <a:r>
              <a:rPr lang="en-US" sz="1600" dirty="0" err="1" smtClean="0">
                <a:cs typeface="Arial" pitchFamily="34" charset="0"/>
              </a:rPr>
              <a:t>grup</a:t>
            </a:r>
            <a:r>
              <a:rPr lang="en-US" sz="1600" dirty="0" smtClean="0">
                <a:cs typeface="Arial" pitchFamily="34" charset="0"/>
              </a:rPr>
              <a:t>.</a:t>
            </a:r>
          </a:p>
          <a:p>
            <a:pPr marL="344488" indent="342900">
              <a:spcAft>
                <a:spcPts val="300"/>
              </a:spcAft>
            </a:pPr>
            <a:r>
              <a:rPr lang="en-US" sz="1600" dirty="0" err="1" smtClean="0">
                <a:cs typeface="Arial" pitchFamily="34" charset="0"/>
              </a:rPr>
              <a:t>Functiile</a:t>
            </a:r>
            <a:r>
              <a:rPr lang="en-US" sz="1600" dirty="0" smtClean="0">
                <a:cs typeface="Arial" pitchFamily="34" charset="0"/>
              </a:rPr>
              <a:t> de </a:t>
            </a:r>
            <a:r>
              <a:rPr lang="en-US" sz="1600" dirty="0" err="1" smtClean="0">
                <a:cs typeface="Arial" pitchFamily="34" charset="0"/>
              </a:rPr>
              <a:t>grup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ignora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valorile</a:t>
            </a:r>
            <a:r>
              <a:rPr lang="en-US" sz="1600" dirty="0" smtClean="0">
                <a:cs typeface="Arial" pitchFamily="34" charset="0"/>
              </a:rPr>
              <a:t> NULL, cu </a:t>
            </a:r>
            <a:r>
              <a:rPr lang="en-US" sz="1600" dirty="0" err="1" smtClean="0">
                <a:cs typeface="Arial" pitchFamily="34" charset="0"/>
              </a:rPr>
              <a:t>exceptia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err="1" smtClean="0">
                <a:cs typeface="Arial" pitchFamily="34" charset="0"/>
              </a:rPr>
              <a:t>lui</a:t>
            </a:r>
            <a:r>
              <a:rPr lang="en-US" sz="1600" dirty="0" smtClean="0"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</a:rPr>
              <a:t>COUNT</a:t>
            </a:r>
            <a:r>
              <a:rPr lang="en-US" sz="1600" dirty="0" smtClean="0">
                <a:cs typeface="Arial" pitchFamily="34" charset="0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738" y="2819400"/>
            <a:ext cx="706226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8. </a:t>
            </a:r>
            <a:r>
              <a:rPr lang="en-US" dirty="0" err="1" smtClean="0"/>
              <a:t>Agregarea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de </a:t>
            </a:r>
            <a:r>
              <a:rPr lang="en-US" dirty="0" err="1" smtClean="0"/>
              <a:t>grup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990600"/>
            <a:ext cx="914400" cy="685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990600"/>
            <a:ext cx="3962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018431"/>
            <a:ext cx="7924800" cy="50013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Sintaxa </a:t>
            </a:r>
            <a:r>
              <a:rPr lang="en-US" sz="2000" b="1" dirty="0" err="1" smtClean="0">
                <a:cs typeface="Arial" pitchFamily="34" charset="0"/>
              </a:rPr>
              <a:t>functiilor</a:t>
            </a:r>
            <a:r>
              <a:rPr lang="en-US" sz="2000" b="1" dirty="0" smtClean="0">
                <a:cs typeface="Arial" pitchFamily="34" charset="0"/>
              </a:rPr>
              <a:t> de </a:t>
            </a:r>
            <a:r>
              <a:rPr lang="en-US" sz="2000" b="1" dirty="0" err="1" smtClean="0">
                <a:cs typeface="Arial" pitchFamily="34" charset="0"/>
              </a:rPr>
              <a:t>grup</a:t>
            </a:r>
            <a:endParaRPr lang="en-US" sz="2000" b="1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SELECT</a:t>
            </a:r>
            <a:r>
              <a:rPr lang="en-US" dirty="0" smtClean="0">
                <a:cs typeface="Arial" pitchFamily="34" charset="0"/>
              </a:rPr>
              <a:t> [</a:t>
            </a:r>
            <a:r>
              <a:rPr lang="en-US" i="1" dirty="0" err="1" smtClean="0">
                <a:cs typeface="Arial" pitchFamily="34" charset="0"/>
              </a:rPr>
              <a:t>coloane</a:t>
            </a:r>
            <a:r>
              <a:rPr lang="en-US" dirty="0" smtClean="0">
                <a:cs typeface="Arial" pitchFamily="34" charset="0"/>
              </a:rPr>
              <a:t>,] </a:t>
            </a:r>
            <a:r>
              <a:rPr lang="en-US" i="1" dirty="0" err="1" smtClean="0">
                <a:cs typeface="Arial" pitchFamily="34" charset="0"/>
              </a:rPr>
              <a:t>grup_funtion</a:t>
            </a:r>
            <a:endParaRPr lang="en-US" i="1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FROM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tabel</a:t>
            </a:r>
            <a:endParaRPr lang="en-US" i="1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WHERE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conditie</a:t>
            </a:r>
            <a:r>
              <a:rPr lang="en-US" i="1" dirty="0" smtClean="0">
                <a:cs typeface="Arial" pitchFamily="34" charset="0"/>
              </a:rPr>
              <a:t>(</a:t>
            </a:r>
            <a:r>
              <a:rPr lang="en-US" i="1" dirty="0" err="1" smtClean="0">
                <a:cs typeface="Arial" pitchFamily="34" charset="0"/>
              </a:rPr>
              <a:t>conditii</a:t>
            </a:r>
            <a:r>
              <a:rPr lang="en-US" i="1" dirty="0" smtClean="0">
                <a:cs typeface="Arial" pitchFamily="34" charset="0"/>
              </a:rPr>
              <a:t>)</a:t>
            </a:r>
            <a:r>
              <a:rPr lang="en-US" dirty="0" smtClean="0">
                <a:cs typeface="Arial" pitchFamily="34" charset="0"/>
              </a:rPr>
              <a:t>]  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Limitare</a:t>
            </a: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GROUP BY </a:t>
            </a:r>
            <a:r>
              <a:rPr lang="en-US" i="1" dirty="0" err="1" smtClean="0">
                <a:cs typeface="Arial" pitchFamily="34" charset="0"/>
              </a:rPr>
              <a:t>expresia</a:t>
            </a:r>
            <a:r>
              <a:rPr lang="en-US" i="1" dirty="0" smtClean="0">
                <a:cs typeface="Arial" pitchFamily="34" charset="0"/>
              </a:rPr>
              <a:t> de </a:t>
            </a:r>
            <a:r>
              <a:rPr lang="en-US" i="1" dirty="0" err="1" smtClean="0">
                <a:cs typeface="Arial" pitchFamily="34" charset="0"/>
              </a:rPr>
              <a:t>grupare</a:t>
            </a:r>
            <a:r>
              <a:rPr lang="en-US" dirty="0" smtClean="0">
                <a:cs typeface="Arial" pitchFamily="34" charset="0"/>
              </a:rPr>
              <a:t>]  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Grupare</a:t>
            </a: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HAVING </a:t>
            </a:r>
            <a:r>
              <a:rPr lang="en-US" i="1" dirty="0" err="1" smtClean="0">
                <a:cs typeface="Arial" pitchFamily="34" charset="0"/>
              </a:rPr>
              <a:t>conditie</a:t>
            </a:r>
            <a:r>
              <a:rPr lang="en-US" i="1" dirty="0" smtClean="0">
                <a:cs typeface="Arial" pitchFamily="34" charset="0"/>
              </a:rPr>
              <a:t>(</a:t>
            </a:r>
            <a:r>
              <a:rPr lang="en-US" i="1" dirty="0" err="1" smtClean="0">
                <a:cs typeface="Arial" pitchFamily="34" charset="0"/>
              </a:rPr>
              <a:t>conditii</a:t>
            </a:r>
            <a:r>
              <a:rPr lang="en-US" i="1" dirty="0" smtClean="0">
                <a:cs typeface="Arial" pitchFamily="34" charset="0"/>
              </a:rPr>
              <a:t>) ale </a:t>
            </a:r>
            <a:r>
              <a:rPr lang="en-US" i="1" dirty="0" err="1" smtClean="0">
                <a:cs typeface="Arial" pitchFamily="34" charset="0"/>
              </a:rPr>
              <a:t>gruparii</a:t>
            </a:r>
            <a:r>
              <a:rPr lang="en-US" dirty="0" smtClean="0">
                <a:cs typeface="Arial" pitchFamily="34" charset="0"/>
              </a:rPr>
              <a:t>]  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Limitare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grupare</a:t>
            </a: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dirty="0" smtClean="0"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ORDER BY </a:t>
            </a:r>
            <a:r>
              <a:rPr lang="en-US" dirty="0" smtClean="0">
                <a:cs typeface="Arial" pitchFamily="34" charset="0"/>
              </a:rPr>
              <a:t>{</a:t>
            </a:r>
            <a:r>
              <a:rPr lang="en-US" i="1" dirty="0" err="1" smtClean="0">
                <a:cs typeface="Arial" pitchFamily="34" charset="0"/>
              </a:rPr>
              <a:t>coloana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dirty="0" err="1" smtClean="0">
                <a:cs typeface="Arial" pitchFamily="34" charset="0"/>
              </a:rPr>
              <a:t>expresie</a:t>
            </a:r>
            <a:r>
              <a:rPr lang="en-US" dirty="0" smtClean="0">
                <a:cs typeface="Arial" pitchFamily="34" charset="0"/>
              </a:rPr>
              <a:t>} [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ASC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DESC</a:t>
            </a:r>
            <a:r>
              <a:rPr lang="en-US" dirty="0" smtClean="0">
                <a:cs typeface="Arial" pitchFamily="34" charset="0"/>
              </a:rPr>
              <a:t>]];  </a:t>
            </a:r>
            <a:r>
              <a:rPr lang="en-US" i="1" dirty="0" smtClean="0">
                <a:solidFill>
                  <a:srgbClr val="00B050"/>
                </a:solidFill>
                <a:cs typeface="Arial" pitchFamily="34" charset="0"/>
              </a:rPr>
              <a:t>-- </a:t>
            </a:r>
            <a:r>
              <a:rPr lang="en-US" i="1" dirty="0" err="1" smtClean="0">
                <a:solidFill>
                  <a:srgbClr val="00B050"/>
                </a:solidFill>
                <a:cs typeface="Arial" pitchFamily="34" charset="0"/>
              </a:rPr>
              <a:t>Sortare</a:t>
            </a: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endParaRPr lang="en-US" i="1" dirty="0" smtClean="0">
              <a:solidFill>
                <a:srgbClr val="00B050"/>
              </a:solidFill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grup_function</a:t>
            </a:r>
            <a:r>
              <a:rPr lang="en-US" i="1" dirty="0" smtClean="0">
                <a:cs typeface="Arial" pitchFamily="34" charset="0"/>
              </a:rPr>
              <a:t> 		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functia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grupare</a:t>
            </a:r>
            <a:endParaRPr lang="en-US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expresia</a:t>
            </a:r>
            <a:r>
              <a:rPr lang="en-US" i="1" dirty="0" smtClean="0">
                <a:cs typeface="Arial" pitchFamily="34" charset="0"/>
              </a:rPr>
              <a:t> de </a:t>
            </a:r>
            <a:r>
              <a:rPr lang="en-US" i="1" dirty="0" err="1" smtClean="0">
                <a:cs typeface="Arial" pitchFamily="34" charset="0"/>
              </a:rPr>
              <a:t>grupare</a:t>
            </a:r>
            <a:r>
              <a:rPr lang="en-US" i="1" dirty="0" smtClean="0">
                <a:cs typeface="Arial" pitchFamily="34" charset="0"/>
              </a:rPr>
              <a:t> 	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lista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coloane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dupa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care se face</a:t>
            </a:r>
          </a:p>
          <a:p>
            <a:pPr indent="344488">
              <a:spcAft>
                <a:spcPts val="300"/>
              </a:spcAft>
            </a:pPr>
            <a:r>
              <a:rPr lang="en-US" i="1" dirty="0" smtClean="0">
                <a:cs typeface="Arial" pitchFamily="34" charset="0"/>
                <a:sym typeface="Wingdings" pitchFamily="2" charset="2"/>
              </a:rPr>
              <a:t>				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gruparea</a:t>
            </a:r>
            <a:endParaRPr lang="en-US" dirty="0" smtClean="0">
              <a:cs typeface="Arial" pitchFamily="34" charset="0"/>
            </a:endParaRPr>
          </a:p>
          <a:p>
            <a:pPr indent="344488">
              <a:spcAft>
                <a:spcPts val="300"/>
              </a:spcAft>
            </a:pPr>
            <a:r>
              <a:rPr lang="en-US" i="1" dirty="0" err="1" smtClean="0">
                <a:cs typeface="Arial" pitchFamily="34" charset="0"/>
              </a:rPr>
              <a:t>conditie</a:t>
            </a:r>
            <a:r>
              <a:rPr lang="en-US" i="1" dirty="0" smtClean="0">
                <a:cs typeface="Arial" pitchFamily="34" charset="0"/>
              </a:rPr>
              <a:t>(</a:t>
            </a:r>
            <a:r>
              <a:rPr lang="en-US" i="1" dirty="0" err="1" smtClean="0">
                <a:cs typeface="Arial" pitchFamily="34" charset="0"/>
              </a:rPr>
              <a:t>conditii</a:t>
            </a:r>
            <a:r>
              <a:rPr lang="en-US" i="1" dirty="0" smtClean="0">
                <a:cs typeface="Arial" pitchFamily="34" charset="0"/>
              </a:rPr>
              <a:t>) ale </a:t>
            </a:r>
            <a:r>
              <a:rPr lang="en-US" i="1" dirty="0" err="1" smtClean="0">
                <a:cs typeface="Arial" pitchFamily="34" charset="0"/>
              </a:rPr>
              <a:t>gruparii</a:t>
            </a:r>
            <a:r>
              <a:rPr lang="en-US" i="1" dirty="0" smtClean="0">
                <a:cs typeface="Arial" pitchFamily="34" charset="0"/>
              </a:rPr>
              <a:t> 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se pot face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filtrari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pe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functiile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de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grup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 </a:t>
            </a:r>
          </a:p>
          <a:p>
            <a:pPr indent="344488">
              <a:spcAft>
                <a:spcPts val="300"/>
              </a:spcAft>
            </a:pPr>
            <a:r>
              <a:rPr lang="en-US" dirty="0" smtClean="0">
                <a:cs typeface="Arial" pitchFamily="34" charset="0"/>
                <a:sym typeface="Wingdings" pitchFamily="2" charset="2"/>
              </a:rPr>
              <a:t>				(ex: </a:t>
            </a:r>
            <a:r>
              <a:rPr lang="en-US" dirty="0" err="1" smtClean="0">
                <a:cs typeface="Arial" pitchFamily="34" charset="0"/>
                <a:sym typeface="Wingdings" pitchFamily="2" charset="2"/>
              </a:rPr>
              <a:t>avg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(…) &gt; 400 )</a:t>
            </a:r>
          </a:p>
          <a:p>
            <a:pPr indent="344488"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Nu se pot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folosi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aliasuri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in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clauza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GROUP BY</a:t>
            </a:r>
          </a:p>
          <a:p>
            <a:pPr indent="344488">
              <a:spcAft>
                <a:spcPts val="300"/>
              </a:spcAft>
              <a:buFont typeface="Arial" pitchFamily="34" charset="0"/>
              <a:buChar char="•"/>
            </a:pP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Randurile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intoarse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sunt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deja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sortate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ascendent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in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functie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de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lista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de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coloane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din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clauza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GROUP BY 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si in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ordinea</a:t>
            </a:r>
            <a:r>
              <a:rPr lang="en-US" sz="1600" dirty="0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acestora</a:t>
            </a:r>
            <a:endParaRPr lang="en-US" sz="1600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Multumesc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1. </a:t>
            </a:r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990600"/>
            <a:ext cx="7848600" cy="5078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Comanda</a:t>
            </a:r>
            <a:r>
              <a:rPr lang="en-GB" dirty="0" smtClean="0"/>
              <a:t> SQL </a:t>
            </a:r>
            <a:r>
              <a:rPr lang="en-GB" b="1" i="1" dirty="0" smtClean="0"/>
              <a:t>SELECT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de </a:t>
            </a:r>
            <a:r>
              <a:rPr lang="en-GB" dirty="0" err="1" smtClean="0"/>
              <a:t>baza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toate</a:t>
            </a:r>
            <a:r>
              <a:rPr lang="en-GB" dirty="0" smtClean="0"/>
              <a:t> </a:t>
            </a:r>
            <a:r>
              <a:rPr lang="en-GB" dirty="0" err="1" smtClean="0"/>
              <a:t>interogarile</a:t>
            </a:r>
            <a:r>
              <a:rPr lang="en-GB" dirty="0" smtClean="0"/>
              <a:t> </a:t>
            </a:r>
            <a:r>
              <a:rPr lang="en-GB" dirty="0" err="1" smtClean="0"/>
              <a:t>bazei</a:t>
            </a:r>
            <a:r>
              <a:rPr lang="en-GB" dirty="0" smtClean="0"/>
              <a:t> de date.</a:t>
            </a:r>
            <a:endParaRPr lang="en-US" dirty="0" smtClean="0"/>
          </a:p>
          <a:p>
            <a:r>
              <a:rPr lang="en-GB" dirty="0" smtClean="0"/>
              <a:t> </a:t>
            </a:r>
            <a:endParaRPr lang="en-US" dirty="0" smtClean="0"/>
          </a:p>
          <a:p>
            <a:r>
              <a:rPr lang="en-GB" dirty="0" err="1" smtClean="0"/>
              <a:t>Comenzile</a:t>
            </a:r>
            <a:r>
              <a:rPr lang="en-GB" dirty="0" smtClean="0"/>
              <a:t> de </a:t>
            </a:r>
            <a:r>
              <a:rPr lang="en-GB" dirty="0" err="1" smtClean="0"/>
              <a:t>baza</a:t>
            </a:r>
            <a:r>
              <a:rPr lang="en-GB" dirty="0" smtClean="0"/>
              <a:t> </a:t>
            </a:r>
            <a:r>
              <a:rPr lang="en-GB" b="1" dirty="0" smtClean="0"/>
              <a:t>DDL</a:t>
            </a:r>
            <a:r>
              <a:rPr lang="en-GB" dirty="0" smtClean="0"/>
              <a:t> ale SQL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structurile</a:t>
            </a:r>
            <a:r>
              <a:rPr lang="en-GB" dirty="0" smtClean="0"/>
              <a:t> de date (</a:t>
            </a:r>
            <a:r>
              <a:rPr lang="en-GB" dirty="0" err="1" smtClean="0"/>
              <a:t>tabele</a:t>
            </a:r>
            <a:r>
              <a:rPr lang="en-GB" dirty="0" smtClean="0"/>
              <a:t>, </a:t>
            </a:r>
            <a:r>
              <a:rPr lang="en-GB" dirty="0" err="1" smtClean="0"/>
              <a:t>indecsi</a:t>
            </a:r>
            <a:r>
              <a:rPr lang="en-GB" dirty="0" smtClean="0"/>
              <a:t>, </a:t>
            </a:r>
            <a:r>
              <a:rPr lang="en-GB" dirty="0" err="1" smtClean="0"/>
              <a:t>vederi</a:t>
            </a:r>
            <a:r>
              <a:rPr lang="en-GB" dirty="0" smtClean="0"/>
              <a:t>) </a:t>
            </a:r>
            <a:r>
              <a:rPr lang="en-GB" dirty="0" err="1" smtClean="0"/>
              <a:t>sunt</a:t>
            </a:r>
            <a:r>
              <a:rPr lang="en-GB" dirty="0" smtClean="0"/>
              <a:t>:</a:t>
            </a:r>
            <a:endParaRPr lang="en-US" dirty="0" smtClean="0"/>
          </a:p>
          <a:p>
            <a:pPr lvl="0"/>
            <a:r>
              <a:rPr lang="en-GB" b="1" i="1" dirty="0" smtClean="0"/>
              <a:t>CREATE</a:t>
            </a:r>
            <a:r>
              <a:rPr lang="en-GB" i="1" dirty="0" smtClean="0"/>
              <a:t> 	-</a:t>
            </a:r>
            <a:r>
              <a:rPr lang="en-GB" dirty="0" smtClean="0"/>
              <a:t> </a:t>
            </a:r>
            <a:r>
              <a:rPr lang="en-GB" dirty="0" err="1" smtClean="0"/>
              <a:t>defineste</a:t>
            </a:r>
            <a:r>
              <a:rPr lang="en-GB" dirty="0" smtClean="0"/>
              <a:t> </a:t>
            </a:r>
            <a:r>
              <a:rPr lang="en-GB" dirty="0" err="1" smtClean="0"/>
              <a:t>structura</a:t>
            </a:r>
            <a:r>
              <a:rPr lang="en-GB" dirty="0" smtClean="0"/>
              <a:t> de date </a:t>
            </a:r>
            <a:endParaRPr lang="en-US" dirty="0" smtClean="0"/>
          </a:p>
          <a:p>
            <a:pPr lvl="0"/>
            <a:r>
              <a:rPr lang="en-GB" b="1" i="1" dirty="0" smtClean="0"/>
              <a:t>ALTER</a:t>
            </a:r>
            <a:r>
              <a:rPr lang="en-GB" i="1" dirty="0" smtClean="0"/>
              <a:t> 	-</a:t>
            </a:r>
            <a:r>
              <a:rPr lang="en-GB" dirty="0" smtClean="0"/>
              <a:t> </a:t>
            </a:r>
            <a:r>
              <a:rPr lang="en-GB" dirty="0" err="1" smtClean="0"/>
              <a:t>modifica</a:t>
            </a:r>
            <a:r>
              <a:rPr lang="en-GB" dirty="0" smtClean="0"/>
              <a:t> </a:t>
            </a:r>
            <a:r>
              <a:rPr lang="en-GB" dirty="0" err="1" smtClean="0"/>
              <a:t>structura</a:t>
            </a:r>
            <a:r>
              <a:rPr lang="en-GB" dirty="0" smtClean="0"/>
              <a:t> de date </a:t>
            </a:r>
            <a:endParaRPr lang="en-US" dirty="0" smtClean="0"/>
          </a:p>
          <a:p>
            <a:pPr lvl="0"/>
            <a:r>
              <a:rPr lang="en-GB" b="1" i="1" dirty="0" smtClean="0"/>
              <a:t>DROP</a:t>
            </a:r>
            <a:r>
              <a:rPr lang="en-GB" i="1" dirty="0" smtClean="0"/>
              <a:t> 	-</a:t>
            </a:r>
            <a:r>
              <a:rPr lang="en-GB" dirty="0" smtClean="0"/>
              <a:t> </a:t>
            </a:r>
            <a:r>
              <a:rPr lang="en-GB" dirty="0" err="1" smtClean="0"/>
              <a:t>sterge</a:t>
            </a:r>
            <a:r>
              <a:rPr lang="en-GB" dirty="0" smtClean="0"/>
              <a:t> </a:t>
            </a:r>
            <a:r>
              <a:rPr lang="en-GB" dirty="0" err="1" smtClean="0"/>
              <a:t>structura</a:t>
            </a:r>
            <a:r>
              <a:rPr lang="en-GB" dirty="0" smtClean="0"/>
              <a:t> </a:t>
            </a:r>
            <a:r>
              <a:rPr lang="en-GB" dirty="0" err="1" smtClean="0"/>
              <a:t>datelor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GB" dirty="0" smtClean="0"/>
              <a:t> </a:t>
            </a:r>
            <a:endParaRPr lang="en-US" dirty="0" smtClean="0"/>
          </a:p>
          <a:p>
            <a:r>
              <a:rPr lang="en-GB" dirty="0" err="1" smtClean="0"/>
              <a:t>Comenzile</a:t>
            </a:r>
            <a:r>
              <a:rPr lang="en-GB" dirty="0" smtClean="0"/>
              <a:t> de </a:t>
            </a:r>
            <a:r>
              <a:rPr lang="en-GB" dirty="0" err="1" smtClean="0"/>
              <a:t>baza</a:t>
            </a:r>
            <a:r>
              <a:rPr lang="en-GB" dirty="0" smtClean="0"/>
              <a:t> </a:t>
            </a:r>
            <a:r>
              <a:rPr lang="en-GB" b="1" dirty="0" smtClean="0"/>
              <a:t>DML</a:t>
            </a:r>
            <a:r>
              <a:rPr lang="en-GB" dirty="0" smtClean="0"/>
              <a:t> ale SQL </a:t>
            </a:r>
            <a:r>
              <a:rPr lang="en-GB" dirty="0" err="1" smtClean="0"/>
              <a:t>sunt</a:t>
            </a:r>
            <a:r>
              <a:rPr lang="en-GB" dirty="0" smtClean="0"/>
              <a:t>:</a:t>
            </a:r>
            <a:endParaRPr lang="en-US" dirty="0" smtClean="0"/>
          </a:p>
          <a:p>
            <a:pPr lvl="0"/>
            <a:r>
              <a:rPr lang="en-GB" b="1" i="1" dirty="0" smtClean="0"/>
              <a:t>INSERT</a:t>
            </a:r>
            <a:r>
              <a:rPr lang="en-GB" dirty="0" smtClean="0"/>
              <a:t>	- introduce </a:t>
            </a:r>
            <a:r>
              <a:rPr lang="en-GB" dirty="0" err="1" smtClean="0"/>
              <a:t>noi</a:t>
            </a:r>
            <a:r>
              <a:rPr lang="en-GB" dirty="0" smtClean="0"/>
              <a:t> </a:t>
            </a:r>
            <a:r>
              <a:rPr lang="en-GB" dirty="0" err="1" smtClean="0"/>
              <a:t>randuri</a:t>
            </a:r>
            <a:r>
              <a:rPr lang="en-GB" dirty="0" smtClean="0"/>
              <a:t> </a:t>
            </a:r>
            <a:endParaRPr lang="en-US" dirty="0" smtClean="0"/>
          </a:p>
          <a:p>
            <a:pPr lvl="0"/>
            <a:r>
              <a:rPr lang="en-GB" b="1" i="1" dirty="0" smtClean="0"/>
              <a:t>UPDATE</a:t>
            </a:r>
            <a:r>
              <a:rPr lang="en-GB" dirty="0" smtClean="0"/>
              <a:t>	- </a:t>
            </a:r>
            <a:r>
              <a:rPr lang="en-GB" dirty="0" err="1" smtClean="0"/>
              <a:t>modifica</a:t>
            </a:r>
            <a:r>
              <a:rPr lang="en-GB" dirty="0" smtClean="0"/>
              <a:t> </a:t>
            </a:r>
            <a:r>
              <a:rPr lang="en-GB" dirty="0" err="1" smtClean="0"/>
              <a:t>randurile</a:t>
            </a:r>
            <a:r>
              <a:rPr lang="en-GB" dirty="0" smtClean="0"/>
              <a:t> </a:t>
            </a:r>
            <a:r>
              <a:rPr lang="en-GB" dirty="0" err="1" smtClean="0"/>
              <a:t>existente</a:t>
            </a:r>
            <a:r>
              <a:rPr lang="en-GB" dirty="0" smtClean="0"/>
              <a:t> </a:t>
            </a:r>
            <a:endParaRPr lang="en-US" dirty="0" smtClean="0"/>
          </a:p>
          <a:p>
            <a:pPr lvl="0"/>
            <a:r>
              <a:rPr lang="en-GB" b="1" i="1" dirty="0" smtClean="0"/>
              <a:t>DELETE</a:t>
            </a:r>
            <a:r>
              <a:rPr lang="en-GB" dirty="0" smtClean="0"/>
              <a:t>	- </a:t>
            </a:r>
            <a:r>
              <a:rPr lang="en-GB" dirty="0" err="1" smtClean="0"/>
              <a:t>sterge</a:t>
            </a:r>
            <a:r>
              <a:rPr lang="en-GB" dirty="0" smtClean="0"/>
              <a:t> </a:t>
            </a:r>
            <a:r>
              <a:rPr lang="en-GB" dirty="0" err="1" smtClean="0"/>
              <a:t>randurile</a:t>
            </a:r>
            <a:r>
              <a:rPr lang="en-GB" dirty="0" smtClean="0"/>
              <a:t> </a:t>
            </a:r>
            <a:r>
              <a:rPr lang="en-GB" dirty="0" err="1" smtClean="0"/>
              <a:t>existente</a:t>
            </a:r>
            <a:r>
              <a:rPr lang="en-GB" dirty="0" smtClean="0"/>
              <a:t> </a:t>
            </a:r>
            <a:endParaRPr lang="en-US" dirty="0" smtClean="0"/>
          </a:p>
          <a:p>
            <a:r>
              <a:rPr lang="en-GB" dirty="0" smtClean="0"/>
              <a:t> </a:t>
            </a:r>
            <a:endParaRPr lang="en-US" dirty="0" smtClean="0"/>
          </a:p>
          <a:p>
            <a:r>
              <a:rPr lang="en-GB" dirty="0" err="1" smtClean="0"/>
              <a:t>Comenzile</a:t>
            </a:r>
            <a:r>
              <a:rPr lang="en-GB" dirty="0" smtClean="0"/>
              <a:t> </a:t>
            </a:r>
            <a:r>
              <a:rPr lang="en-GB" b="1" dirty="0" smtClean="0"/>
              <a:t>DCL</a:t>
            </a:r>
            <a:r>
              <a:rPr lang="en-GB" dirty="0" smtClean="0"/>
              <a:t> </a:t>
            </a:r>
            <a:r>
              <a:rPr lang="en-GB" dirty="0" err="1" smtClean="0"/>
              <a:t>utilizate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a </a:t>
            </a:r>
            <a:r>
              <a:rPr lang="en-GB" dirty="0" err="1" smtClean="0"/>
              <a:t>acorda</a:t>
            </a:r>
            <a:r>
              <a:rPr lang="en-GB" dirty="0" smtClean="0"/>
              <a:t> 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dirty="0" err="1" smtClean="0"/>
              <a:t>restrictiona</a:t>
            </a:r>
            <a:r>
              <a:rPr lang="en-GB" dirty="0" smtClean="0"/>
              <a:t> </a:t>
            </a:r>
            <a:r>
              <a:rPr lang="en-GB" dirty="0" err="1" smtClean="0"/>
              <a:t>accesul</a:t>
            </a:r>
            <a:r>
              <a:rPr lang="en-GB" dirty="0" smtClean="0"/>
              <a:t> la </a:t>
            </a:r>
            <a:r>
              <a:rPr lang="en-GB" dirty="0" err="1" smtClean="0"/>
              <a:t>diferite</a:t>
            </a:r>
            <a:r>
              <a:rPr lang="en-GB" dirty="0" smtClean="0"/>
              <a:t> </a:t>
            </a:r>
            <a:r>
              <a:rPr lang="en-GB" dirty="0" err="1" smtClean="0"/>
              <a:t>obiecte</a:t>
            </a:r>
            <a:r>
              <a:rPr lang="en-GB" dirty="0" smtClean="0"/>
              <a:t> ale </a:t>
            </a:r>
            <a:r>
              <a:rPr lang="en-GB" dirty="0" err="1" smtClean="0"/>
              <a:t>bazei</a:t>
            </a:r>
            <a:r>
              <a:rPr lang="en-GB" dirty="0" smtClean="0"/>
              <a:t> de date </a:t>
            </a:r>
            <a:r>
              <a:rPr lang="en-GB" dirty="0" err="1" smtClean="0"/>
              <a:t>sunt</a:t>
            </a:r>
            <a:r>
              <a:rPr lang="en-GB" dirty="0" smtClean="0"/>
              <a:t>:</a:t>
            </a:r>
            <a:endParaRPr lang="en-US" dirty="0" smtClean="0"/>
          </a:p>
          <a:p>
            <a:pPr lvl="0"/>
            <a:r>
              <a:rPr lang="en-US" b="1" i="1" dirty="0" smtClean="0"/>
              <a:t>GRANT</a:t>
            </a:r>
            <a:endParaRPr lang="en-US" b="1" dirty="0" smtClean="0"/>
          </a:p>
          <a:p>
            <a:pPr lvl="0"/>
            <a:r>
              <a:rPr lang="en-GB" b="1" i="1" dirty="0" smtClean="0"/>
              <a:t>REVOKE</a:t>
            </a:r>
            <a:endParaRPr lang="en-US" b="1" dirty="0" smtClean="0"/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99055" y="2756763"/>
            <a:ext cx="3066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IP: 10.6.33.102:</a:t>
            </a:r>
          </a:p>
          <a:p>
            <a:r>
              <a:rPr lang="en-US" dirty="0" smtClean="0"/>
              <a:t>PORT: 1521</a:t>
            </a:r>
          </a:p>
          <a:p>
            <a:r>
              <a:rPr lang="en-US" dirty="0" smtClean="0"/>
              <a:t>SID: </a:t>
            </a:r>
            <a:r>
              <a:rPr lang="en-US" dirty="0" err="1" smtClean="0"/>
              <a:t>orcl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USER: ZTH_0X</a:t>
            </a:r>
          </a:p>
          <a:p>
            <a:r>
              <a:rPr lang="en-US" dirty="0" smtClean="0"/>
              <a:t>PASSWORD: passw0rd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988874"/>
            <a:ext cx="7772399" cy="123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</a:p>
          <a:p>
            <a:endParaRPr lang="en-US" b="1" dirty="0" smtClean="0"/>
          </a:p>
          <a:p>
            <a:r>
              <a:rPr lang="en-US" b="1" dirty="0" smtClean="0"/>
              <a:t>                                      </a:t>
            </a:r>
            <a:r>
              <a:rPr lang="en-US" sz="2000" b="1" dirty="0" err="1" smtClean="0"/>
              <a:t>Informatii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conectare</a:t>
            </a:r>
            <a:endParaRPr lang="en-US" sz="20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381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  2.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managementul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114800"/>
            <a:ext cx="7848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cs typeface="Arial" pitchFamily="34" charset="0"/>
              </a:rPr>
              <a:t>Reguli</a:t>
            </a:r>
            <a:r>
              <a:rPr lang="en-US" sz="2000" b="1" dirty="0" smtClean="0">
                <a:cs typeface="Arial" pitchFamily="34" charset="0"/>
              </a:rPr>
              <a:t> de </a:t>
            </a:r>
            <a:r>
              <a:rPr lang="en-US" sz="2000" b="1" dirty="0" err="1" smtClean="0">
                <a:cs typeface="Arial" pitchFamily="34" charset="0"/>
              </a:rPr>
              <a:t>denumire</a:t>
            </a:r>
            <a:r>
              <a:rPr lang="en-US" sz="2000" b="1" dirty="0" smtClean="0">
                <a:cs typeface="Arial" pitchFamily="34" charset="0"/>
              </a:rPr>
              <a:t> pt </a:t>
            </a:r>
            <a:r>
              <a:rPr lang="en-US" sz="2000" b="1" dirty="0" err="1" smtClean="0">
                <a:cs typeface="Arial" pitchFamily="34" charset="0"/>
              </a:rPr>
              <a:t>obiectele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bazei</a:t>
            </a:r>
            <a:r>
              <a:rPr lang="en-US" sz="2000" b="1" dirty="0" smtClean="0">
                <a:cs typeface="Arial" pitchFamily="34" charset="0"/>
              </a:rPr>
              <a:t> de date (</a:t>
            </a:r>
            <a:r>
              <a:rPr lang="en-US" sz="2000" b="1" dirty="0" err="1" smtClean="0">
                <a:cs typeface="Arial" pitchFamily="34" charset="0"/>
              </a:rPr>
              <a:t>inclusiv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coloane</a:t>
            </a:r>
            <a:r>
              <a:rPr lang="en-US" sz="2000" b="1" dirty="0" smtClean="0">
                <a:cs typeface="Arial" pitchFamily="34" charset="0"/>
              </a:rPr>
              <a:t>)</a:t>
            </a:r>
          </a:p>
          <a:p>
            <a:pPr marL="117475" indent="227013"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Trebuie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inceapa</a:t>
            </a:r>
            <a:r>
              <a:rPr lang="en-US" dirty="0" smtClean="0">
                <a:cs typeface="Arial" pitchFamily="34" charset="0"/>
              </a:rPr>
              <a:t> cu o </a:t>
            </a:r>
            <a:r>
              <a:rPr lang="en-US" dirty="0" err="1" smtClean="0">
                <a:cs typeface="Arial" pitchFamily="34" charset="0"/>
              </a:rPr>
              <a:t>litera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Sa </a:t>
            </a:r>
            <a:r>
              <a:rPr lang="en-US" dirty="0" err="1" smtClean="0">
                <a:cs typeface="Arial" pitchFamily="34" charset="0"/>
              </a:rPr>
              <a:t>aiba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lungimea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cuprinsa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intre</a:t>
            </a:r>
            <a:r>
              <a:rPr lang="en-US" dirty="0" smtClean="0">
                <a:cs typeface="Arial" pitchFamily="34" charset="0"/>
              </a:rPr>
              <a:t> 1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30 de </a:t>
            </a:r>
            <a:r>
              <a:rPr lang="en-US" dirty="0" err="1" smtClean="0">
                <a:cs typeface="Arial" pitchFamily="34" charset="0"/>
              </a:rPr>
              <a:t>caractere</a:t>
            </a:r>
            <a:endParaRPr lang="en-US" dirty="0" smtClean="0">
              <a:cs typeface="Arial" pitchFamily="34" charset="0"/>
            </a:endParaRPr>
          </a:p>
          <a:p>
            <a:pPr marL="117475" indent="227013"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contine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doar</a:t>
            </a:r>
            <a:r>
              <a:rPr lang="en-US" dirty="0" smtClean="0">
                <a:cs typeface="Arial" pitchFamily="34" charset="0"/>
              </a:rPr>
              <a:t> A-Z, a-z, 0-9, _, $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#</a:t>
            </a:r>
          </a:p>
          <a:p>
            <a:pPr marL="117475" indent="227013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Sa nu fie un </a:t>
            </a:r>
            <a:r>
              <a:rPr lang="en-US" dirty="0" err="1" smtClean="0">
                <a:cs typeface="Arial" pitchFamily="34" charset="0"/>
              </a:rPr>
              <a:t>cuvant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rezervat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serverul</a:t>
            </a:r>
            <a:r>
              <a:rPr lang="en-US" dirty="0" smtClean="0">
                <a:cs typeface="Arial" pitchFamily="34" charset="0"/>
              </a:rPr>
              <a:t> Oracle</a:t>
            </a:r>
          </a:p>
          <a:p>
            <a:pPr marL="117475" indent="227013"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Sa nu </a:t>
            </a:r>
            <a:r>
              <a:rPr lang="en-US" dirty="0" err="1" smtClean="0">
                <a:cs typeface="Arial" pitchFamily="34" charset="0"/>
              </a:rPr>
              <a:t>existe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nume</a:t>
            </a:r>
            <a:r>
              <a:rPr lang="en-US" dirty="0" smtClean="0">
                <a:cs typeface="Arial" pitchFamily="34" charset="0"/>
              </a:rPr>
              <a:t> duplicate </a:t>
            </a:r>
            <a:r>
              <a:rPr lang="en-US" dirty="0" err="1" smtClean="0">
                <a:cs typeface="Arial" pitchFamily="34" charset="0"/>
              </a:rPr>
              <a:t>pentru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aceeasi</a:t>
            </a:r>
            <a:r>
              <a:rPr lang="en-US" dirty="0" smtClean="0">
                <a:cs typeface="Arial" pitchFamily="34" charset="0"/>
              </a:rPr>
              <a:t> schema (</a:t>
            </a:r>
            <a:r>
              <a:rPr lang="en-US" dirty="0" err="1" smtClean="0">
                <a:cs typeface="Arial" pitchFamily="34" charset="0"/>
              </a:rPr>
              <a:t>acelasi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OWNER</a:t>
            </a:r>
            <a:r>
              <a:rPr lang="en-US" dirty="0" smtClean="0">
                <a:cs typeface="Arial" pitchFamily="34" charset="0"/>
              </a:rPr>
              <a:t>)</a:t>
            </a:r>
            <a:endParaRPr lang="en-US" dirty="0"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990600"/>
            <a:ext cx="2133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990600"/>
            <a:ext cx="5562600" cy="28084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 smtClean="0">
                <a:cs typeface="Arial" pitchFamily="34" charset="0"/>
              </a:rPr>
              <a:t>Ce </a:t>
            </a:r>
            <a:r>
              <a:rPr lang="en-US" sz="2000" b="1" dirty="0" err="1" smtClean="0">
                <a:cs typeface="Arial" pitchFamily="34" charset="0"/>
              </a:rPr>
              <a:t>este</a:t>
            </a:r>
            <a:r>
              <a:rPr lang="en-US" sz="2000" b="1" dirty="0" smtClean="0">
                <a:cs typeface="Arial" pitchFamily="34" charset="0"/>
              </a:rPr>
              <a:t> </a:t>
            </a:r>
            <a:r>
              <a:rPr lang="en-US" sz="2000" b="1" dirty="0" err="1" smtClean="0">
                <a:cs typeface="Arial" pitchFamily="34" charset="0"/>
              </a:rPr>
              <a:t>tabela</a:t>
            </a:r>
            <a:r>
              <a:rPr lang="en-US" sz="2000" b="1" dirty="0" smtClean="0">
                <a:cs typeface="Arial" pitchFamily="34" charset="0"/>
              </a:rPr>
              <a:t>?</a:t>
            </a: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Unitatea</a:t>
            </a:r>
            <a:r>
              <a:rPr lang="en-US" dirty="0" smtClean="0">
                <a:cs typeface="Arial" pitchFamily="34" charset="0"/>
              </a:rPr>
              <a:t> de </a:t>
            </a:r>
            <a:r>
              <a:rPr lang="en-US" dirty="0" err="1" smtClean="0">
                <a:cs typeface="Arial" pitchFamily="34" charset="0"/>
              </a:rPr>
              <a:t>stocare</a:t>
            </a:r>
            <a:r>
              <a:rPr lang="en-US" dirty="0" smtClean="0">
                <a:cs typeface="Arial" pitchFamily="34" charset="0"/>
              </a:rPr>
              <a:t> a DB</a:t>
            </a: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Este </a:t>
            </a:r>
            <a:r>
              <a:rPr lang="en-US" dirty="0" err="1" smtClean="0">
                <a:cs typeface="Arial" pitchFamily="34" charset="0"/>
              </a:rPr>
              <a:t>formata</a:t>
            </a:r>
            <a:r>
              <a:rPr lang="en-US" dirty="0" smtClean="0">
                <a:cs typeface="Arial" pitchFamily="34" charset="0"/>
              </a:rPr>
              <a:t> din </a:t>
            </a:r>
            <a:r>
              <a:rPr lang="en-US" dirty="0" err="1" smtClean="0">
                <a:cs typeface="Arial" pitchFamily="34" charset="0"/>
              </a:rPr>
              <a:t>coloane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randuri</a:t>
            </a: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Poate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creata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oricand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chiar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si</a:t>
            </a:r>
            <a:r>
              <a:rPr lang="en-US" dirty="0" smtClean="0">
                <a:cs typeface="Arial" pitchFamily="34" charset="0"/>
              </a:rPr>
              <a:t> in </a:t>
            </a:r>
            <a:r>
              <a:rPr lang="en-US" dirty="0" err="1" smtClean="0">
                <a:cs typeface="Arial" pitchFamily="34" charset="0"/>
              </a:rPr>
              <a:t>timp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ce</a:t>
            </a:r>
            <a:r>
              <a:rPr lang="en-US" dirty="0" smtClean="0">
                <a:cs typeface="Arial" pitchFamily="34" charset="0"/>
              </a:rPr>
              <a:t> DB </a:t>
            </a:r>
            <a:r>
              <a:rPr lang="en-US" dirty="0" err="1" smtClean="0">
                <a:cs typeface="Arial" pitchFamily="34" charset="0"/>
              </a:rPr>
              <a:t>functioneaza</a:t>
            </a:r>
            <a:endParaRPr lang="en-US" dirty="0" smtClean="0">
              <a:cs typeface="Arial" pitchFamily="34" charset="0"/>
            </a:endParaRP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err="1" smtClean="0">
                <a:cs typeface="Arial" pitchFamily="34" charset="0"/>
              </a:rPr>
              <a:t>Structura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poate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fi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modificata</a:t>
            </a:r>
            <a:r>
              <a:rPr lang="en-US" dirty="0" smtClean="0">
                <a:cs typeface="Arial" pitchFamily="34" charset="0"/>
              </a:rPr>
              <a:t> online</a:t>
            </a:r>
          </a:p>
          <a:p>
            <a:pPr marL="227013" indent="234950" algn="just"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>
                <a:cs typeface="Arial" pitchFamily="34" charset="0"/>
              </a:rPr>
              <a:t>Nu </a:t>
            </a:r>
            <a:r>
              <a:rPr lang="en-US" dirty="0" err="1" smtClean="0">
                <a:cs typeface="Arial" pitchFamily="34" charset="0"/>
              </a:rPr>
              <a:t>trebuie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alocat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spatiu</a:t>
            </a:r>
            <a:r>
              <a:rPr lang="en-US" dirty="0" smtClean="0">
                <a:cs typeface="Arial" pitchFamily="34" charset="0"/>
              </a:rPr>
              <a:t> de la </a:t>
            </a:r>
            <a:r>
              <a:rPr lang="en-US" dirty="0" err="1" smtClean="0">
                <a:cs typeface="Arial" pitchFamily="34" charset="0"/>
              </a:rPr>
              <a:t>inceput</a:t>
            </a:r>
            <a:r>
              <a:rPr lang="en-US" dirty="0" smtClean="0">
                <a:cs typeface="Arial" pitchFamily="34" charset="0"/>
              </a:rPr>
              <a:t> se </a:t>
            </a:r>
            <a:r>
              <a:rPr lang="en-US" dirty="0" err="1" smtClean="0">
                <a:cs typeface="Arial" pitchFamily="34" charset="0"/>
              </a:rPr>
              <a:t>autoaloca</a:t>
            </a:r>
            <a:r>
              <a:rPr lang="en-US" dirty="0" smtClean="0">
                <a:cs typeface="Arial" pitchFamily="34" charset="0"/>
              </a:rPr>
              <a:t> din </a:t>
            </a:r>
            <a:r>
              <a:rPr lang="en-US" dirty="0" err="1" smtClean="0">
                <a:cs typeface="Arial" pitchFamily="34" charset="0"/>
              </a:rPr>
              <a:t>spatiul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intregii</a:t>
            </a:r>
            <a:r>
              <a:rPr lang="en-US" dirty="0" smtClean="0">
                <a:cs typeface="Arial" pitchFamily="34" charset="0"/>
              </a:rPr>
              <a:t> DB. Dar e </a:t>
            </a:r>
            <a:r>
              <a:rPr lang="en-US" dirty="0" err="1" smtClean="0">
                <a:cs typeface="Arial" pitchFamily="34" charset="0"/>
              </a:rPr>
              <a:t>bine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sa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estimam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inainte</a:t>
            </a:r>
            <a:r>
              <a:rPr lang="en-US" dirty="0" smtClean="0">
                <a:cs typeface="Arial" pitchFamily="34" charset="0"/>
              </a:rPr>
              <a:t> cam </a:t>
            </a:r>
            <a:r>
              <a:rPr lang="en-US" dirty="0" err="1" smtClean="0">
                <a:cs typeface="Arial" pitchFamily="34" charset="0"/>
              </a:rPr>
              <a:t>ce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volum</a:t>
            </a:r>
            <a:r>
              <a:rPr lang="en-US" dirty="0" smtClean="0">
                <a:cs typeface="Arial" pitchFamily="34" charset="0"/>
              </a:rPr>
              <a:t> de date </a:t>
            </a:r>
            <a:r>
              <a:rPr lang="en-US" dirty="0" err="1" smtClean="0">
                <a:cs typeface="Arial" pitchFamily="34" charset="0"/>
              </a:rPr>
              <a:t>vom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avea</a:t>
            </a:r>
            <a:r>
              <a:rPr lang="en-US" dirty="0" smtClean="0">
                <a:cs typeface="Arial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1512</Words>
  <Application>Microsoft Office PowerPoint</Application>
  <PresentationFormat>On-screen Show (4:3)</PresentationFormat>
  <Paragraphs>410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ORACLE SQL</vt:lpstr>
      <vt:lpstr>    Cuprins</vt:lpstr>
      <vt:lpstr>    1. Introducere</vt:lpstr>
      <vt:lpstr>   1. Introducere</vt:lpstr>
      <vt:lpstr>   1. Introducere</vt:lpstr>
      <vt:lpstr>   1. Introducere</vt:lpstr>
      <vt:lpstr>    2. Crearea si managementul tabelelor</vt:lpstr>
      <vt:lpstr>   2. Crearea si managementul tabelelor</vt:lpstr>
      <vt:lpstr>   2. Crearea si managementul tabelelor</vt:lpstr>
      <vt:lpstr>   2. Crearea si managementul tabelelor</vt:lpstr>
      <vt:lpstr>   2. Crearea si managementul tabelelor</vt:lpstr>
      <vt:lpstr>   2. Crearea si managementul tabelelor</vt:lpstr>
      <vt:lpstr>   2. Crearea si managementul tabelelor</vt:lpstr>
      <vt:lpstr>   2. Crearea si managementul tabelelor</vt:lpstr>
      <vt:lpstr>   2. Crearea si managementul tabelelor</vt:lpstr>
      <vt:lpstr>   2. Crearea si managementul tabelelor</vt:lpstr>
      <vt:lpstr>   2. Crearea si managementul tabelelor</vt:lpstr>
      <vt:lpstr>    3. Constrangeri</vt:lpstr>
      <vt:lpstr>  3. Constrangeri</vt:lpstr>
      <vt:lpstr>  3. Constrangeri</vt:lpstr>
      <vt:lpstr>  3. Constrangeri</vt:lpstr>
      <vt:lpstr> 4. Interogarea datelor (SELECT)</vt:lpstr>
      <vt:lpstr>  4. Interogarea datelor (SELECT)</vt:lpstr>
      <vt:lpstr>  4. Interogarea datelor (SELECT)</vt:lpstr>
      <vt:lpstr>  4. Interogarea datelor (SELECT)</vt:lpstr>
      <vt:lpstr>  4. Interogarea datelor (SELECT)</vt:lpstr>
      <vt:lpstr>  4. Interogarea datelor (SELECT)</vt:lpstr>
      <vt:lpstr>  4. Interogarea datelor (SELECT)</vt:lpstr>
      <vt:lpstr>  4. Interogarea datelor (SELECT)</vt:lpstr>
      <vt:lpstr> 5. Restrictionarea si sortarea datelor </vt:lpstr>
      <vt:lpstr> 5. Restrictionarea si sortarea datelor</vt:lpstr>
      <vt:lpstr> 5. Restrictionarea si sortarea datelor</vt:lpstr>
      <vt:lpstr> 5. Restrictionarea si sortarea datelor</vt:lpstr>
      <vt:lpstr> 5. Restrictionarea si sortarea datelor</vt:lpstr>
      <vt:lpstr> 6. Functii single-row  </vt:lpstr>
      <vt:lpstr> 6. Functii single-row</vt:lpstr>
      <vt:lpstr> 6. Functii single-row</vt:lpstr>
      <vt:lpstr> 6. Functii single-row</vt:lpstr>
      <vt:lpstr> 6. Functii single-row</vt:lpstr>
      <vt:lpstr> 6. Functii single-row</vt:lpstr>
      <vt:lpstr> 6. Functii single-row</vt:lpstr>
      <vt:lpstr> 6. Functii single-row</vt:lpstr>
      <vt:lpstr> 7. Afisarea datelor din mai multe tabele   </vt:lpstr>
      <vt:lpstr> 7. Afisarea datelor din mai multe tabele</vt:lpstr>
      <vt:lpstr> 7. Afisarea datelor din mai multe tabele</vt:lpstr>
      <vt:lpstr> 7. Afisarea datelor din mai multe tabele</vt:lpstr>
      <vt:lpstr> 7. Afisarea datelor din mai multe tabele</vt:lpstr>
      <vt:lpstr> 7. Afisarea datelor din mai multe tabele</vt:lpstr>
      <vt:lpstr> 7. Afisarea datelor din mai multe tabele</vt:lpstr>
      <vt:lpstr> 8. Agregarea datelor folosind functii de grup   </vt:lpstr>
      <vt:lpstr>  8. Agregarea datelor folosind functii de grup</vt:lpstr>
      <vt:lpstr>  8. Agregarea datelor folosind functii de grup</vt:lpstr>
      <vt:lpstr>Multumesc!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marian.sultanoiu</dc:creator>
  <cp:lastModifiedBy>marian.sultanoiu</cp:lastModifiedBy>
  <cp:revision>294</cp:revision>
  <dcterms:created xsi:type="dcterms:W3CDTF">2015-04-03T09:13:36Z</dcterms:created>
  <dcterms:modified xsi:type="dcterms:W3CDTF">2015-04-24T15:42:23Z</dcterms:modified>
</cp:coreProperties>
</file>