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60" r:id="rId3"/>
    <p:sldId id="263" r:id="rId4"/>
    <p:sldId id="315" r:id="rId5"/>
    <p:sldId id="317" r:id="rId6"/>
    <p:sldId id="318" r:id="rId7"/>
    <p:sldId id="319" r:id="rId8"/>
    <p:sldId id="340" r:id="rId9"/>
    <p:sldId id="320" r:id="rId10"/>
    <p:sldId id="321" r:id="rId11"/>
    <p:sldId id="322" r:id="rId12"/>
    <p:sldId id="323" r:id="rId13"/>
    <p:sldId id="324" r:id="rId14"/>
    <p:sldId id="265" r:id="rId15"/>
    <p:sldId id="325" r:id="rId16"/>
    <p:sldId id="326" r:id="rId17"/>
    <p:sldId id="327" r:id="rId18"/>
    <p:sldId id="267" r:id="rId19"/>
    <p:sldId id="268" r:id="rId20"/>
    <p:sldId id="328" r:id="rId21"/>
    <p:sldId id="329" r:id="rId22"/>
    <p:sldId id="280" r:id="rId23"/>
    <p:sldId id="281" r:id="rId24"/>
    <p:sldId id="331" r:id="rId25"/>
    <p:sldId id="330" r:id="rId26"/>
    <p:sldId id="333" r:id="rId27"/>
    <p:sldId id="334" r:id="rId28"/>
    <p:sldId id="335" r:id="rId29"/>
    <p:sldId id="336" r:id="rId30"/>
    <p:sldId id="284" r:id="rId31"/>
    <p:sldId id="285" r:id="rId32"/>
    <p:sldId id="337" r:id="rId33"/>
    <p:sldId id="338" r:id="rId34"/>
    <p:sldId id="339" r:id="rId35"/>
    <p:sldId id="291" r:id="rId36"/>
    <p:sldId id="292" r:id="rId37"/>
    <p:sldId id="25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2066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6717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744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ORACLE SQL – PARTEA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Marian sultanoiu               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Data: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20.04.2015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10. </a:t>
            </a:r>
            <a:r>
              <a:rPr lang="en-US" dirty="0" err="1" smtClean="0"/>
              <a:t>Subselecturile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792480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1" dirty="0" err="1" smtClean="0">
                <a:cs typeface="Arial" pitchFamily="34" charset="0"/>
              </a:rPr>
              <a:t>Erori</a:t>
            </a:r>
            <a:r>
              <a:rPr lang="en-GB" sz="1600" b="1" i="1" dirty="0" smtClean="0">
                <a:cs typeface="Arial" pitchFamily="34" charset="0"/>
              </a:rPr>
              <a:t> ale </a:t>
            </a:r>
            <a:r>
              <a:rPr lang="en-GB" sz="1600" b="1" i="1" dirty="0" err="1" smtClean="0">
                <a:cs typeface="Arial" pitchFamily="34" charset="0"/>
              </a:rPr>
              <a:t>subinterogarilor</a:t>
            </a:r>
            <a:endParaRPr lang="en-GB" sz="1600" b="1" i="1" dirty="0" smtClean="0">
              <a:cs typeface="Arial" pitchFamily="34" charset="0"/>
            </a:endParaRPr>
          </a:p>
          <a:p>
            <a:endParaRPr lang="en-GB" sz="1600" dirty="0" smtClean="0"/>
          </a:p>
          <a:p>
            <a:r>
              <a:rPr lang="en-GB" sz="1600" dirty="0" smtClean="0"/>
              <a:t>	</a:t>
            </a:r>
            <a:r>
              <a:rPr lang="en-GB" sz="1600" dirty="0" err="1" smtClean="0"/>
              <a:t>Cand</a:t>
            </a:r>
            <a:r>
              <a:rPr lang="en-GB" sz="1600" dirty="0" smtClean="0"/>
              <a:t> o </a:t>
            </a:r>
            <a:r>
              <a:rPr lang="en-GB" sz="1600" dirty="0" err="1" smtClean="0"/>
              <a:t>subinterogare</a:t>
            </a:r>
            <a:r>
              <a:rPr lang="en-GB" sz="1600" dirty="0" smtClean="0"/>
              <a:t> </a:t>
            </a:r>
            <a:r>
              <a:rPr lang="en-GB" sz="1600" dirty="0" err="1" smtClean="0"/>
              <a:t>intoarce</a:t>
            </a:r>
            <a:r>
              <a:rPr lang="en-GB" sz="1600" dirty="0" smtClean="0"/>
              <a:t> </a:t>
            </a:r>
            <a:r>
              <a:rPr lang="en-GB" sz="1600" dirty="0" err="1" smtClean="0"/>
              <a:t>mai</a:t>
            </a:r>
            <a:r>
              <a:rPr lang="en-GB" sz="1600" dirty="0" smtClean="0"/>
              <a:t> </a:t>
            </a:r>
            <a:r>
              <a:rPr lang="en-GB" sz="1600" dirty="0" err="1" smtClean="0"/>
              <a:t>mult</a:t>
            </a:r>
            <a:r>
              <a:rPr lang="en-GB" sz="1600" dirty="0" smtClean="0"/>
              <a:t> </a:t>
            </a:r>
            <a:r>
              <a:rPr lang="en-GB" sz="1600" dirty="0" err="1" smtClean="0"/>
              <a:t>decat</a:t>
            </a:r>
            <a:r>
              <a:rPr lang="en-GB" sz="1600" dirty="0" smtClean="0"/>
              <a:t> un rand </a:t>
            </a:r>
            <a:r>
              <a:rPr lang="en-GB" sz="1600" dirty="0" err="1" smtClean="0"/>
              <a:t>si</a:t>
            </a:r>
            <a:r>
              <a:rPr lang="en-GB" sz="1600" dirty="0" smtClean="0"/>
              <a:t> </a:t>
            </a:r>
            <a:r>
              <a:rPr lang="en-GB" sz="1600" dirty="0" err="1" smtClean="0"/>
              <a:t>este</a:t>
            </a:r>
            <a:r>
              <a:rPr lang="en-GB" sz="1600" dirty="0" smtClean="0"/>
              <a:t> </a:t>
            </a:r>
            <a:r>
              <a:rPr lang="en-GB" sz="1600" dirty="0" err="1" smtClean="0"/>
              <a:t>utilizat</a:t>
            </a:r>
            <a:r>
              <a:rPr lang="en-GB" sz="1600" dirty="0" smtClean="0"/>
              <a:t> un operator rand </a:t>
            </a:r>
            <a:r>
              <a:rPr lang="en-GB" sz="1600" dirty="0" err="1" smtClean="0"/>
              <a:t>unic</a:t>
            </a:r>
            <a:r>
              <a:rPr lang="en-GB" sz="1600" dirty="0" smtClean="0"/>
              <a:t>, SQL*Plus </a:t>
            </a:r>
            <a:r>
              <a:rPr lang="en-GB" sz="1600" dirty="0" err="1" smtClean="0"/>
              <a:t>afiseaza</a:t>
            </a:r>
            <a:r>
              <a:rPr lang="en-GB" sz="1600" dirty="0" smtClean="0"/>
              <a:t> </a:t>
            </a:r>
            <a:r>
              <a:rPr lang="en-GB" sz="1600" dirty="0" err="1" smtClean="0"/>
              <a:t>urmatorul</a:t>
            </a:r>
            <a:r>
              <a:rPr lang="en-GB" sz="1600" dirty="0" smtClean="0"/>
              <a:t> </a:t>
            </a:r>
            <a:r>
              <a:rPr lang="en-GB" sz="1600" dirty="0" err="1" smtClean="0"/>
              <a:t>mesaj</a:t>
            </a:r>
            <a:r>
              <a:rPr lang="en-GB" sz="1600" dirty="0" smtClean="0"/>
              <a:t> de </a:t>
            </a:r>
            <a:r>
              <a:rPr lang="en-GB" sz="1600" dirty="0" err="1" smtClean="0"/>
              <a:t>eroare</a:t>
            </a:r>
            <a:r>
              <a:rPr lang="en-GB" sz="1600" dirty="0" smtClean="0"/>
              <a:t>:</a:t>
            </a:r>
            <a:endParaRPr lang="en-US" sz="1600" dirty="0" smtClean="0"/>
          </a:p>
          <a:p>
            <a:r>
              <a:rPr lang="en-GB" sz="1600" dirty="0" smtClean="0"/>
              <a:t> </a:t>
            </a:r>
            <a:endParaRPr lang="en-US" sz="1600" dirty="0" smtClean="0"/>
          </a:p>
          <a:p>
            <a:r>
              <a:rPr lang="en-GB" sz="1600" dirty="0" smtClean="0"/>
              <a:t> </a:t>
            </a:r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SQL&gt;</a:t>
            </a:r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SELECT FIRST_NAME, SALARY, DEPARTMENT_ID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FROM 	EMPLOYEES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WHERE	SALARY = (SELECT MIN(SALARY)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	FROM EMPLOYEES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	 GROUP BY DEPARTMENT_ID);</a:t>
            </a:r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 </a:t>
            </a:r>
            <a:endParaRPr lang="en-US" sz="1200" dirty="0" smtClean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GB" sz="1600" dirty="0" smtClean="0">
                <a:solidFill>
                  <a:srgbClr val="FF0000"/>
                </a:solidFill>
              </a:rPr>
              <a:t>ERROR: ORA-1427: single-row </a:t>
            </a:r>
            <a:r>
              <a:rPr lang="en-GB" sz="1600" dirty="0" err="1" smtClean="0">
                <a:solidFill>
                  <a:srgbClr val="FF0000"/>
                </a:solidFill>
              </a:rPr>
              <a:t>subquery</a:t>
            </a:r>
            <a:r>
              <a:rPr lang="en-GB" sz="1600" dirty="0" smtClean="0">
                <a:solidFill>
                  <a:srgbClr val="FF0000"/>
                </a:solidFill>
              </a:rPr>
              <a:t> returns more than one row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GB" sz="1600" dirty="0" smtClean="0"/>
              <a:t> </a:t>
            </a:r>
            <a:endParaRPr lang="en-US" sz="1600" dirty="0" smtClean="0"/>
          </a:p>
          <a:p>
            <a:r>
              <a:rPr lang="en-GB" sz="1600" dirty="0" err="1" smtClean="0"/>
              <a:t>Daca</a:t>
            </a:r>
            <a:r>
              <a:rPr lang="en-GB" sz="1600" dirty="0" smtClean="0"/>
              <a:t> </a:t>
            </a:r>
            <a:r>
              <a:rPr lang="en-GB" sz="1600" dirty="0" err="1" smtClean="0"/>
              <a:t>interogarea</a:t>
            </a:r>
            <a:r>
              <a:rPr lang="en-GB" sz="1600" dirty="0" smtClean="0"/>
              <a:t> </a:t>
            </a:r>
            <a:r>
              <a:rPr lang="en-GB" sz="1600" dirty="0" err="1" smtClean="0"/>
              <a:t>interioara</a:t>
            </a:r>
            <a:r>
              <a:rPr lang="en-GB" sz="1600" dirty="0" smtClean="0"/>
              <a:t> nu </a:t>
            </a:r>
            <a:r>
              <a:rPr lang="en-GB" sz="1600" dirty="0" err="1" smtClean="0"/>
              <a:t>intoarce</a:t>
            </a:r>
            <a:r>
              <a:rPr lang="en-GB" sz="1600" dirty="0" smtClean="0"/>
              <a:t> </a:t>
            </a:r>
            <a:r>
              <a:rPr lang="en-GB" sz="1600" dirty="0" err="1" smtClean="0"/>
              <a:t>nici</a:t>
            </a:r>
            <a:r>
              <a:rPr lang="en-GB" sz="1600" dirty="0" smtClean="0"/>
              <a:t> un rand, </a:t>
            </a:r>
            <a:r>
              <a:rPr lang="en-GB" sz="1600" dirty="0" err="1" smtClean="0"/>
              <a:t>veti</a:t>
            </a:r>
            <a:r>
              <a:rPr lang="en-GB" sz="1600" dirty="0" smtClean="0"/>
              <a:t> </a:t>
            </a:r>
            <a:r>
              <a:rPr lang="en-GB" sz="1600" dirty="0" err="1" smtClean="0"/>
              <a:t>obtine</a:t>
            </a:r>
            <a:r>
              <a:rPr lang="en-GB" sz="1600" dirty="0" smtClean="0"/>
              <a:t> </a:t>
            </a:r>
            <a:r>
              <a:rPr lang="en-GB" sz="1600" dirty="0" err="1" smtClean="0"/>
              <a:t>eroarea</a:t>
            </a:r>
            <a:r>
              <a:rPr lang="en-GB" sz="1600" dirty="0" smtClean="0"/>
              <a:t>:</a:t>
            </a:r>
            <a:endParaRPr lang="en-US" sz="1600" dirty="0" smtClean="0"/>
          </a:p>
          <a:p>
            <a:r>
              <a:rPr lang="en-GB" sz="1600" dirty="0" smtClean="0"/>
              <a:t> </a:t>
            </a:r>
            <a:endParaRPr lang="en-US" sz="1600" dirty="0" smtClean="0"/>
          </a:p>
          <a:p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SQL&gt;</a:t>
            </a:r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SELECT  FIRST_NAME, JOB_ID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FROM 	EMPLOYEES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WHERE	JOB_ID = (SELECT JOB_ID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	FROM EMPLOYEES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	WHERE FIRST_NAME = ‘Bobby’);</a:t>
            </a:r>
          </a:p>
          <a:p>
            <a:r>
              <a:rPr lang="en-GB" sz="1600" dirty="0" smtClean="0">
                <a:solidFill>
                  <a:srgbClr val="FF0000"/>
                </a:solidFill>
              </a:rPr>
              <a:t>ERROR: ORA-1426: single-row </a:t>
            </a:r>
            <a:r>
              <a:rPr lang="en-GB" sz="1600" dirty="0" err="1" smtClean="0">
                <a:solidFill>
                  <a:srgbClr val="FF0000"/>
                </a:solidFill>
              </a:rPr>
              <a:t>subquery</a:t>
            </a:r>
            <a:r>
              <a:rPr lang="en-GB" sz="1600" dirty="0" smtClean="0">
                <a:solidFill>
                  <a:srgbClr val="FF0000"/>
                </a:solidFill>
              </a:rPr>
              <a:t> returns no rows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10. </a:t>
            </a:r>
            <a:r>
              <a:rPr lang="en-US" dirty="0" err="1" smtClean="0"/>
              <a:t>Subselecturile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7924800" cy="51398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1" dirty="0" err="1" smtClean="0">
                <a:cs typeface="Arial" pitchFamily="34" charset="0"/>
              </a:rPr>
              <a:t>Operatorii</a:t>
            </a:r>
            <a:r>
              <a:rPr lang="en-GB" sz="1600" b="1" i="1" dirty="0" smtClean="0">
                <a:cs typeface="Arial" pitchFamily="34" charset="0"/>
              </a:rPr>
              <a:t> SOME/ANY </a:t>
            </a:r>
            <a:r>
              <a:rPr lang="en-GB" sz="1600" b="1" i="1" dirty="0" err="1" smtClean="0">
                <a:cs typeface="Arial" pitchFamily="34" charset="0"/>
              </a:rPr>
              <a:t>si</a:t>
            </a:r>
            <a:r>
              <a:rPr lang="en-GB" sz="1600" b="1" i="1" dirty="0" smtClean="0">
                <a:cs typeface="Arial" pitchFamily="34" charset="0"/>
              </a:rPr>
              <a:t> ALL </a:t>
            </a:r>
            <a:endParaRPr lang="en-US" sz="1600" b="1" i="1" dirty="0" smtClean="0">
              <a:cs typeface="Arial" pitchFamily="34" charset="0"/>
            </a:endParaRPr>
          </a:p>
          <a:p>
            <a:r>
              <a:rPr lang="en-GB" sz="1600" dirty="0" smtClean="0"/>
              <a:t> </a:t>
            </a:r>
            <a:endParaRPr lang="en-US" sz="1600" dirty="0" smtClean="0"/>
          </a:p>
          <a:p>
            <a:r>
              <a:rPr lang="en-GB" sz="1600" dirty="0" err="1" smtClean="0">
                <a:cs typeface="Arial" pitchFamily="34" charset="0"/>
              </a:rPr>
              <a:t>Operatorii</a:t>
            </a:r>
            <a:r>
              <a:rPr lang="en-GB" sz="1600" dirty="0" smtClean="0">
                <a:cs typeface="Arial" pitchFamily="34" charset="0"/>
              </a:rPr>
              <a:t> SOME, ANY </a:t>
            </a:r>
            <a:r>
              <a:rPr lang="en-GB" sz="1600" dirty="0" err="1" smtClean="0">
                <a:cs typeface="Arial" pitchFamily="34" charset="0"/>
              </a:rPr>
              <a:t>si</a:t>
            </a:r>
            <a:r>
              <a:rPr lang="en-GB" sz="1600" dirty="0" smtClean="0">
                <a:cs typeface="Arial" pitchFamily="34" charset="0"/>
              </a:rPr>
              <a:t> ALL pot </a:t>
            </a:r>
            <a:r>
              <a:rPr lang="en-GB" sz="1600" dirty="0" err="1" smtClean="0">
                <a:cs typeface="Arial" pitchFamily="34" charset="0"/>
              </a:rPr>
              <a:t>fi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utilizati</a:t>
            </a:r>
            <a:r>
              <a:rPr lang="en-GB" sz="1600" dirty="0" smtClean="0">
                <a:cs typeface="Arial" pitchFamily="34" charset="0"/>
              </a:rPr>
              <a:t> </a:t>
            </a:r>
          </a:p>
          <a:p>
            <a:r>
              <a:rPr lang="en-GB" sz="1600" dirty="0" err="1" smtClean="0">
                <a:cs typeface="Arial" pitchFamily="34" charset="0"/>
              </a:rPr>
              <a:t>pentru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subinterogari</a:t>
            </a:r>
            <a:r>
              <a:rPr lang="en-GB" sz="1600" dirty="0" smtClean="0">
                <a:cs typeface="Arial" pitchFamily="34" charset="0"/>
              </a:rPr>
              <a:t> care </a:t>
            </a:r>
            <a:r>
              <a:rPr lang="en-GB" sz="1600" dirty="0" err="1" smtClean="0">
                <a:cs typeface="Arial" pitchFamily="34" charset="0"/>
              </a:rPr>
              <a:t>intorc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mai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mult</a:t>
            </a:r>
            <a:r>
              <a:rPr lang="en-GB" sz="1600" dirty="0" smtClean="0">
                <a:cs typeface="Arial" pitchFamily="34" charset="0"/>
              </a:rPr>
              <a:t> de </a:t>
            </a:r>
          </a:p>
          <a:p>
            <a:r>
              <a:rPr lang="en-GB" sz="1600" dirty="0" smtClean="0">
                <a:cs typeface="Arial" pitchFamily="34" charset="0"/>
              </a:rPr>
              <a:t>un rand. ANY (</a:t>
            </a:r>
            <a:r>
              <a:rPr lang="en-GB" sz="1600" dirty="0" err="1" smtClean="0">
                <a:cs typeface="Arial" pitchFamily="34" charset="0"/>
              </a:rPr>
              <a:t>si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sinonimul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sau</a:t>
            </a:r>
            <a:r>
              <a:rPr lang="en-GB" sz="1600" dirty="0" smtClean="0">
                <a:cs typeface="Arial" pitchFamily="34" charset="0"/>
              </a:rPr>
              <a:t> SOME) </a:t>
            </a:r>
            <a:r>
              <a:rPr lang="en-GB" sz="1600" dirty="0" err="1" smtClean="0">
                <a:cs typeface="Arial" pitchFamily="34" charset="0"/>
              </a:rPr>
              <a:t>este</a:t>
            </a:r>
            <a:r>
              <a:rPr lang="en-GB" sz="1600" dirty="0" smtClean="0">
                <a:cs typeface="Arial" pitchFamily="34" charset="0"/>
              </a:rPr>
              <a:t> </a:t>
            </a:r>
          </a:p>
          <a:p>
            <a:r>
              <a:rPr lang="en-GB" sz="1600" dirty="0" err="1" smtClean="0">
                <a:cs typeface="Arial" pitchFamily="34" charset="0"/>
              </a:rPr>
              <a:t>utilizat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penrtu</a:t>
            </a:r>
            <a:r>
              <a:rPr lang="en-GB" sz="1600" dirty="0" smtClean="0">
                <a:cs typeface="Arial" pitchFamily="34" charset="0"/>
              </a:rPr>
              <a:t> a </a:t>
            </a:r>
            <a:r>
              <a:rPr lang="en-GB" sz="1600" dirty="0" err="1" smtClean="0">
                <a:cs typeface="Arial" pitchFamily="34" charset="0"/>
              </a:rPr>
              <a:t>compara</a:t>
            </a:r>
            <a:r>
              <a:rPr lang="en-GB" sz="1600" dirty="0" smtClean="0">
                <a:cs typeface="Arial" pitchFamily="34" charset="0"/>
              </a:rPr>
              <a:t> o </a:t>
            </a:r>
            <a:r>
              <a:rPr lang="en-GB" sz="1600" dirty="0" err="1" smtClean="0">
                <a:cs typeface="Arial" pitchFamily="34" charset="0"/>
              </a:rPr>
              <a:t>valoare</a:t>
            </a:r>
            <a:r>
              <a:rPr lang="en-GB" sz="1600" dirty="0" smtClean="0">
                <a:cs typeface="Arial" pitchFamily="34" charset="0"/>
              </a:rPr>
              <a:t> cu </a:t>
            </a:r>
            <a:r>
              <a:rPr lang="en-GB" sz="1600" dirty="0" err="1" smtClean="0">
                <a:cs typeface="Arial" pitchFamily="34" charset="0"/>
              </a:rPr>
              <a:t>fiecare</a:t>
            </a:r>
            <a:r>
              <a:rPr lang="en-GB" sz="1600" dirty="0" smtClean="0">
                <a:cs typeface="Arial" pitchFamily="34" charset="0"/>
              </a:rPr>
              <a:t> </a:t>
            </a:r>
          </a:p>
          <a:p>
            <a:r>
              <a:rPr lang="en-GB" sz="1600" dirty="0" err="1" smtClean="0">
                <a:cs typeface="Arial" pitchFamily="34" charset="0"/>
              </a:rPr>
              <a:t>valoare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dintr</a:t>
            </a:r>
            <a:r>
              <a:rPr lang="en-GB" sz="1600" dirty="0" smtClean="0">
                <a:cs typeface="Arial" pitchFamily="34" charset="0"/>
              </a:rPr>
              <a:t>-o </a:t>
            </a:r>
            <a:r>
              <a:rPr lang="en-GB" sz="1600" dirty="0" err="1" smtClean="0">
                <a:cs typeface="Arial" pitchFamily="34" charset="0"/>
              </a:rPr>
              <a:t>lista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sau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returnata</a:t>
            </a:r>
            <a:r>
              <a:rPr lang="en-GB" sz="1600" dirty="0" smtClean="0">
                <a:cs typeface="Arial" pitchFamily="34" charset="0"/>
              </a:rPr>
              <a:t> de o </a:t>
            </a:r>
            <a:r>
              <a:rPr lang="en-GB" sz="1600" dirty="0" err="1" smtClean="0">
                <a:cs typeface="Arial" pitchFamily="34" charset="0"/>
              </a:rPr>
              <a:t>interogare</a:t>
            </a:r>
            <a:r>
              <a:rPr lang="en-GB" sz="1600" dirty="0" smtClean="0">
                <a:cs typeface="Arial" pitchFamily="34" charset="0"/>
              </a:rPr>
              <a:t>,</a:t>
            </a:r>
          </a:p>
          <a:p>
            <a:r>
              <a:rPr lang="en-GB" sz="1600" dirty="0" smtClean="0">
                <a:cs typeface="Arial" pitchFamily="34" charset="0"/>
              </a:rPr>
              <a:t> in </a:t>
            </a:r>
            <a:r>
              <a:rPr lang="en-GB" sz="1600" dirty="0" err="1" smtClean="0">
                <a:cs typeface="Arial" pitchFamily="34" charset="0"/>
              </a:rPr>
              <a:t>clauza</a:t>
            </a:r>
            <a:r>
              <a:rPr lang="en-GB" sz="1600" dirty="0" smtClean="0">
                <a:cs typeface="Arial" pitchFamily="34" charset="0"/>
              </a:rPr>
              <a:t> WHERE </a:t>
            </a:r>
            <a:r>
              <a:rPr lang="en-GB" sz="1600" dirty="0" err="1" smtClean="0">
                <a:cs typeface="Arial" pitchFamily="34" charset="0"/>
              </a:rPr>
              <a:t>sau</a:t>
            </a:r>
            <a:r>
              <a:rPr lang="en-GB" sz="1600" dirty="0" smtClean="0">
                <a:cs typeface="Arial" pitchFamily="34" charset="0"/>
              </a:rPr>
              <a:t> HAVING </a:t>
            </a:r>
            <a:r>
              <a:rPr lang="en-GB" sz="1600" dirty="0" err="1" smtClean="0">
                <a:cs typeface="Arial" pitchFamily="34" charset="0"/>
              </a:rPr>
              <a:t>si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trebuie</a:t>
            </a:r>
            <a:r>
              <a:rPr lang="en-GB" sz="1600" dirty="0" smtClean="0">
                <a:cs typeface="Arial" pitchFamily="34" charset="0"/>
              </a:rPr>
              <a:t> </a:t>
            </a:r>
          </a:p>
          <a:p>
            <a:r>
              <a:rPr lang="en-GB" sz="1600" dirty="0" err="1" smtClean="0">
                <a:cs typeface="Arial" pitchFamily="34" charset="0"/>
              </a:rPr>
              <a:t>precedate</a:t>
            </a:r>
            <a:r>
              <a:rPr lang="en-GB" sz="1600" dirty="0" smtClean="0">
                <a:cs typeface="Arial" pitchFamily="34" charset="0"/>
              </a:rPr>
              <a:t> de = ,  !=  ,  &gt; ,  &lt; ,  &lt;= ,  &gt;=. </a:t>
            </a:r>
            <a:endParaRPr lang="en-US" sz="1600" dirty="0" smtClean="0">
              <a:cs typeface="Arial" pitchFamily="34" charset="0"/>
            </a:endParaRPr>
          </a:p>
          <a:p>
            <a:r>
              <a:rPr lang="en-GB" sz="1600" dirty="0" smtClean="0">
                <a:cs typeface="Arial" pitchFamily="34" charset="0"/>
              </a:rPr>
              <a:t> </a:t>
            </a:r>
            <a:endParaRPr lang="en-US" sz="1600" dirty="0" smtClean="0">
              <a:cs typeface="Arial" pitchFamily="34" charset="0"/>
            </a:endParaRPr>
          </a:p>
          <a:p>
            <a:r>
              <a:rPr lang="en-GB" sz="1600" dirty="0" err="1" smtClean="0">
                <a:cs typeface="Arial" pitchFamily="34" charset="0"/>
              </a:rPr>
              <a:t>Cand</a:t>
            </a:r>
            <a:r>
              <a:rPr lang="en-GB" sz="1600" dirty="0" smtClean="0">
                <a:cs typeface="Arial" pitchFamily="34" charset="0"/>
              </a:rPr>
              <a:t> se </a:t>
            </a:r>
            <a:r>
              <a:rPr lang="en-GB" sz="1600" dirty="0" err="1" smtClean="0">
                <a:cs typeface="Arial" pitchFamily="34" charset="0"/>
              </a:rPr>
              <a:t>utilizeaza</a:t>
            </a:r>
            <a:r>
              <a:rPr lang="en-GB" sz="1600" dirty="0" smtClean="0">
                <a:cs typeface="Arial" pitchFamily="34" charset="0"/>
              </a:rPr>
              <a:t> SOME </a:t>
            </a:r>
            <a:r>
              <a:rPr lang="en-GB" sz="1600" dirty="0" err="1" smtClean="0">
                <a:cs typeface="Arial" pitchFamily="34" charset="0"/>
              </a:rPr>
              <a:t>si</a:t>
            </a:r>
            <a:r>
              <a:rPr lang="en-GB" sz="1600" dirty="0" smtClean="0">
                <a:cs typeface="Arial" pitchFamily="34" charset="0"/>
              </a:rPr>
              <a:t> ANY, </a:t>
            </a:r>
            <a:r>
              <a:rPr lang="en-GB" sz="1600" dirty="0" err="1" smtClean="0">
                <a:cs typeface="Arial" pitchFamily="34" charset="0"/>
              </a:rPr>
              <a:t>este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deseori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utilizat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cuvantul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cheie</a:t>
            </a:r>
            <a:r>
              <a:rPr lang="en-GB" sz="1600" dirty="0" smtClean="0">
                <a:cs typeface="Arial" pitchFamily="34" charset="0"/>
              </a:rPr>
              <a:t> DISTINCT </a:t>
            </a:r>
            <a:r>
              <a:rPr lang="en-GB" sz="1600" dirty="0" err="1" smtClean="0">
                <a:cs typeface="Arial" pitchFamily="34" charset="0"/>
              </a:rPr>
              <a:t>pentru</a:t>
            </a:r>
            <a:r>
              <a:rPr lang="en-GB" sz="1600" dirty="0" smtClean="0">
                <a:cs typeface="Arial" pitchFamily="34" charset="0"/>
              </a:rPr>
              <a:t> a </a:t>
            </a:r>
            <a:r>
              <a:rPr lang="en-GB" sz="1600" dirty="0" err="1" smtClean="0">
                <a:cs typeface="Arial" pitchFamily="34" charset="0"/>
              </a:rPr>
              <a:t>preveni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selectarea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randurilor</a:t>
            </a:r>
            <a:r>
              <a:rPr lang="en-GB" sz="1600" dirty="0" smtClean="0">
                <a:cs typeface="Arial" pitchFamily="34" charset="0"/>
              </a:rPr>
              <a:t> de </a:t>
            </a:r>
            <a:r>
              <a:rPr lang="en-GB" sz="1600" dirty="0" err="1" smtClean="0">
                <a:cs typeface="Arial" pitchFamily="34" charset="0"/>
              </a:rPr>
              <a:t>mai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multe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ori</a:t>
            </a:r>
            <a:r>
              <a:rPr lang="en-GB" sz="1600" dirty="0" smtClean="0">
                <a:cs typeface="Arial" pitchFamily="34" charset="0"/>
              </a:rPr>
              <a:t>.. ‘=SOME’ </a:t>
            </a:r>
            <a:r>
              <a:rPr lang="en-GB" sz="1600" dirty="0" err="1" smtClean="0">
                <a:cs typeface="Arial" pitchFamily="34" charset="0"/>
              </a:rPr>
              <a:t>este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echivalent</a:t>
            </a:r>
            <a:r>
              <a:rPr lang="en-GB" sz="1600" dirty="0" smtClean="0">
                <a:cs typeface="Arial" pitchFamily="34" charset="0"/>
              </a:rPr>
              <a:t> cu IN.</a:t>
            </a:r>
            <a:endParaRPr lang="en-US" sz="1600" dirty="0" smtClean="0">
              <a:cs typeface="Arial" pitchFamily="34" charset="0"/>
            </a:endParaRPr>
          </a:p>
          <a:p>
            <a:r>
              <a:rPr lang="en-GB" sz="1600" dirty="0" smtClean="0">
                <a:cs typeface="Arial" pitchFamily="34" charset="0"/>
              </a:rPr>
              <a:t> </a:t>
            </a:r>
            <a:endParaRPr lang="en-US" sz="1600" dirty="0" smtClean="0">
              <a:cs typeface="Arial" pitchFamily="34" charset="0"/>
            </a:endParaRPr>
          </a:p>
          <a:p>
            <a:r>
              <a:rPr lang="en-GB" sz="1600" dirty="0" smtClean="0">
                <a:cs typeface="Arial" pitchFamily="34" charset="0"/>
              </a:rPr>
              <a:t>	</a:t>
            </a:r>
            <a:r>
              <a:rPr lang="en-GB" sz="1600" dirty="0" err="1" smtClean="0">
                <a:cs typeface="Arial" pitchFamily="34" charset="0"/>
              </a:rPr>
              <a:t>Pentru</a:t>
            </a:r>
            <a:r>
              <a:rPr lang="en-GB" sz="1600" dirty="0" smtClean="0">
                <a:cs typeface="Arial" pitchFamily="34" charset="0"/>
              </a:rPr>
              <a:t> a </a:t>
            </a:r>
            <a:r>
              <a:rPr lang="en-GB" sz="1600" dirty="0" err="1" smtClean="0">
                <a:cs typeface="Arial" pitchFamily="34" charset="0"/>
              </a:rPr>
              <a:t>afisa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salariatii</a:t>
            </a:r>
            <a:r>
              <a:rPr lang="en-GB" sz="1600" dirty="0" smtClean="0">
                <a:cs typeface="Arial" pitchFamily="34" charset="0"/>
              </a:rPr>
              <a:t> care </a:t>
            </a:r>
            <a:r>
              <a:rPr lang="en-GB" sz="1600" dirty="0" err="1" smtClean="0">
                <a:cs typeface="Arial" pitchFamily="34" charset="0"/>
              </a:rPr>
              <a:t>castiga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mai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mult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decat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salariul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cel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mai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scazut</a:t>
            </a:r>
            <a:r>
              <a:rPr lang="en-GB" sz="1600" dirty="0" smtClean="0">
                <a:cs typeface="Arial" pitchFamily="34" charset="0"/>
              </a:rPr>
              <a:t> din </a:t>
            </a:r>
            <a:r>
              <a:rPr lang="en-GB" sz="1600" dirty="0" err="1" smtClean="0">
                <a:cs typeface="Arial" pitchFamily="34" charset="0"/>
              </a:rPr>
              <a:t>departamentul</a:t>
            </a:r>
            <a:r>
              <a:rPr lang="en-GB" sz="1600" dirty="0" smtClean="0">
                <a:cs typeface="Arial" pitchFamily="34" charset="0"/>
              </a:rPr>
              <a:t> 30, se introduce:</a:t>
            </a:r>
            <a:endParaRPr lang="en-US" sz="1600" dirty="0" smtClean="0">
              <a:cs typeface="Arial" pitchFamily="34" charset="0"/>
            </a:endParaRPr>
          </a:p>
          <a:p>
            <a:r>
              <a:rPr lang="en-GB" sz="1600" dirty="0" smtClean="0"/>
              <a:t> 	</a:t>
            </a:r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SQL&gt; </a:t>
            </a:r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 SELECT FIRST_NAME, SALARY, JOB_ID, DEPARTMENT_ID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FROM EMPLOYEES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WHERE SALARY &gt; </a:t>
            </a:r>
            <a:r>
              <a:rPr lang="en-US" sz="1200" i="1" dirty="0" smtClean="0">
                <a:solidFill>
                  <a:schemeClr val="tx2"/>
                </a:solidFill>
                <a:cs typeface="Arial" pitchFamily="34" charset="0"/>
              </a:rPr>
              <a:t>/*ANY--*/SOME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		(SELECT DISTINCT SALARY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			 FROM EMPLOYEES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			 WHERE DEPARTMENT_ID = 30)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ORDER BY SALARY DESC;</a:t>
            </a:r>
            <a:r>
              <a:rPr lang="en-GB" sz="1200" b="1" i="1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endParaRPr lang="en-US" sz="1200" b="1" i="1" dirty="0">
              <a:solidFill>
                <a:schemeClr val="tx2"/>
              </a:solidFill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295400"/>
            <a:ext cx="3581400" cy="176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10. </a:t>
            </a:r>
            <a:r>
              <a:rPr lang="en-US" dirty="0" err="1" smtClean="0"/>
              <a:t>Subselecturile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000065"/>
            <a:ext cx="7924800" cy="53245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FIRST_NAME 	SALARY	JOB_ID 	DEPARTMENT_ID</a:t>
            </a:r>
            <a:endParaRPr lang="en-US" sz="1200" dirty="0" smtClean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	–––––––––– 		–––––––––	–––––––––  	-----------</a:t>
            </a:r>
            <a:endParaRPr lang="en-US" sz="1200" dirty="0" smtClean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	Steven		24000.00	AD_PRES	90</a:t>
            </a:r>
          </a:p>
          <a:p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	</a:t>
            </a:r>
            <a:r>
              <a:rPr lang="en-GB" sz="1200" dirty="0" err="1" smtClean="0">
                <a:solidFill>
                  <a:schemeClr val="tx2"/>
                </a:solidFill>
                <a:cs typeface="Arial" pitchFamily="34" charset="0"/>
              </a:rPr>
              <a:t>Neena</a:t>
            </a:r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		17000.00	AD_VP	90</a:t>
            </a:r>
          </a:p>
          <a:p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	</a:t>
            </a:r>
            <a:r>
              <a:rPr lang="en-GB" sz="1200" dirty="0" err="1" smtClean="0">
                <a:solidFill>
                  <a:schemeClr val="tx2"/>
                </a:solidFill>
                <a:cs typeface="Arial" pitchFamily="34" charset="0"/>
              </a:rPr>
              <a:t>Lex</a:t>
            </a:r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		17000.00	AD_VP	90</a:t>
            </a:r>
          </a:p>
          <a:p>
            <a:endParaRPr lang="en-GB" sz="1600" dirty="0" smtClean="0">
              <a:cs typeface="Arial" pitchFamily="34" charset="0"/>
            </a:endParaRPr>
          </a:p>
          <a:p>
            <a:r>
              <a:rPr lang="en-GB" sz="1600" dirty="0" smtClean="0">
                <a:cs typeface="Arial" pitchFamily="34" charset="0"/>
              </a:rPr>
              <a:t>	ALL </a:t>
            </a:r>
            <a:r>
              <a:rPr lang="en-GB" sz="1600" dirty="0" err="1" smtClean="0">
                <a:cs typeface="Arial" pitchFamily="34" charset="0"/>
              </a:rPr>
              <a:t>compara</a:t>
            </a:r>
            <a:r>
              <a:rPr lang="en-GB" sz="1600" dirty="0" smtClean="0">
                <a:cs typeface="Arial" pitchFamily="34" charset="0"/>
              </a:rPr>
              <a:t> o </a:t>
            </a:r>
            <a:r>
              <a:rPr lang="en-GB" sz="1600" dirty="0" err="1" smtClean="0">
                <a:cs typeface="Arial" pitchFamily="34" charset="0"/>
              </a:rPr>
              <a:t>valoare</a:t>
            </a:r>
            <a:r>
              <a:rPr lang="en-GB" sz="1600" dirty="0" smtClean="0">
                <a:cs typeface="Arial" pitchFamily="34" charset="0"/>
              </a:rPr>
              <a:t>  cu </a:t>
            </a:r>
            <a:r>
              <a:rPr lang="en-GB" sz="1600" dirty="0" err="1" smtClean="0">
                <a:cs typeface="Arial" pitchFamily="34" charset="0"/>
              </a:rPr>
              <a:t>fiecare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valoare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returnata</a:t>
            </a:r>
            <a:r>
              <a:rPr lang="en-GB" sz="1600" dirty="0" smtClean="0">
                <a:cs typeface="Arial" pitchFamily="34" charset="0"/>
              </a:rPr>
              <a:t> de o </a:t>
            </a:r>
            <a:r>
              <a:rPr lang="en-GB" sz="1600" dirty="0" err="1" smtClean="0">
                <a:cs typeface="Arial" pitchFamily="34" charset="0"/>
              </a:rPr>
              <a:t>subinterogare</a:t>
            </a:r>
            <a:r>
              <a:rPr lang="en-GB" sz="1600" dirty="0" smtClean="0">
                <a:cs typeface="Arial" pitchFamily="34" charset="0"/>
              </a:rPr>
              <a:t>. </a:t>
            </a:r>
            <a:r>
              <a:rPr lang="en-GB" sz="1600" dirty="0" err="1" smtClean="0">
                <a:cs typeface="Arial" pitchFamily="34" charset="0"/>
              </a:rPr>
              <a:t>Urmatoarea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interogare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gaseste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salariatii</a:t>
            </a:r>
            <a:r>
              <a:rPr lang="en-GB" sz="1600" dirty="0" smtClean="0">
                <a:cs typeface="Arial" pitchFamily="34" charset="0"/>
              </a:rPr>
              <a:t> care </a:t>
            </a:r>
            <a:r>
              <a:rPr lang="en-GB" sz="1600" dirty="0" err="1" smtClean="0">
                <a:cs typeface="Arial" pitchFamily="34" charset="0"/>
              </a:rPr>
              <a:t>castiga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mai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mult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decat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orice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salariat</a:t>
            </a:r>
            <a:r>
              <a:rPr lang="en-GB" sz="1600" dirty="0" smtClean="0">
                <a:cs typeface="Arial" pitchFamily="34" charset="0"/>
              </a:rPr>
              <a:t> din </a:t>
            </a:r>
            <a:r>
              <a:rPr lang="en-GB" sz="1600" dirty="0" err="1" smtClean="0">
                <a:cs typeface="Arial" pitchFamily="34" charset="0"/>
              </a:rPr>
              <a:t>Departamentul</a:t>
            </a:r>
            <a:r>
              <a:rPr lang="en-GB" sz="1600" dirty="0" smtClean="0">
                <a:cs typeface="Arial" pitchFamily="34" charset="0"/>
              </a:rPr>
              <a:t> 30.</a:t>
            </a:r>
            <a:endParaRPr lang="en-US" sz="1600" dirty="0" smtClean="0">
              <a:cs typeface="Arial" pitchFamily="34" charset="0"/>
            </a:endParaRPr>
          </a:p>
          <a:p>
            <a:r>
              <a:rPr lang="en-GB" sz="1200" dirty="0" smtClean="0"/>
              <a:t> </a:t>
            </a:r>
            <a:endParaRPr lang="en-US" sz="1200" dirty="0" smtClean="0"/>
          </a:p>
          <a:p>
            <a:r>
              <a:rPr lang="en-GB" sz="1200" dirty="0" smtClean="0"/>
              <a:t>	</a:t>
            </a:r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SQL&gt; </a:t>
            </a:r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SELECT FIRST_NAME, SALARY, JOB_ID, DEPARTMENT_ID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FROM EMPLOYEES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WHERE	SALARY &gt; ALL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		(SELECT DISTINCT SALARY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		 FROM EMPLOYEES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		 WHERE DEPARTMENT_ID = 30)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ORDER BY SALARY DESC;</a:t>
            </a:r>
          </a:p>
          <a:p>
            <a:r>
              <a:rPr lang="en-GB" sz="1600" dirty="0" smtClean="0">
                <a:cs typeface="Arial" pitchFamily="34" charset="0"/>
              </a:rPr>
              <a:t>	</a:t>
            </a:r>
          </a:p>
          <a:p>
            <a:endParaRPr lang="en-GB" sz="1600" dirty="0" smtClean="0">
              <a:cs typeface="Arial" pitchFamily="34" charset="0"/>
            </a:endParaRPr>
          </a:p>
          <a:p>
            <a:r>
              <a:rPr lang="en-GB" sz="1600" dirty="0" smtClean="0">
                <a:cs typeface="Arial" pitchFamily="34" charset="0"/>
              </a:rPr>
              <a:t>	</a:t>
            </a:r>
            <a:r>
              <a:rPr lang="en-GB" sz="1600" dirty="0" err="1" smtClean="0">
                <a:cs typeface="Arial" pitchFamily="34" charset="0"/>
              </a:rPr>
              <a:t>Operatorul</a:t>
            </a:r>
            <a:r>
              <a:rPr lang="en-GB" sz="1600" dirty="0" smtClean="0">
                <a:cs typeface="Arial" pitchFamily="34" charset="0"/>
              </a:rPr>
              <a:t> NOT </a:t>
            </a:r>
            <a:r>
              <a:rPr lang="en-GB" sz="1600" dirty="0" err="1" smtClean="0">
                <a:cs typeface="Arial" pitchFamily="34" charset="0"/>
              </a:rPr>
              <a:t>poate</a:t>
            </a:r>
            <a:r>
              <a:rPr lang="en-GB" sz="1600" dirty="0" smtClean="0">
                <a:cs typeface="Arial" pitchFamily="34" charset="0"/>
              </a:rPr>
              <a:t> de </a:t>
            </a:r>
            <a:r>
              <a:rPr lang="en-GB" sz="1600" dirty="0" err="1" smtClean="0">
                <a:cs typeface="Arial" pitchFamily="34" charset="0"/>
              </a:rPr>
              <a:t>asemenea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</a:t>
            </a:r>
            <a:r>
              <a:rPr lang="en-GB" sz="1600" dirty="0" smtClean="0">
                <a:cs typeface="Arial" pitchFamily="34" charset="0"/>
              </a:rPr>
              <a:t> fie </a:t>
            </a:r>
            <a:r>
              <a:rPr lang="en-GB" sz="1600" dirty="0" err="1" smtClean="0">
                <a:cs typeface="Arial" pitchFamily="34" charset="0"/>
              </a:rPr>
              <a:t>utilizat</a:t>
            </a:r>
            <a:r>
              <a:rPr lang="en-GB" sz="1600" dirty="0" smtClean="0">
                <a:cs typeface="Arial" pitchFamily="34" charset="0"/>
              </a:rPr>
              <a:t> cu IN, ANY </a:t>
            </a:r>
            <a:r>
              <a:rPr lang="en-GB" sz="1600" dirty="0" err="1" smtClean="0">
                <a:cs typeface="Arial" pitchFamily="34" charset="0"/>
              </a:rPr>
              <a:t>sau</a:t>
            </a:r>
            <a:r>
              <a:rPr lang="en-GB" sz="1600" dirty="0" smtClean="0">
                <a:cs typeface="Arial" pitchFamily="34" charset="0"/>
              </a:rPr>
              <a:t> ALL </a:t>
            </a:r>
            <a:r>
              <a:rPr lang="en-GB" sz="1600" dirty="0" err="1" smtClean="0">
                <a:cs typeface="Arial" pitchFamily="34" charset="0"/>
              </a:rPr>
              <a:t>si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subinterogari</a:t>
            </a:r>
            <a:r>
              <a:rPr lang="en-GB" sz="1600" dirty="0" smtClean="0">
                <a:cs typeface="Arial" pitchFamily="34" charset="0"/>
              </a:rPr>
              <a:t>.</a:t>
            </a:r>
          </a:p>
          <a:p>
            <a:endParaRPr lang="en-GB" sz="1600" dirty="0" smtClean="0">
              <a:cs typeface="Arial" pitchFamily="34" charset="0"/>
            </a:endParaRPr>
          </a:p>
          <a:p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Subselecturile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le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putem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intalni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in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clauzele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: </a:t>
            </a:r>
            <a:r>
              <a:rPr lang="en-US" sz="1600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SELECT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, </a:t>
            </a:r>
            <a:r>
              <a:rPr lang="en-US" sz="1600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WHERE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, </a:t>
            </a:r>
            <a:r>
              <a:rPr lang="en-US" sz="1600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HAVING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si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FROM</a:t>
            </a:r>
            <a:endParaRPr lang="en-GB" sz="1200" dirty="0" smtClean="0">
              <a:solidFill>
                <a:schemeClr val="tx2"/>
              </a:solidFill>
              <a:cs typeface="Arial" pitchFamily="34" charset="0"/>
            </a:endParaRPr>
          </a:p>
          <a:p>
            <a:endParaRPr lang="en-US" sz="12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11. </a:t>
            </a:r>
            <a:r>
              <a:rPr lang="en-US" dirty="0" err="1" smtClean="0"/>
              <a:t>Manipularea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(DML)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11. </a:t>
            </a:r>
            <a:r>
              <a:rPr lang="en-US" dirty="0" err="1" smtClean="0"/>
              <a:t>Manipularea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(DML)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990601"/>
            <a:ext cx="7924800" cy="4330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u="sng" dirty="0" smtClean="0">
                <a:cs typeface="Arial" pitchFamily="34" charset="0"/>
              </a:rPr>
              <a:t>D</a:t>
            </a:r>
            <a:r>
              <a:rPr lang="en-US" sz="2000" b="1" dirty="0" smtClean="0">
                <a:cs typeface="Arial" pitchFamily="34" charset="0"/>
              </a:rPr>
              <a:t>ata </a:t>
            </a:r>
            <a:r>
              <a:rPr lang="en-US" sz="2000" b="1" u="sng" dirty="0" smtClean="0">
                <a:cs typeface="Arial" pitchFamily="34" charset="0"/>
              </a:rPr>
              <a:t>M</a:t>
            </a:r>
            <a:r>
              <a:rPr lang="en-US" sz="2000" b="1" dirty="0" smtClean="0">
                <a:cs typeface="Arial" pitchFamily="34" charset="0"/>
              </a:rPr>
              <a:t>anipulation </a:t>
            </a:r>
            <a:r>
              <a:rPr lang="en-US" sz="2000" b="1" u="sng" dirty="0" smtClean="0">
                <a:cs typeface="Arial" pitchFamily="34" charset="0"/>
              </a:rPr>
              <a:t>L</a:t>
            </a:r>
            <a:r>
              <a:rPr lang="en-US" sz="2000" b="1" dirty="0" smtClean="0">
                <a:cs typeface="Arial" pitchFamily="34" charset="0"/>
              </a:rPr>
              <a:t>anguage (DML)</a:t>
            </a:r>
            <a:endParaRPr lang="en-US" sz="2000" b="1" u="sng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US" sz="2000" dirty="0" smtClean="0">
              <a:cs typeface="Arial" pitchFamily="34" charset="0"/>
            </a:endParaRPr>
          </a:p>
          <a:p>
            <a:pPr indent="461963" algn="just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 indent="461963" algn="just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 indent="461963" algn="just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 indent="461963" algn="just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 indent="461963" algn="just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 indent="461963" algn="just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Un statement DML </a:t>
            </a:r>
            <a:r>
              <a:rPr lang="en-US" dirty="0" err="1" smtClean="0">
                <a:cs typeface="Arial" pitchFamily="34" charset="0"/>
              </a:rPr>
              <a:t>este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executat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cand</a:t>
            </a:r>
            <a:r>
              <a:rPr lang="en-US" dirty="0" smtClean="0">
                <a:cs typeface="Arial" pitchFamily="34" charset="0"/>
              </a:rPr>
              <a:t>:</a:t>
            </a:r>
          </a:p>
          <a:p>
            <a:pPr marL="461963" indent="225425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Se </a:t>
            </a:r>
            <a:r>
              <a:rPr lang="en-US" dirty="0" err="1" smtClean="0">
                <a:cs typeface="Arial" pitchFamily="34" charset="0"/>
              </a:rPr>
              <a:t>adauga</a:t>
            </a:r>
            <a:r>
              <a:rPr lang="en-US" dirty="0" smtClean="0">
                <a:cs typeface="Arial" pitchFamily="34" charset="0"/>
              </a:rPr>
              <a:t> o </a:t>
            </a:r>
            <a:r>
              <a:rPr lang="en-US" dirty="0" err="1" smtClean="0">
                <a:cs typeface="Arial" pitchFamily="34" charset="0"/>
              </a:rPr>
              <a:t>inregistrare</a:t>
            </a:r>
            <a:r>
              <a:rPr lang="en-US" dirty="0" smtClean="0">
                <a:cs typeface="Arial" pitchFamily="34" charset="0"/>
              </a:rPr>
              <a:t> (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INSERT</a:t>
            </a:r>
            <a:r>
              <a:rPr lang="en-US" dirty="0" smtClean="0">
                <a:cs typeface="Arial" pitchFamily="34" charset="0"/>
              </a:rPr>
              <a:t>)</a:t>
            </a:r>
          </a:p>
          <a:p>
            <a:pPr marL="461963" indent="225425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Se </a:t>
            </a:r>
            <a:r>
              <a:rPr lang="en-US" dirty="0" err="1" smtClean="0">
                <a:cs typeface="Arial" pitchFamily="34" charset="0"/>
              </a:rPr>
              <a:t>modifica</a:t>
            </a:r>
            <a:r>
              <a:rPr lang="en-US" dirty="0" smtClean="0">
                <a:cs typeface="Arial" pitchFamily="34" charset="0"/>
              </a:rPr>
              <a:t> o </a:t>
            </a:r>
            <a:r>
              <a:rPr lang="en-US" dirty="0" err="1" smtClean="0">
                <a:cs typeface="Arial" pitchFamily="34" charset="0"/>
              </a:rPr>
              <a:t>inregistrare</a:t>
            </a:r>
            <a:r>
              <a:rPr lang="en-US" dirty="0" smtClean="0">
                <a:cs typeface="Arial" pitchFamily="34" charset="0"/>
              </a:rPr>
              <a:t> (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UPDATE</a:t>
            </a:r>
            <a:r>
              <a:rPr lang="en-US" dirty="0" smtClean="0">
                <a:cs typeface="Arial" pitchFamily="34" charset="0"/>
              </a:rPr>
              <a:t>)</a:t>
            </a:r>
          </a:p>
          <a:p>
            <a:pPr marL="461963" indent="225425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Se </a:t>
            </a:r>
            <a:r>
              <a:rPr lang="en-US" dirty="0" err="1" smtClean="0">
                <a:cs typeface="Arial" pitchFamily="34" charset="0"/>
              </a:rPr>
              <a:t>sterge</a:t>
            </a:r>
            <a:r>
              <a:rPr lang="en-US" dirty="0" smtClean="0">
                <a:cs typeface="Arial" pitchFamily="34" charset="0"/>
              </a:rPr>
              <a:t> o </a:t>
            </a:r>
            <a:r>
              <a:rPr lang="en-US" dirty="0" err="1" smtClean="0">
                <a:cs typeface="Arial" pitchFamily="34" charset="0"/>
              </a:rPr>
              <a:t>inregistrare</a:t>
            </a:r>
            <a:r>
              <a:rPr lang="en-US" dirty="0" smtClean="0">
                <a:cs typeface="Arial" pitchFamily="34" charset="0"/>
              </a:rPr>
              <a:t> (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DELETE</a:t>
            </a:r>
            <a:r>
              <a:rPr lang="en-US" dirty="0" smtClean="0">
                <a:cs typeface="Arial" pitchFamily="34" charset="0"/>
              </a:rPr>
              <a:t>)</a:t>
            </a:r>
          </a:p>
          <a:p>
            <a:pPr marL="461963" indent="225425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Adaugarea</a:t>
            </a:r>
            <a:r>
              <a:rPr lang="en-US" dirty="0" smtClean="0">
                <a:cs typeface="Arial" pitchFamily="34" charset="0"/>
              </a:rPr>
              <a:t> in </a:t>
            </a:r>
            <a:r>
              <a:rPr lang="en-US" dirty="0" err="1" smtClean="0">
                <a:cs typeface="Arial" pitchFamily="34" charset="0"/>
              </a:rPr>
              <a:t>caz</a:t>
            </a:r>
            <a:r>
              <a:rPr lang="en-US" dirty="0" smtClean="0">
                <a:cs typeface="Arial" pitchFamily="34" charset="0"/>
              </a:rPr>
              <a:t> ca nu </a:t>
            </a:r>
            <a:r>
              <a:rPr lang="en-US" dirty="0" err="1" smtClean="0">
                <a:cs typeface="Arial" pitchFamily="34" charset="0"/>
              </a:rPr>
              <a:t>exista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modificarea</a:t>
            </a:r>
            <a:r>
              <a:rPr lang="en-US" dirty="0" smtClean="0">
                <a:cs typeface="Arial" pitchFamily="34" charset="0"/>
              </a:rPr>
              <a:t> in </a:t>
            </a:r>
            <a:r>
              <a:rPr lang="en-US" dirty="0" err="1" smtClean="0">
                <a:cs typeface="Arial" pitchFamily="34" charset="0"/>
              </a:rPr>
              <a:t>caz</a:t>
            </a:r>
            <a:r>
              <a:rPr lang="en-US" dirty="0" smtClean="0">
                <a:cs typeface="Arial" pitchFamily="34" charset="0"/>
              </a:rPr>
              <a:t> ca </a:t>
            </a:r>
            <a:r>
              <a:rPr lang="en-US" dirty="0" err="1" smtClean="0">
                <a:cs typeface="Arial" pitchFamily="34" charset="0"/>
              </a:rPr>
              <a:t>exista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informatia</a:t>
            </a:r>
            <a:r>
              <a:rPr lang="en-US" dirty="0" smtClean="0">
                <a:cs typeface="Arial" pitchFamily="34" charset="0"/>
              </a:rPr>
              <a:t> (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MERGE</a:t>
            </a:r>
            <a:r>
              <a:rPr lang="en-US" dirty="0" smtClean="0">
                <a:cs typeface="Arial" pitchFamily="34" charset="0"/>
              </a:rPr>
              <a:t>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57400"/>
            <a:ext cx="41529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11. </a:t>
            </a:r>
            <a:r>
              <a:rPr lang="en-US" dirty="0" err="1" smtClean="0"/>
              <a:t>Manipularea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(DML)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7924800" cy="5132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sz="2000" b="1" dirty="0" smtClean="0">
                <a:cs typeface="Arial" pitchFamily="34" charset="0"/>
              </a:rPr>
              <a:t>Sintaxa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 INSERT</a:t>
            </a:r>
          </a:p>
          <a:p>
            <a:pPr algn="just">
              <a:spcAft>
                <a:spcPts val="300"/>
              </a:spcAft>
            </a:pPr>
            <a:endParaRPr lang="en-US" sz="2000" b="1" dirty="0" smtClean="0">
              <a:solidFill>
                <a:srgbClr val="0070C0"/>
              </a:solidFill>
              <a:cs typeface="Arial" pitchFamily="34" charset="0"/>
            </a:endParaRPr>
          </a:p>
          <a:p>
            <a:pPr indent="227013" algn="just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INSERT INTO </a:t>
            </a:r>
            <a:r>
              <a:rPr lang="en-US" i="1" dirty="0" smtClean="0">
                <a:cs typeface="Arial" pitchFamily="34" charset="0"/>
              </a:rPr>
              <a:t>table </a:t>
            </a:r>
            <a:r>
              <a:rPr lang="en-US" dirty="0" smtClean="0">
                <a:cs typeface="Arial" pitchFamily="34" charset="0"/>
              </a:rPr>
              <a:t>[</a:t>
            </a:r>
            <a:r>
              <a:rPr lang="en-US" i="1" dirty="0" smtClean="0">
                <a:cs typeface="Arial" pitchFamily="34" charset="0"/>
              </a:rPr>
              <a:t>column1</a:t>
            </a:r>
            <a:r>
              <a:rPr lang="en-US" dirty="0" smtClean="0">
                <a:cs typeface="Arial" pitchFamily="34" charset="0"/>
              </a:rPr>
              <a:t>[, … , </a:t>
            </a:r>
            <a:r>
              <a:rPr lang="en-US" i="1" dirty="0" err="1" smtClean="0">
                <a:cs typeface="Arial" pitchFamily="34" charset="0"/>
              </a:rPr>
              <a:t>columnX</a:t>
            </a:r>
            <a:r>
              <a:rPr lang="en-US" dirty="0" smtClean="0">
                <a:cs typeface="Arial" pitchFamily="34" charset="0"/>
              </a:rPr>
              <a:t>]]</a:t>
            </a:r>
          </a:p>
          <a:p>
            <a:pPr indent="227013" algn="just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{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VALUES </a:t>
            </a:r>
            <a:r>
              <a:rPr lang="en-US" dirty="0" smtClean="0">
                <a:cs typeface="Arial" pitchFamily="34" charset="0"/>
              </a:rPr>
              <a:t>(</a:t>
            </a:r>
            <a:r>
              <a:rPr lang="en-US" i="1" dirty="0" smtClean="0">
                <a:cs typeface="Arial" pitchFamily="34" charset="0"/>
              </a:rPr>
              <a:t>value1</a:t>
            </a:r>
            <a:r>
              <a:rPr lang="en-US" dirty="0" smtClean="0">
                <a:cs typeface="Arial" pitchFamily="34" charset="0"/>
              </a:rPr>
              <a:t>[, … , </a:t>
            </a:r>
            <a:r>
              <a:rPr lang="en-US" i="1" dirty="0" err="1" smtClean="0">
                <a:cs typeface="Arial" pitchFamily="34" charset="0"/>
              </a:rPr>
              <a:t>valueX</a:t>
            </a:r>
            <a:r>
              <a:rPr lang="en-US" dirty="0" smtClean="0">
                <a:cs typeface="Arial" pitchFamily="34" charset="0"/>
              </a:rPr>
              <a:t>])</a:t>
            </a:r>
          </a:p>
          <a:p>
            <a:pPr indent="227013" algn="just">
              <a:spcAft>
                <a:spcPts val="300"/>
              </a:spcAft>
            </a:pPr>
            <a:r>
              <a:rPr lang="en-US" dirty="0" err="1" smtClean="0">
                <a:cs typeface="Arial" pitchFamily="34" charset="0"/>
              </a:rPr>
              <a:t>sau</a:t>
            </a:r>
            <a:endParaRPr lang="en-US" dirty="0" smtClean="0">
              <a:cs typeface="Arial" pitchFamily="34" charset="0"/>
            </a:endParaRPr>
          </a:p>
          <a:p>
            <a:pPr indent="227013" algn="just">
              <a:spcAft>
                <a:spcPts val="300"/>
              </a:spcAft>
            </a:pPr>
            <a:r>
              <a:rPr lang="en-US" i="1" dirty="0" err="1" smtClean="0">
                <a:cs typeface="Arial" pitchFamily="34" charset="0"/>
              </a:rPr>
              <a:t>subselect</a:t>
            </a:r>
            <a:r>
              <a:rPr lang="en-US" i="1" dirty="0" smtClean="0">
                <a:cs typeface="Arial" pitchFamily="34" charset="0"/>
              </a:rPr>
              <a:t>}</a:t>
            </a:r>
            <a:r>
              <a:rPr lang="en-US" dirty="0" smtClean="0">
                <a:cs typeface="Arial" pitchFamily="34" charset="0"/>
              </a:rPr>
              <a:t>;</a:t>
            </a:r>
          </a:p>
          <a:p>
            <a:pPr indent="227013" algn="just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 indent="227013" algn="just">
              <a:spcAft>
                <a:spcPts val="300"/>
              </a:spcAft>
            </a:pPr>
            <a:r>
              <a:rPr lang="en-US" i="1" dirty="0" smtClean="0">
                <a:cs typeface="Arial" pitchFamily="34" charset="0"/>
              </a:rPr>
              <a:t>table</a:t>
            </a:r>
            <a:r>
              <a:rPr lang="en-US" dirty="0" smtClean="0">
                <a:cs typeface="Arial" pitchFamily="34" charset="0"/>
              </a:rPr>
              <a:t>	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tabela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in care se face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adaugarea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 algn="just">
              <a:spcAft>
                <a:spcPts val="300"/>
              </a:spcAft>
            </a:pPr>
            <a:r>
              <a:rPr lang="en-US" i="1" dirty="0" smtClean="0">
                <a:cs typeface="Arial" pitchFamily="34" charset="0"/>
                <a:sym typeface="Wingdings" pitchFamily="2" charset="2"/>
              </a:rPr>
              <a:t>column1..X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	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(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) in care se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adauga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,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daca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nu se</a:t>
            </a:r>
          </a:p>
          <a:p>
            <a:pPr indent="227013" algn="just">
              <a:spcAft>
                <a:spcPts val="300"/>
              </a:spcAft>
            </a:pPr>
            <a:r>
              <a:rPr lang="en-US" dirty="0" smtClean="0">
                <a:cs typeface="Arial" pitchFamily="34" charset="0"/>
                <a:sym typeface="Wingdings" pitchFamily="2" charset="2"/>
              </a:rPr>
              <a:t>		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mentioneaza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nici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o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adauga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in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toate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coloanele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 algn="just">
              <a:spcAft>
                <a:spcPts val="300"/>
              </a:spcAft>
            </a:pPr>
            <a:r>
              <a:rPr lang="en-US" dirty="0" smtClean="0">
                <a:cs typeface="Arial" pitchFamily="34" charset="0"/>
                <a:sym typeface="Wingdings" pitchFamily="2" charset="2"/>
              </a:rPr>
              <a:t>		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tabelei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in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ordinea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lor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de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creare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 algn="just">
              <a:spcAft>
                <a:spcPts val="300"/>
              </a:spcAft>
            </a:pPr>
            <a:r>
              <a:rPr lang="en-US" i="1" dirty="0" smtClean="0">
                <a:cs typeface="Arial" pitchFamily="34" charset="0"/>
                <a:sym typeface="Wingdings" pitchFamily="2" charset="2"/>
              </a:rPr>
              <a:t>value1..X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	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valorile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se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vor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pune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in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mentionate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in</a:t>
            </a:r>
          </a:p>
          <a:p>
            <a:pPr indent="227013" algn="just">
              <a:spcAft>
                <a:spcPts val="300"/>
              </a:spcAft>
            </a:pPr>
            <a:r>
              <a:rPr lang="en-US" dirty="0" smtClean="0">
                <a:cs typeface="Arial" pitchFamily="34" charset="0"/>
                <a:sym typeface="Wingdings" pitchFamily="2" charset="2"/>
              </a:rPr>
              <a:t>		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clauza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INSERT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.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Valoarea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poate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fi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NULL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.</a:t>
            </a:r>
          </a:p>
          <a:p>
            <a:pPr indent="227013" algn="just">
              <a:spcAft>
                <a:spcPts val="300"/>
              </a:spcAft>
            </a:pPr>
            <a:r>
              <a:rPr lang="en-US" i="1" dirty="0" err="1" smtClean="0">
                <a:cs typeface="Arial" pitchFamily="34" charset="0"/>
              </a:rPr>
              <a:t>subselect</a:t>
            </a:r>
            <a:r>
              <a:rPr lang="en-US" i="1" dirty="0" smtClean="0">
                <a:cs typeface="Arial" pitchFamily="34" charset="0"/>
              </a:rPr>
              <a:t>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un select care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intoarce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exact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informatiile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 algn="just">
              <a:spcAft>
                <a:spcPts val="300"/>
              </a:spcAft>
            </a:pPr>
            <a:endParaRPr lang="en-US" dirty="0" smtClean="0">
              <a:solidFill>
                <a:srgbClr val="0070C0"/>
              </a:solidFill>
              <a:cs typeface="Arial" pitchFamily="34" charset="0"/>
              <a:sym typeface="Wingdings" pitchFamily="2" charset="2"/>
            </a:endParaRPr>
          </a:p>
          <a:p>
            <a:pPr marL="227013" indent="2349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In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coloanele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omise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din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tabel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se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insera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NULL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(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Atentie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la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constangerile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coloanei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!!!)</a:t>
            </a:r>
            <a:endParaRPr lang="en-US" sz="1600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914400"/>
            <a:ext cx="1081087" cy="110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11. </a:t>
            </a:r>
            <a:r>
              <a:rPr lang="en-US" dirty="0" err="1" smtClean="0"/>
              <a:t>Manipularea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(DML)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937022"/>
            <a:ext cx="7924800" cy="51937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smtClean="0">
                <a:cs typeface="Arial" pitchFamily="34" charset="0"/>
              </a:rPr>
              <a:t>Sintaxa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 UPDATE</a:t>
            </a:r>
          </a:p>
          <a:p>
            <a:pPr>
              <a:spcAft>
                <a:spcPts val="300"/>
              </a:spcAft>
            </a:pPr>
            <a:endParaRPr lang="en-US" sz="2000" b="1" dirty="0" smtClean="0">
              <a:solidFill>
                <a:srgbClr val="0070C0"/>
              </a:solidFill>
              <a:cs typeface="Arial" pitchFamily="34" charset="0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UPDATE </a:t>
            </a:r>
            <a:r>
              <a:rPr lang="en-US" i="1" dirty="0" smtClean="0">
                <a:cs typeface="Arial" pitchFamily="34" charset="0"/>
              </a:rPr>
              <a:t>table</a:t>
            </a:r>
          </a:p>
          <a:p>
            <a:pPr indent="227013">
              <a:spcAft>
                <a:spcPts val="300"/>
              </a:spcAft>
            </a:pPr>
            <a:r>
              <a:rPr lang="en-US" i="1" dirty="0" smtClean="0">
                <a:cs typeface="Arial" pitchFamily="34" charset="0"/>
              </a:rPr>
              <a:t>set  column1 = value1 </a:t>
            </a:r>
            <a:r>
              <a:rPr lang="en-US" dirty="0" smtClean="0">
                <a:cs typeface="Arial" pitchFamily="34" charset="0"/>
              </a:rPr>
              <a:t>[, </a:t>
            </a:r>
            <a:r>
              <a:rPr lang="en-US" i="1" dirty="0" smtClean="0">
                <a:cs typeface="Arial" pitchFamily="34" charset="0"/>
              </a:rPr>
              <a:t>column2 = value2</a:t>
            </a:r>
            <a:r>
              <a:rPr lang="en-US" dirty="0" smtClean="0">
                <a:cs typeface="Arial" pitchFamily="34" charset="0"/>
              </a:rPr>
              <a:t>, …]</a:t>
            </a:r>
            <a:endParaRPr lang="en-US" i="1" dirty="0" smtClean="0">
              <a:cs typeface="Arial" pitchFamily="34" charset="0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WHERE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conditie</a:t>
            </a:r>
            <a:r>
              <a:rPr lang="en-US" dirty="0" smtClean="0">
                <a:cs typeface="Arial" pitchFamily="34" charset="0"/>
              </a:rPr>
              <a:t>];</a:t>
            </a:r>
          </a:p>
          <a:p>
            <a:pPr indent="227013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 indent="227013">
              <a:spcAft>
                <a:spcPts val="300"/>
              </a:spcAft>
            </a:pPr>
            <a:r>
              <a:rPr lang="en-US" i="1" dirty="0" smtClean="0">
                <a:cs typeface="Arial" pitchFamily="34" charset="0"/>
              </a:rPr>
              <a:t>table</a:t>
            </a:r>
            <a:r>
              <a:rPr lang="en-US" dirty="0" smtClean="0">
                <a:cs typeface="Arial" pitchFamily="34" charset="0"/>
              </a:rPr>
              <a:t>	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tabela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in care se face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modificarea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>
              <a:spcAft>
                <a:spcPts val="300"/>
              </a:spcAft>
            </a:pPr>
            <a:r>
              <a:rPr lang="en-US" i="1" dirty="0" smtClean="0">
                <a:cs typeface="Arial" pitchFamily="34" charset="0"/>
                <a:sym typeface="Wingdings" pitchFamily="2" charset="2"/>
              </a:rPr>
              <a:t>column1,2…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	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(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) care se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modifica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>
              <a:spcAft>
                <a:spcPts val="300"/>
              </a:spcAft>
            </a:pPr>
            <a:r>
              <a:rPr lang="en-US" i="1" dirty="0" smtClean="0">
                <a:cs typeface="Arial" pitchFamily="34" charset="0"/>
                <a:sym typeface="Wingdings" pitchFamily="2" charset="2"/>
              </a:rPr>
              <a:t>value1,2…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	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valorile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se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vor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pune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in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mentionate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.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cs typeface="Arial" pitchFamily="34" charset="0"/>
                <a:sym typeface="Wingdings" pitchFamily="2" charset="2"/>
              </a:rPr>
              <a:t>		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Valoarea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poate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fi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NULL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sau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chiar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un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subselect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care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cs typeface="Arial" pitchFamily="34" charset="0"/>
                <a:sym typeface="Wingdings" pitchFamily="2" charset="2"/>
              </a:rPr>
              <a:t>		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intoarce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doar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o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singura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valoare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.</a:t>
            </a:r>
            <a:endParaRPr lang="en-US" dirty="0" smtClean="0">
              <a:solidFill>
                <a:srgbClr val="0070C0"/>
              </a:solidFill>
              <a:cs typeface="Arial" pitchFamily="34" charset="0"/>
              <a:sym typeface="Wingdings" pitchFamily="2" charset="2"/>
            </a:endParaRPr>
          </a:p>
          <a:p>
            <a:pPr indent="227013">
              <a:spcAft>
                <a:spcPts val="300"/>
              </a:spcAft>
            </a:pPr>
            <a:r>
              <a:rPr lang="en-US" i="1" dirty="0" err="1" smtClean="0">
                <a:cs typeface="Arial" pitchFamily="34" charset="0"/>
              </a:rPr>
              <a:t>conditie</a:t>
            </a:r>
            <a:r>
              <a:rPr lang="en-US" i="1" dirty="0" smtClean="0">
                <a:cs typeface="Arial" pitchFamily="34" charset="0"/>
              </a:rPr>
              <a:t> 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conditia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de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filtrare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a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datelor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se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vor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a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fi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modificate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>
              <a:spcAft>
                <a:spcPts val="300"/>
              </a:spcAft>
            </a:pP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r>
              <a:rPr lang="en-US" sz="2000" b="1" dirty="0" smtClean="0">
                <a:cs typeface="Arial" pitchFamily="34" charset="0"/>
              </a:rPr>
              <a:t>Sintaxa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 DELETE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DELETE </a:t>
            </a: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dirty="0" smtClean="0">
                <a:cs typeface="Arial" pitchFamily="34" charset="0"/>
              </a:rPr>
              <a:t>]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i="1" dirty="0" smtClean="0">
                <a:cs typeface="Arial" pitchFamily="34" charset="0"/>
              </a:rPr>
              <a:t>table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WHERE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conditie</a:t>
            </a:r>
            <a:r>
              <a:rPr lang="en-US" dirty="0" smtClean="0">
                <a:cs typeface="Arial" pitchFamily="34" charset="0"/>
              </a:rPr>
              <a:t>];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0849" y="1002945"/>
            <a:ext cx="974951" cy="109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5107322"/>
            <a:ext cx="1062037" cy="110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11. </a:t>
            </a:r>
            <a:r>
              <a:rPr lang="en-US" dirty="0" err="1" smtClean="0"/>
              <a:t>Manipularea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(DML)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22377"/>
            <a:ext cx="8077200" cy="54784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smtClean="0">
                <a:cs typeface="Arial" pitchFamily="34" charset="0"/>
              </a:rPr>
              <a:t>Sintaxa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 MERGE</a:t>
            </a:r>
          </a:p>
          <a:p>
            <a:pPr>
              <a:spcAft>
                <a:spcPts val="300"/>
              </a:spcAft>
            </a:pPr>
            <a:endParaRPr lang="en-US" sz="2000" b="1" dirty="0" smtClean="0">
              <a:solidFill>
                <a:srgbClr val="0070C0"/>
              </a:solidFill>
              <a:cs typeface="Arial" pitchFamily="34" charset="0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MERGE INTO </a:t>
            </a:r>
            <a:r>
              <a:rPr lang="en-US" i="1" dirty="0" smtClean="0">
                <a:cs typeface="Arial" pitchFamily="34" charset="0"/>
              </a:rPr>
              <a:t>table </a:t>
            </a: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AS</a:t>
            </a:r>
            <a:r>
              <a:rPr lang="en-US" i="1" dirty="0" smtClean="0">
                <a:cs typeface="Arial" pitchFamily="34" charset="0"/>
              </a:rPr>
              <a:t> alias</a:t>
            </a:r>
            <a:r>
              <a:rPr lang="en-US" dirty="0" smtClean="0">
                <a:cs typeface="Arial" pitchFamily="34" charset="0"/>
              </a:rPr>
              <a:t>]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USING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{</a:t>
            </a:r>
            <a:r>
              <a:rPr lang="en-US" i="1" dirty="0" smtClean="0">
                <a:cs typeface="Arial" pitchFamily="34" charset="0"/>
              </a:rPr>
              <a:t>table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i="1" dirty="0" smtClean="0">
                <a:cs typeface="Arial" pitchFamily="34" charset="0"/>
              </a:rPr>
              <a:t> view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subquery</a:t>
            </a:r>
            <a:r>
              <a:rPr lang="en-US" dirty="0" smtClean="0">
                <a:cs typeface="Arial" pitchFamily="34" charset="0"/>
              </a:rPr>
              <a:t>}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AS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smtClean="0">
                <a:cs typeface="Arial" pitchFamily="34" charset="0"/>
              </a:rPr>
              <a:t>alias</a:t>
            </a:r>
            <a:r>
              <a:rPr lang="en-US" dirty="0" smtClean="0">
                <a:cs typeface="Arial" pitchFamily="34" charset="0"/>
              </a:rPr>
              <a:t>]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ON</a:t>
            </a:r>
            <a:r>
              <a:rPr lang="en-US" dirty="0" smtClean="0">
                <a:cs typeface="Arial" pitchFamily="34" charset="0"/>
              </a:rPr>
              <a:t> (</a:t>
            </a:r>
            <a:r>
              <a:rPr lang="en-US" i="1" dirty="0" err="1" smtClean="0">
                <a:cs typeface="Arial" pitchFamily="34" charset="0"/>
              </a:rPr>
              <a:t>join_condition</a:t>
            </a:r>
            <a:r>
              <a:rPr lang="en-US" dirty="0" smtClean="0">
                <a:cs typeface="Arial" pitchFamily="34" charset="0"/>
              </a:rPr>
              <a:t>)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WHEN MATCHED THEN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cs typeface="Arial" pitchFamily="34" charset="0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UPDATE SET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cs typeface="Arial" pitchFamily="34" charset="0"/>
                <a:sym typeface="Wingdings" pitchFamily="2" charset="2"/>
              </a:rPr>
              <a:t>	</a:t>
            </a:r>
            <a:r>
              <a:rPr lang="en-US" i="1" dirty="0" smtClean="0">
                <a:cs typeface="Arial" pitchFamily="34" charset="0"/>
                <a:sym typeface="Wingdings" pitchFamily="2" charset="2"/>
              </a:rPr>
              <a:t>col1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= </a:t>
            </a:r>
            <a:r>
              <a:rPr lang="en-US" i="1" dirty="0" smtClean="0">
                <a:cs typeface="Arial" pitchFamily="34" charset="0"/>
                <a:sym typeface="Wingdings" pitchFamily="2" charset="2"/>
              </a:rPr>
              <a:t>val1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…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WHEN NOT MATCHED THEN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cs typeface="Arial" pitchFamily="34" charset="0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INSERT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(</a:t>
            </a:r>
            <a:r>
              <a:rPr lang="en-US" i="1" dirty="0" err="1" smtClean="0">
                <a:cs typeface="Arial" pitchFamily="34" charset="0"/>
                <a:sym typeface="Wingdings" pitchFamily="2" charset="2"/>
              </a:rPr>
              <a:t>col_list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)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VALUES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(</a:t>
            </a:r>
            <a:r>
              <a:rPr lang="en-US" i="1" dirty="0" err="1" smtClean="0">
                <a:cs typeface="Arial" pitchFamily="34" charset="0"/>
                <a:sym typeface="Wingdings" pitchFamily="2" charset="2"/>
              </a:rPr>
              <a:t>val_list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);</a:t>
            </a:r>
          </a:p>
          <a:p>
            <a:pPr indent="227013">
              <a:spcAft>
                <a:spcPts val="300"/>
              </a:spcAft>
            </a:pP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>
              <a:spcAft>
                <a:spcPts val="300"/>
              </a:spcAft>
            </a:pPr>
            <a:r>
              <a:rPr lang="en-US" dirty="0" err="1" smtClean="0">
                <a:cs typeface="Arial" pitchFamily="34" charset="0"/>
                <a:sym typeface="Wingdings" pitchFamily="2" charset="2"/>
              </a:rPr>
              <a:t>clauza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INTO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	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specifica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tabela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unde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se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vor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face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adaugiri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sau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modificari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>
              <a:spcAft>
                <a:spcPts val="300"/>
              </a:spcAft>
            </a:pPr>
            <a:r>
              <a:rPr lang="en-US" dirty="0" err="1" smtClean="0">
                <a:cs typeface="Arial" pitchFamily="34" charset="0"/>
                <a:sym typeface="Wingdings" pitchFamily="2" charset="2"/>
              </a:rPr>
              <a:t>clauza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USING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	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sursa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de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informatii</a:t>
            </a:r>
            <a:endParaRPr lang="en-US" dirty="0" smtClean="0">
              <a:cs typeface="Arial" pitchFamily="34" charset="0"/>
            </a:endParaRPr>
          </a:p>
          <a:p>
            <a:pPr indent="227013">
              <a:spcAft>
                <a:spcPts val="300"/>
              </a:spcAft>
            </a:pPr>
            <a:r>
              <a:rPr lang="en-US" dirty="0" err="1" smtClean="0">
                <a:cs typeface="Arial" pitchFamily="34" charset="0"/>
                <a:sym typeface="Wingdings" pitchFamily="2" charset="2"/>
              </a:rPr>
              <a:t>clauza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ON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	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conditia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prin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care MERGE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stie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operatie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faca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cs typeface="Arial" pitchFamily="34" charset="0"/>
                <a:sym typeface="Wingdings" pitchFamily="2" charset="2"/>
              </a:rPr>
              <a:t>		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adaugare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sau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modificare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WHEN 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(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NOT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)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 MATCHED THEN 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indica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serverului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cum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trateze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cs typeface="Arial" pitchFamily="34" charset="0"/>
                <a:sym typeface="Wingdings" pitchFamily="2" charset="2"/>
              </a:rPr>
              <a:t>				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conditia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de join</a:t>
            </a:r>
            <a:endParaRPr lang="en-US" dirty="0" smtClean="0">
              <a:cs typeface="Arial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998577"/>
            <a:ext cx="1062037" cy="99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12. </a:t>
            </a:r>
            <a:r>
              <a:rPr lang="en-US" dirty="0" err="1" smtClean="0"/>
              <a:t>Controlul</a:t>
            </a:r>
            <a:r>
              <a:rPr lang="en-US" dirty="0" smtClean="0"/>
              <a:t> </a:t>
            </a:r>
            <a:r>
              <a:rPr lang="en-US" dirty="0" err="1" smtClean="0"/>
              <a:t>tranzactiilor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12. </a:t>
            </a:r>
            <a:r>
              <a:rPr lang="en-US" dirty="0" err="1" smtClean="0">
                <a:solidFill>
                  <a:schemeClr val="bg1"/>
                </a:solidFill>
              </a:rPr>
              <a:t>Controlul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tranzactiilor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960581"/>
            <a:ext cx="5105400" cy="23160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smtClean="0">
                <a:cs typeface="Arial" pitchFamily="34" charset="0"/>
              </a:rPr>
              <a:t>Ce </a:t>
            </a:r>
            <a:r>
              <a:rPr lang="en-US" sz="2000" b="1" dirty="0" err="1" smtClean="0">
                <a:cs typeface="Arial" pitchFamily="34" charset="0"/>
              </a:rPr>
              <a:t>este</a:t>
            </a:r>
            <a:r>
              <a:rPr lang="en-US" sz="2000" b="1" dirty="0" smtClean="0">
                <a:cs typeface="Arial" pitchFamily="34" charset="0"/>
              </a:rPr>
              <a:t> o </a:t>
            </a:r>
            <a:r>
              <a:rPr lang="en-US" sz="2000" b="1" dirty="0" err="1" smtClean="0">
                <a:cs typeface="Arial" pitchFamily="34" charset="0"/>
              </a:rPr>
              <a:t>tranzactie</a:t>
            </a:r>
            <a:r>
              <a:rPr lang="en-US" sz="2000" b="1" dirty="0" smtClean="0">
                <a:cs typeface="Arial" pitchFamily="34" charset="0"/>
              </a:rPr>
              <a:t>?</a:t>
            </a:r>
          </a:p>
          <a:p>
            <a:pPr>
              <a:spcAft>
                <a:spcPts val="300"/>
              </a:spcAft>
            </a:pPr>
            <a:endParaRPr lang="en-US" sz="2000" b="1" dirty="0" smtClean="0">
              <a:cs typeface="Arial" pitchFamily="34" charset="0"/>
            </a:endParaRP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Poate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fi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compusa</a:t>
            </a:r>
            <a:r>
              <a:rPr lang="en-US" dirty="0" smtClean="0">
                <a:cs typeface="Arial" pitchFamily="34" charset="0"/>
              </a:rPr>
              <a:t> din </a:t>
            </a:r>
            <a:r>
              <a:rPr lang="en-US" dirty="0" err="1" smtClean="0">
                <a:cs typeface="Arial" pitchFamily="34" charset="0"/>
              </a:rPr>
              <a:t>mai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multe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statementuri</a:t>
            </a:r>
            <a:r>
              <a:rPr lang="en-US" dirty="0" smtClean="0">
                <a:cs typeface="Arial" pitchFamily="34" charset="0"/>
              </a:rPr>
              <a:t> DML </a:t>
            </a:r>
            <a:r>
              <a:rPr lang="en-US" dirty="0" err="1" smtClean="0">
                <a:cs typeface="Arial" pitchFamily="34" charset="0"/>
              </a:rPr>
              <a:t>tratate</a:t>
            </a:r>
            <a:r>
              <a:rPr lang="en-US" dirty="0" smtClean="0">
                <a:cs typeface="Arial" pitchFamily="34" charset="0"/>
              </a:rPr>
              <a:t> ca o </a:t>
            </a:r>
            <a:r>
              <a:rPr lang="en-US" dirty="0" err="1" smtClean="0">
                <a:cs typeface="Arial" pitchFamily="34" charset="0"/>
              </a:rPr>
              <a:t>singura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entitate</a:t>
            </a:r>
            <a:endParaRPr lang="en-US" dirty="0" smtClean="0">
              <a:cs typeface="Arial" pitchFamily="34" charset="0"/>
            </a:endParaRP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Un statement DDL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DCL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2000" b="1" dirty="0" smtClean="0">
                <a:cs typeface="Arial" pitchFamily="34" charset="0"/>
              </a:rPr>
              <a:t>Cum se </a:t>
            </a:r>
            <a:r>
              <a:rPr lang="en-US" sz="2000" b="1" dirty="0" err="1" smtClean="0">
                <a:cs typeface="Arial" pitchFamily="34" charset="0"/>
              </a:rPr>
              <a:t>inchide</a:t>
            </a:r>
            <a:r>
              <a:rPr lang="en-US" sz="2000" b="1" dirty="0" smtClean="0">
                <a:cs typeface="Arial" pitchFamily="34" charset="0"/>
              </a:rPr>
              <a:t> o </a:t>
            </a:r>
            <a:r>
              <a:rPr lang="en-US" sz="2000" b="1" dirty="0" err="1" smtClean="0">
                <a:cs typeface="Arial" pitchFamily="34" charset="0"/>
              </a:rPr>
              <a:t>tranzactie</a:t>
            </a:r>
            <a:r>
              <a:rPr lang="en-US" sz="2000" b="1" dirty="0" smtClean="0">
                <a:cs typeface="Arial" pitchFamily="34" charset="0"/>
              </a:rPr>
              <a:t>?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199" y="990600"/>
            <a:ext cx="2943225" cy="218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5800" y="3246581"/>
            <a:ext cx="8077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La </a:t>
            </a:r>
            <a:r>
              <a:rPr lang="en-US" dirty="0" err="1" smtClean="0">
                <a:cs typeface="Arial" pitchFamily="34" charset="0"/>
              </a:rPr>
              <a:t>sfarsitul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statementurilor</a:t>
            </a:r>
            <a:r>
              <a:rPr lang="en-US" dirty="0" smtClean="0">
                <a:cs typeface="Arial" pitchFamily="34" charset="0"/>
              </a:rPr>
              <a:t> DML se </a:t>
            </a:r>
            <a:r>
              <a:rPr lang="en-US" dirty="0" err="1" smtClean="0">
                <a:cs typeface="Arial" pitchFamily="34" charset="0"/>
              </a:rPr>
              <a:t>pune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COMMIT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ROLLBACK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Statementurile</a:t>
            </a:r>
            <a:r>
              <a:rPr lang="en-US" dirty="0" smtClean="0">
                <a:cs typeface="Arial" pitchFamily="34" charset="0"/>
              </a:rPr>
              <a:t> DDL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cs typeface="Arial" pitchFamily="34" charset="0"/>
              </a:rPr>
              <a:t> DCL </a:t>
            </a:r>
            <a:r>
              <a:rPr lang="en-US" dirty="0" err="1" smtClean="0">
                <a:cs typeface="Arial" pitchFamily="34" charset="0"/>
              </a:rPr>
              <a:t>realizeaza</a:t>
            </a:r>
            <a:r>
              <a:rPr lang="en-US" dirty="0" smtClean="0">
                <a:cs typeface="Arial" pitchFamily="34" charset="0"/>
              </a:rPr>
              <a:t> un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COMMIT</a:t>
            </a:r>
            <a:r>
              <a:rPr lang="en-US" dirty="0" smtClean="0">
                <a:cs typeface="Arial" pitchFamily="34" charset="0"/>
              </a:rPr>
              <a:t> automat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Utilizatorul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paraseste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mediul</a:t>
            </a:r>
            <a:r>
              <a:rPr lang="en-US" dirty="0" smtClean="0">
                <a:cs typeface="Arial" pitchFamily="34" charset="0"/>
              </a:rPr>
              <a:t> SQL*PLUS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Sistemul</a:t>
            </a:r>
            <a:r>
              <a:rPr lang="en-US" dirty="0" smtClean="0">
                <a:cs typeface="Arial" pitchFamily="34" charset="0"/>
              </a:rPr>
              <a:t> pica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en-US" b="1" dirty="0" err="1" smtClean="0">
                <a:cs typeface="Arial" pitchFamily="34" charset="0"/>
              </a:rPr>
              <a:t>Avantajele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cs typeface="Arial" pitchFamily="34" charset="0"/>
              </a:rPr>
              <a:t>COMMIT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si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cs typeface="Arial" pitchFamily="34" charset="0"/>
              </a:rPr>
              <a:t>ROLLBACK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Asigura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consistenta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datelor</a:t>
            </a:r>
            <a:endParaRPr lang="en-US" dirty="0" smtClean="0">
              <a:solidFill>
                <a:srgbClr val="0070C0"/>
              </a:solidFill>
              <a:cs typeface="Arial" pitchFamily="34" charset="0"/>
            </a:endParaRP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Previzualizarea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datelor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inainte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salvarea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permanenta</a:t>
            </a:r>
            <a:endParaRPr lang="en-US" dirty="0" smtClean="0">
              <a:cs typeface="Arial" pitchFamily="34" charset="0"/>
            </a:endParaRP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Grupeaza</a:t>
            </a:r>
            <a:r>
              <a:rPr lang="en-US" dirty="0" smtClean="0">
                <a:cs typeface="Arial" pitchFamily="34" charset="0"/>
              </a:rPr>
              <a:t> logic </a:t>
            </a:r>
            <a:r>
              <a:rPr lang="en-US" dirty="0" err="1" smtClean="0">
                <a:cs typeface="Arial" pitchFamily="34" charset="0"/>
              </a:rPr>
              <a:t>operatiile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1"/>
            <a:ext cx="777239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10. </a:t>
            </a:r>
            <a:r>
              <a:rPr lang="en-US" dirty="0" err="1" smtClean="0">
                <a:solidFill>
                  <a:schemeClr val="tx2"/>
                </a:solidFill>
              </a:rPr>
              <a:t>Subselecturile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11. </a:t>
            </a:r>
            <a:r>
              <a:rPr lang="en-US" dirty="0" err="1" smtClean="0">
                <a:solidFill>
                  <a:schemeClr val="tx2"/>
                </a:solidFill>
              </a:rPr>
              <a:t>Manipularea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datelor</a:t>
            </a:r>
            <a:r>
              <a:rPr lang="en-US" dirty="0" smtClean="0">
                <a:solidFill>
                  <a:schemeClr val="tx2"/>
                </a:solidFill>
              </a:rPr>
              <a:t> (DML)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12. </a:t>
            </a:r>
            <a:r>
              <a:rPr lang="en-US" dirty="0" err="1" smtClean="0">
                <a:solidFill>
                  <a:schemeClr val="tx2"/>
                </a:solidFill>
              </a:rPr>
              <a:t>Controlul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tranzactiilor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13. </a:t>
            </a:r>
            <a:r>
              <a:rPr lang="en-US" dirty="0" err="1" smtClean="0">
                <a:solidFill>
                  <a:schemeClr val="tx2"/>
                </a:solidFill>
              </a:rPr>
              <a:t>Alte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obiecte</a:t>
            </a:r>
            <a:r>
              <a:rPr lang="en-US" dirty="0" smtClean="0">
                <a:solidFill>
                  <a:schemeClr val="tx2"/>
                </a:solidFill>
              </a:rPr>
              <a:t> de </a:t>
            </a:r>
            <a:r>
              <a:rPr lang="en-US" dirty="0" err="1" smtClean="0">
                <a:solidFill>
                  <a:schemeClr val="tx2"/>
                </a:solidFill>
              </a:rPr>
              <a:t>baza</a:t>
            </a:r>
            <a:r>
              <a:rPr lang="en-US" dirty="0" smtClean="0">
                <a:solidFill>
                  <a:schemeClr val="tx2"/>
                </a:solidFill>
              </a:rPr>
              <a:t> de date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14. </a:t>
            </a:r>
            <a:r>
              <a:rPr lang="en-US" dirty="0" err="1" smtClean="0">
                <a:solidFill>
                  <a:schemeClr val="tx2"/>
                </a:solidFill>
              </a:rPr>
              <a:t>Controlul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accesului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utilizatorilor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15. </a:t>
            </a:r>
            <a:r>
              <a:rPr lang="en-US" dirty="0" err="1" smtClean="0">
                <a:solidFill>
                  <a:schemeClr val="tx2"/>
                </a:solidFill>
              </a:rPr>
              <a:t>Operatii</a:t>
            </a:r>
            <a:r>
              <a:rPr lang="en-US" dirty="0" smtClean="0">
                <a:solidFill>
                  <a:schemeClr val="tx2"/>
                </a:solidFill>
              </a:rPr>
              <a:t> cu </a:t>
            </a:r>
            <a:r>
              <a:rPr lang="en-US" dirty="0" err="1" smtClean="0">
                <a:solidFill>
                  <a:schemeClr val="tx2"/>
                </a:solidFill>
              </a:rPr>
              <a:t>seturi</a:t>
            </a:r>
            <a:r>
              <a:rPr lang="en-US" dirty="0" smtClean="0">
                <a:solidFill>
                  <a:schemeClr val="tx2"/>
                </a:solidFill>
              </a:rPr>
              <a:t> de date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16. </a:t>
            </a:r>
            <a:r>
              <a:rPr lang="en-US" dirty="0" err="1" smtClean="0">
                <a:solidFill>
                  <a:schemeClr val="tx2"/>
                </a:solidFill>
              </a:rPr>
              <a:t>Intrebari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Exercitii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12. </a:t>
            </a:r>
            <a:r>
              <a:rPr lang="en-US" dirty="0" err="1" smtClean="0">
                <a:solidFill>
                  <a:schemeClr val="bg1"/>
                </a:solidFill>
              </a:rPr>
              <a:t>Controlul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tranzactiilor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707" y="990600"/>
            <a:ext cx="522389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25" y="4343400"/>
            <a:ext cx="5210175" cy="198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086600" y="990600"/>
            <a:ext cx="152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990600"/>
            <a:ext cx="1219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12. </a:t>
            </a:r>
            <a:r>
              <a:rPr lang="en-US" dirty="0" err="1" smtClean="0">
                <a:solidFill>
                  <a:schemeClr val="bg1"/>
                </a:solidFill>
              </a:rPr>
              <a:t>Controlul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tranzactiilor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86600" y="990600"/>
            <a:ext cx="152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990600"/>
            <a:ext cx="1219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10047"/>
            <a:ext cx="3810000" cy="249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38200" y="4419600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Locking</a:t>
            </a:r>
          </a:p>
          <a:p>
            <a:endParaRPr lang="en-US" sz="2000" b="1" dirty="0" smtClean="0">
              <a:cs typeface="Arial" pitchFamily="34" charset="0"/>
            </a:endParaRPr>
          </a:p>
          <a:p>
            <a:pPr marL="117475" indent="227013"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Previne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interactiunea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destructiva</a:t>
            </a:r>
            <a:r>
              <a:rPr lang="en-US" dirty="0" smtClean="0">
                <a:cs typeface="Arial" pitchFamily="34" charset="0"/>
              </a:rPr>
              <a:t> a </a:t>
            </a:r>
            <a:r>
              <a:rPr lang="en-US" dirty="0" err="1" smtClean="0">
                <a:cs typeface="Arial" pitchFamily="34" charset="0"/>
              </a:rPr>
              <a:t>tranzactiilor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concurente</a:t>
            </a:r>
            <a:endParaRPr lang="en-US" dirty="0" smtClean="0">
              <a:cs typeface="Arial" pitchFamily="34" charset="0"/>
            </a:endParaRPr>
          </a:p>
          <a:p>
            <a:pPr marL="117475" indent="227013"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Utilizatorul</a:t>
            </a:r>
            <a:r>
              <a:rPr lang="en-US" dirty="0" smtClean="0">
                <a:cs typeface="Arial" pitchFamily="34" charset="0"/>
              </a:rPr>
              <a:t> un </a:t>
            </a:r>
            <a:r>
              <a:rPr lang="en-US" dirty="0" err="1" smtClean="0">
                <a:cs typeface="Arial" pitchFamily="34" charset="0"/>
              </a:rPr>
              <a:t>trebuie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faca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nimic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pentru</a:t>
            </a:r>
            <a:r>
              <a:rPr lang="en-US" dirty="0" smtClean="0">
                <a:cs typeface="Arial" pitchFamily="34" charset="0"/>
              </a:rPr>
              <a:t> a o </a:t>
            </a:r>
            <a:r>
              <a:rPr lang="en-US" dirty="0" err="1" smtClean="0">
                <a:cs typeface="Arial" pitchFamily="34" charset="0"/>
              </a:rPr>
              <a:t>activa</a:t>
            </a:r>
            <a:endParaRPr lang="en-US" dirty="0" smtClean="0">
              <a:cs typeface="Arial" pitchFamily="34" charset="0"/>
            </a:endParaRPr>
          </a:p>
          <a:p>
            <a:pPr marL="117475" indent="227013"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Este </a:t>
            </a:r>
            <a:r>
              <a:rPr lang="en-US" dirty="0" err="1" smtClean="0">
                <a:cs typeface="Arial" pitchFamily="34" charset="0"/>
              </a:rPr>
              <a:t>activ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durata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tranzactiei</a:t>
            </a:r>
            <a:endParaRPr lang="en-US" dirty="0" smtClean="0">
              <a:cs typeface="Arial" pitchFamily="34" charset="0"/>
            </a:endParaRPr>
          </a:p>
          <a:p>
            <a:pPr marL="117475" indent="227013"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Este implicit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explicit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5920" y="1752600"/>
            <a:ext cx="4147080" cy="257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724400" y="990600"/>
            <a:ext cx="3124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13.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13.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3886200" cy="237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467100"/>
            <a:ext cx="3849013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724400" y="873963"/>
            <a:ext cx="3962400" cy="28392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smtClean="0">
                <a:cs typeface="Arial" pitchFamily="34" charset="0"/>
              </a:rPr>
              <a:t>Ce </a:t>
            </a:r>
            <a:r>
              <a:rPr lang="en-US" sz="2000" b="1" dirty="0" err="1" smtClean="0">
                <a:cs typeface="Arial" pitchFamily="34" charset="0"/>
              </a:rPr>
              <a:t>este</a:t>
            </a:r>
            <a:r>
              <a:rPr lang="en-US" sz="2000" b="1" dirty="0" smtClean="0">
                <a:cs typeface="Arial" pitchFamily="34" charset="0"/>
              </a:rPr>
              <a:t> view-</a:t>
            </a:r>
            <a:r>
              <a:rPr lang="en-US" sz="2000" b="1" dirty="0" err="1" smtClean="0">
                <a:cs typeface="Arial" pitchFamily="34" charset="0"/>
              </a:rPr>
              <a:t>ul</a:t>
            </a:r>
            <a:r>
              <a:rPr lang="en-US" sz="2000" b="1" dirty="0" smtClean="0">
                <a:cs typeface="Arial" pitchFamily="34" charset="0"/>
              </a:rPr>
              <a:t>?</a:t>
            </a:r>
          </a:p>
          <a:p>
            <a:pPr>
              <a:spcAft>
                <a:spcPts val="300"/>
              </a:spcAft>
            </a:pPr>
            <a:endParaRPr lang="en-US" sz="2000" b="1" dirty="0" smtClean="0">
              <a:cs typeface="Arial" pitchFamily="34" charset="0"/>
            </a:endParaRPr>
          </a:p>
          <a:p>
            <a:pPr marL="227013" indent="234950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O </a:t>
            </a:r>
            <a:r>
              <a:rPr lang="en-US" dirty="0" err="1" smtClean="0">
                <a:cs typeface="Arial" pitchFamily="34" charset="0"/>
              </a:rPr>
              <a:t>restrictionare</a:t>
            </a:r>
            <a:r>
              <a:rPr lang="en-US" dirty="0" smtClean="0">
                <a:cs typeface="Arial" pitchFamily="34" charset="0"/>
              </a:rPr>
              <a:t> a </a:t>
            </a:r>
            <a:r>
              <a:rPr lang="en-US" dirty="0" err="1" smtClean="0">
                <a:cs typeface="Arial" pitchFamily="34" charset="0"/>
              </a:rPr>
              <a:t>accesului</a:t>
            </a:r>
            <a:r>
              <a:rPr lang="en-US" dirty="0" smtClean="0">
                <a:cs typeface="Arial" pitchFamily="34" charset="0"/>
              </a:rPr>
              <a:t> la date</a:t>
            </a:r>
          </a:p>
          <a:p>
            <a:pPr marL="227013" indent="234950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Prezentarea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acelorasi</a:t>
            </a:r>
            <a:r>
              <a:rPr lang="en-US" dirty="0" smtClean="0">
                <a:cs typeface="Arial" pitchFamily="34" charset="0"/>
              </a:rPr>
              <a:t> date in </a:t>
            </a:r>
            <a:r>
              <a:rPr lang="en-US" dirty="0" err="1" smtClean="0">
                <a:cs typeface="Arial" pitchFamily="34" charset="0"/>
              </a:rPr>
              <a:t>mai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multe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forme</a:t>
            </a:r>
            <a:endParaRPr lang="en-US" dirty="0" smtClean="0">
              <a:cs typeface="Arial" pitchFamily="34" charset="0"/>
            </a:endParaRPr>
          </a:p>
          <a:p>
            <a:pPr marL="227013" indent="234950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Face query-</a:t>
            </a:r>
            <a:r>
              <a:rPr lang="en-US" dirty="0" err="1" smtClean="0">
                <a:cs typeface="Arial" pitchFamily="34" charset="0"/>
              </a:rPr>
              <a:t>urile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complexe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usoare</a:t>
            </a:r>
            <a:endParaRPr lang="en-US" dirty="0" smtClean="0">
              <a:cs typeface="Arial" pitchFamily="34" charset="0"/>
            </a:endParaRPr>
          </a:p>
          <a:p>
            <a:pPr marL="227013" indent="234950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Da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independenta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datelor</a:t>
            </a:r>
            <a:r>
              <a:rPr lang="en-US" dirty="0" smtClean="0">
                <a:cs typeface="Arial" pitchFamily="34" charset="0"/>
              </a:rPr>
              <a:t> (un view </a:t>
            </a:r>
            <a:r>
              <a:rPr lang="en-US" dirty="0" err="1" smtClean="0">
                <a:cs typeface="Arial" pitchFamily="34" charset="0"/>
              </a:rPr>
              <a:t>poate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aduce</a:t>
            </a:r>
            <a:r>
              <a:rPr lang="en-US" dirty="0" smtClean="0">
                <a:cs typeface="Arial" pitchFamily="34" charset="0"/>
              </a:rPr>
              <a:t> date din </a:t>
            </a:r>
            <a:r>
              <a:rPr lang="en-US" dirty="0" err="1" smtClean="0">
                <a:cs typeface="Arial" pitchFamily="34" charset="0"/>
              </a:rPr>
              <a:t>mai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multe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tabele</a:t>
            </a:r>
            <a:r>
              <a:rPr lang="en-US" dirty="0" smtClean="0">
                <a:cs typeface="Arial" pitchFamily="34" charset="0"/>
              </a:rPr>
              <a:t>)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482671"/>
            <a:ext cx="3748088" cy="138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13.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876955"/>
            <a:ext cx="7924800" cy="54091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smtClean="0">
                <a:cs typeface="Arial" pitchFamily="34" charset="0"/>
              </a:rPr>
              <a:t>Sintaxa 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CREATE VIEW</a:t>
            </a:r>
            <a:r>
              <a:rPr lang="en-US" sz="2000" b="1" dirty="0" smtClean="0">
                <a:cs typeface="Arial" pitchFamily="34" charset="0"/>
              </a:rPr>
              <a:t>: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CREATE </a:t>
            </a:r>
            <a:r>
              <a:rPr lang="en-US" dirty="0" smtClean="0">
                <a:solidFill>
                  <a:srgbClr val="002060"/>
                </a:solidFill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OR REPLACE</a:t>
            </a:r>
            <a:r>
              <a:rPr lang="en-US" dirty="0" smtClean="0">
                <a:solidFill>
                  <a:srgbClr val="002060"/>
                </a:solidFill>
                <a:cs typeface="Arial" pitchFamily="34" charset="0"/>
              </a:rPr>
              <a:t>] 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FORCE</a:t>
            </a:r>
            <a:r>
              <a:rPr lang="en-US" dirty="0" smtClean="0">
                <a:solidFill>
                  <a:srgbClr val="002060"/>
                </a:solidFill>
                <a:cs typeface="Arial" pitchFamily="34" charset="0"/>
              </a:rPr>
              <a:t>|</a:t>
            </a:r>
            <a:r>
              <a:rPr lang="en-US" u="sng" dirty="0" smtClean="0">
                <a:solidFill>
                  <a:srgbClr val="0070C0"/>
                </a:solidFill>
                <a:cs typeface="Arial" pitchFamily="34" charset="0"/>
              </a:rPr>
              <a:t>NOFORCE</a:t>
            </a:r>
            <a:r>
              <a:rPr lang="en-US" dirty="0" smtClean="0">
                <a:solidFill>
                  <a:srgbClr val="002060"/>
                </a:solidFill>
                <a:cs typeface="Arial" pitchFamily="34" charset="0"/>
              </a:rPr>
              <a:t>]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 VIEW </a:t>
            </a:r>
            <a:r>
              <a:rPr lang="en-US" i="1" dirty="0" err="1" smtClean="0">
                <a:cs typeface="Arial" pitchFamily="34" charset="0"/>
              </a:rPr>
              <a:t>nume_view</a:t>
            </a:r>
            <a:endParaRPr lang="en-US" i="1" dirty="0" smtClean="0">
              <a:cs typeface="Arial" pitchFamily="34" charset="0"/>
            </a:endParaRPr>
          </a:p>
          <a:p>
            <a:pPr indent="227013">
              <a:spcAft>
                <a:spcPts val="300"/>
              </a:spcAft>
            </a:pPr>
            <a:r>
              <a:rPr lang="en-US" i="1" dirty="0" smtClean="0">
                <a:cs typeface="Arial" pitchFamily="34" charset="0"/>
              </a:rPr>
              <a:t>	</a:t>
            </a:r>
            <a:r>
              <a:rPr lang="en-US" dirty="0" smtClean="0">
                <a:cs typeface="Arial" pitchFamily="34" charset="0"/>
              </a:rPr>
              <a:t>[(</a:t>
            </a:r>
            <a:r>
              <a:rPr lang="en-US" i="1" dirty="0" smtClean="0">
                <a:cs typeface="Arial" pitchFamily="34" charset="0"/>
              </a:rPr>
              <a:t>alias</a:t>
            </a:r>
            <a:r>
              <a:rPr lang="en-US" dirty="0" smtClean="0">
                <a:cs typeface="Arial" pitchFamily="34" charset="0"/>
              </a:rPr>
              <a:t>[, </a:t>
            </a:r>
            <a:r>
              <a:rPr lang="en-US" i="1" dirty="0" smtClean="0">
                <a:cs typeface="Arial" pitchFamily="34" charset="0"/>
              </a:rPr>
              <a:t>alias</a:t>
            </a:r>
            <a:r>
              <a:rPr lang="en-US" dirty="0" smtClean="0">
                <a:cs typeface="Arial" pitchFamily="34" charset="0"/>
              </a:rPr>
              <a:t>, …])]</a:t>
            </a:r>
            <a:r>
              <a:rPr lang="en-US" i="1" dirty="0" smtClean="0">
                <a:cs typeface="Arial" pitchFamily="34" charset="0"/>
              </a:rPr>
              <a:t> 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AS </a:t>
            </a:r>
            <a:r>
              <a:rPr lang="en-US" i="1" dirty="0" err="1" smtClean="0">
                <a:cs typeface="Arial" pitchFamily="34" charset="0"/>
              </a:rPr>
              <a:t>subquery</a:t>
            </a:r>
            <a:endParaRPr lang="en-US" i="1" dirty="0" smtClean="0">
              <a:cs typeface="Arial" pitchFamily="34" charset="0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WITH CHECK OPTION </a:t>
            </a: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CONSTRAINT</a:t>
            </a:r>
            <a:r>
              <a:rPr lang="en-US" dirty="0" smtClean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nume_cons</a:t>
            </a:r>
            <a:r>
              <a:rPr lang="en-US" dirty="0" smtClean="0">
                <a:cs typeface="Arial" pitchFamily="34" charset="0"/>
              </a:rPr>
              <a:t>]]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WITH READ ONLY </a:t>
            </a: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CONSTRAINT</a:t>
            </a:r>
            <a:r>
              <a:rPr lang="en-US" dirty="0" smtClean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nume_cons</a:t>
            </a:r>
            <a:r>
              <a:rPr lang="en-US" dirty="0" smtClean="0">
                <a:cs typeface="Arial" pitchFamily="34" charset="0"/>
              </a:rPr>
              <a:t>]];</a:t>
            </a:r>
          </a:p>
          <a:p>
            <a:pPr indent="227013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OR REPLACE 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suprascrie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viewul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daca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exista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FORCE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creeaza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viewul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chiar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daca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tabelele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nu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exista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sau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     		    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sintaxa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din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subselect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este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incorecta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>
              <a:spcAft>
                <a:spcPts val="300"/>
              </a:spcAft>
            </a:pPr>
            <a:r>
              <a:rPr lang="en-US" i="1" dirty="0" smtClean="0">
                <a:cs typeface="Arial" pitchFamily="34" charset="0"/>
              </a:rPr>
              <a:t>alias 	</a:t>
            </a:r>
            <a:r>
              <a:rPr lang="en-US" dirty="0" smtClean="0">
                <a:cs typeface="Arial" pitchFamily="34" charset="0"/>
              </a:rPr>
              <a:t>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numele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coloanelor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viewului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>
              <a:spcAft>
                <a:spcPts val="300"/>
              </a:spcAft>
            </a:pPr>
            <a:r>
              <a:rPr lang="en-US" i="1" dirty="0" err="1" smtClean="0">
                <a:cs typeface="Arial" pitchFamily="34" charset="0"/>
              </a:rPr>
              <a:t>subquery</a:t>
            </a:r>
            <a:r>
              <a:rPr lang="en-US" i="1" dirty="0" smtClean="0">
                <a:cs typeface="Arial" pitchFamily="34" charset="0"/>
              </a:rPr>
              <a:t> 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subselectul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aduce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date (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pentru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se pot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folosi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cs typeface="Arial" pitchFamily="34" charset="0"/>
                <a:sym typeface="Wingdings" pitchFamily="2" charset="2"/>
              </a:rPr>
              <a:t>		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aliasuri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vor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deveni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numele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coloanelor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viewului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)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WITH CHECK OPTION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verifica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faptul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ca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doar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randurile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sunt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cs typeface="Arial" pitchFamily="34" charset="0"/>
                <a:sym typeface="Wingdings" pitchFamily="2" charset="2"/>
              </a:rPr>
              <a:t>		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accesibile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viewului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poata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fi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adaugate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sau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modificate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WITH READ ONLY 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ne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asigura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ca nu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putem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face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operatii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DML</a:t>
            </a:r>
          </a:p>
          <a:p>
            <a:pPr indent="227013">
              <a:spcAft>
                <a:spcPts val="300"/>
              </a:spcAft>
            </a:pPr>
            <a:r>
              <a:rPr lang="en-US" i="1" dirty="0" err="1" smtClean="0">
                <a:cs typeface="Arial" pitchFamily="34" charset="0"/>
              </a:rPr>
              <a:t>nume_cons</a:t>
            </a:r>
            <a:r>
              <a:rPr lang="en-US" dirty="0" smtClean="0">
                <a:cs typeface="Arial" pitchFamily="34" charset="0"/>
              </a:rPr>
              <a:t>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numele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constrangerii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dupa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care se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fac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verificarile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13.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846177"/>
            <a:ext cx="8001000" cy="54784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err="1" smtClean="0">
                <a:cs typeface="Arial" pitchFamily="34" charset="0"/>
              </a:rPr>
              <a:t>Ce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este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secventa</a:t>
            </a:r>
            <a:r>
              <a:rPr lang="en-US" sz="2000" b="1" dirty="0" smtClean="0">
                <a:cs typeface="Arial" pitchFamily="34" charset="0"/>
              </a:rPr>
              <a:t>?</a:t>
            </a:r>
          </a:p>
          <a:p>
            <a:pPr indent="227013">
              <a:spcAft>
                <a:spcPts val="300"/>
              </a:spcAft>
            </a:pPr>
            <a:endParaRPr lang="en-US" dirty="0" smtClean="0">
              <a:solidFill>
                <a:srgbClr val="0070C0"/>
              </a:solidFill>
              <a:cs typeface="Arial" pitchFamily="34" charset="0"/>
            </a:endParaRPr>
          </a:p>
          <a:p>
            <a:pPr marL="227013" indent="234950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Genereaza</a:t>
            </a:r>
            <a:r>
              <a:rPr lang="en-US" dirty="0" smtClean="0">
                <a:cs typeface="Arial" pitchFamily="34" charset="0"/>
              </a:rPr>
              <a:t> automat </a:t>
            </a:r>
            <a:r>
              <a:rPr lang="en-US" dirty="0" err="1" smtClean="0">
                <a:cs typeface="Arial" pitchFamily="34" charset="0"/>
              </a:rPr>
              <a:t>numere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unice</a:t>
            </a:r>
            <a:endParaRPr lang="en-US" dirty="0" smtClean="0">
              <a:cs typeface="Arial" pitchFamily="34" charset="0"/>
            </a:endParaRPr>
          </a:p>
          <a:p>
            <a:pPr marL="227013" indent="234950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Este </a:t>
            </a:r>
            <a:r>
              <a:rPr lang="en-US" dirty="0" err="1" smtClean="0">
                <a:cs typeface="Arial" pitchFamily="34" charset="0"/>
              </a:rPr>
              <a:t>folosita</a:t>
            </a:r>
            <a:r>
              <a:rPr lang="en-US" dirty="0" smtClean="0">
                <a:cs typeface="Arial" pitchFamily="34" charset="0"/>
              </a:rPr>
              <a:t> in mod </a:t>
            </a:r>
            <a:r>
              <a:rPr lang="en-US" dirty="0" err="1" smtClean="0">
                <a:cs typeface="Arial" pitchFamily="34" charset="0"/>
              </a:rPr>
              <a:t>curent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pentru</a:t>
            </a:r>
            <a:r>
              <a:rPr lang="en-US" dirty="0" smtClean="0">
                <a:cs typeface="Arial" pitchFamily="34" charset="0"/>
              </a:rPr>
              <a:t> a </a:t>
            </a:r>
            <a:r>
              <a:rPr lang="en-US" dirty="0" err="1" smtClean="0">
                <a:cs typeface="Arial" pitchFamily="34" charset="0"/>
              </a:rPr>
              <a:t>da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valori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cheii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primare</a:t>
            </a:r>
            <a:endParaRPr lang="en-US" dirty="0" smtClean="0">
              <a:cs typeface="Arial" pitchFamily="34" charset="0"/>
            </a:endParaRPr>
          </a:p>
          <a:p>
            <a:pPr marL="227013" indent="234950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Pentru</a:t>
            </a:r>
            <a:r>
              <a:rPr lang="en-US" dirty="0" smtClean="0">
                <a:cs typeface="Arial" pitchFamily="34" charset="0"/>
              </a:rPr>
              <a:t> a </a:t>
            </a:r>
            <a:r>
              <a:rPr lang="en-US" dirty="0" err="1" smtClean="0">
                <a:cs typeface="Arial" pitchFamily="34" charset="0"/>
              </a:rPr>
              <a:t>vizualiza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secventele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schemei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interogam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USER_SEQUENCES</a:t>
            </a:r>
          </a:p>
          <a:p>
            <a:pPr marL="227013" indent="234950">
              <a:spcAft>
                <a:spcPts val="300"/>
              </a:spcAft>
              <a:buFont typeface="Arial" pitchFamily="34" charset="0"/>
              <a:buChar char="•"/>
            </a:pPr>
            <a:r>
              <a:rPr lang="en-US" i="1" dirty="0" err="1" smtClean="0">
                <a:cs typeface="Arial" pitchFamily="34" charset="0"/>
              </a:rPr>
              <a:t>nume_seq</a:t>
            </a:r>
            <a:r>
              <a:rPr lang="en-US" dirty="0" err="1" smtClean="0">
                <a:cs typeface="Arial" pitchFamily="34" charset="0"/>
              </a:rPr>
              <a:t>.</a:t>
            </a:r>
            <a:r>
              <a:rPr lang="en-US" dirty="0" err="1" smtClean="0">
                <a:solidFill>
                  <a:srgbClr val="0070C0"/>
                </a:solidFill>
                <a:cs typeface="Arial" pitchFamily="34" charset="0"/>
              </a:rPr>
              <a:t>NEXTVAL</a:t>
            </a:r>
            <a:r>
              <a:rPr lang="en-US" dirty="0" smtClean="0">
                <a:cs typeface="Arial" pitchFamily="34" charset="0"/>
              </a:rPr>
              <a:t> – </a:t>
            </a:r>
            <a:r>
              <a:rPr lang="en-US" dirty="0" err="1" smtClean="0">
                <a:cs typeface="Arial" pitchFamily="34" charset="0"/>
              </a:rPr>
              <a:t>obtinem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urmatoarea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valoare</a:t>
            </a:r>
            <a:endParaRPr lang="en-US" dirty="0" smtClean="0">
              <a:cs typeface="Arial" pitchFamily="34" charset="0"/>
            </a:endParaRPr>
          </a:p>
          <a:p>
            <a:pPr marL="227013" indent="234950">
              <a:spcAft>
                <a:spcPts val="300"/>
              </a:spcAft>
              <a:buFont typeface="Arial" pitchFamily="34" charset="0"/>
              <a:buChar char="•"/>
            </a:pPr>
            <a:r>
              <a:rPr lang="en-US" i="1" dirty="0" err="1" smtClean="0">
                <a:cs typeface="Arial" pitchFamily="34" charset="0"/>
              </a:rPr>
              <a:t>nume_seq</a:t>
            </a:r>
            <a:r>
              <a:rPr lang="en-US" dirty="0" err="1" smtClean="0">
                <a:cs typeface="Arial" pitchFamily="34" charset="0"/>
              </a:rPr>
              <a:t>.</a:t>
            </a:r>
            <a:r>
              <a:rPr lang="en-US" dirty="0" err="1" smtClean="0">
                <a:solidFill>
                  <a:srgbClr val="0070C0"/>
                </a:solidFill>
                <a:cs typeface="Arial" pitchFamily="34" charset="0"/>
              </a:rPr>
              <a:t>CURRVAL</a:t>
            </a:r>
            <a:r>
              <a:rPr lang="en-US" dirty="0" smtClean="0">
                <a:cs typeface="Arial" pitchFamily="34" charset="0"/>
              </a:rPr>
              <a:t> – </a:t>
            </a:r>
            <a:r>
              <a:rPr lang="en-US" dirty="0" err="1" smtClean="0">
                <a:cs typeface="Arial" pitchFamily="34" charset="0"/>
              </a:rPr>
              <a:t>obtinem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valoarea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curenta</a:t>
            </a:r>
            <a:endParaRPr lang="en-US" dirty="0" smtClean="0">
              <a:cs typeface="Arial" pitchFamily="34" charset="0"/>
            </a:endParaRPr>
          </a:p>
          <a:p>
            <a:pPr marL="227013" indent="234950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2000" b="1" dirty="0" err="1" smtClean="0">
                <a:cs typeface="Arial" pitchFamily="34" charset="0"/>
              </a:rPr>
              <a:t>Sintaxa</a:t>
            </a:r>
            <a:r>
              <a:rPr lang="en-US" sz="2000" b="1" dirty="0" smtClean="0">
                <a:cs typeface="Arial" pitchFamily="34" charset="0"/>
              </a:rPr>
              <a:t> {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CREATE </a:t>
            </a:r>
            <a:r>
              <a:rPr lang="en-US" sz="2000" b="1" dirty="0" err="1" smtClean="0">
                <a:cs typeface="Arial" pitchFamily="34" charset="0"/>
              </a:rPr>
              <a:t>sau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 ALTER</a:t>
            </a:r>
            <a:r>
              <a:rPr lang="en-US" sz="2000" b="1" dirty="0" smtClean="0">
                <a:cs typeface="Arial" pitchFamily="34" charset="0"/>
              </a:rPr>
              <a:t>}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 SEQUENCE</a:t>
            </a:r>
          </a:p>
          <a:p>
            <a:pPr indent="227013">
              <a:spcAft>
                <a:spcPts val="300"/>
              </a:spcAft>
            </a:pPr>
            <a:endParaRPr lang="en-US" dirty="0" smtClean="0">
              <a:solidFill>
                <a:srgbClr val="0070C0"/>
              </a:solidFill>
              <a:cs typeface="Arial" pitchFamily="34" charset="0"/>
            </a:endParaRPr>
          </a:p>
          <a:p>
            <a:pPr indent="234950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{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CREATE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 ALTER</a:t>
            </a:r>
            <a:r>
              <a:rPr lang="en-US" dirty="0" smtClean="0">
                <a:cs typeface="Arial" pitchFamily="34" charset="0"/>
              </a:rPr>
              <a:t>}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SEQUENCE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nume_seq</a:t>
            </a:r>
            <a:endParaRPr lang="en-US" i="1" dirty="0" smtClean="0">
              <a:cs typeface="Arial" pitchFamily="34" charset="0"/>
            </a:endParaRPr>
          </a:p>
          <a:p>
            <a:pPr indent="234950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INCREMENT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BY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smtClean="0">
                <a:cs typeface="Arial" pitchFamily="34" charset="0"/>
              </a:rPr>
              <a:t>n</a:t>
            </a:r>
            <a:r>
              <a:rPr lang="en-US" dirty="0" smtClean="0">
                <a:cs typeface="Arial" pitchFamily="34" charset="0"/>
              </a:rPr>
              <a:t>]			</a:t>
            </a:r>
            <a:r>
              <a:rPr lang="en-US" i="1" dirty="0" smtClean="0">
                <a:solidFill>
                  <a:srgbClr val="00B050"/>
                </a:solidFill>
                <a:cs typeface="Arial" pitchFamily="34" charset="0"/>
              </a:rPr>
              <a:t>-- implicit 1</a:t>
            </a:r>
          </a:p>
          <a:p>
            <a:pPr indent="234950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START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WITH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smtClean="0">
                <a:cs typeface="Arial" pitchFamily="34" charset="0"/>
              </a:rPr>
              <a:t>n</a:t>
            </a:r>
            <a:r>
              <a:rPr lang="en-US" dirty="0" smtClean="0">
                <a:cs typeface="Arial" pitchFamily="34" charset="0"/>
              </a:rPr>
              <a:t>]			</a:t>
            </a:r>
            <a:r>
              <a:rPr lang="en-US" i="1" dirty="0" smtClean="0">
                <a:solidFill>
                  <a:srgbClr val="00B050"/>
                </a:solidFill>
                <a:cs typeface="Arial" pitchFamily="34" charset="0"/>
              </a:rPr>
              <a:t>-- implicit 1,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NU </a:t>
            </a:r>
            <a:r>
              <a:rPr lang="en-US" dirty="0" err="1" smtClean="0">
                <a:solidFill>
                  <a:srgbClr val="FF0000"/>
                </a:solidFill>
                <a:cs typeface="Arial" pitchFamily="34" charset="0"/>
              </a:rPr>
              <a:t>poate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Arial" pitchFamily="34" charset="0"/>
              </a:rPr>
              <a:t>fi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 ALTER</a:t>
            </a:r>
          </a:p>
          <a:p>
            <a:pPr indent="234950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[{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MAXVALUE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smtClean="0">
                <a:cs typeface="Arial" pitchFamily="34" charset="0"/>
              </a:rPr>
              <a:t>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u="sng" dirty="0" smtClean="0">
                <a:solidFill>
                  <a:srgbClr val="0070C0"/>
                </a:solidFill>
                <a:cs typeface="Arial" pitchFamily="34" charset="0"/>
              </a:rPr>
              <a:t>NOMAXVALUE</a:t>
            </a:r>
            <a:r>
              <a:rPr lang="en-US" u="sng" dirty="0" smtClean="0">
                <a:cs typeface="Arial" pitchFamily="34" charset="0"/>
              </a:rPr>
              <a:t>}</a:t>
            </a:r>
            <a:r>
              <a:rPr lang="en-US" dirty="0" smtClean="0">
                <a:cs typeface="Arial" pitchFamily="34" charset="0"/>
              </a:rPr>
              <a:t>]	</a:t>
            </a:r>
            <a:r>
              <a:rPr lang="en-US" i="1" dirty="0" smtClean="0">
                <a:solidFill>
                  <a:srgbClr val="00B050"/>
                </a:solidFill>
                <a:cs typeface="Arial" pitchFamily="34" charset="0"/>
              </a:rPr>
              <a:t>-- implicit 10^27 (</a:t>
            </a:r>
            <a:r>
              <a:rPr lang="en-US" i="1" dirty="0" err="1" smtClean="0">
                <a:solidFill>
                  <a:srgbClr val="00B050"/>
                </a:solidFill>
                <a:cs typeface="Arial" pitchFamily="34" charset="0"/>
              </a:rPr>
              <a:t>asc</a:t>
            </a:r>
            <a:r>
              <a:rPr lang="en-US" i="1" dirty="0" smtClean="0">
                <a:solidFill>
                  <a:srgbClr val="00B050"/>
                </a:solidFill>
                <a:cs typeface="Arial" pitchFamily="34" charset="0"/>
              </a:rPr>
              <a:t>), -1 (</a:t>
            </a:r>
            <a:r>
              <a:rPr lang="en-US" i="1" dirty="0" err="1" smtClean="0">
                <a:solidFill>
                  <a:srgbClr val="00B050"/>
                </a:solidFill>
                <a:cs typeface="Arial" pitchFamily="34" charset="0"/>
              </a:rPr>
              <a:t>desc</a:t>
            </a:r>
            <a:r>
              <a:rPr lang="en-US" i="1" dirty="0" smtClean="0">
                <a:solidFill>
                  <a:srgbClr val="00B050"/>
                </a:solidFill>
                <a:cs typeface="Arial" pitchFamily="34" charset="0"/>
              </a:rPr>
              <a:t>)</a:t>
            </a:r>
          </a:p>
          <a:p>
            <a:pPr indent="234950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[{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MINVALUE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smtClean="0">
                <a:cs typeface="Arial" pitchFamily="34" charset="0"/>
              </a:rPr>
              <a:t>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u="sng" dirty="0" smtClean="0">
                <a:solidFill>
                  <a:srgbClr val="0070C0"/>
                </a:solidFill>
                <a:cs typeface="Arial" pitchFamily="34" charset="0"/>
              </a:rPr>
              <a:t>NOMINVALUE</a:t>
            </a:r>
            <a:r>
              <a:rPr lang="en-US" u="sng" dirty="0" smtClean="0">
                <a:cs typeface="Arial" pitchFamily="34" charset="0"/>
              </a:rPr>
              <a:t>}</a:t>
            </a:r>
            <a:r>
              <a:rPr lang="en-US" dirty="0" smtClean="0">
                <a:cs typeface="Arial" pitchFamily="34" charset="0"/>
              </a:rPr>
              <a:t>]	</a:t>
            </a:r>
            <a:r>
              <a:rPr lang="en-US" i="1" dirty="0" smtClean="0">
                <a:solidFill>
                  <a:srgbClr val="00B050"/>
                </a:solidFill>
                <a:cs typeface="Arial" pitchFamily="34" charset="0"/>
              </a:rPr>
              <a:t>-- implicit 1 (</a:t>
            </a:r>
            <a:r>
              <a:rPr lang="en-US" i="1" dirty="0" err="1" smtClean="0">
                <a:solidFill>
                  <a:srgbClr val="00B050"/>
                </a:solidFill>
                <a:cs typeface="Arial" pitchFamily="34" charset="0"/>
              </a:rPr>
              <a:t>asc</a:t>
            </a:r>
            <a:r>
              <a:rPr lang="en-US" i="1" dirty="0" smtClean="0">
                <a:solidFill>
                  <a:srgbClr val="00B050"/>
                </a:solidFill>
                <a:cs typeface="Arial" pitchFamily="34" charset="0"/>
              </a:rPr>
              <a:t>), -10^26 (</a:t>
            </a:r>
            <a:r>
              <a:rPr lang="en-US" i="1" dirty="0" err="1" smtClean="0">
                <a:solidFill>
                  <a:srgbClr val="00B050"/>
                </a:solidFill>
                <a:cs typeface="Arial" pitchFamily="34" charset="0"/>
              </a:rPr>
              <a:t>desc</a:t>
            </a:r>
            <a:r>
              <a:rPr lang="en-US" i="1" dirty="0" smtClean="0">
                <a:solidFill>
                  <a:srgbClr val="00B050"/>
                </a:solidFill>
                <a:cs typeface="Arial" pitchFamily="34" charset="0"/>
              </a:rPr>
              <a:t>)</a:t>
            </a:r>
          </a:p>
          <a:p>
            <a:pPr indent="234950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[{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CYCLE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u="sng" dirty="0" smtClean="0">
                <a:solidFill>
                  <a:srgbClr val="0070C0"/>
                </a:solidFill>
                <a:cs typeface="Arial" pitchFamily="34" charset="0"/>
              </a:rPr>
              <a:t>NOCYCLE</a:t>
            </a:r>
            <a:r>
              <a:rPr lang="en-US" dirty="0" smtClean="0">
                <a:cs typeface="Arial" pitchFamily="34" charset="0"/>
              </a:rPr>
              <a:t>}]</a:t>
            </a:r>
          </a:p>
          <a:p>
            <a:pPr indent="234950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[{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CACHE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smtClean="0">
                <a:cs typeface="Arial" pitchFamily="34" charset="0"/>
              </a:rPr>
              <a:t>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NOCACHE</a:t>
            </a:r>
            <a:r>
              <a:rPr lang="en-US" dirty="0" smtClean="0">
                <a:cs typeface="Arial" pitchFamily="34" charset="0"/>
              </a:rPr>
              <a:t>}];		</a:t>
            </a:r>
            <a:r>
              <a:rPr lang="en-US" i="1" dirty="0" smtClean="0">
                <a:solidFill>
                  <a:srgbClr val="00B050"/>
                </a:solidFill>
                <a:cs typeface="Arial" pitchFamily="34" charset="0"/>
              </a:rPr>
              <a:t>-- n = 20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13.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846177"/>
            <a:ext cx="800100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i="1" dirty="0" err="1" smtClean="0">
                <a:cs typeface="Arial" pitchFamily="34" charset="0"/>
              </a:rPr>
              <a:t>Reguli</a:t>
            </a:r>
            <a:r>
              <a:rPr lang="en-GB" b="1" i="1" dirty="0" smtClean="0">
                <a:cs typeface="Arial" pitchFamily="34" charset="0"/>
              </a:rPr>
              <a:t> </a:t>
            </a:r>
            <a:r>
              <a:rPr lang="en-GB" b="1" i="1" dirty="0" err="1" smtClean="0">
                <a:cs typeface="Arial" pitchFamily="34" charset="0"/>
              </a:rPr>
              <a:t>pentru</a:t>
            </a:r>
            <a:r>
              <a:rPr lang="en-GB" b="1" i="1" dirty="0" smtClean="0">
                <a:cs typeface="Arial" pitchFamily="34" charset="0"/>
              </a:rPr>
              <a:t> </a:t>
            </a:r>
            <a:r>
              <a:rPr lang="en-GB" b="1" i="1" dirty="0" err="1" smtClean="0">
                <a:cs typeface="Arial" pitchFamily="34" charset="0"/>
              </a:rPr>
              <a:t>Nextval</a:t>
            </a:r>
            <a:r>
              <a:rPr lang="en-GB" b="1" i="1" dirty="0" smtClean="0">
                <a:cs typeface="Arial" pitchFamily="34" charset="0"/>
              </a:rPr>
              <a:t> </a:t>
            </a:r>
            <a:r>
              <a:rPr lang="en-GB" b="1" i="1" dirty="0" err="1" smtClean="0">
                <a:cs typeface="Arial" pitchFamily="34" charset="0"/>
              </a:rPr>
              <a:t>si</a:t>
            </a:r>
            <a:r>
              <a:rPr lang="en-GB" b="1" i="1" dirty="0" smtClean="0">
                <a:cs typeface="Arial" pitchFamily="34" charset="0"/>
              </a:rPr>
              <a:t> </a:t>
            </a:r>
            <a:r>
              <a:rPr lang="en-GB" b="1" i="1" dirty="0" err="1" smtClean="0">
                <a:cs typeface="Arial" pitchFamily="34" charset="0"/>
              </a:rPr>
              <a:t>Currval</a:t>
            </a:r>
            <a:r>
              <a:rPr lang="en-GB" b="1" i="1" dirty="0" smtClean="0">
                <a:cs typeface="Arial" pitchFamily="34" charset="0"/>
              </a:rPr>
              <a:t>:</a:t>
            </a:r>
            <a:endParaRPr lang="en-US" b="1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 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NEXTVAL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CURRVAL, pot </a:t>
            </a:r>
            <a:r>
              <a:rPr lang="en-GB" dirty="0" err="1" smtClean="0">
                <a:cs typeface="Arial" pitchFamily="34" charset="0"/>
              </a:rPr>
              <a:t>fi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folosite</a:t>
            </a:r>
            <a:r>
              <a:rPr lang="en-GB" dirty="0" smtClean="0">
                <a:cs typeface="Arial" pitchFamily="34" charset="0"/>
              </a:rPr>
              <a:t> in: </a:t>
            </a:r>
            <a:endParaRPr lang="en-US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err="1" smtClean="0">
                <a:cs typeface="Arial" pitchFamily="34" charset="0"/>
              </a:rPr>
              <a:t>Clauza</a:t>
            </a:r>
            <a:r>
              <a:rPr lang="en-GB" dirty="0" smtClean="0">
                <a:cs typeface="Arial" pitchFamily="34" charset="0"/>
              </a:rPr>
              <a:t> SELECT a </a:t>
            </a:r>
            <a:r>
              <a:rPr lang="en-GB" dirty="0" err="1" smtClean="0">
                <a:cs typeface="Arial" pitchFamily="34" charset="0"/>
              </a:rPr>
              <a:t>propozitiei</a:t>
            </a:r>
            <a:r>
              <a:rPr lang="en-GB" dirty="0" smtClean="0">
                <a:cs typeface="Arial" pitchFamily="34" charset="0"/>
              </a:rPr>
              <a:t> SELECT (</a:t>
            </a:r>
            <a:r>
              <a:rPr lang="en-GB" dirty="0" err="1" smtClean="0">
                <a:cs typeface="Arial" pitchFamily="34" charset="0"/>
              </a:rPr>
              <a:t>exceptie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vederi</a:t>
            </a:r>
            <a:r>
              <a:rPr lang="en-GB" dirty="0" smtClean="0">
                <a:cs typeface="Arial" pitchFamily="34" charset="0"/>
              </a:rPr>
              <a:t>) </a:t>
            </a:r>
            <a:endParaRPr lang="en-US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err="1" smtClean="0">
                <a:cs typeface="Arial" pitchFamily="34" charset="0"/>
              </a:rPr>
              <a:t>Lista</a:t>
            </a:r>
            <a:r>
              <a:rPr lang="en-GB" dirty="0" smtClean="0">
                <a:cs typeface="Arial" pitchFamily="34" charset="0"/>
              </a:rPr>
              <a:t> VALUES a </a:t>
            </a:r>
            <a:r>
              <a:rPr lang="en-GB" dirty="0" err="1" smtClean="0">
                <a:cs typeface="Arial" pitchFamily="34" charset="0"/>
              </a:rPr>
              <a:t>propozitiei</a:t>
            </a:r>
            <a:r>
              <a:rPr lang="en-GB" dirty="0" smtClean="0">
                <a:cs typeface="Arial" pitchFamily="34" charset="0"/>
              </a:rPr>
              <a:t> INSERT </a:t>
            </a:r>
            <a:endParaRPr lang="en-US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err="1" smtClean="0">
                <a:cs typeface="Arial" pitchFamily="34" charset="0"/>
              </a:rPr>
              <a:t>Clauza</a:t>
            </a:r>
            <a:r>
              <a:rPr lang="en-GB" dirty="0" smtClean="0">
                <a:cs typeface="Arial" pitchFamily="34" charset="0"/>
              </a:rPr>
              <a:t> SET a </a:t>
            </a:r>
            <a:r>
              <a:rPr lang="en-GB" dirty="0" err="1" smtClean="0">
                <a:cs typeface="Arial" pitchFamily="34" charset="0"/>
              </a:rPr>
              <a:t>propozitiei</a:t>
            </a:r>
            <a:r>
              <a:rPr lang="en-GB" dirty="0" smtClean="0">
                <a:cs typeface="Arial" pitchFamily="34" charset="0"/>
              </a:rPr>
              <a:t> UPDATE </a:t>
            </a:r>
            <a:endParaRPr lang="en-US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SELECT (</a:t>
            </a:r>
            <a:r>
              <a:rPr lang="en-GB" dirty="0" err="1" smtClean="0">
                <a:cs typeface="Arial" pitchFamily="34" charset="0"/>
              </a:rPr>
              <a:t>interogarea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principala</a:t>
            </a:r>
            <a:r>
              <a:rPr lang="en-GB" dirty="0" smtClean="0">
                <a:cs typeface="Arial" pitchFamily="34" charset="0"/>
              </a:rPr>
              <a:t>) a </a:t>
            </a:r>
            <a:r>
              <a:rPr lang="en-GB" dirty="0" err="1" smtClean="0">
                <a:cs typeface="Arial" pitchFamily="34" charset="0"/>
              </a:rPr>
              <a:t>unei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subinterogari</a:t>
            </a:r>
            <a:r>
              <a:rPr lang="en-GB" dirty="0" smtClean="0">
                <a:cs typeface="Arial" pitchFamily="34" charset="0"/>
              </a:rPr>
              <a:t> 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 </a:t>
            </a:r>
            <a:endParaRPr lang="en-US" dirty="0" smtClean="0">
              <a:cs typeface="Arial" pitchFamily="34" charset="0"/>
            </a:endParaRPr>
          </a:p>
          <a:p>
            <a:r>
              <a:rPr lang="en-GB" b="1" i="1" dirty="0" err="1" smtClean="0">
                <a:cs typeface="Arial" pitchFamily="34" charset="0"/>
              </a:rPr>
              <a:t>Restrictii</a:t>
            </a:r>
            <a:r>
              <a:rPr lang="en-GB" b="1" i="1" dirty="0" smtClean="0">
                <a:cs typeface="Arial" pitchFamily="34" charset="0"/>
              </a:rPr>
              <a:t> la NEXTVAL </a:t>
            </a:r>
            <a:r>
              <a:rPr lang="en-GB" b="1" i="1" dirty="0" err="1" smtClean="0">
                <a:cs typeface="Arial" pitchFamily="34" charset="0"/>
              </a:rPr>
              <a:t>si</a:t>
            </a:r>
            <a:r>
              <a:rPr lang="en-GB" b="1" i="1" dirty="0" smtClean="0">
                <a:cs typeface="Arial" pitchFamily="34" charset="0"/>
              </a:rPr>
              <a:t> CURRVAL</a:t>
            </a:r>
            <a:endParaRPr lang="en-US" b="1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NEXTVAL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CURRVAL, nu pot </a:t>
            </a:r>
            <a:r>
              <a:rPr lang="en-GB" dirty="0" err="1" smtClean="0">
                <a:cs typeface="Arial" pitchFamily="34" charset="0"/>
              </a:rPr>
              <a:t>fi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folosite</a:t>
            </a:r>
            <a:r>
              <a:rPr lang="en-GB" dirty="0" smtClean="0">
                <a:cs typeface="Arial" pitchFamily="34" charset="0"/>
              </a:rPr>
              <a:t>:</a:t>
            </a:r>
            <a:endParaRPr lang="en-US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In </a:t>
            </a:r>
            <a:r>
              <a:rPr lang="en-GB" dirty="0" err="1" smtClean="0">
                <a:cs typeface="Arial" pitchFamily="34" charset="0"/>
              </a:rPr>
              <a:t>lista</a:t>
            </a:r>
            <a:r>
              <a:rPr lang="en-GB" dirty="0" smtClean="0">
                <a:cs typeface="Arial" pitchFamily="34" charset="0"/>
              </a:rPr>
              <a:t> SELECT a VIEW</a:t>
            </a:r>
            <a:endParaRPr lang="en-US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Cu </a:t>
            </a:r>
            <a:r>
              <a:rPr lang="en-GB" dirty="0" err="1" smtClean="0">
                <a:cs typeface="Arial" pitchFamily="34" charset="0"/>
              </a:rPr>
              <a:t>cuvantul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cheie</a:t>
            </a:r>
            <a:r>
              <a:rPr lang="en-GB" dirty="0" smtClean="0">
                <a:cs typeface="Arial" pitchFamily="34" charset="0"/>
              </a:rPr>
              <a:t> DISTINCT</a:t>
            </a:r>
            <a:endParaRPr lang="en-US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Cu </a:t>
            </a:r>
            <a:r>
              <a:rPr lang="en-GB" dirty="0" err="1" smtClean="0">
                <a:cs typeface="Arial" pitchFamily="34" charset="0"/>
              </a:rPr>
              <a:t>clauzele</a:t>
            </a:r>
            <a:r>
              <a:rPr lang="en-GB" dirty="0" smtClean="0">
                <a:cs typeface="Arial" pitchFamily="34" charset="0"/>
              </a:rPr>
              <a:t> ORDER BY, GROUP BY, CONNECT BY,  </a:t>
            </a:r>
            <a:r>
              <a:rPr lang="en-GB" dirty="0" err="1" smtClean="0">
                <a:cs typeface="Arial" pitchFamily="34" charset="0"/>
              </a:rPr>
              <a:t>sau</a:t>
            </a:r>
            <a:r>
              <a:rPr lang="en-GB" dirty="0" smtClean="0">
                <a:cs typeface="Arial" pitchFamily="34" charset="0"/>
              </a:rPr>
              <a:t> HAVING ale </a:t>
            </a:r>
            <a:r>
              <a:rPr lang="en-GB" dirty="0" err="1" smtClean="0">
                <a:cs typeface="Arial" pitchFamily="34" charset="0"/>
              </a:rPr>
              <a:t>propozitiei</a:t>
            </a:r>
            <a:r>
              <a:rPr lang="en-GB" dirty="0" smtClean="0">
                <a:cs typeface="Arial" pitchFamily="34" charset="0"/>
              </a:rPr>
              <a:t> SELECT </a:t>
            </a:r>
            <a:endParaRPr lang="en-US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Cu </a:t>
            </a:r>
            <a:r>
              <a:rPr lang="en-GB" dirty="0" err="1" smtClean="0">
                <a:cs typeface="Arial" pitchFamily="34" charset="0"/>
              </a:rPr>
              <a:t>operatorii</a:t>
            </a:r>
            <a:r>
              <a:rPr lang="en-GB" dirty="0" smtClean="0">
                <a:cs typeface="Arial" pitchFamily="34" charset="0"/>
              </a:rPr>
              <a:t>– UNION, INTERSECT, MINUS</a:t>
            </a:r>
            <a:endParaRPr lang="en-US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err="1" smtClean="0">
                <a:cs typeface="Arial" pitchFamily="34" charset="0"/>
              </a:rPr>
              <a:t>Intr</a:t>
            </a:r>
            <a:r>
              <a:rPr lang="en-GB" dirty="0" smtClean="0">
                <a:cs typeface="Arial" pitchFamily="34" charset="0"/>
              </a:rPr>
              <a:t>-o </a:t>
            </a:r>
            <a:r>
              <a:rPr lang="en-GB" dirty="0" err="1" smtClean="0">
                <a:cs typeface="Arial" pitchFamily="34" charset="0"/>
              </a:rPr>
              <a:t>subinterogare</a:t>
            </a:r>
            <a:r>
              <a:rPr lang="en-GB" dirty="0" smtClean="0">
                <a:cs typeface="Arial" pitchFamily="34" charset="0"/>
              </a:rPr>
              <a:t> </a:t>
            </a:r>
            <a:endParaRPr lang="en-US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US" i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13.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838200"/>
            <a:ext cx="8001000" cy="48397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err="1" smtClean="0">
                <a:cs typeface="Arial" pitchFamily="34" charset="0"/>
              </a:rPr>
              <a:t>Ce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este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indexul</a:t>
            </a:r>
            <a:r>
              <a:rPr lang="en-US" sz="2000" b="1" dirty="0" smtClean="0">
                <a:cs typeface="Arial" pitchFamily="34" charset="0"/>
              </a:rPr>
              <a:t>?</a:t>
            </a:r>
          </a:p>
          <a:p>
            <a:pPr indent="227013">
              <a:spcAft>
                <a:spcPts val="300"/>
              </a:spcAft>
            </a:pPr>
            <a:endParaRPr lang="en-US" dirty="0" smtClean="0">
              <a:solidFill>
                <a:srgbClr val="0070C0"/>
              </a:solidFill>
              <a:cs typeface="Arial" pitchFamily="34" charset="0"/>
            </a:endParaRPr>
          </a:p>
          <a:p>
            <a:pPr marL="227013" indent="234950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Folosit</a:t>
            </a:r>
            <a:r>
              <a:rPr lang="en-US" dirty="0" smtClean="0">
                <a:cs typeface="Arial" pitchFamily="34" charset="0"/>
              </a:rPr>
              <a:t> de Oracle server </a:t>
            </a:r>
            <a:r>
              <a:rPr lang="en-US" dirty="0" err="1" smtClean="0">
                <a:cs typeface="Arial" pitchFamily="34" charset="0"/>
              </a:rPr>
              <a:t>pentru</a:t>
            </a:r>
            <a:r>
              <a:rPr lang="en-US" dirty="0" smtClean="0">
                <a:cs typeface="Arial" pitchFamily="34" charset="0"/>
              </a:rPr>
              <a:t> a </a:t>
            </a:r>
            <a:r>
              <a:rPr lang="en-US" dirty="0" err="1" smtClean="0">
                <a:cs typeface="Arial" pitchFamily="34" charset="0"/>
              </a:rPr>
              <a:t>spori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viteza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interogarii</a:t>
            </a:r>
            <a:endParaRPr lang="en-US" dirty="0" smtClean="0">
              <a:cs typeface="Arial" pitchFamily="34" charset="0"/>
            </a:endParaRPr>
          </a:p>
          <a:p>
            <a:pPr marL="227013" indent="234950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Redice</a:t>
            </a:r>
            <a:r>
              <a:rPr lang="en-US" dirty="0" smtClean="0">
                <a:cs typeface="Arial" pitchFamily="34" charset="0"/>
              </a:rPr>
              <a:t> I/O </a:t>
            </a:r>
            <a:r>
              <a:rPr lang="en-US" dirty="0" err="1" smtClean="0">
                <a:cs typeface="Arial" pitchFamily="34" charset="0"/>
              </a:rPr>
              <a:t>discului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oferind</a:t>
            </a:r>
            <a:r>
              <a:rPr lang="en-US" dirty="0" smtClean="0">
                <a:cs typeface="Arial" pitchFamily="34" charset="0"/>
              </a:rPr>
              <a:t> o </a:t>
            </a:r>
            <a:r>
              <a:rPr lang="en-US" dirty="0" err="1" smtClean="0">
                <a:cs typeface="Arial" pitchFamily="34" charset="0"/>
              </a:rPr>
              <a:t>cale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acces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mai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rapida</a:t>
            </a:r>
            <a:endParaRPr lang="en-US" dirty="0" smtClean="0">
              <a:cs typeface="Arial" pitchFamily="34" charset="0"/>
            </a:endParaRPr>
          </a:p>
          <a:p>
            <a:pPr marL="227013" indent="234950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Independent </a:t>
            </a:r>
            <a:r>
              <a:rPr lang="en-US" dirty="0" err="1" smtClean="0">
                <a:cs typeface="Arial" pitchFamily="34" charset="0"/>
              </a:rPr>
              <a:t>fata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tabela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pe</a:t>
            </a:r>
            <a:r>
              <a:rPr lang="en-US" dirty="0" smtClean="0">
                <a:cs typeface="Arial" pitchFamily="34" charset="0"/>
              </a:rPr>
              <a:t> care o </a:t>
            </a:r>
            <a:r>
              <a:rPr lang="en-US" dirty="0" err="1" smtClean="0">
                <a:cs typeface="Arial" pitchFamily="34" charset="0"/>
              </a:rPr>
              <a:t>indexeaza</a:t>
            </a:r>
            <a:endParaRPr lang="en-US" dirty="0" smtClean="0">
              <a:cs typeface="Arial" pitchFamily="34" charset="0"/>
            </a:endParaRPr>
          </a:p>
          <a:p>
            <a:pPr marL="227013" indent="234950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Folosit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mentinut</a:t>
            </a:r>
            <a:r>
              <a:rPr lang="en-US" dirty="0" smtClean="0">
                <a:cs typeface="Arial" pitchFamily="34" charset="0"/>
              </a:rPr>
              <a:t> automat de </a:t>
            </a:r>
            <a:r>
              <a:rPr lang="en-US" dirty="0" err="1" smtClean="0">
                <a:cs typeface="Arial" pitchFamily="34" charset="0"/>
              </a:rPr>
              <a:t>serverul</a:t>
            </a:r>
            <a:r>
              <a:rPr lang="en-US" dirty="0" smtClean="0">
                <a:cs typeface="Arial" pitchFamily="34" charset="0"/>
              </a:rPr>
              <a:t> Oracle</a:t>
            </a:r>
          </a:p>
          <a:p>
            <a:pPr marL="227013" indent="234950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Pentru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chei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primare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unice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este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creat</a:t>
            </a:r>
            <a:r>
              <a:rPr lang="en-US" dirty="0" smtClean="0">
                <a:cs typeface="Arial" pitchFamily="34" charset="0"/>
              </a:rPr>
              <a:t> automat un index </a:t>
            </a:r>
            <a:r>
              <a:rPr lang="en-US" dirty="0" err="1" smtClean="0">
                <a:cs typeface="Arial" pitchFamily="34" charset="0"/>
              </a:rPr>
              <a:t>unic</a:t>
            </a:r>
            <a:r>
              <a:rPr lang="en-US" dirty="0" smtClean="0">
                <a:cs typeface="Arial" pitchFamily="34" charset="0"/>
              </a:rPr>
              <a:t> </a:t>
            </a:r>
          </a:p>
          <a:p>
            <a:pPr marL="227013" indent="234950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Pentru</a:t>
            </a:r>
            <a:r>
              <a:rPr lang="en-US" dirty="0" smtClean="0">
                <a:cs typeface="Arial" pitchFamily="34" charset="0"/>
              </a:rPr>
              <a:t> a </a:t>
            </a:r>
            <a:r>
              <a:rPr lang="en-US" dirty="0" err="1" smtClean="0">
                <a:cs typeface="Arial" pitchFamily="34" charset="0"/>
              </a:rPr>
              <a:t>vizualiza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indecsii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schemei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interogam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USER_INDEXES</a:t>
            </a:r>
          </a:p>
          <a:p>
            <a:pPr marL="227013" indent="234950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2000" b="1" dirty="0" err="1" smtClean="0">
                <a:cs typeface="Arial" pitchFamily="34" charset="0"/>
              </a:rPr>
              <a:t>Sintaxa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CREATE INDEX</a:t>
            </a:r>
          </a:p>
          <a:p>
            <a:pPr indent="234950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CREATE INDEX </a:t>
            </a:r>
            <a:r>
              <a:rPr lang="en-US" i="1" dirty="0" err="1" smtClean="0">
                <a:cs typeface="Arial" pitchFamily="34" charset="0"/>
              </a:rPr>
              <a:t>nume_idx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ON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smtClean="0">
                <a:cs typeface="Arial" pitchFamily="34" charset="0"/>
              </a:rPr>
              <a:t>table </a:t>
            </a:r>
            <a:r>
              <a:rPr lang="en-US" dirty="0" smtClean="0">
                <a:cs typeface="Arial" pitchFamily="34" charset="0"/>
              </a:rPr>
              <a:t>({</a:t>
            </a:r>
            <a:r>
              <a:rPr lang="en-US" i="1" dirty="0" err="1" smtClean="0">
                <a:cs typeface="Arial" pitchFamily="34" charset="0"/>
              </a:rPr>
              <a:t>col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expr</a:t>
            </a:r>
            <a:r>
              <a:rPr lang="en-US" dirty="0" smtClean="0">
                <a:cs typeface="Arial" pitchFamily="34" charset="0"/>
              </a:rPr>
              <a:t>}[, {</a:t>
            </a:r>
            <a:r>
              <a:rPr lang="en-US" i="1" dirty="0" err="1" smtClean="0">
                <a:cs typeface="Arial" pitchFamily="34" charset="0"/>
              </a:rPr>
              <a:t>col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expr</a:t>
            </a:r>
            <a:r>
              <a:rPr lang="en-US" dirty="0" smtClean="0">
                <a:cs typeface="Arial" pitchFamily="34" charset="0"/>
              </a:rPr>
              <a:t>}, …]);</a:t>
            </a:r>
          </a:p>
          <a:p>
            <a:pPr indent="234950">
              <a:spcAft>
                <a:spcPts val="300"/>
              </a:spcAft>
            </a:pPr>
            <a:endParaRPr lang="en-US" i="1" dirty="0" smtClean="0">
              <a:solidFill>
                <a:srgbClr val="00B050"/>
              </a:solidFill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2000" b="1" dirty="0" err="1" smtClean="0">
                <a:cs typeface="Arial" pitchFamily="34" charset="0"/>
              </a:rPr>
              <a:t>Cand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smtClean="0">
                <a:cs typeface="Arial" pitchFamily="34" charset="0"/>
              </a:rPr>
              <a:t>cream </a:t>
            </a:r>
            <a:r>
              <a:rPr lang="en-US" sz="2000" b="1" dirty="0" smtClean="0">
                <a:cs typeface="Arial" pitchFamily="34" charset="0"/>
              </a:rPr>
              <a:t>index?</a:t>
            </a:r>
            <a:endParaRPr lang="en-US" sz="2000" b="1" dirty="0" smtClean="0">
              <a:solidFill>
                <a:srgbClr val="0070C0"/>
              </a:solidFill>
              <a:cs typeface="Arial" pitchFamily="34" charset="0"/>
            </a:endParaRPr>
          </a:p>
          <a:p>
            <a:pPr marL="227013" indent="234950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Cand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coloana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indexata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contine</a:t>
            </a:r>
            <a:r>
              <a:rPr lang="en-US" dirty="0" smtClean="0">
                <a:cs typeface="Arial" pitchFamily="34" charset="0"/>
              </a:rPr>
              <a:t> o </a:t>
            </a:r>
            <a:r>
              <a:rPr lang="en-US" dirty="0" err="1" smtClean="0">
                <a:cs typeface="Arial" pitchFamily="34" charset="0"/>
              </a:rPr>
              <a:t>gama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larga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valori</a:t>
            </a:r>
            <a:r>
              <a:rPr lang="en-US" dirty="0" smtClean="0">
                <a:cs typeface="Arial" pitchFamily="34" charset="0"/>
              </a:rPr>
              <a:t>,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contine</a:t>
            </a:r>
            <a:r>
              <a:rPr lang="en-US" dirty="0" smtClean="0">
                <a:cs typeface="Arial" pitchFamily="34" charset="0"/>
              </a:rPr>
              <a:t> un </a:t>
            </a:r>
            <a:r>
              <a:rPr lang="en-US" dirty="0" err="1" smtClean="0">
                <a:cs typeface="Arial" pitchFamily="34" charset="0"/>
              </a:rPr>
              <a:t>numar</a:t>
            </a:r>
            <a:r>
              <a:rPr lang="en-US" dirty="0" smtClean="0">
                <a:cs typeface="Arial" pitchFamily="34" charset="0"/>
              </a:rPr>
              <a:t> mare de </a:t>
            </a:r>
            <a:r>
              <a:rPr lang="en-US" dirty="0" err="1" smtClean="0">
                <a:cs typeface="Arial" pitchFamily="34" charset="0"/>
              </a:rPr>
              <a:t>valori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NULL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13.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914400"/>
            <a:ext cx="8001000" cy="43627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dirty="0" err="1" smtClean="0">
                <a:cs typeface="Arial" pitchFamily="34" charset="0"/>
              </a:rPr>
              <a:t>Fiecare</a:t>
            </a:r>
            <a:r>
              <a:rPr lang="en-GB" dirty="0" smtClean="0">
                <a:cs typeface="Arial" pitchFamily="34" charset="0"/>
              </a:rPr>
              <a:t> index </a:t>
            </a:r>
            <a:r>
              <a:rPr lang="en-GB" dirty="0" err="1" smtClean="0">
                <a:cs typeface="Arial" pitchFamily="34" charset="0"/>
              </a:rPr>
              <a:t>pe</a:t>
            </a:r>
            <a:r>
              <a:rPr lang="en-GB" dirty="0" smtClean="0">
                <a:cs typeface="Arial" pitchFamily="34" charset="0"/>
              </a:rPr>
              <a:t> care </a:t>
            </a:r>
            <a:r>
              <a:rPr lang="en-GB" dirty="0" err="1" smtClean="0">
                <a:cs typeface="Arial" pitchFamily="34" charset="0"/>
              </a:rPr>
              <a:t>il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construieste</a:t>
            </a:r>
            <a:r>
              <a:rPr lang="en-GB" dirty="0" smtClean="0">
                <a:cs typeface="Arial" pitchFamily="34" charset="0"/>
              </a:rPr>
              <a:t> Oracle </a:t>
            </a:r>
            <a:r>
              <a:rPr lang="en-GB" dirty="0" err="1" smtClean="0">
                <a:cs typeface="Arial" pitchFamily="34" charset="0"/>
              </a:rPr>
              <a:t>consta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intr</a:t>
            </a:r>
            <a:r>
              <a:rPr lang="en-GB" dirty="0" smtClean="0">
                <a:cs typeface="Arial" pitchFamily="34" charset="0"/>
              </a:rPr>
              <a:t>-un </a:t>
            </a:r>
            <a:r>
              <a:rPr lang="en-GB" dirty="0" err="1" smtClean="0">
                <a:cs typeface="Arial" pitchFamily="34" charset="0"/>
              </a:rPr>
              <a:t>numar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pagini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stocare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aranjate</a:t>
            </a:r>
            <a:r>
              <a:rPr lang="en-GB" dirty="0" smtClean="0">
                <a:cs typeface="Arial" pitchFamily="34" charset="0"/>
              </a:rPr>
              <a:t> sub forma </a:t>
            </a:r>
            <a:r>
              <a:rPr lang="en-GB" dirty="0" err="1" smtClean="0">
                <a:cs typeface="Arial" pitchFamily="34" charset="0"/>
              </a:rPr>
              <a:t>unui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arbore</a:t>
            </a:r>
            <a:r>
              <a:rPr lang="en-GB" dirty="0" smtClean="0">
                <a:cs typeface="Arial" pitchFamily="34" charset="0"/>
              </a:rPr>
              <a:t>; </a:t>
            </a:r>
            <a:r>
              <a:rPr lang="en-GB" dirty="0" err="1" smtClean="0">
                <a:cs typeface="Arial" pitchFamily="34" charset="0"/>
              </a:rPr>
              <a:t>fiecare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pagina</a:t>
            </a:r>
            <a:r>
              <a:rPr lang="en-GB" dirty="0" smtClean="0">
                <a:cs typeface="Arial" pitchFamily="34" charset="0"/>
              </a:rPr>
              <a:t> tine </a:t>
            </a:r>
            <a:r>
              <a:rPr lang="en-GB" dirty="0" err="1" smtClean="0">
                <a:cs typeface="Arial" pitchFamily="34" charset="0"/>
              </a:rPr>
              <a:t>mai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jos</a:t>
            </a:r>
            <a:r>
              <a:rPr lang="en-GB" dirty="0" smtClean="0">
                <a:cs typeface="Arial" pitchFamily="34" charset="0"/>
              </a:rPr>
              <a:t> in </a:t>
            </a:r>
            <a:r>
              <a:rPr lang="en-GB" dirty="0" err="1" smtClean="0">
                <a:cs typeface="Arial" pitchFamily="34" charset="0"/>
              </a:rPr>
              <a:t>structura</a:t>
            </a:r>
            <a:r>
              <a:rPr lang="en-GB" dirty="0" smtClean="0">
                <a:cs typeface="Arial" pitchFamily="34" charset="0"/>
              </a:rPr>
              <a:t> o </a:t>
            </a:r>
            <a:r>
              <a:rPr lang="en-GB" dirty="0" err="1" smtClean="0">
                <a:cs typeface="Arial" pitchFamily="34" charset="0"/>
              </a:rPr>
              <a:t>serie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valori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cheie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pointeri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pana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cand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valorile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cheie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indica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locatia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datelor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identificatorul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randului</a:t>
            </a:r>
            <a:r>
              <a:rPr lang="en-GB" dirty="0" smtClean="0">
                <a:cs typeface="Arial" pitchFamily="34" charset="0"/>
              </a:rPr>
              <a:t> la </a:t>
            </a:r>
            <a:r>
              <a:rPr lang="en-GB" dirty="0" err="1" smtClean="0">
                <a:cs typeface="Arial" pitchFamily="34" charset="0"/>
              </a:rPr>
              <a:t>nivelul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bazei</a:t>
            </a:r>
            <a:r>
              <a:rPr lang="en-GB" dirty="0" smtClean="0">
                <a:cs typeface="Arial" pitchFamily="34" charset="0"/>
              </a:rPr>
              <a:t> de date </a:t>
            </a:r>
            <a:r>
              <a:rPr lang="en-GB" dirty="0" err="1" smtClean="0">
                <a:cs typeface="Arial" pitchFamily="34" charset="0"/>
              </a:rPr>
              <a:t>numit</a:t>
            </a:r>
            <a:r>
              <a:rPr lang="en-GB" dirty="0" smtClean="0">
                <a:cs typeface="Arial" pitchFamily="34" charset="0"/>
              </a:rPr>
              <a:t> ROWID.</a:t>
            </a:r>
          </a:p>
          <a:p>
            <a:pPr>
              <a:spcAft>
                <a:spcPts val="300"/>
              </a:spcAft>
            </a:pPr>
            <a:endParaRPr lang="en-GB" dirty="0" smtClean="0">
              <a:cs typeface="Arial" pitchFamily="34" charset="0"/>
            </a:endParaRPr>
          </a:p>
          <a:p>
            <a:r>
              <a:rPr lang="en-GB" dirty="0" err="1" smtClean="0">
                <a:cs typeface="Arial" pitchFamily="34" charset="0"/>
              </a:rPr>
              <a:t>Exista</a:t>
            </a:r>
            <a:r>
              <a:rPr lang="en-GB" dirty="0" smtClean="0">
                <a:cs typeface="Arial" pitchFamily="34" charset="0"/>
              </a:rPr>
              <a:t> un </a:t>
            </a:r>
            <a:r>
              <a:rPr lang="en-GB" dirty="0" err="1" smtClean="0">
                <a:cs typeface="Arial" pitchFamily="34" charset="0"/>
              </a:rPr>
              <a:t>numar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diferite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tipuri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indecsi</a:t>
            </a:r>
            <a:r>
              <a:rPr lang="en-GB" dirty="0" smtClean="0">
                <a:cs typeface="Arial" pitchFamily="34" charset="0"/>
              </a:rPr>
              <a:t>.</a:t>
            </a:r>
            <a:endParaRPr lang="en-US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b="1" dirty="0" smtClean="0">
                <a:cs typeface="Arial" pitchFamily="34" charset="0"/>
              </a:rPr>
              <a:t>UNIQUE</a:t>
            </a:r>
            <a:r>
              <a:rPr lang="en-GB" dirty="0" smtClean="0">
                <a:cs typeface="Arial" pitchFamily="34" charset="0"/>
              </a:rPr>
              <a:t> -</a:t>
            </a:r>
            <a:r>
              <a:rPr lang="en-GB" dirty="0" err="1" smtClean="0">
                <a:cs typeface="Arial" pitchFamily="34" charset="0"/>
              </a:rPr>
              <a:t>Asigura</a:t>
            </a:r>
            <a:r>
              <a:rPr lang="en-GB" dirty="0" smtClean="0">
                <a:cs typeface="Arial" pitchFamily="34" charset="0"/>
              </a:rPr>
              <a:t> ca </a:t>
            </a:r>
            <a:r>
              <a:rPr lang="en-GB" dirty="0" err="1" smtClean="0">
                <a:cs typeface="Arial" pitchFamily="34" charset="0"/>
              </a:rPr>
              <a:t>valorile</a:t>
            </a:r>
            <a:r>
              <a:rPr lang="en-GB" dirty="0" smtClean="0">
                <a:cs typeface="Arial" pitchFamily="34" charset="0"/>
              </a:rPr>
              <a:t> in </a:t>
            </a:r>
            <a:r>
              <a:rPr lang="en-GB" dirty="0" err="1" smtClean="0">
                <a:cs typeface="Arial" pitchFamily="34" charset="0"/>
              </a:rPr>
              <a:t>coloanele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specificate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sunt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unice</a:t>
            </a:r>
            <a:r>
              <a:rPr lang="en-GB" dirty="0" smtClean="0">
                <a:cs typeface="Arial" pitchFamily="34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 smtClean="0">
                <a:cs typeface="Arial" pitchFamily="34" charset="0"/>
              </a:rPr>
              <a:t>NON UNIQUE </a:t>
            </a:r>
            <a:r>
              <a:rPr lang="en-GB" dirty="0" smtClean="0">
                <a:cs typeface="Arial" pitchFamily="34" charset="0"/>
              </a:rPr>
              <a:t>- </a:t>
            </a:r>
            <a:r>
              <a:rPr lang="en-GB" dirty="0" err="1" smtClean="0">
                <a:cs typeface="Arial" pitchFamily="34" charset="0"/>
              </a:rPr>
              <a:t>Asigura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rezultatele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mai</a:t>
            </a:r>
            <a:r>
              <a:rPr lang="en-GB" dirty="0" smtClean="0">
                <a:cs typeface="Arial" pitchFamily="34" charset="0"/>
              </a:rPr>
              <a:t> rapid </a:t>
            </a:r>
            <a:r>
              <a:rPr lang="en-GB" dirty="0" err="1" smtClean="0">
                <a:cs typeface="Arial" pitchFamily="34" charset="0"/>
              </a:rPr>
              <a:t>posibile</a:t>
            </a:r>
            <a:r>
              <a:rPr lang="en-GB" dirty="0" smtClean="0">
                <a:cs typeface="Arial" pitchFamily="34" charset="0"/>
              </a:rPr>
              <a:t> la </a:t>
            </a:r>
            <a:r>
              <a:rPr lang="en-GB" dirty="0" err="1" smtClean="0">
                <a:cs typeface="Arial" pitchFamily="34" charset="0"/>
              </a:rPr>
              <a:t>interogarea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datelor</a:t>
            </a:r>
            <a:r>
              <a:rPr lang="en-GB" dirty="0" smtClean="0">
                <a:cs typeface="Arial" pitchFamily="34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 smtClean="0">
                <a:cs typeface="Arial" pitchFamily="34" charset="0"/>
              </a:rPr>
              <a:t>SINGLE COLUMN </a:t>
            </a:r>
            <a:r>
              <a:rPr lang="en-GB" dirty="0" smtClean="0">
                <a:cs typeface="Arial" pitchFamily="34" charset="0"/>
              </a:rPr>
              <a:t>- </a:t>
            </a:r>
            <a:r>
              <a:rPr lang="en-GB" dirty="0" err="1" smtClean="0">
                <a:cs typeface="Arial" pitchFamily="34" charset="0"/>
              </a:rPr>
              <a:t>Numai</a:t>
            </a:r>
            <a:r>
              <a:rPr lang="en-GB" dirty="0" smtClean="0">
                <a:cs typeface="Arial" pitchFamily="34" charset="0"/>
              </a:rPr>
              <a:t> o </a:t>
            </a:r>
            <a:r>
              <a:rPr lang="en-GB" dirty="0" err="1" smtClean="0">
                <a:cs typeface="Arial" pitchFamily="34" charset="0"/>
              </a:rPr>
              <a:t>singura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coloana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exista</a:t>
            </a:r>
            <a:r>
              <a:rPr lang="en-GB" dirty="0" smtClean="0">
                <a:cs typeface="Arial" pitchFamily="34" charset="0"/>
              </a:rPr>
              <a:t> in index 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C</a:t>
            </a:r>
            <a:r>
              <a:rPr lang="en-GB" b="1" dirty="0" smtClean="0">
                <a:cs typeface="Arial" pitchFamily="34" charset="0"/>
              </a:rPr>
              <a:t>ONCATENATED</a:t>
            </a:r>
            <a:r>
              <a:rPr lang="en-GB" dirty="0" smtClean="0">
                <a:cs typeface="Arial" pitchFamily="34" charset="0"/>
              </a:rPr>
              <a:t> - </a:t>
            </a:r>
            <a:r>
              <a:rPr lang="en-GB" dirty="0" err="1" smtClean="0">
                <a:cs typeface="Arial" pitchFamily="34" charset="0"/>
              </a:rPr>
              <a:t>Pana</a:t>
            </a:r>
            <a:r>
              <a:rPr lang="en-GB" dirty="0" smtClean="0">
                <a:cs typeface="Arial" pitchFamily="34" charset="0"/>
              </a:rPr>
              <a:t> la 16 </a:t>
            </a:r>
            <a:r>
              <a:rPr lang="en-GB" dirty="0" err="1" smtClean="0">
                <a:cs typeface="Arial" pitchFamily="34" charset="0"/>
              </a:rPr>
              <a:t>coloane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specificate</a:t>
            </a:r>
            <a:r>
              <a:rPr lang="en-GB" dirty="0" smtClean="0">
                <a:cs typeface="Arial" pitchFamily="34" charset="0"/>
              </a:rPr>
              <a:t> in index, fie 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verificarea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performantei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fi</a:t>
            </a:r>
            <a:r>
              <a:rPr lang="en-GB" dirty="0" smtClean="0">
                <a:cs typeface="Arial" pitchFamily="34" charset="0"/>
              </a:rPr>
              <a:t> a </a:t>
            </a:r>
            <a:r>
              <a:rPr lang="en-GB" dirty="0" err="1" smtClean="0">
                <a:cs typeface="Arial" pitchFamily="34" charset="0"/>
              </a:rPr>
              <a:t>unicitatii</a:t>
            </a:r>
            <a:r>
              <a:rPr lang="en-GB" dirty="0" smtClean="0">
                <a:cs typeface="Arial" pitchFamily="34" charset="0"/>
              </a:rPr>
              <a:t>.</a:t>
            </a:r>
          </a:p>
          <a:p>
            <a:pPr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en-GB" i="1" dirty="0" smtClean="0">
                <a:cs typeface="Arial" pitchFamily="34" charset="0"/>
              </a:rPr>
              <a:t>Ca </a:t>
            </a:r>
            <a:r>
              <a:rPr lang="en-GB" i="1" dirty="0" err="1" smtClean="0">
                <a:cs typeface="Arial" pitchFamily="34" charset="0"/>
              </a:rPr>
              <a:t>regula</a:t>
            </a:r>
            <a:r>
              <a:rPr lang="en-GB" i="1" dirty="0" smtClean="0">
                <a:cs typeface="Arial" pitchFamily="34" charset="0"/>
              </a:rPr>
              <a:t>, </a:t>
            </a:r>
            <a:r>
              <a:rPr lang="en-GB" i="1" dirty="0" err="1" smtClean="0">
                <a:cs typeface="Arial" pitchFamily="34" charset="0"/>
              </a:rPr>
              <a:t>clauzele</a:t>
            </a:r>
            <a:r>
              <a:rPr lang="en-GB" i="1" dirty="0" smtClean="0">
                <a:cs typeface="Arial" pitchFamily="34" charset="0"/>
              </a:rPr>
              <a:t> select nu </a:t>
            </a:r>
            <a:r>
              <a:rPr lang="en-GB" i="1" dirty="0" err="1" smtClean="0">
                <a:cs typeface="Arial" pitchFamily="34" charset="0"/>
              </a:rPr>
              <a:t>utilizeaza</a:t>
            </a:r>
            <a:r>
              <a:rPr lang="en-GB" i="1" dirty="0" smtClean="0">
                <a:cs typeface="Arial" pitchFamily="34" charset="0"/>
              </a:rPr>
              <a:t> </a:t>
            </a:r>
            <a:r>
              <a:rPr lang="en-GB" i="1" dirty="0" err="1" smtClean="0">
                <a:cs typeface="Arial" pitchFamily="34" charset="0"/>
              </a:rPr>
              <a:t>indecsi</a:t>
            </a:r>
            <a:r>
              <a:rPr lang="en-GB" i="1" dirty="0" smtClean="0">
                <a:cs typeface="Arial" pitchFamily="34" charset="0"/>
              </a:rPr>
              <a:t>. </a:t>
            </a:r>
            <a:r>
              <a:rPr lang="en-GB" i="1" dirty="0" err="1" smtClean="0">
                <a:cs typeface="Arial" pitchFamily="34" charset="0"/>
              </a:rPr>
              <a:t>Trebuie</a:t>
            </a:r>
            <a:r>
              <a:rPr lang="en-GB" i="1" dirty="0" smtClean="0">
                <a:cs typeface="Arial" pitchFamily="34" charset="0"/>
              </a:rPr>
              <a:t> </a:t>
            </a:r>
            <a:r>
              <a:rPr lang="en-GB" i="1" dirty="0" err="1" smtClean="0">
                <a:cs typeface="Arial" pitchFamily="34" charset="0"/>
              </a:rPr>
              <a:t>sa</a:t>
            </a:r>
            <a:r>
              <a:rPr lang="en-GB" i="1" dirty="0" smtClean="0">
                <a:cs typeface="Arial" pitchFamily="34" charset="0"/>
              </a:rPr>
              <a:t> </a:t>
            </a:r>
            <a:r>
              <a:rPr lang="en-GB" i="1" dirty="0" err="1" smtClean="0">
                <a:cs typeface="Arial" pitchFamily="34" charset="0"/>
              </a:rPr>
              <a:t>existe</a:t>
            </a:r>
            <a:r>
              <a:rPr lang="en-GB" i="1" dirty="0" smtClean="0">
                <a:cs typeface="Arial" pitchFamily="34" charset="0"/>
              </a:rPr>
              <a:t> o </a:t>
            </a:r>
            <a:r>
              <a:rPr lang="en-GB" i="1" dirty="0" err="1" smtClean="0">
                <a:cs typeface="Arial" pitchFamily="34" charset="0"/>
              </a:rPr>
              <a:t>clauza</a:t>
            </a:r>
            <a:r>
              <a:rPr lang="en-GB" i="1" dirty="0" smtClean="0">
                <a:cs typeface="Arial" pitchFamily="34" charset="0"/>
              </a:rPr>
              <a:t> WHERE </a:t>
            </a:r>
            <a:r>
              <a:rPr lang="en-GB" i="1" dirty="0" err="1" smtClean="0">
                <a:cs typeface="Arial" pitchFamily="34" charset="0"/>
              </a:rPr>
              <a:t>pentru</a:t>
            </a:r>
            <a:r>
              <a:rPr lang="en-GB" i="1" dirty="0" smtClean="0">
                <a:cs typeface="Arial" pitchFamily="34" charset="0"/>
              </a:rPr>
              <a:t> a </a:t>
            </a:r>
            <a:r>
              <a:rPr lang="en-GB" i="1" dirty="0" err="1" smtClean="0">
                <a:cs typeface="Arial" pitchFamily="34" charset="0"/>
              </a:rPr>
              <a:t>utiliza</a:t>
            </a:r>
            <a:r>
              <a:rPr lang="en-GB" i="1" dirty="0" smtClean="0">
                <a:cs typeface="Arial" pitchFamily="34" charset="0"/>
              </a:rPr>
              <a:t> un index. </a:t>
            </a:r>
            <a:endParaRPr lang="en-US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13.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914400"/>
            <a:ext cx="8001000" cy="51167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dirty="0" smtClean="0"/>
              <a:t> </a:t>
            </a:r>
            <a:r>
              <a:rPr lang="en-GB" dirty="0" smtClean="0">
                <a:cs typeface="Arial" pitchFamily="34" charset="0"/>
              </a:rPr>
              <a:t>Nu se </a:t>
            </a:r>
            <a:r>
              <a:rPr lang="en-GB" dirty="0" err="1" smtClean="0">
                <a:cs typeface="Arial" pitchFamily="34" charset="0"/>
              </a:rPr>
              <a:t>va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utiliza</a:t>
            </a:r>
            <a:r>
              <a:rPr lang="en-GB" dirty="0" smtClean="0">
                <a:cs typeface="Arial" pitchFamily="34" charset="0"/>
              </a:rPr>
              <a:t> un index </a:t>
            </a:r>
            <a:r>
              <a:rPr lang="en-GB" dirty="0" err="1" smtClean="0">
                <a:cs typeface="Arial" pitchFamily="34" charset="0"/>
              </a:rPr>
              <a:t>daca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coloana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referita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clauza</a:t>
            </a:r>
            <a:r>
              <a:rPr lang="en-GB" dirty="0" smtClean="0">
                <a:cs typeface="Arial" pitchFamily="34" charset="0"/>
              </a:rPr>
              <a:t> WHERE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parte a </a:t>
            </a:r>
            <a:r>
              <a:rPr lang="en-GB" dirty="0" err="1" smtClean="0">
                <a:cs typeface="Arial" pitchFamily="34" charset="0"/>
              </a:rPr>
              <a:t>unei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functii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sau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expresii</a:t>
            </a:r>
            <a:r>
              <a:rPr lang="en-GB" dirty="0" smtClean="0">
                <a:cs typeface="Arial" pitchFamily="34" charset="0"/>
              </a:rPr>
              <a:t>. </a:t>
            </a:r>
            <a:r>
              <a:rPr lang="en-GB" dirty="0" err="1" smtClean="0">
                <a:cs typeface="Arial" pitchFamily="34" charset="0"/>
              </a:rPr>
              <a:t>Urmatorul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exemplu</a:t>
            </a:r>
            <a:r>
              <a:rPr lang="en-GB" dirty="0" smtClean="0">
                <a:cs typeface="Arial" pitchFamily="34" charset="0"/>
              </a:rPr>
              <a:t> nu </a:t>
            </a:r>
            <a:r>
              <a:rPr lang="en-GB" dirty="0" err="1" smtClean="0">
                <a:cs typeface="Arial" pitchFamily="34" charset="0"/>
              </a:rPr>
              <a:t>va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utiliza</a:t>
            </a:r>
            <a:r>
              <a:rPr lang="en-GB" dirty="0" smtClean="0">
                <a:cs typeface="Arial" pitchFamily="34" charset="0"/>
              </a:rPr>
              <a:t> un index </a:t>
            </a:r>
            <a:r>
              <a:rPr lang="en-GB" dirty="0" err="1" smtClean="0">
                <a:cs typeface="Arial" pitchFamily="34" charset="0"/>
              </a:rPr>
              <a:t>deoarece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coloana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acum</a:t>
            </a:r>
            <a:r>
              <a:rPr lang="en-GB" dirty="0" smtClean="0">
                <a:cs typeface="Arial" pitchFamily="34" charset="0"/>
              </a:rPr>
              <a:t> parte a </a:t>
            </a:r>
            <a:r>
              <a:rPr lang="en-GB" dirty="0" err="1" smtClean="0">
                <a:cs typeface="Arial" pitchFamily="34" charset="0"/>
              </a:rPr>
              <a:t>functiei</a:t>
            </a:r>
            <a:r>
              <a:rPr lang="en-GB" dirty="0" smtClean="0">
                <a:cs typeface="Arial" pitchFamily="34" charset="0"/>
              </a:rPr>
              <a:t>. </a:t>
            </a:r>
          </a:p>
          <a:p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	SQL&gt;  SELECT *</a:t>
            </a:r>
            <a:endParaRPr lang="en-US" sz="1200" dirty="0" smtClean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		FROM  EMPLOYEES</a:t>
            </a:r>
            <a:endParaRPr lang="en-US" sz="1200" dirty="0" smtClean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		WHERE UPPER(FIRST_NAME) = ‘JONES’;</a:t>
            </a:r>
          </a:p>
          <a:p>
            <a:endParaRPr lang="en-GB" dirty="0" smtClean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	Similar </a:t>
            </a:r>
            <a:r>
              <a:rPr lang="en-GB" dirty="0" err="1" smtClean="0">
                <a:cs typeface="Arial" pitchFamily="34" charset="0"/>
              </a:rPr>
              <a:t>daca</a:t>
            </a:r>
            <a:r>
              <a:rPr lang="en-GB" dirty="0" smtClean="0">
                <a:cs typeface="Arial" pitchFamily="34" charset="0"/>
              </a:rPr>
              <a:t> HIRE_DATE a </a:t>
            </a:r>
            <a:r>
              <a:rPr lang="en-GB" dirty="0" err="1" smtClean="0">
                <a:cs typeface="Arial" pitchFamily="34" charset="0"/>
              </a:rPr>
              <a:t>fost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indexat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aceasta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interogare</a:t>
            </a:r>
            <a:r>
              <a:rPr lang="en-GB" dirty="0" smtClean="0">
                <a:cs typeface="Arial" pitchFamily="34" charset="0"/>
              </a:rPr>
              <a:t> nu </a:t>
            </a:r>
            <a:r>
              <a:rPr lang="en-GB" dirty="0" err="1" smtClean="0">
                <a:cs typeface="Arial" pitchFamily="34" charset="0"/>
              </a:rPr>
              <a:t>va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utiliza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indexul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deoarece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coloana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acum</a:t>
            </a:r>
            <a:r>
              <a:rPr lang="en-GB" dirty="0" smtClean="0">
                <a:cs typeface="Arial" pitchFamily="34" charset="0"/>
              </a:rPr>
              <a:t> o </a:t>
            </a:r>
            <a:r>
              <a:rPr lang="en-GB" dirty="0" err="1" smtClean="0">
                <a:cs typeface="Arial" pitchFamily="34" charset="0"/>
              </a:rPr>
              <a:t>expresie</a:t>
            </a:r>
            <a:r>
              <a:rPr lang="en-GB" dirty="0" smtClean="0">
                <a:cs typeface="Arial" pitchFamily="34" charset="0"/>
              </a:rPr>
              <a:t>.</a:t>
            </a:r>
            <a:endParaRPr lang="en-US" dirty="0" smtClean="0">
              <a:cs typeface="Arial" pitchFamily="34" charset="0"/>
            </a:endParaRPr>
          </a:p>
          <a:p>
            <a:pPr lvl="2"/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 SQL&gt;  SELECT *</a:t>
            </a:r>
            <a:endParaRPr lang="en-US" sz="1200" dirty="0" smtClean="0">
              <a:solidFill>
                <a:schemeClr val="tx2"/>
              </a:solidFill>
              <a:cs typeface="Arial" pitchFamily="34" charset="0"/>
            </a:endParaRPr>
          </a:p>
          <a:p>
            <a:pPr lvl="2"/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	FROM  EMPLOYEES</a:t>
            </a:r>
            <a:endParaRPr lang="en-US" sz="1200" dirty="0" smtClean="0">
              <a:solidFill>
                <a:schemeClr val="tx2"/>
              </a:solidFill>
              <a:cs typeface="Arial" pitchFamily="34" charset="0"/>
            </a:endParaRPr>
          </a:p>
          <a:p>
            <a:pPr lvl="2"/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	WHERE HIRE_DATE+7=’01-JAN-84’;</a:t>
            </a:r>
          </a:p>
          <a:p>
            <a:r>
              <a:rPr lang="en-GB" b="1" i="1" dirty="0" err="1" smtClean="0">
                <a:cs typeface="Arial" pitchFamily="34" charset="0"/>
              </a:rPr>
              <a:t>Indecsi</a:t>
            </a:r>
            <a:r>
              <a:rPr lang="en-GB" b="1" i="1" dirty="0" smtClean="0">
                <a:cs typeface="Arial" pitchFamily="34" charset="0"/>
              </a:rPr>
              <a:t> </a:t>
            </a:r>
            <a:r>
              <a:rPr lang="en-GB" b="1" i="1" dirty="0" err="1" smtClean="0">
                <a:cs typeface="Arial" pitchFamily="34" charset="0"/>
              </a:rPr>
              <a:t>si</a:t>
            </a:r>
            <a:r>
              <a:rPr lang="en-GB" b="1" i="1" dirty="0" smtClean="0">
                <a:cs typeface="Arial" pitchFamily="34" charset="0"/>
              </a:rPr>
              <a:t> Join-</a:t>
            </a:r>
            <a:r>
              <a:rPr lang="en-GB" b="1" i="1" dirty="0" err="1" smtClean="0">
                <a:cs typeface="Arial" pitchFamily="34" charset="0"/>
              </a:rPr>
              <a:t>uri</a:t>
            </a:r>
            <a:r>
              <a:rPr lang="en-GB" b="1" i="1" dirty="0" smtClean="0">
                <a:cs typeface="Arial" pitchFamily="34" charset="0"/>
              </a:rPr>
              <a:t> </a:t>
            </a:r>
            <a:endParaRPr lang="en-US" b="1" dirty="0" smtClean="0">
              <a:cs typeface="Arial" pitchFamily="34" charset="0"/>
            </a:endParaRPr>
          </a:p>
          <a:p>
            <a:r>
              <a:rPr lang="en-GB" i="1" dirty="0" smtClean="0">
                <a:cs typeface="Arial" pitchFamily="34" charset="0"/>
              </a:rPr>
              <a:t> 	</a:t>
            </a:r>
            <a:r>
              <a:rPr lang="en-GB" dirty="0" smtClean="0">
                <a:cs typeface="Arial" pitchFamily="34" charset="0"/>
              </a:rPr>
              <a:t>Este </a:t>
            </a:r>
            <a:r>
              <a:rPr lang="en-GB" dirty="0" err="1" smtClean="0">
                <a:cs typeface="Arial" pitchFamily="34" charset="0"/>
              </a:rPr>
              <a:t>foarte</a:t>
            </a:r>
            <a:r>
              <a:rPr lang="en-GB" dirty="0" smtClean="0">
                <a:cs typeface="Arial" pitchFamily="34" charset="0"/>
              </a:rPr>
              <a:t> important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 se </a:t>
            </a:r>
            <a:r>
              <a:rPr lang="en-GB" dirty="0" err="1" smtClean="0">
                <a:cs typeface="Arial" pitchFamily="34" charset="0"/>
              </a:rPr>
              <a:t>asigure</a:t>
            </a:r>
            <a:r>
              <a:rPr lang="en-GB" dirty="0" smtClean="0">
                <a:cs typeface="Arial" pitchFamily="34" charset="0"/>
              </a:rPr>
              <a:t> ca </a:t>
            </a:r>
            <a:r>
              <a:rPr lang="en-GB" dirty="0" err="1" smtClean="0">
                <a:cs typeface="Arial" pitchFamily="34" charset="0"/>
              </a:rPr>
              <a:t>coloanele</a:t>
            </a:r>
            <a:r>
              <a:rPr lang="en-GB" dirty="0" smtClean="0">
                <a:cs typeface="Arial" pitchFamily="34" charset="0"/>
              </a:rPr>
              <a:t> join </a:t>
            </a:r>
            <a:r>
              <a:rPr lang="en-GB" dirty="0" err="1" smtClean="0">
                <a:cs typeface="Arial" pitchFamily="34" charset="0"/>
              </a:rPr>
              <a:t>sunt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indexate</a:t>
            </a:r>
            <a:r>
              <a:rPr lang="en-GB" dirty="0" smtClean="0">
                <a:cs typeface="Arial" pitchFamily="34" charset="0"/>
              </a:rPr>
              <a:t>. </a:t>
            </a:r>
            <a:r>
              <a:rPr lang="en-GB" dirty="0" err="1" smtClean="0">
                <a:cs typeface="Arial" pitchFamily="34" charset="0"/>
              </a:rPr>
              <a:t>Faza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proiectare</a:t>
            </a:r>
            <a:r>
              <a:rPr lang="en-GB" dirty="0" smtClean="0">
                <a:cs typeface="Arial" pitchFamily="34" charset="0"/>
              </a:rPr>
              <a:t> a </a:t>
            </a:r>
            <a:r>
              <a:rPr lang="en-GB" dirty="0" err="1" smtClean="0">
                <a:cs typeface="Arial" pitchFamily="34" charset="0"/>
              </a:rPr>
              <a:t>oricarui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sistem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trebuie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identifice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valorile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cheilor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primare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straine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aceste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valori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fiind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coloanele</a:t>
            </a:r>
            <a:r>
              <a:rPr lang="en-GB" dirty="0" smtClean="0">
                <a:cs typeface="Arial" pitchFamily="34" charset="0"/>
              </a:rPr>
              <a:t> join. </a:t>
            </a:r>
            <a:r>
              <a:rPr lang="en-GB" dirty="0" err="1" smtClean="0">
                <a:cs typeface="Arial" pitchFamily="34" charset="0"/>
              </a:rPr>
              <a:t>Daca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creati</a:t>
            </a:r>
            <a:r>
              <a:rPr lang="en-GB" dirty="0" smtClean="0">
                <a:cs typeface="Arial" pitchFamily="34" charset="0"/>
              </a:rPr>
              <a:t> o </a:t>
            </a:r>
            <a:r>
              <a:rPr lang="en-GB" dirty="0" err="1" smtClean="0">
                <a:cs typeface="Arial" pitchFamily="34" charset="0"/>
              </a:rPr>
              <a:t>tabela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specificand</a:t>
            </a:r>
            <a:r>
              <a:rPr lang="en-GB" dirty="0" smtClean="0">
                <a:cs typeface="Arial" pitchFamily="34" charset="0"/>
              </a:rPr>
              <a:t> o </a:t>
            </a:r>
            <a:r>
              <a:rPr lang="en-GB" dirty="0" err="1" smtClean="0">
                <a:cs typeface="Arial" pitchFamily="34" charset="0"/>
              </a:rPr>
              <a:t>cheie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primara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veti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obtine</a:t>
            </a:r>
            <a:r>
              <a:rPr lang="en-GB" dirty="0" smtClean="0">
                <a:cs typeface="Arial" pitchFamily="34" charset="0"/>
              </a:rPr>
              <a:t> automat un index </a:t>
            </a:r>
            <a:r>
              <a:rPr lang="en-GB" dirty="0" err="1" smtClean="0">
                <a:cs typeface="Arial" pitchFamily="34" charset="0"/>
              </a:rPr>
              <a:t>unic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acea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coloana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sau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coloane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daca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sunt</a:t>
            </a:r>
            <a:r>
              <a:rPr lang="en-GB" dirty="0" smtClean="0">
                <a:cs typeface="Arial" pitchFamily="34" charset="0"/>
              </a:rPr>
              <a:t> concatenate. </a:t>
            </a:r>
            <a:r>
              <a:rPr lang="en-GB" dirty="0" err="1" smtClean="0">
                <a:cs typeface="Arial" pitchFamily="34" charset="0"/>
              </a:rPr>
              <a:t>Daca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totusi</a:t>
            </a:r>
            <a:r>
              <a:rPr lang="en-GB" dirty="0" smtClean="0">
                <a:cs typeface="Arial" pitchFamily="34" charset="0"/>
              </a:rPr>
              <a:t> nu </a:t>
            </a:r>
            <a:r>
              <a:rPr lang="en-GB" dirty="0" err="1" smtClean="0">
                <a:cs typeface="Arial" pitchFamily="34" charset="0"/>
              </a:rPr>
              <a:t>specificati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constrangerile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atunci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ve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trebui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creati</a:t>
            </a:r>
            <a:r>
              <a:rPr lang="en-GB" dirty="0" smtClean="0">
                <a:cs typeface="Arial" pitchFamily="34" charset="0"/>
              </a:rPr>
              <a:t> un index.</a:t>
            </a:r>
            <a:endParaRPr lang="en-US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10. </a:t>
            </a:r>
            <a:r>
              <a:rPr lang="en-US" dirty="0" err="1" smtClean="0"/>
              <a:t>Subselecturile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14. </a:t>
            </a:r>
            <a:r>
              <a:rPr lang="en-US" dirty="0" err="1" smtClean="0"/>
              <a:t>Controlul</a:t>
            </a:r>
            <a:r>
              <a:rPr lang="en-US" dirty="0" smtClean="0"/>
              <a:t> </a:t>
            </a:r>
            <a:r>
              <a:rPr lang="en-US" dirty="0" err="1" smtClean="0"/>
              <a:t>accesului</a:t>
            </a:r>
            <a:r>
              <a:rPr lang="en-US" dirty="0" smtClean="0"/>
              <a:t> </a:t>
            </a:r>
            <a:r>
              <a:rPr lang="en-US" dirty="0" err="1" smtClean="0"/>
              <a:t>utilizatorilor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14. </a:t>
            </a:r>
            <a:r>
              <a:rPr lang="en-US" dirty="0" err="1" smtClean="0">
                <a:solidFill>
                  <a:schemeClr val="bg1"/>
                </a:solidFill>
              </a:rPr>
              <a:t>Controlul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accesului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utilizatorilor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914400"/>
            <a:ext cx="8001000" cy="5132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err="1" smtClean="0">
                <a:cs typeface="Arial" pitchFamily="34" charset="0"/>
              </a:rPr>
              <a:t>Sintaxa</a:t>
            </a:r>
            <a:r>
              <a:rPr lang="en-US" sz="2000" b="1" dirty="0" smtClean="0">
                <a:cs typeface="Arial" pitchFamily="34" charset="0"/>
              </a:rPr>
              <a:t> de </a:t>
            </a:r>
            <a:r>
              <a:rPr lang="en-US" sz="2000" b="1" dirty="0" err="1" smtClean="0">
                <a:cs typeface="Arial" pitchFamily="34" charset="0"/>
              </a:rPr>
              <a:t>creere</a:t>
            </a:r>
            <a:r>
              <a:rPr lang="en-US" sz="2000" b="1" dirty="0" smtClean="0">
                <a:cs typeface="Arial" pitchFamily="34" charset="0"/>
              </a:rPr>
              <a:t> a </a:t>
            </a:r>
            <a:r>
              <a:rPr lang="en-US" sz="2000" b="1" dirty="0" err="1" smtClean="0">
                <a:cs typeface="Arial" pitchFamily="34" charset="0"/>
              </a:rPr>
              <a:t>unui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utilizator</a:t>
            </a:r>
            <a:r>
              <a:rPr lang="en-US" sz="2000" b="1" dirty="0" smtClean="0">
                <a:cs typeface="Arial" pitchFamily="34" charset="0"/>
              </a:rPr>
              <a:t>:</a:t>
            </a:r>
          </a:p>
          <a:p>
            <a:pPr indent="234950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CREATE USER </a:t>
            </a:r>
            <a:r>
              <a:rPr lang="en-US" i="1" dirty="0" err="1" smtClean="0">
                <a:cs typeface="Arial" pitchFamily="34" charset="0"/>
              </a:rPr>
              <a:t>nume_utilizator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IDENTIFIED BY </a:t>
            </a:r>
            <a:r>
              <a:rPr lang="en-US" i="1" dirty="0" err="1" smtClean="0">
                <a:cs typeface="Arial" pitchFamily="34" charset="0"/>
              </a:rPr>
              <a:t>parola</a:t>
            </a:r>
            <a:r>
              <a:rPr lang="en-US" dirty="0" smtClean="0">
                <a:cs typeface="Arial" pitchFamily="34" charset="0"/>
              </a:rPr>
              <a:t>;</a:t>
            </a:r>
          </a:p>
          <a:p>
            <a:pPr indent="234950">
              <a:spcAft>
                <a:spcPts val="300"/>
              </a:spcAft>
            </a:pPr>
            <a:endParaRPr lang="en-US" i="1" dirty="0" smtClean="0">
              <a:solidFill>
                <a:srgbClr val="00B050"/>
              </a:solidFill>
              <a:cs typeface="Arial" pitchFamily="34" charset="0"/>
            </a:endParaRPr>
          </a:p>
          <a:p>
            <a:pPr indent="234950">
              <a:spcAft>
                <a:spcPts val="300"/>
              </a:spcAft>
            </a:pPr>
            <a:endParaRPr lang="en-US" i="1" dirty="0" smtClean="0">
              <a:solidFill>
                <a:srgbClr val="00B050"/>
              </a:solidFill>
              <a:cs typeface="Arial" pitchFamily="34" charset="0"/>
            </a:endParaRPr>
          </a:p>
          <a:p>
            <a:pPr indent="234950">
              <a:spcAft>
                <a:spcPts val="300"/>
              </a:spcAft>
            </a:pPr>
            <a:endParaRPr lang="en-US" i="1" dirty="0" smtClean="0">
              <a:solidFill>
                <a:srgbClr val="00B050"/>
              </a:solidFill>
              <a:cs typeface="Arial" pitchFamily="34" charset="0"/>
            </a:endParaRPr>
          </a:p>
          <a:p>
            <a:pPr indent="234950">
              <a:spcAft>
                <a:spcPts val="300"/>
              </a:spcAft>
            </a:pPr>
            <a:endParaRPr lang="en-US" i="1" dirty="0" smtClean="0">
              <a:solidFill>
                <a:srgbClr val="00B050"/>
              </a:solidFill>
              <a:cs typeface="Arial" pitchFamily="34" charset="0"/>
            </a:endParaRPr>
          </a:p>
          <a:p>
            <a:pPr indent="234950">
              <a:spcAft>
                <a:spcPts val="300"/>
              </a:spcAft>
            </a:pPr>
            <a:endParaRPr lang="en-US" i="1" dirty="0" smtClean="0">
              <a:solidFill>
                <a:srgbClr val="00B050"/>
              </a:solidFill>
              <a:cs typeface="Arial" pitchFamily="34" charset="0"/>
            </a:endParaRPr>
          </a:p>
          <a:p>
            <a:pPr indent="234950">
              <a:spcAft>
                <a:spcPts val="300"/>
              </a:spcAft>
            </a:pPr>
            <a:endParaRPr lang="en-US" i="1" dirty="0" smtClean="0">
              <a:solidFill>
                <a:srgbClr val="00B050"/>
              </a:solidFill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en-US" b="1" dirty="0" err="1" smtClean="0">
                <a:cs typeface="Arial" pitchFamily="34" charset="0"/>
              </a:rPr>
              <a:t>Adaugarea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si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revocarea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privilegiilor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unui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utilizator</a:t>
            </a:r>
            <a:r>
              <a:rPr lang="en-US" b="1" dirty="0" smtClean="0">
                <a:cs typeface="Arial" pitchFamily="34" charset="0"/>
              </a:rPr>
              <a:t>: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GRANT </a:t>
            </a:r>
            <a:r>
              <a:rPr lang="en-US" i="1" dirty="0" err="1" smtClean="0">
                <a:cs typeface="Arial" pitchFamily="34" charset="0"/>
              </a:rPr>
              <a:t>priv</a:t>
            </a:r>
            <a:r>
              <a:rPr lang="en-US" dirty="0" smtClean="0">
                <a:cs typeface="Arial" pitchFamily="34" charset="0"/>
              </a:rPr>
              <a:t>[, </a:t>
            </a:r>
            <a:r>
              <a:rPr lang="en-US" i="1" dirty="0" err="1" smtClean="0">
                <a:cs typeface="Arial" pitchFamily="34" charset="0"/>
              </a:rPr>
              <a:t>priv</a:t>
            </a:r>
            <a:r>
              <a:rPr lang="en-US" dirty="0" smtClean="0">
                <a:cs typeface="Arial" pitchFamily="34" charset="0"/>
              </a:rPr>
              <a:t>, …] 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ON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obiect</a:t>
            </a:r>
            <a:r>
              <a:rPr lang="en-US" dirty="0" smtClean="0">
                <a:cs typeface="Arial" pitchFamily="34" charset="0"/>
              </a:rPr>
              <a:t>]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TO </a:t>
            </a:r>
            <a:r>
              <a:rPr lang="en-US" dirty="0" smtClean="0">
                <a:cs typeface="Arial" pitchFamily="34" charset="0"/>
              </a:rPr>
              <a:t>{</a:t>
            </a:r>
            <a:r>
              <a:rPr lang="en-US" i="1" dirty="0" smtClean="0">
                <a:cs typeface="Arial" pitchFamily="34" charset="0"/>
              </a:rPr>
              <a:t>user</a:t>
            </a:r>
            <a:r>
              <a:rPr lang="en-US" dirty="0" smtClean="0">
                <a:cs typeface="Arial" pitchFamily="34" charset="0"/>
              </a:rPr>
              <a:t>[, </a:t>
            </a:r>
            <a:r>
              <a:rPr lang="en-US" i="1" dirty="0" smtClean="0">
                <a:cs typeface="Arial" pitchFamily="34" charset="0"/>
              </a:rPr>
              <a:t>user</a:t>
            </a:r>
            <a:r>
              <a:rPr lang="en-US" dirty="0" smtClean="0">
                <a:cs typeface="Arial" pitchFamily="34" charset="0"/>
              </a:rPr>
              <a:t>, …]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rol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PUBLIC</a:t>
            </a:r>
            <a:r>
              <a:rPr lang="en-US" dirty="0" smtClean="0">
                <a:cs typeface="Arial" pitchFamily="34" charset="0"/>
              </a:rPr>
              <a:t>}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WITH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GRANT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OPTION</a:t>
            </a:r>
            <a:r>
              <a:rPr lang="en-US" dirty="0" smtClean="0">
                <a:cs typeface="Arial" pitchFamily="34" charset="0"/>
              </a:rPr>
              <a:t>];</a:t>
            </a:r>
          </a:p>
          <a:p>
            <a:pPr indent="227013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REVOKE </a:t>
            </a:r>
            <a:r>
              <a:rPr lang="en-US" dirty="0" smtClean="0">
                <a:cs typeface="Arial" pitchFamily="34" charset="0"/>
              </a:rPr>
              <a:t>{</a:t>
            </a:r>
            <a:r>
              <a:rPr lang="en-US" i="1" dirty="0" err="1" smtClean="0">
                <a:cs typeface="Arial" pitchFamily="34" charset="0"/>
              </a:rPr>
              <a:t>priv</a:t>
            </a:r>
            <a:r>
              <a:rPr lang="en-US" dirty="0" smtClean="0">
                <a:cs typeface="Arial" pitchFamily="34" charset="0"/>
              </a:rPr>
              <a:t>[, </a:t>
            </a:r>
            <a:r>
              <a:rPr lang="en-US" i="1" dirty="0" err="1" smtClean="0">
                <a:cs typeface="Arial" pitchFamily="34" charset="0"/>
              </a:rPr>
              <a:t>priv</a:t>
            </a:r>
            <a:r>
              <a:rPr lang="en-US" dirty="0" smtClean="0">
                <a:cs typeface="Arial" pitchFamily="34" charset="0"/>
              </a:rPr>
              <a:t>, …]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u="sng" dirty="0" smtClean="0">
                <a:solidFill>
                  <a:srgbClr val="0070C0"/>
                </a:solidFill>
                <a:cs typeface="Arial" pitchFamily="34" charset="0"/>
              </a:rPr>
              <a:t>ALL</a:t>
            </a:r>
            <a:r>
              <a:rPr lang="en-US" dirty="0" smtClean="0">
                <a:cs typeface="Arial" pitchFamily="34" charset="0"/>
              </a:rPr>
              <a:t>} 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ON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obiect</a:t>
            </a:r>
            <a:r>
              <a:rPr lang="en-US" dirty="0" smtClean="0">
                <a:cs typeface="Arial" pitchFamily="34" charset="0"/>
              </a:rPr>
              <a:t>]</a:t>
            </a:r>
            <a:r>
              <a:rPr lang="en-US" i="1" dirty="0" smtClean="0">
                <a:cs typeface="Arial" pitchFamily="34" charset="0"/>
              </a:rPr>
              <a:t> 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dirty="0" smtClean="0">
                <a:cs typeface="Arial" pitchFamily="34" charset="0"/>
              </a:rPr>
              <a:t>{</a:t>
            </a:r>
            <a:r>
              <a:rPr lang="en-US" i="1" dirty="0" smtClean="0">
                <a:cs typeface="Arial" pitchFamily="34" charset="0"/>
              </a:rPr>
              <a:t>user</a:t>
            </a:r>
            <a:r>
              <a:rPr lang="en-US" dirty="0" smtClean="0">
                <a:cs typeface="Arial" pitchFamily="34" charset="0"/>
              </a:rPr>
              <a:t>[, </a:t>
            </a:r>
            <a:r>
              <a:rPr lang="en-US" i="1" dirty="0" smtClean="0">
                <a:cs typeface="Arial" pitchFamily="34" charset="0"/>
              </a:rPr>
              <a:t>user</a:t>
            </a:r>
            <a:r>
              <a:rPr lang="en-US" dirty="0" smtClean="0">
                <a:cs typeface="Arial" pitchFamily="34" charset="0"/>
              </a:rPr>
              <a:t>, …]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rol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PUBLIC</a:t>
            </a:r>
            <a:r>
              <a:rPr lang="en-US" dirty="0" smtClean="0">
                <a:cs typeface="Arial" pitchFamily="34" charset="0"/>
              </a:rPr>
              <a:t>}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CASCADE CONSTRAINTS</a:t>
            </a:r>
            <a:r>
              <a:rPr lang="en-US" dirty="0" smtClean="0">
                <a:cs typeface="Arial" pitchFamily="34" charset="0"/>
              </a:rPr>
              <a:t>];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58483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14. </a:t>
            </a:r>
            <a:r>
              <a:rPr lang="en-US" dirty="0" err="1" smtClean="0">
                <a:solidFill>
                  <a:schemeClr val="bg1"/>
                </a:solidFill>
              </a:rPr>
              <a:t>Controlul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accesului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utilizatorilor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4495800" cy="262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0" y="914401"/>
            <a:ext cx="33337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0" y="4267200"/>
            <a:ext cx="4572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err="1" smtClean="0">
                <a:cs typeface="Arial" pitchFamily="34" charset="0"/>
              </a:rPr>
              <a:t>Sintaxa</a:t>
            </a:r>
            <a:r>
              <a:rPr lang="en-US" sz="2000" b="1" dirty="0" smtClean="0">
                <a:cs typeface="Arial" pitchFamily="34" charset="0"/>
              </a:rPr>
              <a:t> de </a:t>
            </a:r>
            <a:r>
              <a:rPr lang="en-US" sz="2000" b="1" dirty="0" err="1" smtClean="0">
                <a:cs typeface="Arial" pitchFamily="34" charset="0"/>
              </a:rPr>
              <a:t>schimbare</a:t>
            </a:r>
            <a:r>
              <a:rPr lang="en-US" sz="2000" b="1" dirty="0" smtClean="0">
                <a:cs typeface="Arial" pitchFamily="34" charset="0"/>
              </a:rPr>
              <a:t> a </a:t>
            </a:r>
            <a:r>
              <a:rPr lang="en-US" sz="2000" b="1" dirty="0" err="1" smtClean="0">
                <a:cs typeface="Arial" pitchFamily="34" charset="0"/>
              </a:rPr>
              <a:t>parolei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unui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utilizator</a:t>
            </a:r>
            <a:r>
              <a:rPr lang="en-US" sz="2000" b="1" dirty="0" smtClean="0">
                <a:cs typeface="Arial" pitchFamily="34" charset="0"/>
              </a:rPr>
              <a:t>:</a:t>
            </a:r>
          </a:p>
          <a:p>
            <a:pPr indent="227013">
              <a:spcAft>
                <a:spcPts val="300"/>
              </a:spcAft>
            </a:pPr>
            <a:endParaRPr lang="en-US" dirty="0" smtClean="0">
              <a:solidFill>
                <a:srgbClr val="0070C0"/>
              </a:solidFill>
              <a:cs typeface="Arial" pitchFamily="34" charset="0"/>
            </a:endParaRPr>
          </a:p>
          <a:p>
            <a:pPr indent="234950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ALTER USER </a:t>
            </a:r>
            <a:r>
              <a:rPr lang="en-US" i="1" dirty="0" err="1" smtClean="0">
                <a:cs typeface="Arial" pitchFamily="34" charset="0"/>
              </a:rPr>
              <a:t>nume_utilizator</a:t>
            </a:r>
            <a:endParaRPr lang="en-US" i="1" dirty="0" smtClean="0">
              <a:cs typeface="Arial" pitchFamily="34" charset="0"/>
            </a:endParaRPr>
          </a:p>
          <a:p>
            <a:pPr indent="234950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IDENTIFIED BY </a:t>
            </a:r>
            <a:r>
              <a:rPr lang="en-US" i="1" dirty="0" err="1" smtClean="0">
                <a:cs typeface="Arial" pitchFamily="34" charset="0"/>
              </a:rPr>
              <a:t>parola</a:t>
            </a:r>
            <a:r>
              <a:rPr lang="en-US" dirty="0" smtClean="0">
                <a:cs typeface="Arial" pitchFamily="34" charset="0"/>
              </a:rPr>
              <a:t>;</a:t>
            </a:r>
          </a:p>
          <a:p>
            <a:endParaRPr 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075334"/>
            <a:ext cx="3337959" cy="228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14. </a:t>
            </a:r>
            <a:r>
              <a:rPr lang="en-US" dirty="0" err="1" smtClean="0">
                <a:solidFill>
                  <a:schemeClr val="bg1"/>
                </a:solidFill>
              </a:rPr>
              <a:t>Controlul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accesului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utilizatorilor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914400"/>
            <a:ext cx="8077200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cap="small" dirty="0" err="1" smtClean="0">
                <a:cs typeface="Arial" pitchFamily="34" charset="0"/>
              </a:rPr>
              <a:t>creare</a:t>
            </a:r>
            <a:r>
              <a:rPr lang="en-GB" b="1" cap="small" dirty="0" smtClean="0">
                <a:cs typeface="Arial" pitchFamily="34" charset="0"/>
              </a:rPr>
              <a:t> </a:t>
            </a:r>
            <a:r>
              <a:rPr lang="en-GB" b="1" cap="small" dirty="0" err="1" smtClean="0">
                <a:cs typeface="Arial" pitchFamily="34" charset="0"/>
              </a:rPr>
              <a:t>rol</a:t>
            </a:r>
            <a:endParaRPr lang="en-US" b="1" cap="small" dirty="0" smtClean="0">
              <a:cs typeface="Arial" pitchFamily="34" charset="0"/>
            </a:endParaRPr>
          </a:p>
          <a:p>
            <a:r>
              <a:rPr lang="en-GB" dirty="0" smtClean="0"/>
              <a:t>	Un </a:t>
            </a:r>
            <a:r>
              <a:rPr lang="en-GB" b="1" i="1" dirty="0" smtClean="0"/>
              <a:t>role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 smtClean="0"/>
              <a:t> un set de </a:t>
            </a:r>
            <a:r>
              <a:rPr lang="en-GB" dirty="0" err="1" smtClean="0"/>
              <a:t>privilegii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pot </a:t>
            </a:r>
            <a:r>
              <a:rPr lang="en-GB" dirty="0" err="1" smtClean="0"/>
              <a:t>fi</a:t>
            </a:r>
            <a:r>
              <a:rPr lang="en-GB" dirty="0" smtClean="0"/>
              <a:t> </a:t>
            </a:r>
            <a:r>
              <a:rPr lang="en-GB" dirty="0" err="1" smtClean="0"/>
              <a:t>acordate</a:t>
            </a:r>
            <a:r>
              <a:rPr lang="en-GB" dirty="0" smtClean="0"/>
              <a:t> </a:t>
            </a:r>
            <a:r>
              <a:rPr lang="en-GB" dirty="0" err="1" smtClean="0"/>
              <a:t>utilizatorilor</a:t>
            </a:r>
            <a:r>
              <a:rPr lang="en-GB" dirty="0" smtClean="0"/>
              <a:t> </a:t>
            </a:r>
            <a:r>
              <a:rPr lang="en-GB" dirty="0" err="1" smtClean="0"/>
              <a:t>sau</a:t>
            </a:r>
            <a:r>
              <a:rPr lang="en-GB" dirty="0" smtClean="0"/>
              <a:t> </a:t>
            </a:r>
            <a:r>
              <a:rPr lang="en-GB" dirty="0" err="1" smtClean="0"/>
              <a:t>altor</a:t>
            </a:r>
            <a:r>
              <a:rPr lang="en-GB" dirty="0" smtClean="0"/>
              <a:t> </a:t>
            </a:r>
            <a:r>
              <a:rPr lang="en-GB" dirty="0" err="1" smtClean="0"/>
              <a:t>roluri</a:t>
            </a:r>
            <a:r>
              <a:rPr lang="en-GB" dirty="0" smtClean="0"/>
              <a:t>. </a:t>
            </a:r>
            <a:r>
              <a:rPr lang="en-GB" dirty="0" err="1" smtClean="0"/>
              <a:t>Trebuie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aveti</a:t>
            </a:r>
            <a:r>
              <a:rPr lang="en-GB" dirty="0" smtClean="0"/>
              <a:t> </a:t>
            </a:r>
            <a:r>
              <a:rPr lang="en-GB" dirty="0" err="1" smtClean="0"/>
              <a:t>privilegiul</a:t>
            </a:r>
            <a:r>
              <a:rPr lang="en-GB" dirty="0" smtClean="0"/>
              <a:t> de </a:t>
            </a:r>
            <a:r>
              <a:rPr lang="en-GB" dirty="0" err="1" smtClean="0"/>
              <a:t>sistem</a:t>
            </a:r>
            <a:r>
              <a:rPr lang="en-GB" dirty="0" smtClean="0"/>
              <a:t> CREATE ROLE.</a:t>
            </a:r>
            <a:endParaRPr lang="en-US" dirty="0" smtClean="0"/>
          </a:p>
          <a:p>
            <a:r>
              <a:rPr lang="en-GB" dirty="0" smtClean="0"/>
              <a:t> </a:t>
            </a:r>
            <a:endParaRPr lang="en-US" dirty="0" smtClean="0"/>
          </a:p>
          <a:p>
            <a:r>
              <a:rPr lang="en-GB" dirty="0" smtClean="0"/>
              <a:t>	</a:t>
            </a:r>
            <a:r>
              <a:rPr lang="en-GB" dirty="0" err="1" smtClean="0"/>
              <a:t>Puteti</a:t>
            </a:r>
            <a:r>
              <a:rPr lang="en-GB" dirty="0" smtClean="0"/>
              <a:t> </a:t>
            </a:r>
            <a:r>
              <a:rPr lang="en-GB" dirty="0" err="1" smtClean="0"/>
              <a:t>utiliza</a:t>
            </a:r>
            <a:r>
              <a:rPr lang="en-GB" dirty="0" smtClean="0"/>
              <a:t> </a:t>
            </a:r>
            <a:r>
              <a:rPr lang="en-GB" dirty="0" err="1" smtClean="0"/>
              <a:t>roluri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a </a:t>
            </a:r>
            <a:r>
              <a:rPr lang="en-GB" dirty="0" err="1" smtClean="0"/>
              <a:t>administra</a:t>
            </a:r>
            <a:r>
              <a:rPr lang="en-GB" dirty="0" smtClean="0"/>
              <a:t> </a:t>
            </a:r>
            <a:r>
              <a:rPr lang="en-GB" dirty="0" err="1" smtClean="0"/>
              <a:t>privilegiile</a:t>
            </a:r>
            <a:r>
              <a:rPr lang="en-GB" dirty="0" smtClean="0"/>
              <a:t> </a:t>
            </a:r>
            <a:r>
              <a:rPr lang="en-GB" dirty="0" err="1" smtClean="0"/>
              <a:t>bazei</a:t>
            </a:r>
            <a:r>
              <a:rPr lang="en-GB" dirty="0" smtClean="0"/>
              <a:t> de date. </a:t>
            </a:r>
            <a:r>
              <a:rPr lang="en-GB" dirty="0" err="1" smtClean="0"/>
              <a:t>Puteti</a:t>
            </a:r>
            <a:r>
              <a:rPr lang="en-GB" dirty="0" smtClean="0"/>
              <a:t> </a:t>
            </a:r>
            <a:r>
              <a:rPr lang="en-GB" dirty="0" err="1" smtClean="0"/>
              <a:t>adauga</a:t>
            </a:r>
            <a:r>
              <a:rPr lang="en-GB" dirty="0" smtClean="0"/>
              <a:t> </a:t>
            </a:r>
            <a:r>
              <a:rPr lang="en-GB" dirty="0" err="1" smtClean="0"/>
              <a:t>privilegii</a:t>
            </a:r>
            <a:r>
              <a:rPr lang="en-GB" dirty="0" smtClean="0"/>
              <a:t> la </a:t>
            </a:r>
            <a:r>
              <a:rPr lang="en-GB" dirty="0" err="1" smtClean="0"/>
              <a:t>domeniul</a:t>
            </a:r>
            <a:r>
              <a:rPr lang="en-GB" dirty="0" smtClean="0"/>
              <a:t> de </a:t>
            </a:r>
            <a:r>
              <a:rPr lang="en-GB" dirty="0" err="1" smtClean="0"/>
              <a:t>privilegii</a:t>
            </a:r>
            <a:r>
              <a:rPr lang="en-GB" dirty="0" smtClean="0"/>
              <a:t> al </a:t>
            </a:r>
            <a:r>
              <a:rPr lang="en-GB" dirty="0" err="1" smtClean="0"/>
              <a:t>unui</a:t>
            </a:r>
            <a:r>
              <a:rPr lang="en-GB" dirty="0" smtClean="0"/>
              <a:t> </a:t>
            </a:r>
            <a:r>
              <a:rPr lang="en-GB" dirty="0" err="1" smtClean="0"/>
              <a:t>rol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apoi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acordati</a:t>
            </a:r>
            <a:r>
              <a:rPr lang="en-GB" dirty="0" smtClean="0"/>
              <a:t> </a:t>
            </a:r>
            <a:r>
              <a:rPr lang="en-GB" dirty="0" err="1" smtClean="0"/>
              <a:t>rolul</a:t>
            </a:r>
            <a:r>
              <a:rPr lang="en-GB" dirty="0" smtClean="0"/>
              <a:t> </a:t>
            </a:r>
            <a:r>
              <a:rPr lang="en-GB" dirty="0" err="1" smtClean="0"/>
              <a:t>unui</a:t>
            </a:r>
            <a:r>
              <a:rPr lang="en-GB" dirty="0" smtClean="0"/>
              <a:t> </a:t>
            </a:r>
            <a:r>
              <a:rPr lang="en-GB" dirty="0" err="1" smtClean="0"/>
              <a:t>utilizator</a:t>
            </a:r>
            <a:r>
              <a:rPr lang="en-GB" dirty="0" smtClean="0"/>
              <a:t>. </a:t>
            </a:r>
            <a:r>
              <a:rPr lang="en-GB" dirty="0" err="1" smtClean="0"/>
              <a:t>Utilizatorul</a:t>
            </a:r>
            <a:r>
              <a:rPr lang="en-GB" dirty="0" smtClean="0"/>
              <a:t> </a:t>
            </a:r>
            <a:r>
              <a:rPr lang="en-GB" dirty="0" err="1" smtClean="0"/>
              <a:t>poate</a:t>
            </a:r>
            <a:r>
              <a:rPr lang="en-GB" dirty="0" smtClean="0"/>
              <a:t> </a:t>
            </a:r>
            <a:r>
              <a:rPr lang="en-GB" dirty="0" err="1" smtClean="0"/>
              <a:t>activa</a:t>
            </a:r>
            <a:r>
              <a:rPr lang="en-GB" dirty="0" smtClean="0"/>
              <a:t> </a:t>
            </a:r>
            <a:r>
              <a:rPr lang="en-GB" dirty="0" err="1" smtClean="0"/>
              <a:t>apoi</a:t>
            </a:r>
            <a:r>
              <a:rPr lang="en-GB" dirty="0" smtClean="0"/>
              <a:t> </a:t>
            </a:r>
            <a:r>
              <a:rPr lang="en-GB" dirty="0" err="1" smtClean="0"/>
              <a:t>rolul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exersa</a:t>
            </a:r>
            <a:r>
              <a:rPr lang="en-GB" dirty="0" smtClean="0"/>
              <a:t> </a:t>
            </a:r>
            <a:r>
              <a:rPr lang="en-GB" dirty="0" err="1" smtClean="0"/>
              <a:t>privilegiile</a:t>
            </a:r>
            <a:r>
              <a:rPr lang="en-GB" dirty="0" smtClean="0"/>
              <a:t> in </a:t>
            </a:r>
            <a:r>
              <a:rPr lang="en-GB" dirty="0" err="1" smtClean="0"/>
              <a:t>domeniul</a:t>
            </a:r>
            <a:r>
              <a:rPr lang="en-GB" dirty="0" smtClean="0"/>
              <a:t> </a:t>
            </a:r>
            <a:r>
              <a:rPr lang="en-GB" dirty="0" err="1" smtClean="0"/>
              <a:t>privilegiilor</a:t>
            </a:r>
            <a:r>
              <a:rPr lang="en-GB" dirty="0" smtClean="0"/>
              <a:t> </a:t>
            </a:r>
            <a:r>
              <a:rPr lang="en-GB" dirty="0" err="1" smtClean="0"/>
              <a:t>rolului</a:t>
            </a:r>
            <a:r>
              <a:rPr lang="en-GB" dirty="0" smtClean="0"/>
              <a:t>. </a:t>
            </a:r>
            <a:endParaRPr lang="en-US" dirty="0" smtClean="0"/>
          </a:p>
          <a:p>
            <a:r>
              <a:rPr lang="en-GB" dirty="0" smtClean="0"/>
              <a:t> </a:t>
            </a:r>
            <a:endParaRPr lang="en-US" dirty="0" smtClean="0"/>
          </a:p>
          <a:p>
            <a:r>
              <a:rPr lang="en-GB" dirty="0" err="1" smtClean="0"/>
              <a:t>Sintaxa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352800"/>
            <a:ext cx="486092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14. </a:t>
            </a:r>
            <a:r>
              <a:rPr lang="en-US" dirty="0" err="1" smtClean="0">
                <a:solidFill>
                  <a:schemeClr val="bg1"/>
                </a:solidFill>
              </a:rPr>
              <a:t>Controlul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accesului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utilizatorilor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914400"/>
            <a:ext cx="807720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cs typeface="Arial" pitchFamily="34" charset="0"/>
              </a:rPr>
              <a:t>GRANT – </a:t>
            </a:r>
            <a:r>
              <a:rPr lang="en-GB" b="1" i="1" dirty="0" err="1" smtClean="0">
                <a:cs typeface="Arial" pitchFamily="34" charset="0"/>
              </a:rPr>
              <a:t>Acordarea</a:t>
            </a:r>
            <a:r>
              <a:rPr lang="en-GB" b="1" i="1" dirty="0" smtClean="0">
                <a:cs typeface="Arial" pitchFamily="34" charset="0"/>
              </a:rPr>
              <a:t> </a:t>
            </a:r>
            <a:r>
              <a:rPr lang="en-GB" b="1" i="1" dirty="0" err="1" smtClean="0">
                <a:cs typeface="Arial" pitchFamily="34" charset="0"/>
              </a:rPr>
              <a:t>Privilegiilor</a:t>
            </a:r>
            <a:r>
              <a:rPr lang="en-GB" b="1" i="1" dirty="0" smtClean="0">
                <a:cs typeface="Arial" pitchFamily="34" charset="0"/>
              </a:rPr>
              <a:t> de </a:t>
            </a:r>
            <a:r>
              <a:rPr lang="en-GB" b="1" i="1" dirty="0" err="1" smtClean="0">
                <a:cs typeface="Arial" pitchFamily="34" charset="0"/>
              </a:rPr>
              <a:t>sistem</a:t>
            </a:r>
            <a:r>
              <a:rPr lang="en-GB" b="1" i="1" dirty="0" smtClean="0">
                <a:cs typeface="Arial" pitchFamily="34" charset="0"/>
              </a:rPr>
              <a:t> </a:t>
            </a:r>
            <a:r>
              <a:rPr lang="en-GB" b="1" i="1" dirty="0" err="1" smtClean="0">
                <a:cs typeface="Arial" pitchFamily="34" charset="0"/>
              </a:rPr>
              <a:t>si</a:t>
            </a:r>
            <a:r>
              <a:rPr lang="en-GB" b="1" i="1" dirty="0" smtClean="0">
                <a:cs typeface="Arial" pitchFamily="34" charset="0"/>
              </a:rPr>
              <a:t> a </a:t>
            </a:r>
            <a:r>
              <a:rPr lang="en-GB" b="1" i="1" dirty="0" err="1" smtClean="0">
                <a:cs typeface="Arial" pitchFamily="34" charset="0"/>
              </a:rPr>
              <a:t>rolurilor</a:t>
            </a:r>
            <a:endParaRPr lang="en-US" b="1" i="1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 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	</a:t>
            </a:r>
            <a:r>
              <a:rPr lang="en-GB" dirty="0" err="1" smtClean="0">
                <a:cs typeface="Arial" pitchFamily="34" charset="0"/>
              </a:rPr>
              <a:t>Aceasta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comanda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utilizata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a </a:t>
            </a:r>
            <a:r>
              <a:rPr lang="en-GB" dirty="0" err="1" smtClean="0">
                <a:cs typeface="Arial" pitchFamily="34" charset="0"/>
              </a:rPr>
              <a:t>acorda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privilegii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sistem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roluri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utilizatorilor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rolurilor</a:t>
            </a:r>
            <a:r>
              <a:rPr lang="en-GB" dirty="0" smtClean="0">
                <a:cs typeface="Arial" pitchFamily="34" charset="0"/>
              </a:rPr>
              <a:t>. 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a </a:t>
            </a:r>
            <a:r>
              <a:rPr lang="en-GB" dirty="0" err="1" smtClean="0">
                <a:cs typeface="Arial" pitchFamily="34" charset="0"/>
              </a:rPr>
              <a:t>acorda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privilegii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obiect</a:t>
            </a:r>
            <a:r>
              <a:rPr lang="en-GB" dirty="0" smtClean="0">
                <a:cs typeface="Arial" pitchFamily="34" charset="0"/>
              </a:rPr>
              <a:t>, se </a:t>
            </a:r>
            <a:r>
              <a:rPr lang="en-GB" dirty="0" err="1" smtClean="0">
                <a:cs typeface="Arial" pitchFamily="34" charset="0"/>
              </a:rPr>
              <a:t>utilizeaza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comanda</a:t>
            </a:r>
            <a:r>
              <a:rPr lang="en-GB" dirty="0" smtClean="0">
                <a:cs typeface="Arial" pitchFamily="34" charset="0"/>
              </a:rPr>
              <a:t> GRANT (</a:t>
            </a:r>
            <a:r>
              <a:rPr lang="en-GB" dirty="0" err="1" smtClean="0">
                <a:cs typeface="Arial" pitchFamily="34" charset="0"/>
              </a:rPr>
              <a:t>Privilegii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Obiect</a:t>
            </a:r>
            <a:r>
              <a:rPr lang="en-GB" dirty="0" smtClean="0">
                <a:cs typeface="Arial" pitchFamily="34" charset="0"/>
              </a:rPr>
              <a:t>) </a:t>
            </a:r>
            <a:r>
              <a:rPr lang="en-GB" dirty="0" err="1" smtClean="0">
                <a:cs typeface="Arial" pitchFamily="34" charset="0"/>
              </a:rPr>
              <a:t>descrisa</a:t>
            </a:r>
            <a:r>
              <a:rPr lang="en-GB" dirty="0" smtClean="0">
                <a:cs typeface="Arial" pitchFamily="34" charset="0"/>
              </a:rPr>
              <a:t> in </a:t>
            </a:r>
            <a:r>
              <a:rPr lang="en-GB" dirty="0" err="1" smtClean="0">
                <a:cs typeface="Arial" pitchFamily="34" charset="0"/>
              </a:rPr>
              <a:t>sectiunea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urmatoare</a:t>
            </a:r>
            <a:r>
              <a:rPr lang="en-GB" dirty="0" smtClean="0">
                <a:cs typeface="Arial" pitchFamily="34" charset="0"/>
              </a:rPr>
              <a:t> a </a:t>
            </a:r>
            <a:r>
              <a:rPr lang="en-GB" dirty="0" err="1" smtClean="0">
                <a:cs typeface="Arial" pitchFamily="34" charset="0"/>
              </a:rPr>
              <a:t>acestui</a:t>
            </a:r>
            <a:r>
              <a:rPr lang="en-GB" dirty="0" smtClean="0">
                <a:cs typeface="Arial" pitchFamily="34" charset="0"/>
              </a:rPr>
              <a:t> capitol. 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 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err="1" smtClean="0">
                <a:cs typeface="Arial" pitchFamily="34" charset="0"/>
              </a:rPr>
              <a:t>Sintaxa</a:t>
            </a:r>
            <a:r>
              <a:rPr lang="en-GB" dirty="0" smtClean="0">
                <a:cs typeface="Arial" pitchFamily="34" charset="0"/>
              </a:rPr>
              <a:t>: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 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 </a:t>
            </a:r>
          </a:p>
          <a:p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	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a </a:t>
            </a:r>
            <a:r>
              <a:rPr lang="en-GB" dirty="0" err="1" smtClean="0">
                <a:cs typeface="Arial" pitchFamily="34" charset="0"/>
              </a:rPr>
              <a:t>acorda</a:t>
            </a:r>
            <a:r>
              <a:rPr lang="en-GB" dirty="0" smtClean="0">
                <a:cs typeface="Arial" pitchFamily="34" charset="0"/>
              </a:rPr>
              <a:t> un </a:t>
            </a:r>
            <a:r>
              <a:rPr lang="en-GB" dirty="0" err="1" smtClean="0">
                <a:cs typeface="Arial" pitchFamily="34" charset="0"/>
              </a:rPr>
              <a:t>privilegiu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sistem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trebuie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va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fi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fost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acordate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privilegii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sistem</a:t>
            </a:r>
            <a:r>
              <a:rPr lang="en-GB" dirty="0" smtClean="0">
                <a:cs typeface="Arial" pitchFamily="34" charset="0"/>
              </a:rPr>
              <a:t> cu ADMIN OPTION </a:t>
            </a:r>
            <a:r>
              <a:rPr lang="en-GB" dirty="0" err="1" smtClean="0">
                <a:cs typeface="Arial" pitchFamily="34" charset="0"/>
              </a:rPr>
              <a:t>sau</a:t>
            </a:r>
            <a:r>
              <a:rPr lang="en-GB" dirty="0" smtClean="0">
                <a:cs typeface="Arial" pitchFamily="34" charset="0"/>
              </a:rPr>
              <a:t> GRANT ANY PRIVILEGE. 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 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	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a </a:t>
            </a:r>
            <a:r>
              <a:rPr lang="en-GB" dirty="0" err="1" smtClean="0">
                <a:cs typeface="Arial" pitchFamily="34" charset="0"/>
              </a:rPr>
              <a:t>acorda</a:t>
            </a:r>
            <a:r>
              <a:rPr lang="en-GB" dirty="0" smtClean="0">
                <a:cs typeface="Arial" pitchFamily="34" charset="0"/>
              </a:rPr>
              <a:t> un </a:t>
            </a:r>
            <a:r>
              <a:rPr lang="en-GB" dirty="0" err="1" smtClean="0">
                <a:cs typeface="Arial" pitchFamily="34" charset="0"/>
              </a:rPr>
              <a:t>rol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trebuie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va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fi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fost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acordat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rolul</a:t>
            </a:r>
            <a:r>
              <a:rPr lang="en-GB" dirty="0" smtClean="0">
                <a:cs typeface="Arial" pitchFamily="34" charset="0"/>
              </a:rPr>
              <a:t> cu ADMIN OPTION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privilegiile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sistem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ci</a:t>
            </a:r>
            <a:r>
              <a:rPr lang="en-GB" dirty="0" smtClean="0">
                <a:cs typeface="Arial" pitchFamily="34" charset="0"/>
              </a:rPr>
              <a:t> GRANT ANY ROLE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fi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creat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chiar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dvs</a:t>
            </a:r>
            <a:r>
              <a:rPr lang="en-GB" dirty="0" smtClean="0">
                <a:cs typeface="Arial" pitchFamily="34" charset="0"/>
              </a:rPr>
              <a:t>. </a:t>
            </a:r>
            <a:r>
              <a:rPr lang="en-GB" dirty="0" err="1" smtClean="0">
                <a:cs typeface="Arial" pitchFamily="34" charset="0"/>
              </a:rPr>
              <a:t>rolul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respectiv</a:t>
            </a:r>
            <a:r>
              <a:rPr lang="en-GB" dirty="0" smtClean="0">
                <a:cs typeface="Arial" pitchFamily="34" charset="0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Gra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514600"/>
            <a:ext cx="4724400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15. </a:t>
            </a:r>
            <a:r>
              <a:rPr lang="en-US" dirty="0" err="1" smtClean="0"/>
              <a:t>Operatii</a:t>
            </a:r>
            <a:r>
              <a:rPr lang="en-US" dirty="0" smtClean="0"/>
              <a:t> cu </a:t>
            </a:r>
            <a:r>
              <a:rPr lang="en-US" dirty="0" err="1" smtClean="0"/>
              <a:t>seturi</a:t>
            </a:r>
            <a:r>
              <a:rPr lang="en-US" dirty="0" smtClean="0"/>
              <a:t> de date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15. </a:t>
            </a:r>
            <a:r>
              <a:rPr lang="en-US" dirty="0" err="1" smtClean="0"/>
              <a:t>Operatii</a:t>
            </a:r>
            <a:r>
              <a:rPr lang="en-US" dirty="0" smtClean="0"/>
              <a:t> cu </a:t>
            </a:r>
            <a:r>
              <a:rPr lang="en-US" dirty="0" err="1" smtClean="0"/>
              <a:t>seturi</a:t>
            </a:r>
            <a:r>
              <a:rPr lang="en-US" dirty="0" smtClean="0"/>
              <a:t> de date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962025"/>
            <a:ext cx="60293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4442131"/>
            <a:ext cx="5524500" cy="119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Multumesc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6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10. </a:t>
            </a:r>
            <a:r>
              <a:rPr lang="en-US" dirty="0" err="1" smtClean="0"/>
              <a:t>Subselecturile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7924800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cs typeface="Arial" pitchFamily="34" charset="0"/>
              </a:rPr>
              <a:t>Subinterogari</a:t>
            </a:r>
            <a:r>
              <a:rPr lang="en-GB" sz="1600" dirty="0" smtClean="0">
                <a:cs typeface="Arial" pitchFamily="34" charset="0"/>
              </a:rPr>
              <a:t>		</a:t>
            </a:r>
          </a:p>
          <a:p>
            <a:pPr lvl="1">
              <a:buFont typeface="Arial" pitchFamily="34" charset="0"/>
              <a:buChar char="•"/>
            </a:pPr>
            <a:endParaRPr lang="en-GB" sz="1600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cs typeface="Arial" pitchFamily="34" charset="0"/>
              </a:rPr>
              <a:t>O </a:t>
            </a:r>
            <a:r>
              <a:rPr lang="en-GB" sz="1600" i="1" dirty="0" err="1" smtClean="0">
                <a:cs typeface="Arial" pitchFamily="34" charset="0"/>
              </a:rPr>
              <a:t>subinterogare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este</a:t>
            </a:r>
            <a:r>
              <a:rPr lang="en-GB" sz="1600" dirty="0" smtClean="0">
                <a:cs typeface="Arial" pitchFamily="34" charset="0"/>
              </a:rPr>
              <a:t> o forma a </a:t>
            </a:r>
            <a:r>
              <a:rPr lang="en-GB" sz="1600" dirty="0" err="1" smtClean="0">
                <a:cs typeface="Arial" pitchFamily="34" charset="0"/>
              </a:rPr>
              <a:t>comenzii</a:t>
            </a:r>
            <a:r>
              <a:rPr lang="en-GB" sz="1600" dirty="0" smtClean="0">
                <a:cs typeface="Arial" pitchFamily="34" charset="0"/>
              </a:rPr>
              <a:t> SELECT care </a:t>
            </a:r>
            <a:r>
              <a:rPr lang="en-GB" sz="1600" dirty="0" err="1" smtClean="0">
                <a:cs typeface="Arial" pitchFamily="34" charset="0"/>
              </a:rPr>
              <a:t>apare</a:t>
            </a:r>
            <a:r>
              <a:rPr lang="en-GB" sz="1600" dirty="0" smtClean="0">
                <a:cs typeface="Arial" pitchFamily="34" charset="0"/>
              </a:rPr>
              <a:t> in </a:t>
            </a:r>
            <a:r>
              <a:rPr lang="en-GB" sz="1600" dirty="0" err="1" smtClean="0">
                <a:cs typeface="Arial" pitchFamily="34" charset="0"/>
              </a:rPr>
              <a:t>cadrul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altei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propozitii</a:t>
            </a:r>
            <a:r>
              <a:rPr lang="en-GB" sz="1600" dirty="0" smtClean="0">
                <a:cs typeface="Arial" pitchFamily="34" charset="0"/>
              </a:rPr>
              <a:t> SQL. </a:t>
            </a:r>
          </a:p>
          <a:p>
            <a:pPr lvl="1">
              <a:buFont typeface="Arial" pitchFamily="34" charset="0"/>
              <a:buChar char="•"/>
            </a:pPr>
            <a:endParaRPr lang="en-GB" sz="1600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cs typeface="Arial" pitchFamily="34" charset="0"/>
              </a:rPr>
              <a:t>O </a:t>
            </a:r>
            <a:r>
              <a:rPr lang="en-GB" sz="1600" dirty="0" err="1" smtClean="0">
                <a:cs typeface="Arial" pitchFamily="34" charset="0"/>
              </a:rPr>
              <a:t>subinterogare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este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numita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uneori</a:t>
            </a:r>
            <a:r>
              <a:rPr lang="en-GB" sz="1600" dirty="0" smtClean="0">
                <a:cs typeface="Arial" pitchFamily="34" charset="0"/>
              </a:rPr>
              <a:t> o </a:t>
            </a:r>
            <a:r>
              <a:rPr lang="en-GB" sz="1600" dirty="0" err="1" smtClean="0">
                <a:cs typeface="Arial" pitchFamily="34" charset="0"/>
              </a:rPr>
              <a:t>interogare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ascunsa</a:t>
            </a:r>
            <a:r>
              <a:rPr lang="en-GB" sz="1600" dirty="0" smtClean="0">
                <a:cs typeface="Arial" pitchFamily="34" charset="0"/>
              </a:rPr>
              <a:t>. </a:t>
            </a:r>
            <a:r>
              <a:rPr lang="en-GB" sz="1600" dirty="0" err="1" smtClean="0">
                <a:cs typeface="Arial" pitchFamily="34" charset="0"/>
              </a:rPr>
              <a:t>Propozitia</a:t>
            </a:r>
            <a:r>
              <a:rPr lang="en-GB" sz="1600" dirty="0" smtClean="0">
                <a:cs typeface="Arial" pitchFamily="34" charset="0"/>
              </a:rPr>
              <a:t> care </a:t>
            </a:r>
            <a:r>
              <a:rPr lang="en-GB" sz="1600" dirty="0" err="1" smtClean="0">
                <a:cs typeface="Arial" pitchFamily="34" charset="0"/>
              </a:rPr>
              <a:t>contine</a:t>
            </a:r>
            <a:r>
              <a:rPr lang="en-GB" sz="1600" dirty="0" smtClean="0">
                <a:cs typeface="Arial" pitchFamily="34" charset="0"/>
              </a:rPr>
              <a:t> o </a:t>
            </a:r>
            <a:r>
              <a:rPr lang="en-GB" sz="1600" dirty="0" err="1" smtClean="0">
                <a:cs typeface="Arial" pitchFamily="34" charset="0"/>
              </a:rPr>
              <a:t>subinterogare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este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numita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propozitie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parinte</a:t>
            </a:r>
            <a:r>
              <a:rPr lang="en-GB" sz="1600" dirty="0" smtClean="0">
                <a:cs typeface="Arial" pitchFamily="34" charset="0"/>
              </a:rPr>
              <a:t>. </a:t>
            </a:r>
            <a:r>
              <a:rPr lang="en-GB" sz="1600" dirty="0" err="1" smtClean="0">
                <a:cs typeface="Arial" pitchFamily="34" charset="0"/>
              </a:rPr>
              <a:t>Propozitia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parinte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utilizeaza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randurile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intoarse</a:t>
            </a:r>
            <a:r>
              <a:rPr lang="en-GB" sz="1600" dirty="0" smtClean="0">
                <a:cs typeface="Arial" pitchFamily="34" charset="0"/>
              </a:rPr>
              <a:t> de </a:t>
            </a:r>
            <a:r>
              <a:rPr lang="en-GB" sz="1600" dirty="0" err="1" smtClean="0">
                <a:cs typeface="Arial" pitchFamily="34" charset="0"/>
              </a:rPr>
              <a:t>subinterogare</a:t>
            </a:r>
            <a:r>
              <a:rPr lang="en-GB" sz="1600" dirty="0" smtClean="0">
                <a:cs typeface="Arial" pitchFamily="34" charset="0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endParaRPr lang="en-GB" sz="1600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sz="1600" dirty="0" err="1" smtClean="0">
                <a:cs typeface="Arial" pitchFamily="34" charset="0"/>
              </a:rPr>
              <a:t>Subinterogarile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sunt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foarte</a:t>
            </a:r>
            <a:r>
              <a:rPr lang="en-GB" sz="1600" dirty="0" smtClean="0">
                <a:cs typeface="Arial" pitchFamily="34" charset="0"/>
              </a:rPr>
              <a:t> utile </a:t>
            </a:r>
            <a:r>
              <a:rPr lang="en-GB" sz="1600" dirty="0" err="1" smtClean="0">
                <a:cs typeface="Arial" pitchFamily="34" charset="0"/>
              </a:rPr>
              <a:t>pentru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scrierea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propozitiilor</a:t>
            </a:r>
            <a:r>
              <a:rPr lang="en-GB" sz="1600" dirty="0" smtClean="0">
                <a:cs typeface="Arial" pitchFamily="34" charset="0"/>
              </a:rPr>
              <a:t> SELECT care </a:t>
            </a:r>
            <a:r>
              <a:rPr lang="en-GB" sz="1600" dirty="0" err="1" smtClean="0">
                <a:cs typeface="Arial" pitchFamily="34" charset="0"/>
              </a:rPr>
              <a:t>interogheaza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valori</a:t>
            </a:r>
            <a:r>
              <a:rPr lang="en-GB" sz="1600" dirty="0" smtClean="0">
                <a:cs typeface="Arial" pitchFamily="34" charset="0"/>
              </a:rPr>
              <a:t>, </a:t>
            </a:r>
            <a:r>
              <a:rPr lang="en-GB" sz="1600" dirty="0" err="1" smtClean="0">
                <a:cs typeface="Arial" pitchFamily="34" charset="0"/>
              </a:rPr>
              <a:t>pe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baza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unei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valori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conditionale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necunoscute</a:t>
            </a:r>
            <a:r>
              <a:rPr lang="en-GB" sz="1600" dirty="0" smtClean="0">
                <a:cs typeface="Arial" pitchFamily="34" charset="0"/>
              </a:rPr>
              <a:t>. </a:t>
            </a:r>
            <a:r>
              <a:rPr lang="en-GB" sz="1600" dirty="0" err="1" smtClean="0">
                <a:cs typeface="Arial" pitchFamily="34" charset="0"/>
              </a:rPr>
              <a:t>Puteti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utiliza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subinterogarea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pentru</a:t>
            </a:r>
            <a:r>
              <a:rPr lang="en-GB" sz="1600" dirty="0" smtClean="0">
                <a:cs typeface="Arial" pitchFamily="34" charset="0"/>
              </a:rPr>
              <a:t> a </a:t>
            </a:r>
            <a:r>
              <a:rPr lang="en-GB" sz="1600" dirty="0" err="1" smtClean="0">
                <a:cs typeface="Arial" pitchFamily="34" charset="0"/>
              </a:rPr>
              <a:t>afla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valorile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datelor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necunoscute</a:t>
            </a:r>
            <a:r>
              <a:rPr lang="en-GB" sz="1600" dirty="0" smtClean="0">
                <a:cs typeface="Arial" pitchFamily="34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GB" sz="1600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sz="1600" dirty="0" err="1" smtClean="0">
                <a:cs typeface="Arial" pitchFamily="34" charset="0"/>
              </a:rPr>
              <a:t>Interogarile</a:t>
            </a:r>
            <a:r>
              <a:rPr lang="en-GB" sz="1600" dirty="0" smtClean="0">
                <a:cs typeface="Arial" pitchFamily="34" charset="0"/>
              </a:rPr>
              <a:t> permit </a:t>
            </a:r>
            <a:r>
              <a:rPr lang="en-GB" sz="1600" dirty="0" err="1" smtClean="0">
                <a:cs typeface="Arial" pitchFamily="34" charset="0"/>
              </a:rPr>
              <a:t>unui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dezvoltator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construiasca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comenzi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puternice</a:t>
            </a:r>
            <a:r>
              <a:rPr lang="en-GB" sz="1600" dirty="0" smtClean="0">
                <a:cs typeface="Arial" pitchFamily="34" charset="0"/>
              </a:rPr>
              <a:t> in </a:t>
            </a:r>
            <a:r>
              <a:rPr lang="en-GB" sz="1600" dirty="0" err="1" smtClean="0">
                <a:cs typeface="Arial" pitchFamily="34" charset="0"/>
              </a:rPr>
              <a:t>afara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celor</a:t>
            </a:r>
            <a:r>
              <a:rPr lang="en-GB" sz="1600" dirty="0" smtClean="0">
                <a:cs typeface="Arial" pitchFamily="34" charset="0"/>
              </a:rPr>
              <a:t> simple. </a:t>
            </a:r>
            <a:r>
              <a:rPr lang="en-GB" sz="1600" dirty="0" err="1" smtClean="0">
                <a:cs typeface="Arial" pitchFamily="34" charset="0"/>
              </a:rPr>
              <a:t>Ele</a:t>
            </a:r>
            <a:r>
              <a:rPr lang="en-GB" sz="1600" dirty="0" smtClean="0">
                <a:cs typeface="Arial" pitchFamily="34" charset="0"/>
              </a:rPr>
              <a:t> pot </a:t>
            </a:r>
            <a:r>
              <a:rPr lang="en-GB" sz="1600" dirty="0" err="1" smtClean="0">
                <a:cs typeface="Arial" pitchFamily="34" charset="0"/>
              </a:rPr>
              <a:t>fi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foarte</a:t>
            </a:r>
            <a:r>
              <a:rPr lang="en-GB" sz="1600" dirty="0" smtClean="0">
                <a:cs typeface="Arial" pitchFamily="34" charset="0"/>
              </a:rPr>
              <a:t> utile </a:t>
            </a:r>
            <a:r>
              <a:rPr lang="en-GB" sz="1600" dirty="0" err="1" smtClean="0">
                <a:cs typeface="Arial" pitchFamily="34" charset="0"/>
              </a:rPr>
              <a:t>cand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aveti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nevoie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selectati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randuri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dintr</a:t>
            </a:r>
            <a:r>
              <a:rPr lang="en-GB" sz="1600" dirty="0" smtClean="0">
                <a:cs typeface="Arial" pitchFamily="34" charset="0"/>
              </a:rPr>
              <a:t>-o </a:t>
            </a:r>
            <a:r>
              <a:rPr lang="en-GB" sz="1600" dirty="0" err="1" smtClean="0">
                <a:cs typeface="Arial" pitchFamily="34" charset="0"/>
              </a:rPr>
              <a:t>tabela</a:t>
            </a:r>
            <a:r>
              <a:rPr lang="en-GB" sz="1600" dirty="0" smtClean="0">
                <a:cs typeface="Arial" pitchFamily="34" charset="0"/>
              </a:rPr>
              <a:t> cu o </a:t>
            </a:r>
            <a:r>
              <a:rPr lang="en-GB" sz="1600" dirty="0" err="1" smtClean="0">
                <a:cs typeface="Arial" pitchFamily="34" charset="0"/>
              </a:rPr>
              <a:t>conditie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depinde</a:t>
            </a:r>
            <a:r>
              <a:rPr lang="en-GB" sz="1600" dirty="0" smtClean="0">
                <a:cs typeface="Arial" pitchFamily="34" charset="0"/>
              </a:rPr>
              <a:t> de </a:t>
            </a:r>
            <a:r>
              <a:rPr lang="en-GB" sz="1600" dirty="0" err="1" smtClean="0">
                <a:cs typeface="Arial" pitchFamily="34" charset="0"/>
              </a:rPr>
              <a:t>datele</a:t>
            </a:r>
            <a:r>
              <a:rPr lang="en-GB" sz="1600" dirty="0" smtClean="0">
                <a:cs typeface="Arial" pitchFamily="34" charset="0"/>
              </a:rPr>
              <a:t> din </a:t>
            </a:r>
            <a:r>
              <a:rPr lang="en-GB" sz="1600" dirty="0" err="1" smtClean="0">
                <a:cs typeface="Arial" pitchFamily="34" charset="0"/>
              </a:rPr>
              <a:t>tabela</a:t>
            </a:r>
            <a:r>
              <a:rPr lang="en-GB" sz="1600" dirty="0" smtClean="0">
                <a:cs typeface="Arial" pitchFamily="34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GB" sz="1600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sz="1600" dirty="0" err="1" smtClean="0">
                <a:cs typeface="Arial" pitchFamily="34" charset="0"/>
              </a:rPr>
              <a:t>Subinterogarile</a:t>
            </a:r>
            <a:r>
              <a:rPr lang="en-GB" sz="1600" dirty="0" smtClean="0">
                <a:cs typeface="Arial" pitchFamily="34" charset="0"/>
              </a:rPr>
              <a:t> pot </a:t>
            </a:r>
            <a:r>
              <a:rPr lang="en-GB" sz="1600" dirty="0" err="1" smtClean="0">
                <a:cs typeface="Arial" pitchFamily="34" charset="0"/>
              </a:rPr>
              <a:t>fi</a:t>
            </a:r>
            <a:r>
              <a:rPr lang="en-GB" sz="1600" dirty="0" smtClean="0">
                <a:cs typeface="Arial" pitchFamily="34" charset="0"/>
              </a:rPr>
              <a:t> de 2 </a:t>
            </a:r>
            <a:r>
              <a:rPr lang="en-GB" sz="1600" dirty="0" err="1" smtClean="0">
                <a:cs typeface="Arial" pitchFamily="34" charset="0"/>
              </a:rPr>
              <a:t>feluri</a:t>
            </a:r>
            <a:r>
              <a:rPr lang="en-GB" sz="1600" dirty="0" smtClean="0">
                <a:cs typeface="Arial" pitchFamily="34" charset="0"/>
              </a:rPr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cs typeface="Arial" pitchFamily="34" charset="0"/>
              </a:rPr>
              <a:t>Care </a:t>
            </a:r>
            <a:r>
              <a:rPr lang="en-GB" sz="1600" dirty="0" err="1" smtClean="0">
                <a:cs typeface="Arial" pitchFamily="34" charset="0"/>
              </a:rPr>
              <a:t>intorc</a:t>
            </a:r>
            <a:r>
              <a:rPr lang="en-GB" sz="1600" dirty="0" smtClean="0">
                <a:cs typeface="Arial" pitchFamily="34" charset="0"/>
              </a:rPr>
              <a:t> un </a:t>
            </a:r>
            <a:r>
              <a:rPr lang="en-GB" sz="1600" dirty="0" err="1" smtClean="0">
                <a:cs typeface="Arial" pitchFamily="34" charset="0"/>
              </a:rPr>
              <a:t>singur</a:t>
            </a:r>
            <a:r>
              <a:rPr lang="en-GB" sz="1600" dirty="0" smtClean="0">
                <a:cs typeface="Arial" pitchFamily="34" charset="0"/>
              </a:rPr>
              <a:t> rand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cs typeface="Arial" pitchFamily="34" charset="0"/>
              </a:rPr>
              <a:t>Care </a:t>
            </a:r>
            <a:r>
              <a:rPr lang="en-GB" sz="1600" dirty="0" err="1" smtClean="0">
                <a:cs typeface="Arial" pitchFamily="34" charset="0"/>
              </a:rPr>
              <a:t>intorc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mai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multe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randuri</a:t>
            </a:r>
            <a:endParaRPr lang="en-US" sz="1600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US" sz="1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10. </a:t>
            </a:r>
            <a:r>
              <a:rPr lang="en-US" dirty="0" err="1" smtClean="0"/>
              <a:t>Subselecturile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7924800" cy="5355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1" dirty="0" err="1" smtClean="0">
                <a:cs typeface="Arial" pitchFamily="34" charset="0"/>
              </a:rPr>
              <a:t>Subinterogarile</a:t>
            </a:r>
            <a:r>
              <a:rPr lang="en-GB" sz="1600" b="1" i="1" dirty="0" smtClean="0">
                <a:cs typeface="Arial" pitchFamily="34" charset="0"/>
              </a:rPr>
              <a:t> Rand </a:t>
            </a:r>
            <a:r>
              <a:rPr lang="en-GB" sz="1600" b="1" i="1" dirty="0" err="1" smtClean="0">
                <a:cs typeface="Arial" pitchFamily="34" charset="0"/>
              </a:rPr>
              <a:t>Unic</a:t>
            </a:r>
            <a:endParaRPr lang="en-US" sz="1600" b="1" i="1" dirty="0" smtClean="0">
              <a:cs typeface="Arial" pitchFamily="34" charset="0"/>
            </a:endParaRPr>
          </a:p>
          <a:p>
            <a:r>
              <a:rPr lang="en-GB" sz="1600" dirty="0" err="1" smtClean="0">
                <a:cs typeface="Arial" pitchFamily="34" charset="0"/>
              </a:rPr>
              <a:t>Aceste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subinterogari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sunt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cele</a:t>
            </a:r>
            <a:r>
              <a:rPr lang="en-GB" sz="1600" dirty="0" smtClean="0">
                <a:cs typeface="Arial" pitchFamily="34" charset="0"/>
              </a:rPr>
              <a:t> care </a:t>
            </a:r>
            <a:r>
              <a:rPr lang="en-GB" sz="1600" dirty="0" err="1" smtClean="0">
                <a:cs typeface="Arial" pitchFamily="34" charset="0"/>
              </a:rPr>
              <a:t>intorc</a:t>
            </a:r>
            <a:r>
              <a:rPr lang="en-GB" sz="1600" dirty="0" smtClean="0">
                <a:cs typeface="Arial" pitchFamily="34" charset="0"/>
              </a:rPr>
              <a:t> un </a:t>
            </a:r>
            <a:r>
              <a:rPr lang="en-GB" sz="1600" dirty="0" err="1" smtClean="0">
                <a:cs typeface="Arial" pitchFamily="34" charset="0"/>
              </a:rPr>
              <a:t>singur</a:t>
            </a:r>
            <a:r>
              <a:rPr lang="en-GB" sz="1600" dirty="0" smtClean="0">
                <a:cs typeface="Arial" pitchFamily="34" charset="0"/>
              </a:rPr>
              <a:t> rand </a:t>
            </a:r>
            <a:r>
              <a:rPr lang="en-GB" sz="1600" dirty="0" err="1" smtClean="0">
                <a:cs typeface="Arial" pitchFamily="34" charset="0"/>
              </a:rPr>
              <a:t>dintr</a:t>
            </a:r>
            <a:r>
              <a:rPr lang="en-GB" sz="1600" dirty="0" smtClean="0">
                <a:cs typeface="Arial" pitchFamily="34" charset="0"/>
              </a:rPr>
              <a:t>-un SELECT.</a:t>
            </a:r>
          </a:p>
          <a:p>
            <a:endParaRPr lang="en-GB" sz="1600" dirty="0" smtClean="0">
              <a:cs typeface="Arial" pitchFamily="34" charset="0"/>
            </a:endParaRPr>
          </a:p>
          <a:p>
            <a:r>
              <a:rPr lang="en-GB" sz="1600" u="sng" dirty="0" smtClean="0">
                <a:cs typeface="Arial" pitchFamily="34" charset="0"/>
              </a:rPr>
              <a:t>  </a:t>
            </a:r>
            <a:r>
              <a:rPr lang="en-GB" sz="1600" u="sng" dirty="0" err="1" smtClean="0">
                <a:cs typeface="Arial" pitchFamily="34" charset="0"/>
              </a:rPr>
              <a:t>Exemplu</a:t>
            </a:r>
            <a:endParaRPr lang="en-US" sz="1600" dirty="0" smtClean="0">
              <a:cs typeface="Arial" pitchFamily="34" charset="0"/>
            </a:endParaRPr>
          </a:p>
          <a:p>
            <a:r>
              <a:rPr lang="en-GB" sz="1600" dirty="0" smtClean="0">
                <a:cs typeface="Arial" pitchFamily="34" charset="0"/>
              </a:rPr>
              <a:t>	</a:t>
            </a:r>
            <a:r>
              <a:rPr lang="en-GB" sz="1600" dirty="0" err="1" smtClean="0">
                <a:cs typeface="Arial" pitchFamily="34" charset="0"/>
              </a:rPr>
              <a:t>Pentru</a:t>
            </a:r>
            <a:r>
              <a:rPr lang="en-GB" sz="1600" dirty="0" smtClean="0">
                <a:cs typeface="Arial" pitchFamily="34" charset="0"/>
              </a:rPr>
              <a:t> a </a:t>
            </a:r>
            <a:r>
              <a:rPr lang="en-GB" sz="1600" dirty="0" err="1" smtClean="0">
                <a:cs typeface="Arial" pitchFamily="34" charset="0"/>
              </a:rPr>
              <a:t>gasi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salariatii</a:t>
            </a:r>
            <a:r>
              <a:rPr lang="en-GB" sz="1600" dirty="0" smtClean="0">
                <a:cs typeface="Arial" pitchFamily="34" charset="0"/>
              </a:rPr>
              <a:t> care au </a:t>
            </a:r>
            <a:r>
              <a:rPr lang="en-GB" sz="1600" dirty="0" err="1" smtClean="0">
                <a:cs typeface="Arial" pitchFamily="34" charset="0"/>
              </a:rPr>
              <a:t>salariul</a:t>
            </a:r>
            <a:r>
              <a:rPr lang="en-GB" sz="1600" dirty="0" smtClean="0">
                <a:cs typeface="Arial" pitchFamily="34" charset="0"/>
              </a:rPr>
              <a:t>  minim in </a:t>
            </a:r>
            <a:r>
              <a:rPr lang="en-GB" sz="1600" dirty="0" err="1" smtClean="0">
                <a:cs typeface="Arial" pitchFamily="34" charset="0"/>
              </a:rPr>
              <a:t>companie</a:t>
            </a:r>
            <a:r>
              <a:rPr lang="en-GB" sz="1600" dirty="0" smtClean="0">
                <a:cs typeface="Arial" pitchFamily="34" charset="0"/>
              </a:rPr>
              <a:t>, </a:t>
            </a:r>
            <a:r>
              <a:rPr lang="en-GB" sz="1600" dirty="0" err="1" smtClean="0">
                <a:cs typeface="Arial" pitchFamily="34" charset="0"/>
              </a:rPr>
              <a:t>fara</a:t>
            </a:r>
            <a:r>
              <a:rPr lang="en-GB" sz="1600" dirty="0" smtClean="0">
                <a:cs typeface="Arial" pitchFamily="34" charset="0"/>
              </a:rPr>
              <a:t> ca </a:t>
            </a:r>
            <a:r>
              <a:rPr lang="en-GB" sz="1600" dirty="0" err="1" smtClean="0">
                <a:cs typeface="Arial" pitchFamily="34" charset="0"/>
              </a:rPr>
              <a:t>dvs</a:t>
            </a:r>
            <a:r>
              <a:rPr lang="en-GB" sz="1600" dirty="0" smtClean="0">
                <a:cs typeface="Arial" pitchFamily="34" charset="0"/>
              </a:rPr>
              <a:t>. </a:t>
            </a:r>
            <a:r>
              <a:rPr lang="en-GB" sz="1600" dirty="0" err="1" smtClean="0">
                <a:cs typeface="Arial" pitchFamily="34" charset="0"/>
              </a:rPr>
              <a:t>sa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cunoasteti</a:t>
            </a:r>
            <a:r>
              <a:rPr lang="en-GB" sz="1600" dirty="0" smtClean="0">
                <a:cs typeface="Arial" pitchFamily="34" charset="0"/>
              </a:rPr>
              <a:t> care e </a:t>
            </a:r>
            <a:r>
              <a:rPr lang="en-GB" sz="1600" dirty="0" err="1" smtClean="0">
                <a:cs typeface="Arial" pitchFamily="34" charset="0"/>
              </a:rPr>
              <a:t>valoarea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acestui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salariu</a:t>
            </a:r>
            <a:r>
              <a:rPr lang="en-GB" sz="1600" dirty="0" smtClean="0">
                <a:cs typeface="Arial" pitchFamily="34" charset="0"/>
              </a:rPr>
              <a:t> minim, </a:t>
            </a:r>
            <a:r>
              <a:rPr lang="en-GB" sz="1600" dirty="0" err="1" smtClean="0">
                <a:cs typeface="Arial" pitchFamily="34" charset="0"/>
              </a:rPr>
              <a:t>trebuie</a:t>
            </a:r>
            <a:r>
              <a:rPr lang="en-GB" sz="1600" dirty="0" smtClean="0">
                <a:cs typeface="Arial" pitchFamily="34" charset="0"/>
              </a:rPr>
              <a:t> se </a:t>
            </a:r>
            <a:r>
              <a:rPr lang="en-GB" sz="1600" dirty="0" err="1" smtClean="0">
                <a:cs typeface="Arial" pitchFamily="34" charset="0"/>
              </a:rPr>
              <a:t>efectuati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doi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pasi</a:t>
            </a:r>
            <a:r>
              <a:rPr lang="en-GB" sz="1600" dirty="0" smtClean="0">
                <a:cs typeface="Arial" pitchFamily="34" charset="0"/>
              </a:rPr>
              <a:t>:</a:t>
            </a:r>
            <a:endParaRPr lang="en-US" sz="1600" dirty="0" smtClean="0">
              <a:cs typeface="Arial" pitchFamily="34" charset="0"/>
            </a:endParaRPr>
          </a:p>
          <a:p>
            <a:r>
              <a:rPr lang="en-GB" sz="1600" dirty="0" smtClean="0">
                <a:cs typeface="Arial" pitchFamily="34" charset="0"/>
              </a:rPr>
              <a:t> </a:t>
            </a:r>
            <a:endParaRPr lang="en-US" sz="1600" dirty="0" smtClean="0">
              <a:cs typeface="Arial" pitchFamily="34" charset="0"/>
            </a:endParaRPr>
          </a:p>
          <a:p>
            <a:pPr lvl="0"/>
            <a:r>
              <a:rPr lang="en-GB" sz="1600" dirty="0" smtClean="0">
                <a:cs typeface="Arial" pitchFamily="34" charset="0"/>
              </a:rPr>
              <a:t>1. </a:t>
            </a:r>
            <a:r>
              <a:rPr lang="en-GB" sz="1600" dirty="0" err="1" smtClean="0">
                <a:cs typeface="Arial" pitchFamily="34" charset="0"/>
              </a:rPr>
              <a:t>Gasiti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salariul</a:t>
            </a:r>
            <a:r>
              <a:rPr lang="en-GB" sz="1600" dirty="0" smtClean="0">
                <a:cs typeface="Arial" pitchFamily="34" charset="0"/>
              </a:rPr>
              <a:t> minim:</a:t>
            </a:r>
            <a:endParaRPr lang="en-US" sz="1600" dirty="0" smtClean="0">
              <a:cs typeface="Arial" pitchFamily="34" charset="0"/>
            </a:endParaRPr>
          </a:p>
          <a:p>
            <a:r>
              <a:rPr lang="en-GB" sz="1600" dirty="0" smtClean="0">
                <a:cs typeface="Arial" pitchFamily="34" charset="0"/>
              </a:rPr>
              <a:t> 	</a:t>
            </a:r>
            <a:r>
              <a:rPr lang="en-GB" sz="1200" dirty="0" smtClean="0">
                <a:cs typeface="Arial" pitchFamily="34" charset="0"/>
              </a:rPr>
              <a:t>SQL&gt; </a:t>
            </a:r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SELECT MIN(SALARY) FROM EMPLOYEES;</a:t>
            </a:r>
          </a:p>
          <a:p>
            <a:endParaRPr lang="en-US" sz="1200" dirty="0" smtClean="0">
              <a:cs typeface="Arial" pitchFamily="34" charset="0"/>
            </a:endParaRPr>
          </a:p>
          <a:p>
            <a:r>
              <a:rPr lang="en-GB" sz="1400" dirty="0" smtClean="0">
                <a:cs typeface="Arial" pitchFamily="34" charset="0"/>
              </a:rPr>
              <a:t> 	 	</a:t>
            </a:r>
            <a:r>
              <a:rPr lang="en-GB" sz="1200" b="1" dirty="0" smtClean="0">
                <a:solidFill>
                  <a:schemeClr val="tx2"/>
                </a:solidFill>
                <a:cs typeface="Arial" pitchFamily="34" charset="0"/>
              </a:rPr>
              <a:t>MIN(SAL)</a:t>
            </a:r>
            <a:endParaRPr lang="en-US" sz="1200" b="1" dirty="0" smtClean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GB" sz="1200" b="1" dirty="0" smtClean="0">
                <a:solidFill>
                  <a:schemeClr val="tx2"/>
                </a:solidFill>
                <a:cs typeface="Arial" pitchFamily="34" charset="0"/>
              </a:rPr>
              <a:t>		––––––––––</a:t>
            </a:r>
            <a:endParaRPr lang="en-US" sz="1200" b="1" dirty="0" smtClean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GB" sz="1200" b="1" dirty="0" smtClean="0">
                <a:solidFill>
                  <a:schemeClr val="tx2"/>
                </a:solidFill>
                <a:cs typeface="Arial" pitchFamily="34" charset="0"/>
              </a:rPr>
              <a:t>	    	2500.00</a:t>
            </a:r>
          </a:p>
          <a:p>
            <a:pPr lvl="0"/>
            <a:r>
              <a:rPr lang="en-GB" sz="1600" dirty="0" smtClean="0">
                <a:cs typeface="Arial" pitchFamily="34" charset="0"/>
              </a:rPr>
              <a:t>2. </a:t>
            </a:r>
            <a:r>
              <a:rPr lang="en-GB" sz="1600" dirty="0" err="1" smtClean="0">
                <a:cs typeface="Arial" pitchFamily="34" charset="0"/>
              </a:rPr>
              <a:t>Pentru</a:t>
            </a:r>
            <a:r>
              <a:rPr lang="en-GB" sz="1600" dirty="0" smtClean="0">
                <a:cs typeface="Arial" pitchFamily="34" charset="0"/>
              </a:rPr>
              <a:t> a </a:t>
            </a:r>
            <a:r>
              <a:rPr lang="en-GB" sz="1600" dirty="0" err="1" smtClean="0">
                <a:cs typeface="Arial" pitchFamily="34" charset="0"/>
              </a:rPr>
              <a:t>afla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salariatul</a:t>
            </a:r>
            <a:r>
              <a:rPr lang="en-GB" sz="1600" dirty="0" smtClean="0">
                <a:cs typeface="Arial" pitchFamily="34" charset="0"/>
              </a:rPr>
              <a:t> care are </a:t>
            </a:r>
            <a:r>
              <a:rPr lang="en-GB" sz="1600" dirty="0" err="1" smtClean="0">
                <a:cs typeface="Arial" pitchFamily="34" charset="0"/>
              </a:rPr>
              <a:t>salariul</a:t>
            </a:r>
            <a:r>
              <a:rPr lang="en-GB" sz="1600" dirty="0" smtClean="0">
                <a:cs typeface="Arial" pitchFamily="34" charset="0"/>
              </a:rPr>
              <a:t> minim, </a:t>
            </a:r>
            <a:r>
              <a:rPr lang="en-GB" sz="1600" dirty="0" err="1" smtClean="0">
                <a:cs typeface="Arial" pitchFamily="34" charset="0"/>
              </a:rPr>
              <a:t>utlizati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interogarea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interioara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pe</a:t>
            </a:r>
            <a:r>
              <a:rPr lang="en-GB" sz="1600" dirty="0" smtClean="0">
                <a:cs typeface="Arial" pitchFamily="34" charset="0"/>
              </a:rPr>
              <a:t> care </a:t>
            </a:r>
            <a:r>
              <a:rPr lang="en-GB" sz="1600" dirty="0" err="1" smtClean="0">
                <a:cs typeface="Arial" pitchFamily="34" charset="0"/>
              </a:rPr>
              <a:t>ati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creat</a:t>
            </a:r>
            <a:r>
              <a:rPr lang="en-GB" sz="1600" dirty="0" smtClean="0">
                <a:cs typeface="Arial" pitchFamily="34" charset="0"/>
              </a:rPr>
              <a:t>-o.</a:t>
            </a:r>
            <a:endParaRPr lang="en-US" sz="1600" dirty="0" smtClean="0">
              <a:cs typeface="Arial" pitchFamily="34" charset="0"/>
            </a:endParaRPr>
          </a:p>
          <a:p>
            <a:r>
              <a:rPr lang="en-GB" sz="1600" dirty="0" smtClean="0">
                <a:cs typeface="Arial" pitchFamily="34" charset="0"/>
              </a:rPr>
              <a:t> </a:t>
            </a:r>
            <a:r>
              <a:rPr lang="en-GB" sz="1200" dirty="0" smtClean="0">
                <a:cs typeface="Arial" pitchFamily="34" charset="0"/>
              </a:rPr>
              <a:t>	SQL&gt; </a:t>
            </a:r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SELECT FIRST_NAME, JOB_ID, SALARY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FROM EMPLOYEES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WHERE SALARY = (SELECT MIN(SALARY)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		FROM EMPLOYEES);</a:t>
            </a:r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 </a:t>
            </a:r>
          </a:p>
          <a:p>
            <a:endParaRPr lang="en-US" sz="1200" dirty="0" smtClean="0">
              <a:cs typeface="Arial" pitchFamily="34" charset="0"/>
            </a:endParaRPr>
          </a:p>
          <a:p>
            <a:r>
              <a:rPr lang="en-GB" sz="1200" dirty="0" smtClean="0">
                <a:cs typeface="Arial" pitchFamily="34" charset="0"/>
              </a:rPr>
              <a:t>		</a:t>
            </a:r>
            <a:r>
              <a:rPr lang="en-GB" sz="1200" b="1" dirty="0" smtClean="0">
                <a:solidFill>
                  <a:schemeClr val="tx2"/>
                </a:solidFill>
                <a:cs typeface="Arial" pitchFamily="34" charset="0"/>
              </a:rPr>
              <a:t>FIRST_NAME	JOB _ID		SALARY</a:t>
            </a:r>
            <a:endParaRPr lang="en-US" sz="1200" b="1" dirty="0" smtClean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GB" sz="1200" b="1" dirty="0" smtClean="0">
                <a:solidFill>
                  <a:schemeClr val="tx2"/>
                </a:solidFill>
                <a:cs typeface="Arial" pitchFamily="34" charset="0"/>
              </a:rPr>
              <a:t>		–––––––––– 		–––––––––		–––––––––</a:t>
            </a:r>
            <a:endParaRPr lang="en-US" sz="1200" b="1" dirty="0" smtClean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GB" sz="1200" b="1" dirty="0" smtClean="0">
                <a:solidFill>
                  <a:schemeClr val="tx2"/>
                </a:solidFill>
                <a:cs typeface="Arial" pitchFamily="34" charset="0"/>
              </a:rPr>
              <a:t>		Karen	 	PU_CLERK		2500.00</a:t>
            </a:r>
          </a:p>
          <a:p>
            <a:pPr>
              <a:spcAft>
                <a:spcPts val="300"/>
              </a:spcAft>
            </a:pPr>
            <a:endParaRPr lang="en-US" sz="1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10. </a:t>
            </a:r>
            <a:r>
              <a:rPr lang="en-US" dirty="0" err="1" smtClean="0"/>
              <a:t>Subselecturile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79248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cs typeface="Arial" pitchFamily="34" charset="0"/>
              </a:rPr>
              <a:t>Cum </a:t>
            </a:r>
            <a:r>
              <a:rPr lang="en-GB" sz="1600" b="1" i="1" dirty="0" err="1" smtClean="0">
                <a:cs typeface="Arial" pitchFamily="34" charset="0"/>
              </a:rPr>
              <a:t>sunt</a:t>
            </a:r>
            <a:r>
              <a:rPr lang="en-GB" sz="1600" b="1" i="1" dirty="0" smtClean="0">
                <a:cs typeface="Arial" pitchFamily="34" charset="0"/>
              </a:rPr>
              <a:t> </a:t>
            </a:r>
            <a:r>
              <a:rPr lang="en-GB" sz="1600" b="1" i="1" dirty="0" err="1" smtClean="0">
                <a:cs typeface="Arial" pitchFamily="34" charset="0"/>
              </a:rPr>
              <a:t>procesate</a:t>
            </a:r>
            <a:r>
              <a:rPr lang="en-GB" sz="1600" b="1" i="1" dirty="0" smtClean="0">
                <a:cs typeface="Arial" pitchFamily="34" charset="0"/>
              </a:rPr>
              <a:t> </a:t>
            </a:r>
            <a:r>
              <a:rPr lang="en-GB" sz="1600" b="1" i="1" dirty="0" err="1" smtClean="0">
                <a:cs typeface="Arial" pitchFamily="34" charset="0"/>
              </a:rPr>
              <a:t>Subinterogarile</a:t>
            </a:r>
            <a:r>
              <a:rPr lang="en-GB" sz="1600" b="1" i="1" dirty="0" smtClean="0">
                <a:cs typeface="Arial" pitchFamily="34" charset="0"/>
              </a:rPr>
              <a:t> </a:t>
            </a:r>
            <a:r>
              <a:rPr lang="en-GB" sz="1600" b="1" i="1" dirty="0" err="1" smtClean="0">
                <a:cs typeface="Arial" pitchFamily="34" charset="0"/>
              </a:rPr>
              <a:t>Ascunse</a:t>
            </a:r>
            <a:r>
              <a:rPr lang="en-GB" sz="1600" b="1" i="1" dirty="0" smtClean="0">
                <a:cs typeface="Arial" pitchFamily="34" charset="0"/>
              </a:rPr>
              <a:t>?</a:t>
            </a:r>
            <a:endParaRPr lang="en-US" sz="1600" b="1" i="1" dirty="0" smtClean="0">
              <a:cs typeface="Arial" pitchFamily="34" charset="0"/>
            </a:endParaRPr>
          </a:p>
          <a:p>
            <a:r>
              <a:rPr lang="en-GB" sz="1600" dirty="0" smtClean="0">
                <a:cs typeface="Arial" pitchFamily="34" charset="0"/>
              </a:rPr>
              <a:t> </a:t>
            </a:r>
            <a:endParaRPr lang="en-US" sz="1600" dirty="0" smtClean="0">
              <a:cs typeface="Arial" pitchFamily="34" charset="0"/>
            </a:endParaRPr>
          </a:p>
          <a:p>
            <a:r>
              <a:rPr lang="en-GB" sz="1600" dirty="0" smtClean="0">
                <a:cs typeface="Arial" pitchFamily="34" charset="0"/>
              </a:rPr>
              <a:t>	O </a:t>
            </a:r>
            <a:r>
              <a:rPr lang="en-GB" sz="1600" dirty="0" err="1" smtClean="0">
                <a:cs typeface="Arial" pitchFamily="34" charset="0"/>
              </a:rPr>
              <a:t>propozitie</a:t>
            </a:r>
            <a:r>
              <a:rPr lang="en-GB" sz="1600" dirty="0" smtClean="0">
                <a:cs typeface="Arial" pitchFamily="34" charset="0"/>
              </a:rPr>
              <a:t> SELECT </a:t>
            </a:r>
            <a:r>
              <a:rPr lang="en-GB" sz="1600" dirty="0" err="1" smtClean="0">
                <a:cs typeface="Arial" pitchFamily="34" charset="0"/>
              </a:rPr>
              <a:t>poate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fi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considerata</a:t>
            </a:r>
            <a:r>
              <a:rPr lang="en-GB" sz="1600" dirty="0" smtClean="0">
                <a:cs typeface="Arial" pitchFamily="34" charset="0"/>
              </a:rPr>
              <a:t> ca un bloc de </a:t>
            </a:r>
            <a:r>
              <a:rPr lang="en-GB" sz="1600" dirty="0" err="1" smtClean="0">
                <a:cs typeface="Arial" pitchFamily="34" charset="0"/>
              </a:rPr>
              <a:t>interogare</a:t>
            </a:r>
            <a:r>
              <a:rPr lang="en-GB" sz="1600" dirty="0" smtClean="0">
                <a:cs typeface="Arial" pitchFamily="34" charset="0"/>
              </a:rPr>
              <a:t>. </a:t>
            </a:r>
            <a:r>
              <a:rPr lang="en-GB" sz="1600" dirty="0" err="1" smtClean="0">
                <a:cs typeface="Arial" pitchFamily="34" charset="0"/>
              </a:rPr>
              <a:t>Exemplul</a:t>
            </a:r>
            <a:r>
              <a:rPr lang="en-GB" sz="1600" dirty="0" smtClean="0">
                <a:cs typeface="Arial" pitchFamily="34" charset="0"/>
              </a:rPr>
              <a:t> precedent </a:t>
            </a:r>
            <a:r>
              <a:rPr lang="en-GB" sz="1600" dirty="0" err="1" smtClean="0">
                <a:cs typeface="Arial" pitchFamily="34" charset="0"/>
              </a:rPr>
              <a:t>consta</a:t>
            </a:r>
            <a:r>
              <a:rPr lang="en-GB" sz="1600" dirty="0" smtClean="0">
                <a:cs typeface="Arial" pitchFamily="34" charset="0"/>
              </a:rPr>
              <a:t> in </a:t>
            </a:r>
            <a:r>
              <a:rPr lang="en-GB" sz="1600" dirty="0" err="1" smtClean="0">
                <a:cs typeface="Arial" pitchFamily="34" charset="0"/>
              </a:rPr>
              <a:t>doua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blocuri</a:t>
            </a:r>
            <a:r>
              <a:rPr lang="en-GB" sz="1600" dirty="0" smtClean="0">
                <a:cs typeface="Arial" pitchFamily="34" charset="0"/>
              </a:rPr>
              <a:t> de </a:t>
            </a:r>
            <a:r>
              <a:rPr lang="en-GB" sz="1600" dirty="0" err="1" smtClean="0">
                <a:cs typeface="Arial" pitchFamily="34" charset="0"/>
              </a:rPr>
              <a:t>interogare</a:t>
            </a:r>
            <a:r>
              <a:rPr lang="en-GB" sz="1600" dirty="0" smtClean="0">
                <a:cs typeface="Arial" pitchFamily="34" charset="0"/>
              </a:rPr>
              <a:t> – </a:t>
            </a:r>
            <a:r>
              <a:rPr lang="en-GB" sz="1600" dirty="0" err="1" smtClean="0">
                <a:cs typeface="Arial" pitchFamily="34" charset="0"/>
              </a:rPr>
              <a:t>interogarea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principala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interogarea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interioara</a:t>
            </a:r>
            <a:r>
              <a:rPr lang="en-GB" sz="1600" dirty="0" smtClean="0">
                <a:cs typeface="Arial" pitchFamily="34" charset="0"/>
              </a:rPr>
              <a:t>. Este </a:t>
            </a:r>
            <a:r>
              <a:rPr lang="en-GB" sz="1600" dirty="0" err="1" smtClean="0">
                <a:cs typeface="Arial" pitchFamily="34" charset="0"/>
              </a:rPr>
              <a:t>executata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mai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intai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interogarea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interioara</a:t>
            </a:r>
            <a:r>
              <a:rPr lang="en-GB" sz="1600" dirty="0" smtClean="0">
                <a:cs typeface="Arial" pitchFamily="34" charset="0"/>
              </a:rPr>
              <a:t>, care produce un </a:t>
            </a:r>
            <a:r>
              <a:rPr lang="en-GB" sz="1600" dirty="0" err="1" smtClean="0">
                <a:cs typeface="Arial" pitchFamily="34" charset="0"/>
              </a:rPr>
              <a:t>rezultat</a:t>
            </a:r>
            <a:r>
              <a:rPr lang="en-GB" sz="1600" dirty="0" smtClean="0">
                <a:cs typeface="Arial" pitchFamily="34" charset="0"/>
              </a:rPr>
              <a:t>. </a:t>
            </a:r>
            <a:r>
              <a:rPr lang="en-GB" sz="1600" dirty="0" err="1" smtClean="0">
                <a:cs typeface="Arial" pitchFamily="34" charset="0"/>
              </a:rPr>
              <a:t>Blocul</a:t>
            </a:r>
            <a:r>
              <a:rPr lang="en-GB" sz="1600" dirty="0" smtClean="0">
                <a:cs typeface="Arial" pitchFamily="34" charset="0"/>
              </a:rPr>
              <a:t> principal de </a:t>
            </a:r>
            <a:r>
              <a:rPr lang="en-GB" sz="1600" dirty="0" err="1" smtClean="0">
                <a:cs typeface="Arial" pitchFamily="34" charset="0"/>
              </a:rPr>
              <a:t>interogare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este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apoi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procesat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utilizeaza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valorile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intoarse</a:t>
            </a:r>
            <a:r>
              <a:rPr lang="en-GB" sz="1600" dirty="0" smtClean="0">
                <a:cs typeface="Arial" pitchFamily="34" charset="0"/>
              </a:rPr>
              <a:t> de </a:t>
            </a:r>
            <a:r>
              <a:rPr lang="en-GB" sz="1600" dirty="0" err="1" smtClean="0">
                <a:cs typeface="Arial" pitchFamily="34" charset="0"/>
              </a:rPr>
              <a:t>interogarea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interioara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pentru</a:t>
            </a:r>
            <a:r>
              <a:rPr lang="en-GB" sz="1600" dirty="0" smtClean="0">
                <a:cs typeface="Arial" pitchFamily="34" charset="0"/>
              </a:rPr>
              <a:t> a </a:t>
            </a:r>
            <a:r>
              <a:rPr lang="en-GB" sz="1600" dirty="0" err="1" smtClean="0">
                <a:cs typeface="Arial" pitchFamily="34" charset="0"/>
              </a:rPr>
              <a:t>completa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conditia</a:t>
            </a:r>
            <a:r>
              <a:rPr lang="en-GB" sz="1600" dirty="0" smtClean="0">
                <a:cs typeface="Arial" pitchFamily="34" charset="0"/>
              </a:rPr>
              <a:t> de </a:t>
            </a:r>
            <a:r>
              <a:rPr lang="en-GB" sz="1600" dirty="0" err="1" smtClean="0">
                <a:cs typeface="Arial" pitchFamily="34" charset="0"/>
              </a:rPr>
              <a:t>cautare</a:t>
            </a:r>
            <a:r>
              <a:rPr lang="en-GB" sz="1600" dirty="0" smtClean="0">
                <a:cs typeface="Arial" pitchFamily="34" charset="0"/>
              </a:rPr>
              <a:t>.</a:t>
            </a:r>
            <a:endParaRPr lang="en-US" sz="1600" dirty="0" smtClean="0">
              <a:cs typeface="Arial" pitchFamily="34" charset="0"/>
            </a:endParaRPr>
          </a:p>
          <a:p>
            <a:r>
              <a:rPr lang="en-GB" sz="1600" dirty="0" smtClean="0">
                <a:cs typeface="Arial" pitchFamily="34" charset="0"/>
              </a:rPr>
              <a:t> </a:t>
            </a:r>
            <a:endParaRPr lang="en-US" sz="1600" dirty="0" smtClean="0">
              <a:cs typeface="Arial" pitchFamily="34" charset="0"/>
            </a:endParaRPr>
          </a:p>
          <a:p>
            <a:r>
              <a:rPr lang="en-GB" sz="1600" dirty="0" smtClean="0">
                <a:cs typeface="Arial" pitchFamily="34" charset="0"/>
              </a:rPr>
              <a:t>	In </a:t>
            </a:r>
            <a:r>
              <a:rPr lang="en-GB" sz="1600" dirty="0" err="1" smtClean="0">
                <a:cs typeface="Arial" pitchFamily="34" charset="0"/>
              </a:rPr>
              <a:t>exemplul</a:t>
            </a:r>
            <a:r>
              <a:rPr lang="en-GB" sz="1600" dirty="0" smtClean="0">
                <a:cs typeface="Arial" pitchFamily="34" charset="0"/>
              </a:rPr>
              <a:t> de </a:t>
            </a:r>
            <a:r>
              <a:rPr lang="en-GB" sz="1600" dirty="0" err="1" smtClean="0">
                <a:cs typeface="Arial" pitchFamily="34" charset="0"/>
              </a:rPr>
              <a:t>mai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sus</a:t>
            </a:r>
            <a:r>
              <a:rPr lang="en-GB" sz="1600" dirty="0" smtClean="0">
                <a:cs typeface="Arial" pitchFamily="34" charset="0"/>
              </a:rPr>
              <a:t>, </a:t>
            </a:r>
            <a:r>
              <a:rPr lang="en-GB" sz="1600" dirty="0" err="1" smtClean="0">
                <a:cs typeface="Arial" pitchFamily="34" charset="0"/>
              </a:rPr>
              <a:t>subinterogarea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intoarce</a:t>
            </a:r>
            <a:r>
              <a:rPr lang="en-GB" sz="1600" dirty="0" smtClean="0">
                <a:cs typeface="Arial" pitchFamily="34" charset="0"/>
              </a:rPr>
              <a:t> o </a:t>
            </a:r>
            <a:r>
              <a:rPr lang="en-GB" sz="1600" dirty="0" err="1" smtClean="0">
                <a:cs typeface="Arial" pitchFamily="34" charset="0"/>
              </a:rPr>
              <a:t>valoare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unica</a:t>
            </a:r>
            <a:r>
              <a:rPr lang="en-GB" sz="1600" dirty="0" smtClean="0">
                <a:cs typeface="Arial" pitchFamily="34" charset="0"/>
              </a:rPr>
              <a:t> ca </a:t>
            </a:r>
            <a:r>
              <a:rPr lang="en-GB" sz="1600" dirty="0" err="1" smtClean="0">
                <a:cs typeface="Arial" pitchFamily="34" charset="0"/>
              </a:rPr>
              <a:t>rezultat</a:t>
            </a:r>
            <a:r>
              <a:rPr lang="en-GB" sz="1600" dirty="0" smtClean="0">
                <a:cs typeface="Arial" pitchFamily="34" charset="0"/>
              </a:rPr>
              <a:t>, din </a:t>
            </a:r>
            <a:r>
              <a:rPr lang="en-GB" sz="1600" dirty="0" err="1" smtClean="0">
                <a:cs typeface="Arial" pitchFamily="34" charset="0"/>
              </a:rPr>
              <a:t>acest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motiv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numindu</a:t>
            </a:r>
            <a:r>
              <a:rPr lang="en-GB" sz="1600" dirty="0" smtClean="0">
                <a:cs typeface="Arial" pitchFamily="34" charset="0"/>
              </a:rPr>
              <a:t>-se </a:t>
            </a:r>
            <a:r>
              <a:rPr lang="en-GB" sz="1600" dirty="0" err="1" smtClean="0">
                <a:cs typeface="Arial" pitchFamily="34" charset="0"/>
              </a:rPr>
              <a:t>subinterogare</a:t>
            </a:r>
            <a:r>
              <a:rPr lang="en-GB" sz="1600" dirty="0" smtClean="0">
                <a:cs typeface="Arial" pitchFamily="34" charset="0"/>
              </a:rPr>
              <a:t> rand </a:t>
            </a:r>
            <a:r>
              <a:rPr lang="en-GB" sz="1600" dirty="0" err="1" smtClean="0">
                <a:cs typeface="Arial" pitchFamily="34" charset="0"/>
              </a:rPr>
              <a:t>unic</a:t>
            </a:r>
            <a:r>
              <a:rPr lang="en-GB" sz="1600" dirty="0" smtClean="0">
                <a:cs typeface="Arial" pitchFamily="34" charset="0"/>
              </a:rPr>
              <a:t>. </a:t>
            </a:r>
            <a:r>
              <a:rPr lang="en-GB" sz="1600" dirty="0" err="1" smtClean="0">
                <a:cs typeface="Arial" pitchFamily="34" charset="0"/>
              </a:rPr>
              <a:t>Cand</a:t>
            </a:r>
            <a:r>
              <a:rPr lang="en-GB" sz="1600" dirty="0" smtClean="0">
                <a:cs typeface="Arial" pitchFamily="34" charset="0"/>
              </a:rPr>
              <a:t> o </a:t>
            </a:r>
            <a:r>
              <a:rPr lang="en-GB" sz="1600" dirty="0" err="1" smtClean="0">
                <a:cs typeface="Arial" pitchFamily="34" charset="0"/>
              </a:rPr>
              <a:t>subinterogare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intoarce</a:t>
            </a:r>
            <a:r>
              <a:rPr lang="en-GB" sz="1600" dirty="0" smtClean="0">
                <a:cs typeface="Arial" pitchFamily="34" charset="0"/>
              </a:rPr>
              <a:t> un </a:t>
            </a:r>
            <a:r>
              <a:rPr lang="en-GB" sz="1600" dirty="0" err="1" smtClean="0">
                <a:cs typeface="Arial" pitchFamily="34" charset="0"/>
              </a:rPr>
              <a:t>singur</a:t>
            </a:r>
            <a:r>
              <a:rPr lang="en-GB" sz="1600" dirty="0" smtClean="0">
                <a:cs typeface="Arial" pitchFamily="34" charset="0"/>
              </a:rPr>
              <a:t> rand, </a:t>
            </a:r>
            <a:r>
              <a:rPr lang="en-GB" sz="1600" dirty="0" err="1" smtClean="0">
                <a:cs typeface="Arial" pitchFamily="34" charset="0"/>
              </a:rPr>
              <a:t>trebuie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utilizate</a:t>
            </a:r>
            <a:r>
              <a:rPr lang="en-GB" sz="1600" dirty="0" smtClean="0">
                <a:cs typeface="Arial" pitchFamily="34" charset="0"/>
              </a:rPr>
              <a:t> o </a:t>
            </a:r>
            <a:r>
              <a:rPr lang="en-GB" sz="1600" dirty="0" err="1" smtClean="0">
                <a:cs typeface="Arial" pitchFamily="34" charset="0"/>
              </a:rPr>
              <a:t>comparare</a:t>
            </a:r>
            <a:r>
              <a:rPr lang="en-GB" sz="1600" dirty="0" smtClean="0">
                <a:cs typeface="Arial" pitchFamily="34" charset="0"/>
              </a:rPr>
              <a:t> rand </a:t>
            </a:r>
            <a:r>
              <a:rPr lang="en-GB" sz="1600" dirty="0" err="1" smtClean="0">
                <a:cs typeface="Arial" pitchFamily="34" charset="0"/>
              </a:rPr>
              <a:t>unic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sau</a:t>
            </a:r>
            <a:r>
              <a:rPr lang="en-GB" sz="1600" dirty="0" smtClean="0">
                <a:cs typeface="Arial" pitchFamily="34" charset="0"/>
              </a:rPr>
              <a:t> operator logic cum </a:t>
            </a:r>
            <a:r>
              <a:rPr lang="en-GB" sz="1600" dirty="0" err="1" smtClean="0">
                <a:cs typeface="Arial" pitchFamily="34" charset="0"/>
              </a:rPr>
              <a:t>ar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fi</a:t>
            </a:r>
            <a:r>
              <a:rPr lang="en-GB" sz="1600" dirty="0" smtClean="0">
                <a:cs typeface="Arial" pitchFamily="34" charset="0"/>
              </a:rPr>
              <a:t>:  =  </a:t>
            </a:r>
            <a:r>
              <a:rPr lang="en-GB" sz="1600" dirty="0" err="1" smtClean="0">
                <a:cs typeface="Arial" pitchFamily="34" charset="0"/>
              </a:rPr>
              <a:t>sau</a:t>
            </a:r>
            <a:r>
              <a:rPr lang="en-GB" sz="1600" dirty="0" smtClean="0">
                <a:cs typeface="Arial" pitchFamily="34" charset="0"/>
              </a:rPr>
              <a:t>  &gt;  </a:t>
            </a:r>
            <a:r>
              <a:rPr lang="en-GB" sz="1600" dirty="0" err="1" smtClean="0">
                <a:cs typeface="Arial" pitchFamily="34" charset="0"/>
              </a:rPr>
              <a:t>sau</a:t>
            </a:r>
            <a:r>
              <a:rPr lang="en-GB" sz="1600" dirty="0" smtClean="0">
                <a:cs typeface="Arial" pitchFamily="34" charset="0"/>
              </a:rPr>
              <a:t>  &lt;  </a:t>
            </a:r>
            <a:r>
              <a:rPr lang="en-GB" sz="1600" dirty="0" err="1" smtClean="0">
                <a:cs typeface="Arial" pitchFamily="34" charset="0"/>
              </a:rPr>
              <a:t>sau</a:t>
            </a:r>
            <a:r>
              <a:rPr lang="en-GB" sz="1600" dirty="0" smtClean="0">
                <a:cs typeface="Arial" pitchFamily="34" charset="0"/>
              </a:rPr>
              <a:t>  &gt;=  </a:t>
            </a:r>
            <a:r>
              <a:rPr lang="en-GB" sz="1600" dirty="0" err="1" smtClean="0">
                <a:cs typeface="Arial" pitchFamily="34" charset="0"/>
              </a:rPr>
              <a:t>sau</a:t>
            </a:r>
            <a:r>
              <a:rPr lang="en-GB" sz="1600" dirty="0" smtClean="0">
                <a:cs typeface="Arial" pitchFamily="34" charset="0"/>
              </a:rPr>
              <a:t>  &lt;= </a:t>
            </a:r>
            <a:r>
              <a:rPr lang="en-GB" sz="1600" dirty="0" err="1" smtClean="0">
                <a:cs typeface="Arial" pitchFamily="34" charset="0"/>
              </a:rPr>
              <a:t>sau</a:t>
            </a:r>
            <a:r>
              <a:rPr lang="en-GB" sz="1600" dirty="0" smtClean="0">
                <a:cs typeface="Arial" pitchFamily="34" charset="0"/>
              </a:rPr>
              <a:t> like.</a:t>
            </a:r>
            <a:endParaRPr lang="en-US" sz="1600" dirty="0" smtClean="0">
              <a:cs typeface="Arial" pitchFamily="34" charset="0"/>
            </a:endParaRPr>
          </a:p>
          <a:p>
            <a:endParaRPr lang="en-GB" sz="12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US" sz="1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10. </a:t>
            </a:r>
            <a:r>
              <a:rPr lang="en-US" dirty="0" err="1" smtClean="0"/>
              <a:t>Subselecturile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7924800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1" dirty="0" err="1" smtClean="0">
                <a:cs typeface="Arial" pitchFamily="34" charset="0"/>
              </a:rPr>
              <a:t>Subinterogari</a:t>
            </a:r>
            <a:r>
              <a:rPr lang="en-GB" sz="1600" b="1" i="1" dirty="0" smtClean="0">
                <a:cs typeface="Arial" pitchFamily="34" charset="0"/>
              </a:rPr>
              <a:t> care </a:t>
            </a:r>
            <a:r>
              <a:rPr lang="en-GB" sz="1600" b="1" i="1" dirty="0" err="1" smtClean="0">
                <a:cs typeface="Arial" pitchFamily="34" charset="0"/>
              </a:rPr>
              <a:t>intorc</a:t>
            </a:r>
            <a:r>
              <a:rPr lang="en-GB" sz="1600" b="1" i="1" dirty="0" smtClean="0">
                <a:cs typeface="Arial" pitchFamily="34" charset="0"/>
              </a:rPr>
              <a:t> </a:t>
            </a:r>
            <a:r>
              <a:rPr lang="en-GB" sz="1600" b="1" i="1" dirty="0" err="1" smtClean="0">
                <a:cs typeface="Arial" pitchFamily="34" charset="0"/>
              </a:rPr>
              <a:t>mai</a:t>
            </a:r>
            <a:r>
              <a:rPr lang="en-GB" sz="1600" b="1" i="1" dirty="0" smtClean="0">
                <a:cs typeface="Arial" pitchFamily="34" charset="0"/>
              </a:rPr>
              <a:t> </a:t>
            </a:r>
            <a:r>
              <a:rPr lang="en-GB" sz="1600" b="1" i="1" dirty="0" err="1" smtClean="0">
                <a:cs typeface="Arial" pitchFamily="34" charset="0"/>
              </a:rPr>
              <a:t>mult</a:t>
            </a:r>
            <a:r>
              <a:rPr lang="en-GB" sz="1600" b="1" i="1" dirty="0" smtClean="0">
                <a:cs typeface="Arial" pitchFamily="34" charset="0"/>
              </a:rPr>
              <a:t> de un rand</a:t>
            </a:r>
            <a:endParaRPr lang="en-US" sz="1600" b="1" i="1" dirty="0" smtClean="0">
              <a:cs typeface="Arial" pitchFamily="34" charset="0"/>
            </a:endParaRPr>
          </a:p>
          <a:p>
            <a:r>
              <a:rPr lang="en-GB" sz="1600" dirty="0" smtClean="0">
                <a:cs typeface="Arial" pitchFamily="34" charset="0"/>
              </a:rPr>
              <a:t> 	</a:t>
            </a:r>
            <a:r>
              <a:rPr lang="en-GB" sz="1600" dirty="0" err="1" smtClean="0">
                <a:cs typeface="Arial" pitchFamily="34" charset="0"/>
              </a:rPr>
              <a:t>Urmatoarea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interogare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incearca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gaseasca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salariatii</a:t>
            </a:r>
            <a:r>
              <a:rPr lang="en-GB" sz="1600" dirty="0" smtClean="0">
                <a:cs typeface="Arial" pitchFamily="34" charset="0"/>
              </a:rPr>
              <a:t> care </a:t>
            </a:r>
            <a:r>
              <a:rPr lang="en-GB" sz="1600" dirty="0" err="1" smtClean="0">
                <a:cs typeface="Arial" pitchFamily="34" charset="0"/>
              </a:rPr>
              <a:t>castiga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cel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mai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mic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salariu</a:t>
            </a:r>
            <a:r>
              <a:rPr lang="en-GB" sz="1600" dirty="0" smtClean="0">
                <a:cs typeface="Arial" pitchFamily="34" charset="0"/>
              </a:rPr>
              <a:t> in </a:t>
            </a:r>
            <a:r>
              <a:rPr lang="en-GB" sz="1600" dirty="0" err="1" smtClean="0">
                <a:cs typeface="Arial" pitchFamily="34" charset="0"/>
              </a:rPr>
              <a:t>fiecare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departament</a:t>
            </a:r>
            <a:r>
              <a:rPr lang="en-GB" sz="1600" dirty="0" smtClean="0">
                <a:cs typeface="Arial" pitchFamily="34" charset="0"/>
              </a:rPr>
              <a:t>.</a:t>
            </a:r>
            <a:endParaRPr lang="en-US" sz="1600" dirty="0" smtClean="0">
              <a:cs typeface="Arial" pitchFamily="34" charset="0"/>
            </a:endParaRPr>
          </a:p>
          <a:p>
            <a:r>
              <a:rPr lang="en-GB" sz="1200" dirty="0" smtClean="0">
                <a:cs typeface="Arial" pitchFamily="34" charset="0"/>
              </a:rPr>
              <a:t> </a:t>
            </a:r>
            <a:endParaRPr lang="en-US" sz="1200" dirty="0" smtClean="0">
              <a:cs typeface="Arial" pitchFamily="34" charset="0"/>
            </a:endParaRPr>
          </a:p>
          <a:p>
            <a:r>
              <a:rPr lang="en-GB" sz="1200" dirty="0" smtClean="0">
                <a:cs typeface="Arial" pitchFamily="34" charset="0"/>
              </a:rPr>
              <a:t>SQL&gt; </a:t>
            </a:r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SELECT FIRST_NAME, SALARY, DEPARTMENT_ID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FROM EMPLOYEES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WHERE	SALARY IN (SELECT MIN(SALARY)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	   FROM EMPLOYEES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	   GROUP BY DEPARTMENT_ID);</a:t>
            </a:r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 </a:t>
            </a:r>
            <a:endParaRPr lang="en-US" sz="1200" dirty="0" smtClean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	FIRST_NAME	SALARY		DEPARTMENT_ID</a:t>
            </a:r>
            <a:endParaRPr lang="en-US" sz="1200" dirty="0" smtClean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	––––––––––--	–––––––––		–––––––––---------</a:t>
            </a:r>
            <a:endParaRPr lang="en-US" sz="1200" dirty="0" smtClean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	Pat		6000.00		20</a:t>
            </a:r>
          </a:p>
          <a:p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	Hermann		10000.00		70</a:t>
            </a:r>
          </a:p>
          <a:p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	William		8300.00		110</a:t>
            </a:r>
          </a:p>
          <a:p>
            <a:endParaRPr lang="en-GB" sz="1200" dirty="0" smtClean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GB" sz="1600" dirty="0" smtClean="0">
                <a:cs typeface="Arial" pitchFamily="34" charset="0"/>
              </a:rPr>
              <a:t>	De </a:t>
            </a:r>
            <a:r>
              <a:rPr lang="en-GB" sz="1600" dirty="0" err="1" smtClean="0">
                <a:cs typeface="Arial" pitchFamily="34" charset="0"/>
              </a:rPr>
              <a:t>notat</a:t>
            </a:r>
            <a:r>
              <a:rPr lang="en-GB" sz="1600" dirty="0" smtClean="0">
                <a:cs typeface="Arial" pitchFamily="34" charset="0"/>
              </a:rPr>
              <a:t> ca </a:t>
            </a:r>
            <a:r>
              <a:rPr lang="en-GB" sz="1600" dirty="0" err="1" smtClean="0">
                <a:cs typeface="Arial" pitchFamily="34" charset="0"/>
              </a:rPr>
              <a:t>interogarea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interioara</a:t>
            </a:r>
            <a:r>
              <a:rPr lang="en-GB" sz="1600" dirty="0" smtClean="0">
                <a:cs typeface="Arial" pitchFamily="34" charset="0"/>
              </a:rPr>
              <a:t> are o </a:t>
            </a:r>
            <a:r>
              <a:rPr lang="en-GB" sz="1600" dirty="0" err="1" smtClean="0">
                <a:cs typeface="Arial" pitchFamily="34" charset="0"/>
              </a:rPr>
              <a:t>clauza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b="1" dirty="0" smtClean="0">
                <a:solidFill>
                  <a:schemeClr val="tx2"/>
                </a:solidFill>
                <a:cs typeface="Arial" pitchFamily="34" charset="0"/>
              </a:rPr>
              <a:t>GROUP BY</a:t>
            </a:r>
            <a:r>
              <a:rPr lang="en-GB" sz="1600" dirty="0" smtClean="0">
                <a:cs typeface="Arial" pitchFamily="34" charset="0"/>
              </a:rPr>
              <a:t>. </a:t>
            </a:r>
            <a:r>
              <a:rPr lang="en-GB" sz="1600" dirty="0" err="1" smtClean="0">
                <a:cs typeface="Arial" pitchFamily="34" charset="0"/>
              </a:rPr>
              <a:t>Aceasta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inseamna</a:t>
            </a:r>
            <a:r>
              <a:rPr lang="en-GB" sz="1600" dirty="0" smtClean="0">
                <a:cs typeface="Arial" pitchFamily="34" charset="0"/>
              </a:rPr>
              <a:t> ca </a:t>
            </a:r>
            <a:r>
              <a:rPr lang="en-GB" sz="1600" dirty="0" err="1" smtClean="0">
                <a:cs typeface="Arial" pitchFamily="34" charset="0"/>
              </a:rPr>
              <a:t>poate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intoarce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mai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mult</a:t>
            </a:r>
            <a:r>
              <a:rPr lang="en-GB" sz="1600" dirty="0" smtClean="0">
                <a:cs typeface="Arial" pitchFamily="34" charset="0"/>
              </a:rPr>
              <a:t> de o </a:t>
            </a:r>
            <a:r>
              <a:rPr lang="en-GB" sz="1600" dirty="0" err="1" smtClean="0">
                <a:cs typeface="Arial" pitchFamily="34" charset="0"/>
              </a:rPr>
              <a:t>valoare</a:t>
            </a:r>
            <a:r>
              <a:rPr lang="en-GB" sz="1600" dirty="0" smtClean="0">
                <a:cs typeface="Arial" pitchFamily="34" charset="0"/>
              </a:rPr>
              <a:t>. In </a:t>
            </a:r>
            <a:r>
              <a:rPr lang="en-GB" sz="1600" dirty="0" err="1" smtClean="0">
                <a:cs typeface="Arial" pitchFamily="34" charset="0"/>
              </a:rPr>
              <a:t>acest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caz</a:t>
            </a:r>
            <a:r>
              <a:rPr lang="en-GB" sz="1600" dirty="0" smtClean="0">
                <a:cs typeface="Arial" pitchFamily="34" charset="0"/>
              </a:rPr>
              <a:t> e </a:t>
            </a:r>
            <a:r>
              <a:rPr lang="en-GB" sz="1600" dirty="0" err="1" smtClean="0">
                <a:cs typeface="Arial" pitchFamily="34" charset="0"/>
              </a:rPr>
              <a:t>necesar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</a:t>
            </a:r>
            <a:r>
              <a:rPr lang="en-GB" sz="1600" dirty="0" smtClean="0">
                <a:cs typeface="Arial" pitchFamily="34" charset="0"/>
              </a:rPr>
              <a:t> se </a:t>
            </a:r>
            <a:r>
              <a:rPr lang="en-GB" sz="1600" dirty="0" err="1" smtClean="0">
                <a:cs typeface="Arial" pitchFamily="34" charset="0"/>
              </a:rPr>
              <a:t>utilizeze</a:t>
            </a:r>
            <a:r>
              <a:rPr lang="en-GB" sz="1600" dirty="0" smtClean="0">
                <a:cs typeface="Arial" pitchFamily="34" charset="0"/>
              </a:rPr>
              <a:t> un operator de </a:t>
            </a:r>
            <a:r>
              <a:rPr lang="en-GB" sz="1600" dirty="0" err="1" smtClean="0">
                <a:cs typeface="Arial" pitchFamily="34" charset="0"/>
              </a:rPr>
              <a:t>comparare</a:t>
            </a:r>
            <a:r>
              <a:rPr lang="en-GB" sz="1600" dirty="0" smtClean="0">
                <a:cs typeface="Arial" pitchFamily="34" charset="0"/>
              </a:rPr>
              <a:t> multi-rand. </a:t>
            </a:r>
            <a:r>
              <a:rPr lang="en-GB" sz="1600" dirty="0" err="1" smtClean="0">
                <a:cs typeface="Arial" pitchFamily="34" charset="0"/>
              </a:rPr>
              <a:t>Operatorul</a:t>
            </a:r>
            <a:r>
              <a:rPr lang="en-GB" sz="1600" dirty="0" smtClean="0">
                <a:cs typeface="Arial" pitchFamily="34" charset="0"/>
              </a:rPr>
              <a:t> IN </a:t>
            </a:r>
            <a:r>
              <a:rPr lang="en-GB" sz="1600" dirty="0" err="1" smtClean="0">
                <a:cs typeface="Arial" pitchFamily="34" charset="0"/>
              </a:rPr>
              <a:t>poate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fi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utilizat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deoarece</a:t>
            </a:r>
            <a:r>
              <a:rPr lang="en-GB" sz="1600" dirty="0" smtClean="0">
                <a:cs typeface="Arial" pitchFamily="34" charset="0"/>
              </a:rPr>
              <a:t> el </a:t>
            </a:r>
            <a:r>
              <a:rPr lang="en-GB" sz="1600" dirty="0" err="1" smtClean="0">
                <a:cs typeface="Arial" pitchFamily="34" charset="0"/>
              </a:rPr>
              <a:t>presupune</a:t>
            </a:r>
            <a:r>
              <a:rPr lang="en-GB" sz="1600" dirty="0" smtClean="0">
                <a:cs typeface="Arial" pitchFamily="34" charset="0"/>
              </a:rPr>
              <a:t> o </a:t>
            </a:r>
            <a:r>
              <a:rPr lang="en-GB" sz="1600" dirty="0" err="1" smtClean="0">
                <a:cs typeface="Arial" pitchFamily="34" charset="0"/>
              </a:rPr>
              <a:t>lista</a:t>
            </a:r>
            <a:r>
              <a:rPr lang="en-GB" sz="1600" dirty="0" smtClean="0">
                <a:cs typeface="Arial" pitchFamily="34" charset="0"/>
              </a:rPr>
              <a:t> de </a:t>
            </a:r>
            <a:r>
              <a:rPr lang="en-GB" sz="1600" dirty="0" err="1" smtClean="0">
                <a:cs typeface="Arial" pitchFamily="34" charset="0"/>
              </a:rPr>
              <a:t>valori</a:t>
            </a:r>
            <a:r>
              <a:rPr lang="en-GB" sz="1600" dirty="0" smtClean="0">
                <a:cs typeface="Arial" pitchFamily="34" charset="0"/>
              </a:rPr>
              <a:t>.</a:t>
            </a:r>
          </a:p>
          <a:p>
            <a:endParaRPr lang="en-GB" sz="1600" dirty="0" smtClean="0">
              <a:cs typeface="Arial" pitchFamily="34" charset="0"/>
            </a:endParaRPr>
          </a:p>
          <a:p>
            <a:r>
              <a:rPr lang="en-GB" sz="1600" dirty="0" smtClean="0">
                <a:cs typeface="Arial" pitchFamily="34" charset="0"/>
              </a:rPr>
              <a:t>	</a:t>
            </a:r>
            <a:r>
              <a:rPr lang="en-GB" sz="1600" dirty="0" err="1" smtClean="0">
                <a:cs typeface="Arial" pitchFamily="34" charset="0"/>
              </a:rPr>
              <a:t>Rezultatul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obtinut</a:t>
            </a:r>
            <a:r>
              <a:rPr lang="en-GB" sz="1600" dirty="0" smtClean="0">
                <a:cs typeface="Arial" pitchFamily="34" charset="0"/>
              </a:rPr>
              <a:t> nu </a:t>
            </a:r>
            <a:r>
              <a:rPr lang="en-GB" sz="1600" dirty="0" err="1" smtClean="0">
                <a:cs typeface="Arial" pitchFamily="34" charset="0"/>
              </a:rPr>
              <a:t>arata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departamentul</a:t>
            </a:r>
            <a:r>
              <a:rPr lang="en-GB" sz="1600" dirty="0" smtClean="0">
                <a:cs typeface="Arial" pitchFamily="34" charset="0"/>
              </a:rPr>
              <a:t> in care </a:t>
            </a:r>
            <a:r>
              <a:rPr lang="en-GB" sz="1600" dirty="0" err="1" smtClean="0">
                <a:cs typeface="Arial" pitchFamily="34" charset="0"/>
              </a:rPr>
              <a:t>lucreaza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salariatii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obtinuti</a:t>
            </a:r>
            <a:r>
              <a:rPr lang="en-GB" sz="1600" dirty="0" smtClean="0">
                <a:cs typeface="Arial" pitchFamily="34" charset="0"/>
              </a:rPr>
              <a:t>. In plus, </a:t>
            </a:r>
            <a:r>
              <a:rPr lang="en-GB" sz="1600" dirty="0" err="1" smtClean="0">
                <a:cs typeface="Arial" pitchFamily="34" charset="0"/>
              </a:rPr>
              <a:t>deoarece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comparam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numai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valorile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salariilor</a:t>
            </a:r>
            <a:r>
              <a:rPr lang="en-GB" sz="1600" dirty="0" smtClean="0">
                <a:cs typeface="Arial" pitchFamily="34" charset="0"/>
              </a:rPr>
              <a:t>, </a:t>
            </a:r>
            <a:r>
              <a:rPr lang="en-GB" sz="1600" dirty="0" err="1" smtClean="0">
                <a:cs typeface="Arial" pitchFamily="34" charset="0"/>
              </a:rPr>
              <a:t>interogarea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interioara</a:t>
            </a:r>
            <a:r>
              <a:rPr lang="en-GB" sz="1600" dirty="0" smtClean="0">
                <a:cs typeface="Arial" pitchFamily="34" charset="0"/>
              </a:rPr>
              <a:t> nu </a:t>
            </a:r>
            <a:r>
              <a:rPr lang="en-GB" sz="1600" dirty="0" err="1" smtClean="0">
                <a:cs typeface="Arial" pitchFamily="34" charset="0"/>
              </a:rPr>
              <a:t>poate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returna</a:t>
            </a:r>
            <a:r>
              <a:rPr lang="en-GB" sz="1600" dirty="0" smtClean="0">
                <a:cs typeface="Arial" pitchFamily="34" charset="0"/>
              </a:rPr>
              <a:t> o </a:t>
            </a:r>
            <a:r>
              <a:rPr lang="en-GB" sz="1600" dirty="0" err="1" smtClean="0">
                <a:cs typeface="Arial" pitchFamily="34" charset="0"/>
              </a:rPr>
              <a:t>singura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valoare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deoarece</a:t>
            </a:r>
            <a:r>
              <a:rPr lang="en-GB" sz="1600" dirty="0" smtClean="0">
                <a:cs typeface="Arial" pitchFamily="34" charset="0"/>
              </a:rPr>
              <a:t> ea </a:t>
            </a:r>
            <a:r>
              <a:rPr lang="en-GB" sz="1600" dirty="0" err="1" smtClean="0">
                <a:cs typeface="Arial" pitchFamily="34" charset="0"/>
              </a:rPr>
              <a:t>cauta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salariul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cel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mai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scazut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pentru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unul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dintre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departamente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si</a:t>
            </a:r>
            <a:r>
              <a:rPr lang="en-GB" sz="1600" dirty="0" smtClean="0">
                <a:cs typeface="Arial" pitchFamily="34" charset="0"/>
              </a:rPr>
              <a:t> nu </a:t>
            </a:r>
            <a:r>
              <a:rPr lang="en-GB" sz="1600" dirty="0" err="1" smtClean="0">
                <a:cs typeface="Arial" pitchFamily="34" charset="0"/>
              </a:rPr>
              <a:t>neaparat</a:t>
            </a:r>
            <a:r>
              <a:rPr lang="en-GB" sz="1600" dirty="0" smtClean="0">
                <a:cs typeface="Arial" pitchFamily="34" charset="0"/>
              </a:rPr>
              <a:t>  </a:t>
            </a:r>
            <a:r>
              <a:rPr lang="en-GB" sz="1600" dirty="0" err="1" smtClean="0">
                <a:cs typeface="Arial" pitchFamily="34" charset="0"/>
              </a:rPr>
              <a:t>departamentul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salariatului</a:t>
            </a:r>
            <a:r>
              <a:rPr lang="en-GB" sz="1600" dirty="0" smtClean="0">
                <a:cs typeface="Arial" pitchFamily="34" charset="0"/>
              </a:rPr>
              <a:t>. </a:t>
            </a:r>
            <a:endParaRPr lang="en-US" sz="1600" dirty="0" smtClean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10. </a:t>
            </a:r>
            <a:r>
              <a:rPr lang="en-US" dirty="0" err="1" smtClean="0"/>
              <a:t>Subselecturile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664017"/>
            <a:ext cx="75438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tx2"/>
                </a:solidFill>
              </a:rPr>
              <a:t>SQL&gt; </a:t>
            </a:r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SELECT FIRST_NAME, SALARY, DEPARTMENT_ID</a:t>
            </a:r>
          </a:p>
          <a:p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	FROM EMPLOYEES</a:t>
            </a:r>
          </a:p>
          <a:p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	WHERE (SALARY,DEPARTMENT_ID) </a:t>
            </a:r>
          </a:p>
          <a:p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               IN </a:t>
            </a:r>
          </a:p>
          <a:p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               (SELECT MIN(SALARY),DEPARTMENT_ID</a:t>
            </a:r>
          </a:p>
          <a:p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		FROM EMPLOYEES</a:t>
            </a:r>
          </a:p>
          <a:p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		GROUP BY DEPARTMENT_ID); </a:t>
            </a:r>
          </a:p>
          <a:p>
            <a:r>
              <a:rPr lang="en-GB" sz="2400" dirty="0" smtClean="0">
                <a:solidFill>
                  <a:schemeClr val="tx2"/>
                </a:solidFill>
              </a:rPr>
              <a:t> 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GB" sz="2400" dirty="0" smtClean="0">
                <a:solidFill>
                  <a:schemeClr val="tx2"/>
                </a:solidFill>
              </a:rPr>
              <a:t>	FIRST_NAME	SALARY           DEPARTMENT_ID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GB" sz="2400" dirty="0" smtClean="0">
                <a:solidFill>
                  <a:schemeClr val="tx2"/>
                </a:solidFill>
              </a:rPr>
              <a:t>	–––––––––– 	–––––––––	–––––––––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GB" sz="2400" dirty="0" smtClean="0">
                <a:solidFill>
                  <a:schemeClr val="tx2"/>
                </a:solidFill>
              </a:rPr>
              <a:t>	Luis		6900.00		100</a:t>
            </a:r>
          </a:p>
          <a:p>
            <a:r>
              <a:rPr lang="en-GB" sz="2400" dirty="0" smtClean="0">
                <a:solidFill>
                  <a:schemeClr val="tx2"/>
                </a:solidFill>
              </a:rPr>
              <a:t>	Karen		2500.00		30</a:t>
            </a:r>
          </a:p>
          <a:p>
            <a:r>
              <a:rPr lang="en-GB" sz="2400" dirty="0" smtClean="0">
                <a:solidFill>
                  <a:schemeClr val="tx2"/>
                </a:solidFill>
              </a:rPr>
              <a:t>	Pat		6000.00		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10. </a:t>
            </a:r>
            <a:r>
              <a:rPr lang="en-US" dirty="0" err="1" smtClean="0"/>
              <a:t>Subselecturile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7924800" cy="53245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cs typeface="Arial" pitchFamily="34" charset="0"/>
              </a:rPr>
              <a:t>Astfel</a:t>
            </a:r>
            <a:r>
              <a:rPr lang="en-US" sz="1600" dirty="0" smtClean="0">
                <a:cs typeface="Arial" pitchFamily="34" charset="0"/>
              </a:rPr>
              <a:t>, </a:t>
            </a:r>
            <a:r>
              <a:rPr lang="en-US" sz="1600" dirty="0" err="1" smtClean="0">
                <a:cs typeface="Arial" pitchFamily="34" charset="0"/>
              </a:rPr>
              <a:t>interogarea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ar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trebui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rescrisa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pentru</a:t>
            </a:r>
            <a:r>
              <a:rPr lang="en-US" sz="1600" dirty="0" smtClean="0">
                <a:cs typeface="Arial" pitchFamily="34" charset="0"/>
              </a:rPr>
              <a:t> a </a:t>
            </a:r>
            <a:r>
              <a:rPr lang="en-US" sz="1600" dirty="0" err="1" smtClean="0">
                <a:cs typeface="Arial" pitchFamily="34" charset="0"/>
              </a:rPr>
              <a:t>gasi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combinatia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dintre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salariul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salariatului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si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numarul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departamentului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unde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exista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cel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mai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mic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salariu</a:t>
            </a:r>
            <a:r>
              <a:rPr lang="en-US" sz="1600" dirty="0" smtClean="0">
                <a:cs typeface="Arial" pitchFamily="34" charset="0"/>
              </a:rPr>
              <a:t>.</a:t>
            </a:r>
          </a:p>
          <a:p>
            <a:r>
              <a:rPr lang="en-GB" sz="1600" dirty="0" smtClean="0">
                <a:cs typeface="Arial" pitchFamily="34" charset="0"/>
              </a:rPr>
              <a:t>	</a:t>
            </a:r>
            <a:r>
              <a:rPr lang="en-GB" sz="1600" dirty="0" err="1" smtClean="0">
                <a:cs typeface="Arial" pitchFamily="34" charset="0"/>
              </a:rPr>
              <a:t>Interogarea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urmatoare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gaseste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acei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salariati</a:t>
            </a:r>
            <a:r>
              <a:rPr lang="en-GB" sz="1600" dirty="0" smtClean="0">
                <a:cs typeface="Arial" pitchFamily="34" charset="0"/>
              </a:rPr>
              <a:t> care </a:t>
            </a:r>
            <a:r>
              <a:rPr lang="en-GB" sz="1600" dirty="0" err="1" smtClean="0">
                <a:cs typeface="Arial" pitchFamily="34" charset="0"/>
              </a:rPr>
              <a:t>castiga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cel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mai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mic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salariu</a:t>
            </a:r>
            <a:r>
              <a:rPr lang="en-GB" sz="1600" dirty="0" smtClean="0">
                <a:cs typeface="Arial" pitchFamily="34" charset="0"/>
              </a:rPr>
              <a:t> in </a:t>
            </a:r>
            <a:r>
              <a:rPr lang="en-GB" sz="1600" dirty="0" err="1" smtClean="0">
                <a:cs typeface="Arial" pitchFamily="34" charset="0"/>
              </a:rPr>
              <a:t>departamentele</a:t>
            </a:r>
            <a:r>
              <a:rPr lang="en-GB" sz="1600" dirty="0" smtClean="0">
                <a:cs typeface="Arial" pitchFamily="34" charset="0"/>
              </a:rPr>
              <a:t> </a:t>
            </a:r>
            <a:r>
              <a:rPr lang="en-GB" sz="1600" dirty="0" err="1" smtClean="0">
                <a:cs typeface="Arial" pitchFamily="34" charset="0"/>
              </a:rPr>
              <a:t>lor</a:t>
            </a:r>
            <a:r>
              <a:rPr lang="en-GB" sz="1600" dirty="0" smtClean="0">
                <a:cs typeface="Arial" pitchFamily="34" charset="0"/>
              </a:rPr>
              <a:t>.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SQL&gt; </a:t>
            </a:r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SELECT FIRST_NAME, SALARY, DEPARTMENT_ID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FROM EMPLOYEES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WHERE (SALARY,DEPARTMENT_ID) IN (SELECT MIN(SALARY),DEPARTMENT_ID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		   	FROM EMPLOYEES</a:t>
            </a:r>
          </a:p>
          <a:p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				   	GROUP BY DEPARTMENT_ID); </a:t>
            </a:r>
            <a:r>
              <a:rPr lang="en-GB" sz="1600" dirty="0" smtClean="0">
                <a:solidFill>
                  <a:schemeClr val="tx2"/>
                </a:solidFill>
              </a:rPr>
              <a:t> 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en-GB" sz="1600" dirty="0" smtClean="0">
                <a:solidFill>
                  <a:schemeClr val="tx2"/>
                </a:solidFill>
              </a:rPr>
              <a:t>	FIRST_NAME	SALARY		DEPARTMENT_ID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en-GB" sz="1600" dirty="0" smtClean="0">
                <a:solidFill>
                  <a:schemeClr val="tx2"/>
                </a:solidFill>
              </a:rPr>
              <a:t>	–––––––––– 	–––––––––	–––––––––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en-GB" sz="1600" dirty="0" smtClean="0">
                <a:solidFill>
                  <a:schemeClr val="tx2"/>
                </a:solidFill>
              </a:rPr>
              <a:t>	Luis		6900.00		100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	Karen		2500.00		30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	Pat		6000.00		20</a:t>
            </a:r>
          </a:p>
          <a:p>
            <a:r>
              <a:rPr lang="en-GB" sz="1600" dirty="0" smtClean="0"/>
              <a:t>Nota: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GB" sz="1600" dirty="0" err="1" smtClean="0"/>
              <a:t>Interogarea</a:t>
            </a:r>
            <a:r>
              <a:rPr lang="en-GB" sz="1600" dirty="0" smtClean="0"/>
              <a:t> de </a:t>
            </a:r>
            <a:r>
              <a:rPr lang="en-GB" sz="1600" dirty="0" err="1" smtClean="0"/>
              <a:t>mai</a:t>
            </a:r>
            <a:r>
              <a:rPr lang="en-GB" sz="1600" dirty="0" smtClean="0"/>
              <a:t> </a:t>
            </a:r>
            <a:r>
              <a:rPr lang="en-GB" sz="1600" dirty="0" err="1" smtClean="0"/>
              <a:t>sus</a:t>
            </a:r>
            <a:r>
              <a:rPr lang="en-GB" sz="1600" dirty="0" smtClean="0"/>
              <a:t> </a:t>
            </a:r>
            <a:r>
              <a:rPr lang="en-GB" sz="1600" dirty="0" err="1" smtClean="0"/>
              <a:t>compara</a:t>
            </a:r>
            <a:r>
              <a:rPr lang="en-GB" sz="1600" dirty="0" smtClean="0"/>
              <a:t> o </a:t>
            </a:r>
            <a:r>
              <a:rPr lang="en-GB" sz="1600" dirty="0" err="1" smtClean="0"/>
              <a:t>pereche</a:t>
            </a:r>
            <a:r>
              <a:rPr lang="en-GB" sz="1600" dirty="0" smtClean="0"/>
              <a:t> de </a:t>
            </a:r>
            <a:r>
              <a:rPr lang="en-GB" sz="1600" dirty="0" err="1" smtClean="0"/>
              <a:t>coloane</a:t>
            </a:r>
            <a:r>
              <a:rPr lang="en-GB" sz="1600" dirty="0" smtClean="0"/>
              <a:t>.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De </a:t>
            </a:r>
            <a:r>
              <a:rPr lang="en-GB" sz="1600" dirty="0" err="1" smtClean="0"/>
              <a:t>notat</a:t>
            </a:r>
            <a:r>
              <a:rPr lang="en-GB" sz="1600" dirty="0" smtClean="0"/>
              <a:t> ca </a:t>
            </a:r>
            <a:r>
              <a:rPr lang="en-GB" sz="1600" dirty="0" err="1" smtClean="0"/>
              <a:t>coloanele</a:t>
            </a:r>
            <a:r>
              <a:rPr lang="en-GB" sz="1600" dirty="0" smtClean="0"/>
              <a:t> din </a:t>
            </a:r>
            <a:r>
              <a:rPr lang="en-GB" sz="1600" dirty="0" err="1" smtClean="0"/>
              <a:t>partea</a:t>
            </a:r>
            <a:r>
              <a:rPr lang="en-GB" sz="1600" dirty="0" smtClean="0"/>
              <a:t> </a:t>
            </a:r>
            <a:r>
              <a:rPr lang="en-GB" sz="1600" dirty="0" err="1" smtClean="0"/>
              <a:t>stanga</a:t>
            </a:r>
            <a:r>
              <a:rPr lang="en-GB" sz="1600" dirty="0" smtClean="0"/>
              <a:t> a </a:t>
            </a:r>
            <a:r>
              <a:rPr lang="en-GB" sz="1600" dirty="0" err="1" smtClean="0"/>
              <a:t>conditiei</a:t>
            </a:r>
            <a:r>
              <a:rPr lang="en-GB" sz="1600" dirty="0" smtClean="0"/>
              <a:t> de </a:t>
            </a:r>
            <a:r>
              <a:rPr lang="en-GB" sz="1600" dirty="0" err="1" smtClean="0"/>
              <a:t>cautare</a:t>
            </a:r>
            <a:r>
              <a:rPr lang="en-GB" sz="1600" dirty="0" smtClean="0"/>
              <a:t> </a:t>
            </a:r>
            <a:r>
              <a:rPr lang="en-GB" sz="1600" dirty="0" err="1" smtClean="0"/>
              <a:t>sunt</a:t>
            </a:r>
            <a:r>
              <a:rPr lang="en-GB" sz="1600" dirty="0" smtClean="0"/>
              <a:t> in </a:t>
            </a:r>
            <a:r>
              <a:rPr lang="en-GB" sz="1600" dirty="0" err="1" smtClean="0"/>
              <a:t>paranteze</a:t>
            </a:r>
            <a:r>
              <a:rPr lang="en-GB" sz="1600" dirty="0" smtClean="0"/>
              <a:t> si ca </a:t>
            </a:r>
            <a:r>
              <a:rPr lang="en-GB" sz="1600" dirty="0" err="1" smtClean="0"/>
              <a:t>fiecare</a:t>
            </a:r>
            <a:r>
              <a:rPr lang="en-GB" sz="1600" dirty="0" smtClean="0"/>
              <a:t> </a:t>
            </a:r>
            <a:r>
              <a:rPr lang="en-GB" sz="1600" dirty="0" err="1" smtClean="0"/>
              <a:t>coloana</a:t>
            </a:r>
            <a:r>
              <a:rPr lang="en-GB" sz="1600" dirty="0" smtClean="0"/>
              <a:t> </a:t>
            </a:r>
            <a:r>
              <a:rPr lang="en-GB" sz="1600" dirty="0" err="1" smtClean="0"/>
              <a:t>este</a:t>
            </a:r>
            <a:r>
              <a:rPr lang="en-GB" sz="1600" dirty="0" smtClean="0"/>
              <a:t> </a:t>
            </a:r>
            <a:r>
              <a:rPr lang="en-GB" sz="1600" dirty="0" err="1" smtClean="0"/>
              <a:t>separata</a:t>
            </a:r>
            <a:r>
              <a:rPr lang="en-GB" sz="1600" dirty="0" smtClean="0"/>
              <a:t> cu o </a:t>
            </a:r>
            <a:r>
              <a:rPr lang="en-GB" sz="1600" dirty="0" err="1" smtClean="0"/>
              <a:t>virgula</a:t>
            </a:r>
            <a:r>
              <a:rPr lang="en-GB" sz="1600" dirty="0" smtClean="0"/>
              <a:t>.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GB" sz="1600" dirty="0" err="1" smtClean="0"/>
              <a:t>Coloanele</a:t>
            </a:r>
            <a:r>
              <a:rPr lang="en-GB" sz="1600" dirty="0" smtClean="0"/>
              <a:t> </a:t>
            </a:r>
            <a:r>
              <a:rPr lang="en-GB" sz="1600" dirty="0" err="1" smtClean="0"/>
              <a:t>listate</a:t>
            </a:r>
            <a:r>
              <a:rPr lang="en-GB" sz="1600" dirty="0" smtClean="0"/>
              <a:t> in </a:t>
            </a:r>
            <a:r>
              <a:rPr lang="en-GB" sz="1600" dirty="0" err="1" smtClean="0"/>
              <a:t>clauza</a:t>
            </a:r>
            <a:r>
              <a:rPr lang="en-GB" sz="1600" dirty="0" smtClean="0"/>
              <a:t> SELECT </a:t>
            </a:r>
            <a:r>
              <a:rPr lang="en-GB" sz="1600" dirty="0" err="1" smtClean="0"/>
              <a:t>trebuie</a:t>
            </a:r>
            <a:r>
              <a:rPr lang="en-GB" sz="1600" dirty="0" smtClean="0"/>
              <a:t> </a:t>
            </a:r>
            <a:r>
              <a:rPr lang="en-GB" sz="1600" dirty="0" err="1" smtClean="0"/>
              <a:t>sa</a:t>
            </a:r>
            <a:r>
              <a:rPr lang="en-GB" sz="1600" dirty="0" smtClean="0"/>
              <a:t> fie in </a:t>
            </a:r>
            <a:r>
              <a:rPr lang="en-GB" sz="1600" dirty="0" err="1" smtClean="0"/>
              <a:t>aceeasi</a:t>
            </a:r>
            <a:r>
              <a:rPr lang="en-GB" sz="1600" dirty="0" smtClean="0"/>
              <a:t> </a:t>
            </a:r>
            <a:r>
              <a:rPr lang="en-GB" sz="1600" dirty="0" err="1" smtClean="0"/>
              <a:t>ordine</a:t>
            </a:r>
            <a:r>
              <a:rPr lang="en-GB" sz="1600" dirty="0" smtClean="0"/>
              <a:t> ca </a:t>
            </a:r>
            <a:r>
              <a:rPr lang="en-GB" sz="1600" dirty="0" err="1" smtClean="0"/>
              <a:t>si</a:t>
            </a:r>
            <a:r>
              <a:rPr lang="en-GB" sz="1600" dirty="0" smtClean="0"/>
              <a:t> </a:t>
            </a:r>
            <a:r>
              <a:rPr lang="en-GB" sz="1600" dirty="0" err="1" smtClean="0"/>
              <a:t>lista</a:t>
            </a:r>
            <a:r>
              <a:rPr lang="en-GB" sz="1600" dirty="0" smtClean="0"/>
              <a:t> </a:t>
            </a:r>
            <a:r>
              <a:rPr lang="en-GB" sz="1600" dirty="0" err="1" smtClean="0"/>
              <a:t>coloanele</a:t>
            </a:r>
            <a:r>
              <a:rPr lang="en-GB" sz="1600" dirty="0" smtClean="0"/>
              <a:t> din </a:t>
            </a:r>
            <a:r>
              <a:rPr lang="en-GB" sz="1600" dirty="0" err="1" smtClean="0"/>
              <a:t>paranteza</a:t>
            </a:r>
            <a:r>
              <a:rPr lang="en-GB" sz="1600" dirty="0" smtClean="0"/>
              <a:t> din </a:t>
            </a:r>
            <a:r>
              <a:rPr lang="en-GB" sz="1600" dirty="0" err="1" smtClean="0"/>
              <a:t>clauza</a:t>
            </a:r>
            <a:r>
              <a:rPr lang="en-GB" sz="1600" dirty="0" smtClean="0"/>
              <a:t>  WHERE a </a:t>
            </a:r>
            <a:r>
              <a:rPr lang="en-GB" sz="1600" dirty="0" err="1" smtClean="0"/>
              <a:t>interogarii</a:t>
            </a:r>
            <a:r>
              <a:rPr lang="en-GB" sz="1600" dirty="0" smtClean="0"/>
              <a:t> outer.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GB" sz="1600" dirty="0" err="1" smtClean="0"/>
              <a:t>Coloanele</a:t>
            </a:r>
            <a:r>
              <a:rPr lang="en-GB" sz="1600" dirty="0" smtClean="0"/>
              <a:t> </a:t>
            </a:r>
            <a:r>
              <a:rPr lang="en-GB" sz="1600" dirty="0" err="1" smtClean="0"/>
              <a:t>returnate</a:t>
            </a:r>
            <a:r>
              <a:rPr lang="en-GB" sz="1600" dirty="0" smtClean="0"/>
              <a:t> de </a:t>
            </a:r>
            <a:r>
              <a:rPr lang="en-GB" sz="1600" dirty="0" err="1" smtClean="0"/>
              <a:t>interogarea</a:t>
            </a:r>
            <a:r>
              <a:rPr lang="en-GB" sz="1600" dirty="0" smtClean="0"/>
              <a:t> </a:t>
            </a:r>
            <a:r>
              <a:rPr lang="en-GB" sz="1600" dirty="0" err="1" smtClean="0"/>
              <a:t>interioara</a:t>
            </a:r>
            <a:r>
              <a:rPr lang="en-GB" sz="1600" dirty="0" smtClean="0"/>
              <a:t> </a:t>
            </a:r>
            <a:r>
              <a:rPr lang="en-GB" sz="1600" dirty="0" err="1" smtClean="0"/>
              <a:t>trebuie</a:t>
            </a:r>
            <a:r>
              <a:rPr lang="en-GB" sz="1600" dirty="0" smtClean="0"/>
              <a:t> </a:t>
            </a:r>
            <a:r>
              <a:rPr lang="en-GB" sz="1600" dirty="0" err="1" smtClean="0"/>
              <a:t>sa</a:t>
            </a:r>
            <a:r>
              <a:rPr lang="en-GB" sz="1600" dirty="0" smtClean="0"/>
              <a:t> se </a:t>
            </a:r>
            <a:r>
              <a:rPr lang="en-GB" sz="1600" dirty="0" err="1" smtClean="0"/>
              <a:t>potriveasca</a:t>
            </a:r>
            <a:r>
              <a:rPr lang="en-GB" sz="1600" dirty="0" smtClean="0"/>
              <a:t> de </a:t>
            </a:r>
            <a:r>
              <a:rPr lang="en-GB" sz="1600" dirty="0" err="1" smtClean="0"/>
              <a:t>asemenea</a:t>
            </a:r>
            <a:r>
              <a:rPr lang="en-GB" sz="1600" dirty="0" smtClean="0"/>
              <a:t> ca </a:t>
            </a:r>
            <a:r>
              <a:rPr lang="en-GB" sz="1600" dirty="0" err="1" smtClean="0"/>
              <a:t>numar</a:t>
            </a:r>
            <a:r>
              <a:rPr lang="en-GB" sz="1600" dirty="0" smtClean="0"/>
              <a:t> </a:t>
            </a:r>
            <a:r>
              <a:rPr lang="en-GB" sz="1600" dirty="0" err="1" smtClean="0"/>
              <a:t>si</a:t>
            </a:r>
            <a:r>
              <a:rPr lang="en-GB" sz="1600" dirty="0" smtClean="0"/>
              <a:t> tip de date cu </a:t>
            </a:r>
            <a:r>
              <a:rPr lang="en-GB" sz="1600" dirty="0" err="1" smtClean="0"/>
              <a:t>coloanele</a:t>
            </a:r>
            <a:r>
              <a:rPr lang="en-GB" sz="1600" dirty="0" smtClean="0"/>
              <a:t> cu care </a:t>
            </a:r>
            <a:r>
              <a:rPr lang="en-GB" sz="1600" dirty="0" err="1" smtClean="0"/>
              <a:t>sunt</a:t>
            </a:r>
            <a:r>
              <a:rPr lang="en-GB" sz="1600" dirty="0" smtClean="0"/>
              <a:t> </a:t>
            </a:r>
            <a:r>
              <a:rPr lang="en-GB" sz="1600" dirty="0" err="1" smtClean="0"/>
              <a:t>comparate</a:t>
            </a:r>
            <a:r>
              <a:rPr lang="en-GB" sz="1600" dirty="0" smtClean="0"/>
              <a:t> din </a:t>
            </a:r>
            <a:r>
              <a:rPr lang="en-GB" sz="1600" dirty="0" err="1" smtClean="0"/>
              <a:t>interogarea</a:t>
            </a:r>
            <a:r>
              <a:rPr lang="en-GB" sz="1600" dirty="0" smtClean="0"/>
              <a:t> outer.</a:t>
            </a:r>
            <a:endParaRPr lang="en-US" sz="1600" dirty="0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</TotalTime>
  <Words>848</Words>
  <Application>Microsoft Office PowerPoint</Application>
  <PresentationFormat>On-screen Show (4:3)</PresentationFormat>
  <Paragraphs>406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ORACLE SQL – PARTEA 2</vt:lpstr>
      <vt:lpstr>    Cuprins</vt:lpstr>
      <vt:lpstr>    10. Subselecturile</vt:lpstr>
      <vt:lpstr>  10. Subselecturile</vt:lpstr>
      <vt:lpstr>  10. Subselecturile</vt:lpstr>
      <vt:lpstr>  10. Subselecturile</vt:lpstr>
      <vt:lpstr>  10. Subselecturile</vt:lpstr>
      <vt:lpstr>  10. Subselecturile</vt:lpstr>
      <vt:lpstr>  10. Subselecturile</vt:lpstr>
      <vt:lpstr>  10. Subselecturile</vt:lpstr>
      <vt:lpstr>  10. Subselecturile</vt:lpstr>
      <vt:lpstr>  10. Subselecturile</vt:lpstr>
      <vt:lpstr>    11. Manipularea datelor (DML) </vt:lpstr>
      <vt:lpstr>  11. Manipularea datelor (DML)</vt:lpstr>
      <vt:lpstr>  11. Manipularea datelor (DML)</vt:lpstr>
      <vt:lpstr>  11. Manipularea datelor (DML)</vt:lpstr>
      <vt:lpstr>  11. Manipularea datelor (DML)</vt:lpstr>
      <vt:lpstr>    12. Controlul tranzactiilor </vt:lpstr>
      <vt:lpstr>  12. Controlul tranzactiilor</vt:lpstr>
      <vt:lpstr>  12. Controlul tranzactiilor</vt:lpstr>
      <vt:lpstr>  12. Controlul tranzactiilor</vt:lpstr>
      <vt:lpstr>    13. Alte obiecte de baza de date </vt:lpstr>
      <vt:lpstr>  13. Alte obiecte de baza de date</vt:lpstr>
      <vt:lpstr>  13. Alte obiecte de baza de date</vt:lpstr>
      <vt:lpstr>  13. Alte obiecte de baza de date</vt:lpstr>
      <vt:lpstr>  13. Alte obiecte de baza de date</vt:lpstr>
      <vt:lpstr>  13. Alte obiecte de baza de date</vt:lpstr>
      <vt:lpstr>  13. Alte obiecte de baza de date</vt:lpstr>
      <vt:lpstr>  13. Alte obiecte de baza de date</vt:lpstr>
      <vt:lpstr> 14. Controlul accesului utilizatorilor</vt:lpstr>
      <vt:lpstr>  14. Controlul accesului utilizatorilor</vt:lpstr>
      <vt:lpstr>  14. Controlul accesului utilizatorilor</vt:lpstr>
      <vt:lpstr>  14. Controlul accesului utilizatorilor</vt:lpstr>
      <vt:lpstr>  14. Controlul accesului utilizatorilor</vt:lpstr>
      <vt:lpstr> 15. Operatii cu seturi de date  </vt:lpstr>
      <vt:lpstr> 15. Operatii cu seturi de date</vt:lpstr>
      <vt:lpstr>Multumesc!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marian.sultanoiu</dc:creator>
  <cp:lastModifiedBy>marian.sultanoiu</cp:lastModifiedBy>
  <cp:revision>250</cp:revision>
  <dcterms:created xsi:type="dcterms:W3CDTF">2015-04-03T09:13:36Z</dcterms:created>
  <dcterms:modified xsi:type="dcterms:W3CDTF">2015-04-24T15:00:02Z</dcterms:modified>
</cp:coreProperties>
</file>