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56" r:id="rId3"/>
    <p:sldId id="258" r:id="rId4"/>
    <p:sldId id="263" r:id="rId5"/>
    <p:sldId id="262" r:id="rId6"/>
    <p:sldId id="259" r:id="rId7"/>
    <p:sldId id="261" r:id="rId8"/>
    <p:sldId id="264" r:id="rId9"/>
    <p:sldId id="266" r:id="rId10"/>
    <p:sldId id="284" r:id="rId11"/>
    <p:sldId id="282" r:id="rId12"/>
    <p:sldId id="283" r:id="rId13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36" autoAdjust="0"/>
  </p:normalViewPr>
  <p:slideViewPr>
    <p:cSldViewPr>
      <p:cViewPr varScale="1">
        <p:scale>
          <a:sx n="107" d="100"/>
          <a:sy n="107" d="100"/>
        </p:scale>
        <p:origin x="11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C830168-F54C-441F-9CF8-DD6CEB86B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C16C325-FE78-4DDF-AE43-0C2C4A73B4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E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303EEB6-2CFC-4C1E-B659-CA82D9C093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24A6E38-E33C-48B6-AD03-B39DCC2ED8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84600-5A5E-4E16-B4D0-DB3ACD00D6C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D58B1A4-7B17-48DB-A718-162275AC0B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4C055D5-C641-4A65-A831-1525ADAE1C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E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EF76D26-7487-4E59-A0C8-48A6732CDE0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C29AADF-79E4-49D6-8C2E-BD4865F428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9BD7E05E-0ED6-4AD6-B87F-A1281ED21E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00A781D7-ADF3-4EDF-8AAA-B943668D6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B1731E-35DF-4539-A9AF-A09BA346175F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24EB57-8B63-4497-81A6-2A3B8C654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4BD20-F8C1-46AE-8A7E-2A3894DE48F5}" type="slidenum">
              <a:rPr lang="es-ES" altLang="es-ES"/>
              <a:pPr/>
              <a:t>3</a:t>
            </a:fld>
            <a:endParaRPr lang="es-ES" altLang="es-E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7416F6C-925B-423B-BCFF-1F055C855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77FFA0-FCF0-42D2-90BE-F41017C62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643E19-76B3-4C21-B684-1EBB61AF6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FB190-62A0-4B7B-83C5-718535B12159}" type="slidenum">
              <a:rPr lang="es-ES" altLang="es-ES"/>
              <a:pPr/>
              <a:t>4</a:t>
            </a:fld>
            <a:endParaRPr lang="es-ES" altLang="es-E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8166BC6-24CA-4C5D-ABB1-55EC8FAEB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29D235A-F7F0-4A80-864D-B4A2AFC4E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C58E6D-BE1A-4A88-BC99-2A84F6087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FABA5-A82C-4146-92D8-5F7F3C0B1657}" type="slidenum">
              <a:rPr lang="es-ES" altLang="es-ES"/>
              <a:pPr/>
              <a:t>5</a:t>
            </a:fld>
            <a:endParaRPr lang="es-ES" altLang="es-E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586F1F7-0D8B-4B5A-A9CA-DB511DB2D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C722AA-272E-4693-AD15-B6FB1D64C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026ABD-4D79-4AF3-B98B-F63E68DB9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0BD02-9974-4138-A7EE-7B26ECFA3EBE}" type="slidenum">
              <a:rPr lang="es-ES" altLang="es-ES"/>
              <a:pPr/>
              <a:t>6</a:t>
            </a:fld>
            <a:endParaRPr lang="es-ES" altLang="es-E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FACC625-8E6E-4515-BDCA-D21C53E53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FDB3673-EA86-41BD-B09E-EE70B39F3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FD5A18-3B15-4215-B552-D3911F90E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9F8D5-8160-4DBB-80BE-3BAD2B915828}" type="slidenum">
              <a:rPr lang="es-ES" altLang="es-ES"/>
              <a:pPr/>
              <a:t>7</a:t>
            </a:fld>
            <a:endParaRPr lang="es-E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CC72A4A-0BEA-4E94-B695-84F99A9A4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0FEC475-81A5-4F1A-948D-CD73F3D61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A67210-D020-46EE-85CC-FA0F4D052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24CBD-A944-4026-9ADE-0FD0E67CCD0D}" type="slidenum">
              <a:rPr lang="es-ES" altLang="es-ES"/>
              <a:pPr/>
              <a:t>8</a:t>
            </a:fld>
            <a:endParaRPr lang="es-ES" altLang="es-E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22F5146-8CEE-4A91-A70D-57F5AA3EA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F0A391C-BDC9-4278-BE62-6EF1900A9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271AEF-4E8A-48BD-A543-8D105ADB5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A51A8-1D7E-4E73-B34B-71CF2D79B940}" type="slidenum">
              <a:rPr lang="es-ES" altLang="es-ES"/>
              <a:pPr/>
              <a:t>9</a:t>
            </a:fld>
            <a:endParaRPr lang="es-ES" altLang="es-E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C9B9106-EB37-4416-B3A4-075C13C16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2E6365D-76BE-4F93-B4B0-082CB163F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DCC61-A6B0-42C6-8C03-8EECA77B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0FCCB-3B62-487E-A50C-4EFDD46A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B8217-0542-4708-8B75-BEB1003A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40E1C-B576-4004-B784-F4719DC4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8073B-6433-405F-BCC0-888DE8F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88389-8C09-4505-9E8F-76A85373EBC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625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BB5B-7989-41C3-9F47-F4CF9C3C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47D0B-667E-431E-B0AE-F5E8C2076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F8494-157A-455E-8B06-2B364E0B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E75AC-70F3-4357-B077-64964161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70987-4133-4B59-BBC3-4E3A04A9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B318B-FA4A-42BE-9CB0-4FA47555614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846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E0473A-1BCD-474A-A8F7-96174FC4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D7789-AD92-4C6F-8995-2FCED17F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FF455-0D79-4067-AA87-F6036E6E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6B7FCA-C6B3-40E0-A6A3-1F73395E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F2EC-4AD2-410B-A30D-881F8119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753C-4BD9-466B-B8FE-3A14D022364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476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2C176-50C3-422A-9BF1-0C00E4E9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71927-5661-4D81-B9F7-656E41AB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08A04-D458-4D56-975B-0FBA8313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F120B-77A4-4717-8E90-359F2186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06AD0-FBF3-4A8B-9379-35BEAD08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17ECB-CB3E-4318-817A-06F24B214D1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29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9E156-F140-4B2B-9FC0-E17E08E2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65F25-0031-4097-B768-69E7D843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38666-16EF-4532-BA78-A6473D77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9FFEB-13F4-499C-85C1-A21A7F48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3BAE8-2762-4183-8AEC-90DA7F6E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0B4E5-8C38-4C56-8901-D8DB7A64A29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9468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1574-9C95-474D-B962-5850EB7E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B245D-6D8D-4D0A-B9F0-FAC8AA8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0A82D6-7647-43D3-A8D8-DFD07E4A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B6D86-CBEB-4A91-97BD-18DA5BD9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A5A39-C130-4AC0-A33C-154A178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F236D5-78BF-41F5-9173-FF750DCD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54E2A-A4E1-410F-AD48-6933DD261B8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2965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DD7A-76A5-4DD2-AA04-C38C1E83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E8D2A-4651-42D1-8FD2-E721E137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A054AC-AB8C-4E5C-A92D-80E2D778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92D05-B2AB-47B9-A8CD-9AC8FE55E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CE40FF-DFAF-46E8-B1D5-2D8D4422A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9984B0-1F5F-456E-9EE4-CCDB604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0B0194-76A2-4BA5-843A-F0DE3EA8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97BA11-50BE-4281-AE96-3024D8D9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E50FD-9CE7-4478-8F93-2DCEB33683E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926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CFD7F-1B19-4B86-8BFC-4CDD6449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C5C88D-F3D8-4E2B-9F03-29B921ED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7E3264-FBE7-4A3B-B2E5-DBA7BD94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D9D327-A596-4A4E-B525-0A487323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AFE4-AD53-4F7A-9C12-D1ED1C90969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994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C36C27-8B31-444B-BC4B-E5169036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CB056A-4A69-4AC6-8BFE-C64370E6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9AD84D-FF5B-4234-AEE8-ED06A518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C9F30-F56C-44B8-AF3D-9514AC7E70B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723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E57E-951F-45AF-A4BD-0F36D3A5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37D3B-0F23-4DBB-BB6D-D028B774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462951-841A-41F5-94DE-378CB6D1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4C090-29B3-463C-82F4-3144EDAB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F055B-7EF7-4395-86EB-9BDACEEB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83513C-9AD2-4A31-B3F2-7F4191AD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668AC-2B9E-4F0D-BD75-1050A54A1FA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7845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C9788-A9FC-46AB-AC2F-D81924B6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F5FE03-67E0-4E6B-B856-5E32BE46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206020-A8A7-4254-816D-F34E16BFA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6F0CEE-18B6-478E-BC3B-B8CF4772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EAE60F-9529-4B93-9C9D-0D963923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61F2E9-AE56-4C38-B7E6-D24F98C2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31E09-9C95-474A-A9CA-67C0C0A0BF2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40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1000">
              <a:schemeClr val="accent1">
                <a:lumMod val="45000"/>
                <a:lumOff val="55000"/>
              </a:schemeClr>
            </a:gs>
            <a:gs pos="93000">
              <a:srgbClr val="E6F4F5"/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4C03DE4-47A3-44F3-9969-E54D03EDA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F7928B-066E-4FE7-87C9-007ABF565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974E49-ABA8-4AC4-9DDF-5E093DBAC2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5CA71C-CC36-433A-9B4A-CC8F9E59DD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94737D-354A-4949-8C35-C7D91A8FCB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406B4C-3FF3-45A1-AE12-044E4E244DC8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0D471A-C1B7-41BB-9040-BE501B8A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539552" y="-14259"/>
            <a:ext cx="8136904" cy="6886517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B28309E-884E-48C9-99E7-31911D0066F2}"/>
              </a:ext>
            </a:extLst>
          </p:cNvPr>
          <p:cNvSpPr txBox="1"/>
          <p:nvPr/>
        </p:nvSpPr>
        <p:spPr>
          <a:xfrm>
            <a:off x="539552" y="83671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dirty="0">
                <a:highlight>
                  <a:srgbClr val="FFFF00"/>
                </a:highlight>
              </a:rPr>
              <a:t>Esta es una presentación de ejemplo</a:t>
            </a:r>
            <a:r>
              <a:rPr lang="es-ES" dirty="0">
                <a:highlight>
                  <a:srgbClr val="FFFF00"/>
                </a:highlight>
              </a:rPr>
              <a:t>,</a:t>
            </a:r>
            <a:r>
              <a:rPr lang="es-ES" dirty="0"/>
              <a:t> que fue diseñada y pensada para motivar la búsqueda y eliminación de grandes Tiburones. </a:t>
            </a:r>
          </a:p>
          <a:p>
            <a:pPr algn="l"/>
            <a:endParaRPr lang="es-ES" dirty="0"/>
          </a:p>
          <a:p>
            <a:pPr algn="l"/>
            <a:r>
              <a:rPr lang="es-ES" b="1" dirty="0"/>
              <a:t>La presentación es anónima:</a:t>
            </a:r>
            <a:r>
              <a:rPr lang="es-ES" dirty="0"/>
              <a:t> Se cambiaron nombres y se eliminaron los datos de origen.</a:t>
            </a:r>
          </a:p>
          <a:p>
            <a:pPr algn="l"/>
            <a:endParaRPr lang="es-ES" dirty="0"/>
          </a:p>
          <a:p>
            <a:pPr algn="l"/>
            <a:r>
              <a:rPr lang="es-ES" b="1" dirty="0">
                <a:highlight>
                  <a:srgbClr val="FFFF00"/>
                </a:highlight>
              </a:rPr>
              <a:t>Veremos manejo de imágenes, animaciones, transiciones entre  laminas y gráfica combinada ( barras / líneas i imágenes) , además de la creatividad usada.</a:t>
            </a:r>
          </a:p>
          <a:p>
            <a:pPr algn="l"/>
            <a:endParaRPr lang="es-ES" dirty="0">
              <a:highlight>
                <a:srgbClr val="FFFF00"/>
              </a:highlight>
            </a:endParaRPr>
          </a:p>
          <a:p>
            <a:pPr algn="l"/>
            <a:r>
              <a:rPr lang="es-ES" b="1" dirty="0"/>
              <a:t>Lo fundamental en ella es llamar la atención del personal de toda la Empresa y crear conciencia para eliminar los grandes consumidores de agua; ¡Los  Tiburones!, como parte de un programa ambiental de uso racional del agua.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03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2ACBF32-F784-4221-8B1F-6D1511CA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"/>
            <a:ext cx="9143999" cy="68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5FB89276-8F4D-4C3E-8895-40FDB901087A}"/>
              </a:ext>
            </a:extLst>
          </p:cNvPr>
          <p:cNvSpPr/>
          <p:nvPr/>
        </p:nvSpPr>
        <p:spPr bwMode="auto">
          <a:xfrm>
            <a:off x="5436096" y="188640"/>
            <a:ext cx="3707904" cy="1872208"/>
          </a:xfrm>
          <a:prstGeom prst="wedgeRoundRectCallout">
            <a:avLst>
              <a:gd name="adj1" fmla="val -40750"/>
              <a:gd name="adj2" fmla="val 8078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Recuerda que al reducir el consumo de agua debes mantener la salud de los </a:t>
            </a:r>
            <a:r>
              <a:rPr kumimoji="0" lang="es-E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trabajadores, las plantas 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asegurar el control de los </a:t>
            </a:r>
            <a:r>
              <a:rPr kumimoji="0" lang="es-E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procesos.</a:t>
            </a:r>
          </a:p>
        </p:txBody>
      </p:sp>
    </p:spTree>
    <p:extLst>
      <p:ext uri="{BB962C8B-B14F-4D97-AF65-F5344CB8AC3E}">
        <p14:creationId xmlns:p14="http://schemas.microsoft.com/office/powerpoint/2010/main" val="15460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CB2D183-2129-42BA-BAFE-0C537C5E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138" y="-16020"/>
            <a:ext cx="7942263" cy="884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s-ES_tradnl" alt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Consumo Agua. 2005- 2006</a:t>
            </a:r>
            <a:br>
              <a:rPr lang="es-ES_tradnl" alt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lang="es-ES_tradnl" altLang="es-E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Año ambiental, Junio05 a May-06.</a:t>
            </a:r>
            <a:endParaRPr lang="es-ES_tradnl" altLang="es-ES" sz="18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Line 33">
            <a:extLst>
              <a:ext uri="{FF2B5EF4-FFF2-40B4-BE49-F238E27FC236}">
                <a16:creationId xmlns:a16="http://schemas.microsoft.com/office/drawing/2014/main" id="{5AA69389-7756-4613-86D2-15B12D28C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041400"/>
            <a:ext cx="8534400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7" name="Object 84">
            <a:extLst>
              <a:ext uri="{FF2B5EF4-FFF2-40B4-BE49-F238E27FC236}">
                <a16:creationId xmlns:a16="http://schemas.microsoft.com/office/drawing/2014/main" id="{CECF2568-7277-4D75-9114-D2CEF6910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285793"/>
              </p:ext>
            </p:extLst>
          </p:nvPr>
        </p:nvGraphicFramePr>
        <p:xfrm>
          <a:off x="304800" y="1139940"/>
          <a:ext cx="8677275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Gráfico" r:id="rId3" imgW="6850441" imgH="4274759" progId="MSGraph.Chart.8">
                  <p:embed followColorScheme="full"/>
                </p:oleObj>
              </mc:Choice>
              <mc:Fallback>
                <p:oleObj name="Gráfico" r:id="rId3" imgW="6850441" imgH="4274759" progId="MSGraph.Chart.8">
                  <p:embed followColorScheme="full"/>
                  <p:pic>
                    <p:nvPicPr>
                      <p:cNvPr id="3077" name="Object 84">
                        <a:extLst>
                          <a:ext uri="{FF2B5EF4-FFF2-40B4-BE49-F238E27FC236}">
                            <a16:creationId xmlns:a16="http://schemas.microsoft.com/office/drawing/2014/main" id="{237D516B-D879-497E-9AEA-7BF30F79E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39940"/>
                        <a:ext cx="8677275" cy="541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8">
            <a:extLst>
              <a:ext uri="{FF2B5EF4-FFF2-40B4-BE49-F238E27FC236}">
                <a16:creationId xmlns:a16="http://schemas.microsoft.com/office/drawing/2014/main" id="{1EA85380-64E5-403B-8A58-444FC004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590867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s-ES_tradnl" altLang="es-ES" sz="1600">
                <a:latin typeface="Arial" panose="020B0604020202020204" pitchFamily="34" charset="0"/>
              </a:rPr>
              <a:t>Acum</a:t>
            </a:r>
          </a:p>
        </p:txBody>
      </p:sp>
      <p:sp>
        <p:nvSpPr>
          <p:cNvPr id="10" name="Text Box 89">
            <a:extLst>
              <a:ext uri="{FF2B5EF4-FFF2-40B4-BE49-F238E27FC236}">
                <a16:creationId xmlns:a16="http://schemas.microsoft.com/office/drawing/2014/main" id="{DAE34211-C100-4596-AF6F-C748EF60D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3311525"/>
            <a:ext cx="13271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C1"/>
                    </a:gs>
                    <a:gs pos="50000">
                      <a:srgbClr val="0000FF"/>
                    </a:gs>
                    <a:gs pos="100000">
                      <a:srgbClr val="0000C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600">
                <a:solidFill>
                  <a:srgbClr val="FF0000"/>
                </a:solidFill>
                <a:latin typeface="Arial" panose="020B0604020202020204" pitchFamily="34" charset="0"/>
              </a:rPr>
              <a:t>Meta  3.50</a:t>
            </a:r>
          </a:p>
        </p:txBody>
      </p:sp>
      <p:pic>
        <p:nvPicPr>
          <p:cNvPr id="12" name="Picture 99">
            <a:extLst>
              <a:ext uri="{FF2B5EF4-FFF2-40B4-BE49-F238E27FC236}">
                <a16:creationId xmlns:a16="http://schemas.microsoft.com/office/drawing/2014/main" id="{CC9A856E-9667-40E0-A450-95A4B4F1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54" y="-34249"/>
            <a:ext cx="3099346" cy="217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0">
            <a:extLst>
              <a:ext uri="{FF2B5EF4-FFF2-40B4-BE49-F238E27FC236}">
                <a16:creationId xmlns:a16="http://schemas.microsoft.com/office/drawing/2014/main" id="{EFFF82A2-1953-4E4D-A280-E84D3476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936040"/>
            <a:ext cx="3101238" cy="1087002"/>
          </a:xfrm>
          <a:prstGeom prst="wedgeRoundRectCallout">
            <a:avLst>
              <a:gd name="adj1" fmla="val 63912"/>
              <a:gd name="adj2" fmla="val 26921"/>
              <a:gd name="adj3" fmla="val 16667"/>
            </a:avLst>
          </a:prstGeom>
          <a:solidFill>
            <a:schemeClr val="bg1"/>
          </a:solidFill>
          <a:ln w="8001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VE" altLang="es-ES" dirty="0"/>
              <a:t>Será que ya no hay más tiburones?</a:t>
            </a:r>
            <a:endParaRPr lang="es-ES" altLang="es-ES" dirty="0"/>
          </a:p>
        </p:txBody>
      </p:sp>
      <p:sp>
        <p:nvSpPr>
          <p:cNvPr id="14" name="AutoShape 101">
            <a:extLst>
              <a:ext uri="{FF2B5EF4-FFF2-40B4-BE49-F238E27FC236}">
                <a16:creationId xmlns:a16="http://schemas.microsoft.com/office/drawing/2014/main" id="{8E57021E-AA74-42AB-B704-0A6879AE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13" y="2362731"/>
            <a:ext cx="2664151" cy="914545"/>
          </a:xfrm>
          <a:prstGeom prst="wedgeEllipseCallout">
            <a:avLst>
              <a:gd name="adj1" fmla="val -9657"/>
              <a:gd name="adj2" fmla="val -88856"/>
            </a:avLst>
          </a:prstGeom>
          <a:solidFill>
            <a:schemeClr val="bg1"/>
          </a:solidFill>
          <a:ln w="8001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50000"/>
              <a:buFont typeface="Monotype Sorts" pitchFamily="2" charset="2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VE" altLang="es-ES"/>
              <a:t>Yo no me confiaría.</a:t>
            </a:r>
            <a:endParaRPr lang="es-ES" altLang="es-ES"/>
          </a:p>
        </p:txBody>
      </p:sp>
      <p:pic>
        <p:nvPicPr>
          <p:cNvPr id="15" name="Picture 102">
            <a:extLst>
              <a:ext uri="{FF2B5EF4-FFF2-40B4-BE49-F238E27FC236}">
                <a16:creationId xmlns:a16="http://schemas.microsoft.com/office/drawing/2014/main" id="{712FC404-6E9D-4569-A9B6-0ED6E1BC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9339"/>
            <a:ext cx="225266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43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78C2DD-2ABA-445C-8A1F-61155FAFDC73}"/>
              </a:ext>
            </a:extLst>
          </p:cNvPr>
          <p:cNvSpPr/>
          <p:nvPr/>
        </p:nvSpPr>
        <p:spPr>
          <a:xfrm>
            <a:off x="2843808" y="1484784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745091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>
            <a:extLst>
              <a:ext uri="{FF2B5EF4-FFF2-40B4-BE49-F238E27FC236}">
                <a16:creationId xmlns:a16="http://schemas.microsoft.com/office/drawing/2014/main" id="{E767CC37-FF14-4315-AEFA-98AF70D3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9" y="836712"/>
            <a:ext cx="7802562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8D6101D-663B-4380-A616-3A58F80CC2BF}"/>
              </a:ext>
            </a:extLst>
          </p:cNvPr>
          <p:cNvSpPr/>
          <p:nvPr/>
        </p:nvSpPr>
        <p:spPr>
          <a:xfrm>
            <a:off x="651450" y="1305341"/>
            <a:ext cx="8148384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Descubriendo </a:t>
            </a:r>
          </a:p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donde están </a:t>
            </a:r>
          </a:p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los grandes </a:t>
            </a:r>
          </a:p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consumidores de agua:</a:t>
            </a:r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¡ Los Tiburones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>
            <a:extLst>
              <a:ext uri="{FF2B5EF4-FFF2-40B4-BE49-F238E27FC236}">
                <a16:creationId xmlns:a16="http://schemas.microsoft.com/office/drawing/2014/main" id="{B5B0C3CD-9575-4186-AB6D-2707DB69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3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WordArt 10">
            <a:extLst>
              <a:ext uri="{FF2B5EF4-FFF2-40B4-BE49-F238E27FC236}">
                <a16:creationId xmlns:a16="http://schemas.microsoft.com/office/drawing/2014/main" id="{5787F5AC-8D8D-4E96-B16E-88EAA200FB9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494681">
            <a:off x="3556206" y="4153371"/>
            <a:ext cx="5459280" cy="1472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r>
              <a:rPr lang="es-E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AGUA EN MARZO 2005</a:t>
            </a:r>
          </a:p>
        </p:txBody>
      </p:sp>
      <p:sp>
        <p:nvSpPr>
          <p:cNvPr id="4109" name="WordArt 13">
            <a:extLst>
              <a:ext uri="{FF2B5EF4-FFF2-40B4-BE49-F238E27FC236}">
                <a16:creationId xmlns:a16="http://schemas.microsoft.com/office/drawing/2014/main" id="{42BE465E-CF89-45FA-868D-A36B63D1CA1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643277">
            <a:off x="6893065" y="5447818"/>
            <a:ext cx="1628775" cy="874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</a:bodyPr>
          <a:lstStyle/>
          <a:p>
            <a:r>
              <a:rPr lang="es-ES" sz="3600" kern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13.04 </a:t>
            </a:r>
            <a:r>
              <a:rPr lang="es-ES" sz="3600" kern="1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lps</a:t>
            </a:r>
            <a:endParaRPr lang="es-ES" sz="3600" kern="1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110" name="AutoShape 14">
            <a:extLst>
              <a:ext uri="{FF2B5EF4-FFF2-40B4-BE49-F238E27FC236}">
                <a16:creationId xmlns:a16="http://schemas.microsoft.com/office/drawing/2014/main" id="{765A90B2-C05B-42CC-8A0B-248A5F15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789363"/>
            <a:ext cx="2447925" cy="1366837"/>
          </a:xfrm>
          <a:prstGeom prst="wedgeEllipseCallout">
            <a:avLst>
              <a:gd name="adj1" fmla="val -51685"/>
              <a:gd name="adj2" fmla="val 69861"/>
            </a:avLst>
          </a:prstGeom>
          <a:solidFill>
            <a:schemeClr val="accent1">
              <a:alpha val="82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dirty="0"/>
              <a:t>Quieres que te enseñe donde están los tiburones?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B93C46A-3EE4-48D4-9359-73F9F8BE417D}"/>
              </a:ext>
            </a:extLst>
          </p:cNvPr>
          <p:cNvSpPr/>
          <p:nvPr/>
        </p:nvSpPr>
        <p:spPr>
          <a:xfrm>
            <a:off x="-162629" y="-24354"/>
            <a:ext cx="472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1127 m3/día !!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A6AD03-57EC-4F2E-9360-316E96A6313F}"/>
              </a:ext>
            </a:extLst>
          </p:cNvPr>
          <p:cNvSpPr txBox="1"/>
          <p:nvPr/>
        </p:nvSpPr>
        <p:spPr>
          <a:xfrm>
            <a:off x="6490488" y="646763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lps</a:t>
            </a:r>
            <a:r>
              <a:rPr lang="es-ES" dirty="0">
                <a:solidFill>
                  <a:schemeClr val="bg1"/>
                </a:solidFill>
              </a:rPr>
              <a:t> : Litros por segundo</a:t>
            </a:r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id="{C12CDCD6-1642-4D9E-898C-7CB6B5EC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196" y="5604778"/>
            <a:ext cx="3190051" cy="1232187"/>
          </a:xfrm>
          <a:prstGeom prst="wedgeEllipseCallout">
            <a:avLst>
              <a:gd name="adj1" fmla="val -86256"/>
              <a:gd name="adj2" fmla="val -6721"/>
            </a:avLst>
          </a:prstGeom>
          <a:solidFill>
            <a:schemeClr val="accent1">
              <a:alpha val="82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dirty="0"/>
              <a:t>NO!.</a:t>
            </a:r>
          </a:p>
          <a:p>
            <a:r>
              <a:rPr lang="es-ES" altLang="es-ES" dirty="0"/>
              <a:t>Les tengo mucho miedo.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  <p:bldP spid="4109" grpId="0"/>
      <p:bldP spid="4110" grpId="0" animBg="1"/>
      <p:bldP spid="3" grpId="0"/>
      <p:bldP spid="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5BE8EAB-6934-408A-A297-BB806D64A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4AE739-9300-4FCB-9043-08AD55A7E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F38B3C9A-2B8C-47BF-A8CB-F8B28275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AutoShape 7">
            <a:extLst>
              <a:ext uri="{FF2B5EF4-FFF2-40B4-BE49-F238E27FC236}">
                <a16:creationId xmlns:a16="http://schemas.microsoft.com/office/drawing/2014/main" id="{91A2F00B-6605-4D1F-BFB5-E4789CF1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3375"/>
            <a:ext cx="2952750" cy="1366838"/>
          </a:xfrm>
          <a:prstGeom prst="wedgeEllipseCallout">
            <a:avLst>
              <a:gd name="adj1" fmla="val 56505"/>
              <a:gd name="adj2" fmla="val 93440"/>
            </a:avLst>
          </a:prstGeom>
          <a:solidFill>
            <a:schemeClr val="accent1">
              <a:alpha val="8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dirty="0"/>
              <a:t>Yo soy el tiburón mas grande!. Consumo el  27%</a:t>
            </a:r>
          </a:p>
        </p:txBody>
      </p:sp>
      <p:sp>
        <p:nvSpPr>
          <p:cNvPr id="9224" name="WordArt 8">
            <a:extLst>
              <a:ext uri="{FF2B5EF4-FFF2-40B4-BE49-F238E27FC236}">
                <a16:creationId xmlns:a16="http://schemas.microsoft.com/office/drawing/2014/main" id="{2359B427-7E9B-4F94-A11B-397D5F728F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92500" y="4941888"/>
            <a:ext cx="2876550" cy="6111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r>
              <a:rPr lang="es-E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1:</a:t>
            </a:r>
          </a:p>
        </p:txBody>
      </p:sp>
      <p:sp>
        <p:nvSpPr>
          <p:cNvPr id="9225" name="WordArt 9">
            <a:extLst>
              <a:ext uri="{FF2B5EF4-FFF2-40B4-BE49-F238E27FC236}">
                <a16:creationId xmlns:a16="http://schemas.microsoft.com/office/drawing/2014/main" id="{32AB23FA-2CA2-456A-BADD-B9707EE8F5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19475" y="5876925"/>
            <a:ext cx="3097213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pt-BR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347 m3/dia - 4.02 lps</a:t>
            </a:r>
            <a:endParaRPr lang="es-ES" sz="3600" kern="10">
              <a:ln w="12700">
                <a:solidFill>
                  <a:srgbClr val="B2B2B2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7BEE8CD4-BCFD-404D-9B1F-0A26B7E75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88913"/>
            <a:ext cx="3385319" cy="1512887"/>
          </a:xfrm>
          <a:prstGeom prst="cloudCallout">
            <a:avLst>
              <a:gd name="adj1" fmla="val 15931"/>
              <a:gd name="adj2" fmla="val 85046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s-ES" dirty="0"/>
              <a:t>¿Quiénes serán los compinches de este?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1000">
              <a:schemeClr val="accent1">
                <a:lumMod val="45000"/>
                <a:lumOff val="55000"/>
              </a:schemeClr>
            </a:gs>
            <a:gs pos="93000">
              <a:srgbClr val="E6F4F5"/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2C5E1E-9FF9-4C3A-ACEF-89074B815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BEEC9F5-FB1E-4A40-808D-A921B092F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FA7C036E-5A36-41E5-8A14-D104CCE9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WordArt 6">
            <a:extLst>
              <a:ext uri="{FF2B5EF4-FFF2-40B4-BE49-F238E27FC236}">
                <a16:creationId xmlns:a16="http://schemas.microsoft.com/office/drawing/2014/main" id="{B473315D-1371-4D91-A336-FB8594D7613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0"/>
            <a:ext cx="6194425" cy="8366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6699FF"/>
              </a:contourClr>
            </a:sp3d>
          </a:bodyPr>
          <a:lstStyle/>
          <a:p>
            <a:r>
              <a:rPr lang="es-ES" sz="3600" kern="10" dirty="0">
                <a:ln w="9525">
                  <a:round/>
                  <a:headEnd/>
                  <a:tailEnd/>
                </a:ln>
                <a:blipFill dpi="0" rotWithShape="1">
                  <a:blip r:embed="rId4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Compinches del área 1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120408DA-189F-4F16-8F3A-D3A490F4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367254"/>
            <a:ext cx="1284326" cy="523220"/>
          </a:xfrm>
          <a:prstGeom prst="rect">
            <a:avLst/>
          </a:prstGeom>
          <a:solidFill>
            <a:srgbClr val="CCFFCC">
              <a:alpha val="70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sz="2800" b="1" dirty="0"/>
              <a:t>Área 2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EC4DD035-F3E6-4D88-AAE3-78C0CD83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814" y="5157788"/>
            <a:ext cx="1284326" cy="523220"/>
          </a:xfrm>
          <a:prstGeom prst="rect">
            <a:avLst/>
          </a:prstGeom>
          <a:solidFill>
            <a:srgbClr val="CCFFCC">
              <a:alpha val="70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sz="2800" b="1" dirty="0"/>
              <a:t>Área 6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3C5FD6EC-3C98-47E1-964B-3DE4B93AB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790965"/>
            <a:ext cx="1284326" cy="523220"/>
          </a:xfrm>
          <a:prstGeom prst="rect">
            <a:avLst/>
          </a:prstGeom>
          <a:solidFill>
            <a:srgbClr val="CCFFCC">
              <a:alpha val="70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sz="2800" b="1" dirty="0"/>
              <a:t>Área 3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24C63732-4F58-429B-8F79-74F05E40A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074" y="1225948"/>
            <a:ext cx="1284326" cy="523220"/>
          </a:xfrm>
          <a:prstGeom prst="rect">
            <a:avLst/>
          </a:prstGeom>
          <a:solidFill>
            <a:srgbClr val="CCFFCC">
              <a:alpha val="70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sz="2800" b="1" dirty="0"/>
              <a:t>Área 5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F443A001-F8DD-4C20-83CF-CC9C1D05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50" y="4679613"/>
            <a:ext cx="1284326" cy="523220"/>
          </a:xfrm>
          <a:prstGeom prst="rect">
            <a:avLst/>
          </a:prstGeom>
          <a:solidFill>
            <a:srgbClr val="CCFFCC">
              <a:alpha val="70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sz="2800" b="1" dirty="0"/>
              <a:t>Área 4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73282133-5490-4BDC-865A-1FD1AA2AFCB9}"/>
              </a:ext>
            </a:extLst>
          </p:cNvPr>
          <p:cNvSpPr txBox="1">
            <a:spLocks noChangeArrowheads="1"/>
          </p:cNvSpPr>
          <p:nvPr/>
        </p:nvSpPr>
        <p:spPr bwMode="auto">
          <a:xfrm rot="18916609">
            <a:off x="6417465" y="3797784"/>
            <a:ext cx="1284326" cy="523220"/>
          </a:xfrm>
          <a:prstGeom prst="rect">
            <a:avLst/>
          </a:prstGeom>
          <a:solidFill>
            <a:srgbClr val="CCFFCC">
              <a:alpha val="70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sz="2800" b="1" dirty="0"/>
              <a:t>Área 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BA6893-B193-449D-A11D-246C84B36627}"/>
              </a:ext>
            </a:extLst>
          </p:cNvPr>
          <p:cNvSpPr txBox="1"/>
          <p:nvPr/>
        </p:nvSpPr>
        <p:spPr>
          <a:xfrm>
            <a:off x="1618099" y="741919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( Área 1 , trata el agua y la manda a estas 6 áreas)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5827F83-4270-4D74-8FF8-81E9A40CFC68}"/>
              </a:ext>
            </a:extLst>
          </p:cNvPr>
          <p:cNvSpPr/>
          <p:nvPr/>
        </p:nvSpPr>
        <p:spPr>
          <a:xfrm>
            <a:off x="-90566" y="5791329"/>
            <a:ext cx="9396536" cy="92333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kern="1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Nosotros tenemos el 27% del agua</a:t>
            </a:r>
            <a:r>
              <a:rPr lang="es-ES" sz="5400" b="0" kern="1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07592F-DEC0-4EAB-A57A-666B2E15C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2F8276-6F9D-4B4D-8C73-9F6BA922C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838B3BB9-C68D-493E-9072-3A626ACB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36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7">
            <a:extLst>
              <a:ext uri="{FF2B5EF4-FFF2-40B4-BE49-F238E27FC236}">
                <a16:creationId xmlns:a16="http://schemas.microsoft.com/office/drawing/2014/main" id="{722E2527-8A8A-4938-972A-097098436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1504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s-ES" altLang="es-ES"/>
          </a:p>
        </p:txBody>
      </p:sp>
      <p:sp>
        <p:nvSpPr>
          <p:cNvPr id="5129" name="AutoShape 9">
            <a:extLst>
              <a:ext uri="{FF2B5EF4-FFF2-40B4-BE49-F238E27FC236}">
                <a16:creationId xmlns:a16="http://schemas.microsoft.com/office/drawing/2014/main" id="{BE1CE7D0-FDC5-4F7B-A441-1480A29B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39952" cy="1772816"/>
          </a:xfrm>
          <a:prstGeom prst="wedgeEllipseCallout">
            <a:avLst>
              <a:gd name="adj1" fmla="val -20991"/>
              <a:gd name="adj2" fmla="val 86035"/>
            </a:avLst>
          </a:prstGeom>
          <a:solidFill>
            <a:schemeClr val="bg1">
              <a:alpha val="67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sz="1600" dirty="0" err="1"/>
              <a:t>Pss</a:t>
            </a:r>
            <a:r>
              <a:rPr lang="es-ES" altLang="es-ES" sz="1600" dirty="0"/>
              <a:t>….El 2do consumidor de agua, con 16%, es ese que esta ahí. En los fines de semana se crece. </a:t>
            </a:r>
          </a:p>
          <a:p>
            <a:r>
              <a:rPr lang="es-ES" altLang="es-ES" sz="1600" dirty="0"/>
              <a:t>Lo queremos eliminar</a:t>
            </a:r>
          </a:p>
        </p:txBody>
      </p:sp>
      <p:sp>
        <p:nvSpPr>
          <p:cNvPr id="5130" name="AutoShape 10">
            <a:extLst>
              <a:ext uri="{FF2B5EF4-FFF2-40B4-BE49-F238E27FC236}">
                <a16:creationId xmlns:a16="http://schemas.microsoft.com/office/drawing/2014/main" id="{A7552B5A-EBA6-4C78-B21A-B2AF6AA5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0"/>
            <a:ext cx="3384550" cy="1844675"/>
          </a:xfrm>
          <a:prstGeom prst="cloudCallout">
            <a:avLst>
              <a:gd name="adj1" fmla="val -21810"/>
              <a:gd name="adj2" fmla="val 69968"/>
            </a:avLst>
          </a:prstGeom>
          <a:solidFill>
            <a:schemeClr val="bg1">
              <a:alpha val="6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s-ES" altLang="es-ES" dirty="0"/>
              <a:t>En Enero  era el 72% y ahora soy solo el 16%. Me estoy desinflando.</a:t>
            </a:r>
          </a:p>
        </p:txBody>
      </p:sp>
      <p:sp>
        <p:nvSpPr>
          <p:cNvPr id="5132" name="WordArt 12">
            <a:extLst>
              <a:ext uri="{FF2B5EF4-FFF2-40B4-BE49-F238E27FC236}">
                <a16:creationId xmlns:a16="http://schemas.microsoft.com/office/drawing/2014/main" id="{D2A2CB40-BF78-4698-99DC-EF35277473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48263" y="4365625"/>
            <a:ext cx="3240087" cy="6477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r>
              <a:rPr lang="es-ES" sz="3600" kern="10" dirty="0">
                <a:ln w="1905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Consumo desconocido</a:t>
            </a:r>
          </a:p>
        </p:txBody>
      </p:sp>
      <p:sp>
        <p:nvSpPr>
          <p:cNvPr id="5133" name="WordArt 13">
            <a:extLst>
              <a:ext uri="{FF2B5EF4-FFF2-40B4-BE49-F238E27FC236}">
                <a16:creationId xmlns:a16="http://schemas.microsoft.com/office/drawing/2014/main" id="{CC08FDCB-0A78-42B4-AB47-FFA2EA34C7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5229225"/>
            <a:ext cx="271462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  <a:contourClr>
                <a:srgbClr val="DCEBF5"/>
              </a:contourClr>
            </a:sp3d>
          </a:bodyPr>
          <a:lstStyle/>
          <a:p>
            <a:r>
              <a:rPr lang="pt-BR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202 m3/dia - 2.34 </a:t>
            </a:r>
            <a:r>
              <a:rPr lang="pt-BR" sz="3600" kern="10" dirty="0" err="1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lps</a:t>
            </a:r>
            <a:endParaRPr lang="es-ES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 panose="020B0A04020102020204" pitchFamily="34" charset="0"/>
            </a:endParaRP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55636296-409E-4F82-AAA0-11CC762B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072" y="6165850"/>
            <a:ext cx="3639138" cy="461665"/>
          </a:xfrm>
          <a:prstGeom prst="rect">
            <a:avLst/>
          </a:prstGeom>
          <a:solidFill>
            <a:srgbClr val="CCFFCC">
              <a:alpha val="71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sz="1200" dirty="0"/>
              <a:t>En Enero faltaban por instalar muchos medidores .</a:t>
            </a:r>
          </a:p>
          <a:p>
            <a:r>
              <a:rPr lang="es-ES" altLang="es-ES" sz="1200" dirty="0"/>
              <a:t>Ahora faltan unos pocos.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  <p:bldP spid="5130" grpId="0" animBg="1"/>
      <p:bldP spid="5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01F84F7-C8A9-4EA1-96D9-091276025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B87FD0D-A727-4459-A83E-0A2F4F8F8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5B314C41-4C3B-4039-B9CE-9EC7DEE9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>
              <a:alpha val="71000"/>
            </a:srgbClr>
          </a:solidFill>
        </p:spPr>
      </p:pic>
      <p:sp>
        <p:nvSpPr>
          <p:cNvPr id="7174" name="AutoShape 6">
            <a:extLst>
              <a:ext uri="{FF2B5EF4-FFF2-40B4-BE49-F238E27FC236}">
                <a16:creationId xmlns:a16="http://schemas.microsoft.com/office/drawing/2014/main" id="{703B3C95-CA14-4888-85ED-D602221C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4967287" cy="1412875"/>
          </a:xfrm>
          <a:prstGeom prst="wedgeEllipseCallout">
            <a:avLst>
              <a:gd name="adj1" fmla="val -7111"/>
              <a:gd name="adj2" fmla="val 76292"/>
            </a:avLst>
          </a:prstGeom>
          <a:solidFill>
            <a:schemeClr val="bg1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sz="1400" dirty="0"/>
              <a:t>Área 7,  no estés triste.  Acéptalo. Yo soy mas grande que tu y mi compañero, área 8,  casi te alcanza. </a:t>
            </a:r>
          </a:p>
          <a:p>
            <a:r>
              <a:rPr lang="es-ES" altLang="es-ES" sz="1400" dirty="0"/>
              <a:t>Por cierto, él  podría ser mas  peligroso que tu porque siempre esta comiendo. </a:t>
            </a:r>
          </a:p>
          <a:p>
            <a:endParaRPr lang="es-ES" altLang="es-ES" sz="1400" dirty="0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AD8A6A98-8873-4CC8-AB7E-62AA0B566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4076700"/>
            <a:ext cx="2287587" cy="641350"/>
          </a:xfrm>
          <a:prstGeom prst="rect">
            <a:avLst/>
          </a:prstGeom>
          <a:solidFill>
            <a:srgbClr val="FFFF99">
              <a:alpha val="71000"/>
            </a:srgb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b="1" dirty="0"/>
              <a:t>96 m</a:t>
            </a:r>
            <a:r>
              <a:rPr lang="es-ES" altLang="es-ES" b="1" baseline="30000" dirty="0"/>
              <a:t>3</a:t>
            </a:r>
            <a:r>
              <a:rPr lang="es-ES" altLang="es-ES" b="1" dirty="0"/>
              <a:t>/</a:t>
            </a:r>
            <a:r>
              <a:rPr lang="es-ES" altLang="es-ES" b="1" dirty="0" err="1"/>
              <a:t>dia</a:t>
            </a:r>
            <a:r>
              <a:rPr lang="es-ES" altLang="es-ES" b="1" dirty="0"/>
              <a:t>  - 1.11 </a:t>
            </a:r>
            <a:r>
              <a:rPr lang="es-ES" altLang="es-ES" b="1" dirty="0" err="1"/>
              <a:t>lps</a:t>
            </a:r>
            <a:endParaRPr lang="es-ES" altLang="es-ES" b="1" dirty="0"/>
          </a:p>
          <a:p>
            <a:r>
              <a:rPr lang="es-ES" altLang="es-ES" b="1" dirty="0"/>
              <a:t>3</a:t>
            </a:r>
            <a:r>
              <a:rPr lang="es-ES" altLang="es-ES" b="1" baseline="30000" dirty="0"/>
              <a:t>er</a:t>
            </a:r>
            <a:r>
              <a:rPr lang="es-ES" altLang="es-ES" b="1" dirty="0"/>
              <a:t> lugar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4BBE649C-A19B-4B2F-B742-8C7ED07827AF}"/>
              </a:ext>
            </a:extLst>
          </p:cNvPr>
          <p:cNvSpPr txBox="1">
            <a:spLocks noChangeArrowheads="1"/>
          </p:cNvSpPr>
          <p:nvPr/>
        </p:nvSpPr>
        <p:spPr bwMode="auto">
          <a:xfrm rot="-1961838">
            <a:off x="6659563" y="5661025"/>
            <a:ext cx="2317750" cy="6413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b="1"/>
              <a:t>92 m3/dia – 1.07 lps</a:t>
            </a:r>
          </a:p>
          <a:p>
            <a:r>
              <a:rPr lang="es-ES" altLang="es-ES" b="1"/>
              <a:t>4</a:t>
            </a:r>
            <a:r>
              <a:rPr lang="es-ES" altLang="es-ES" b="1" baseline="30000"/>
              <a:t>to</a:t>
            </a:r>
            <a:r>
              <a:rPr lang="es-ES" altLang="es-ES" b="1"/>
              <a:t> lugar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66BDA4D2-371E-402D-B551-2C43A660E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013325"/>
            <a:ext cx="2274887" cy="64135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s-ES" altLang="es-ES" b="1" dirty="0"/>
              <a:t>89 m</a:t>
            </a:r>
            <a:r>
              <a:rPr lang="es-ES" altLang="es-ES" b="1" baseline="30000" dirty="0"/>
              <a:t>3</a:t>
            </a:r>
            <a:r>
              <a:rPr lang="es-ES" altLang="es-ES" b="1" dirty="0"/>
              <a:t>/</a:t>
            </a:r>
            <a:r>
              <a:rPr lang="es-ES" altLang="es-ES" b="1" dirty="0" err="1"/>
              <a:t>dia</a:t>
            </a:r>
            <a:r>
              <a:rPr lang="es-ES" altLang="es-ES" b="1" dirty="0"/>
              <a:t> – 1.03 </a:t>
            </a:r>
            <a:r>
              <a:rPr lang="es-ES" altLang="es-ES" b="1" dirty="0" err="1"/>
              <a:t>lps</a:t>
            </a:r>
            <a:endParaRPr lang="es-ES" altLang="es-ES" b="1" dirty="0"/>
          </a:p>
          <a:p>
            <a:r>
              <a:rPr lang="es-ES" altLang="es-ES" b="1" dirty="0"/>
              <a:t>5</a:t>
            </a:r>
            <a:r>
              <a:rPr lang="es-ES" altLang="es-ES" b="1" baseline="30000" dirty="0"/>
              <a:t>to</a:t>
            </a:r>
            <a:r>
              <a:rPr lang="es-ES" altLang="es-ES" b="1" dirty="0"/>
              <a:t> lugar</a:t>
            </a:r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id="{995F5573-9850-407E-9711-2C884D6EF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33375"/>
            <a:ext cx="1655763" cy="1152525"/>
          </a:xfrm>
          <a:prstGeom prst="cloudCallout">
            <a:avLst>
              <a:gd name="adj1" fmla="val -51819"/>
              <a:gd name="adj2" fmla="val 128514"/>
            </a:avLst>
          </a:prstGeom>
          <a:solidFill>
            <a:schemeClr val="bg1">
              <a:alpha val="6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s-ES" altLang="es-ES" sz="1400" dirty="0"/>
              <a:t>Que habrá  de bueno este fin de semana?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BD20E5-BA61-40FD-81D8-437B7ECE4DBC}"/>
              </a:ext>
            </a:extLst>
          </p:cNvPr>
          <p:cNvSpPr txBox="1"/>
          <p:nvPr/>
        </p:nvSpPr>
        <p:spPr>
          <a:xfrm rot="19547767">
            <a:off x="6953496" y="5298270"/>
            <a:ext cx="1205271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Área 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8253FA-B62F-4B3A-A265-0579DF449F22}"/>
              </a:ext>
            </a:extLst>
          </p:cNvPr>
          <p:cNvSpPr txBox="1"/>
          <p:nvPr/>
        </p:nvSpPr>
        <p:spPr>
          <a:xfrm>
            <a:off x="5315170" y="4537764"/>
            <a:ext cx="1428888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Área 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5C3430-2A0A-458B-9814-DF520BFEA6DE}"/>
              </a:ext>
            </a:extLst>
          </p:cNvPr>
          <p:cNvSpPr txBox="1"/>
          <p:nvPr/>
        </p:nvSpPr>
        <p:spPr>
          <a:xfrm>
            <a:off x="1167537" y="3595450"/>
            <a:ext cx="1428888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Área 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71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9" grpId="0" animBg="1"/>
      <p:bldP spid="7180" grpId="0" animBg="1"/>
      <p:bldP spid="7183" grpId="0" animBg="1"/>
      <p:bldP spid="7184" grpId="0" animBg="1"/>
      <p:bldP spid="7184" grpId="1" animBg="1"/>
      <p:bldP spid="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FE6CA5-631C-4DC6-91C3-6CE9750CD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2B9FC4D-CCF1-45F5-AC70-503B567C9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E3BEED61-5B0E-4668-827C-2A23D9F3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AutoShape 6">
            <a:extLst>
              <a:ext uri="{FF2B5EF4-FFF2-40B4-BE49-F238E27FC236}">
                <a16:creationId xmlns:a16="http://schemas.microsoft.com/office/drawing/2014/main" id="{523D16C0-B89B-4986-B64C-F9295CD5D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0"/>
            <a:ext cx="4752850" cy="1628775"/>
          </a:xfrm>
          <a:prstGeom prst="wedgeEllipseCallout">
            <a:avLst>
              <a:gd name="adj1" fmla="val 14426"/>
              <a:gd name="adj2" fmla="val 80995"/>
            </a:avLst>
          </a:prstGeom>
          <a:solidFill>
            <a:schemeClr val="bg1">
              <a:alpha val="69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sz="1600" dirty="0"/>
              <a:t>Usted si que se esta poniendo en forma  rápido. En Enero se tragaba 119 m</a:t>
            </a:r>
            <a:r>
              <a:rPr lang="es-ES" altLang="es-ES" sz="1600" baseline="30000" dirty="0"/>
              <a:t>3</a:t>
            </a:r>
            <a:r>
              <a:rPr lang="es-ES" altLang="es-ES" sz="1600" dirty="0"/>
              <a:t>/día y ahora 66 m</a:t>
            </a:r>
            <a:r>
              <a:rPr lang="es-ES" altLang="es-ES" sz="1600" baseline="30000" dirty="0"/>
              <a:t>3</a:t>
            </a:r>
            <a:r>
              <a:rPr lang="es-ES" altLang="es-ES" sz="1600" dirty="0"/>
              <a:t>/día. Lo felicito compañero !!!.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F1846142-C6AB-4D96-8204-7C84C4BD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429001"/>
            <a:ext cx="2422401" cy="1368152"/>
          </a:xfrm>
          <a:prstGeom prst="wedgeRectCallout">
            <a:avLst>
              <a:gd name="adj1" fmla="val 61537"/>
              <a:gd name="adj2" fmla="val -68708"/>
            </a:avLst>
          </a:prstGeom>
          <a:solidFill>
            <a:schemeClr val="bg1">
              <a:alpha val="69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sz="1600" dirty="0"/>
              <a:t>Gracias compañero!. </a:t>
            </a:r>
          </a:p>
          <a:p>
            <a:r>
              <a:rPr lang="es-ES" altLang="es-ES" sz="1600" dirty="0"/>
              <a:t>Si quiere adelgazar no hay que comer en exceso. Tiene que ser solo lo necesario.</a:t>
            </a:r>
          </a:p>
        </p:txBody>
      </p:sp>
      <p:sp>
        <p:nvSpPr>
          <p:cNvPr id="10248" name="WordArt 8">
            <a:extLst>
              <a:ext uri="{FF2B5EF4-FFF2-40B4-BE49-F238E27FC236}">
                <a16:creationId xmlns:a16="http://schemas.microsoft.com/office/drawing/2014/main" id="{BDA298A8-8020-4EE9-AB6B-548DFD9DDB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59113" y="3213100"/>
            <a:ext cx="936625" cy="803275"/>
          </a:xfrm>
          <a:prstGeom prst="rect">
            <a:avLst/>
          </a:prstGeom>
          <a:solidFill>
            <a:schemeClr val="bg1">
              <a:alpha val="63000"/>
            </a:schemeClr>
          </a:solidFill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s-E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Área 9</a:t>
            </a:r>
          </a:p>
        </p:txBody>
      </p:sp>
      <p:sp>
        <p:nvSpPr>
          <p:cNvPr id="10251" name="WordArt 11">
            <a:extLst>
              <a:ext uri="{FF2B5EF4-FFF2-40B4-BE49-F238E27FC236}">
                <a16:creationId xmlns:a16="http://schemas.microsoft.com/office/drawing/2014/main" id="{DA6FF6FC-F7BB-4501-BF3C-18D05122E98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4888" y="3500438"/>
            <a:ext cx="796925" cy="50482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ES" sz="3600" kern="10" dirty="0"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Área 10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018D8206-7FB4-44A4-B8C6-C742EAEA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292600"/>
            <a:ext cx="2274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b="1">
                <a:solidFill>
                  <a:schemeClr val="bg1"/>
                </a:solidFill>
              </a:rPr>
              <a:t>73 m</a:t>
            </a:r>
            <a:r>
              <a:rPr lang="es-ES" altLang="es-ES" b="1" baseline="30000">
                <a:solidFill>
                  <a:schemeClr val="bg1"/>
                </a:solidFill>
              </a:rPr>
              <a:t>3</a:t>
            </a:r>
            <a:r>
              <a:rPr lang="es-ES" altLang="es-ES" b="1">
                <a:solidFill>
                  <a:schemeClr val="bg1"/>
                </a:solidFill>
              </a:rPr>
              <a:t>/dia – 0.84 lps</a:t>
            </a:r>
          </a:p>
          <a:p>
            <a:r>
              <a:rPr lang="es-ES" altLang="es-ES" b="1">
                <a:solidFill>
                  <a:schemeClr val="bg1"/>
                </a:solidFill>
              </a:rPr>
              <a:t>6</a:t>
            </a:r>
            <a:r>
              <a:rPr lang="es-ES" altLang="es-ES" b="1" baseline="30000">
                <a:solidFill>
                  <a:schemeClr val="bg1"/>
                </a:solidFill>
              </a:rPr>
              <a:t>to</a:t>
            </a:r>
            <a:r>
              <a:rPr lang="es-ES" altLang="es-ES" b="1">
                <a:solidFill>
                  <a:schemeClr val="bg1"/>
                </a:solidFill>
              </a:rPr>
              <a:t> lugar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F72FBD5B-A725-4357-B4F5-C4D21C01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300663"/>
            <a:ext cx="227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b="1">
                <a:solidFill>
                  <a:schemeClr val="bg1"/>
                </a:solidFill>
              </a:rPr>
              <a:t>66 m</a:t>
            </a:r>
            <a:r>
              <a:rPr lang="es-ES" altLang="es-ES" b="1" baseline="30000">
                <a:solidFill>
                  <a:schemeClr val="bg1"/>
                </a:solidFill>
              </a:rPr>
              <a:t>3</a:t>
            </a:r>
            <a:r>
              <a:rPr lang="es-ES" altLang="es-ES" b="1">
                <a:solidFill>
                  <a:schemeClr val="bg1"/>
                </a:solidFill>
              </a:rPr>
              <a:t>/dia – 0.77 lps</a:t>
            </a:r>
          </a:p>
          <a:p>
            <a:r>
              <a:rPr lang="es-ES" altLang="es-ES" b="1">
                <a:solidFill>
                  <a:schemeClr val="bg1"/>
                </a:solidFill>
              </a:rPr>
              <a:t>7</a:t>
            </a:r>
            <a:r>
              <a:rPr lang="es-ES" altLang="es-ES" b="1" baseline="30000">
                <a:solidFill>
                  <a:schemeClr val="bg1"/>
                </a:solidFill>
              </a:rPr>
              <a:t>to</a:t>
            </a:r>
            <a:r>
              <a:rPr lang="es-ES" altLang="es-ES" b="1">
                <a:solidFill>
                  <a:schemeClr val="bg1"/>
                </a:solidFill>
              </a:rPr>
              <a:t> lugar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3E6FE9D-D6C6-4FB5-A933-11E0A5C5A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6EC1BBC-CA25-49C3-AD0F-DB64D5015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66B3F22C-5EC9-4B11-B18D-77C2108B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AutoShape 6">
            <a:extLst>
              <a:ext uri="{FF2B5EF4-FFF2-40B4-BE49-F238E27FC236}">
                <a16:creationId xmlns:a16="http://schemas.microsoft.com/office/drawing/2014/main" id="{74787D69-13F0-4C98-ABA7-36F49D9B0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0"/>
            <a:ext cx="2592387" cy="1557338"/>
          </a:xfrm>
          <a:prstGeom prst="wedgeEllipseCallout">
            <a:avLst>
              <a:gd name="adj1" fmla="val -42102"/>
              <a:gd name="adj2" fmla="val 109736"/>
            </a:avLst>
          </a:prstGeom>
          <a:solidFill>
            <a:schemeClr val="bg1">
              <a:alpha val="69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sz="1600" dirty="0"/>
              <a:t>Área 12 y 13, no les da pena estar de  últimos en el consumo?</a:t>
            </a: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4F4468F1-8FD3-492E-908F-91B031B3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3463"/>
            <a:ext cx="4572000" cy="1584325"/>
          </a:xfrm>
          <a:prstGeom prst="wedgeRoundRectCallout">
            <a:avLst>
              <a:gd name="adj1" fmla="val 62431"/>
              <a:gd name="adj2" fmla="val 20741"/>
              <a:gd name="adj3" fmla="val 16667"/>
            </a:avLst>
          </a:prstGeom>
          <a:solidFill>
            <a:schemeClr val="bg1">
              <a:alpha val="88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altLang="es-ES" sz="1600" b="1" dirty="0">
                <a:solidFill>
                  <a:srgbClr val="FF0000"/>
                </a:solidFill>
              </a:rPr>
              <a:t>CON RAZON USTEDES SON TAN TIBURONES !!!.</a:t>
            </a:r>
            <a:r>
              <a:rPr lang="es-ES" altLang="es-ES" sz="1600" b="1" dirty="0"/>
              <a:t>  Nadie les había explicado que aquí gana el que consuma menos,  usando el agua en forma racional: Justo lo necesario, eliminando las perdidas, reciclando y/o reusando?</a:t>
            </a:r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C96E7A51-D29E-476A-B1D2-B6AFA70B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945410"/>
            <a:ext cx="2555875" cy="1728788"/>
          </a:xfrm>
          <a:prstGeom prst="cloudCallout">
            <a:avLst>
              <a:gd name="adj1" fmla="val -36181"/>
              <a:gd name="adj2" fmla="val 62562"/>
            </a:avLst>
          </a:prstGeom>
          <a:solidFill>
            <a:schemeClr val="bg1">
              <a:alpha val="71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s-ES" altLang="es-ES" sz="1400" dirty="0" err="1"/>
              <a:t>Ohh</a:t>
            </a:r>
            <a:r>
              <a:rPr lang="es-ES" altLang="es-ES" sz="1400" dirty="0"/>
              <a:t>….Dios. Este del pañuelito si esta perdido. Ilumínalo para que no sea tan </a:t>
            </a:r>
            <a:r>
              <a:rPr lang="es-ES" altLang="es-ES" sz="1400" dirty="0" err="1"/>
              <a:t>menzo</a:t>
            </a:r>
            <a:r>
              <a:rPr lang="es-ES" altLang="es-ES" sz="1400" dirty="0"/>
              <a:t>.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386EEA6B-2184-46EA-AA4E-CC7B27A1A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267" y="5373688"/>
            <a:ext cx="1005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b="1" dirty="0"/>
              <a:t>Área 11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A98DF6EB-757D-446F-88C7-D26C094CA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734050"/>
            <a:ext cx="227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b="1"/>
              <a:t>64 m</a:t>
            </a:r>
            <a:r>
              <a:rPr lang="es-ES" altLang="es-ES" b="1" baseline="30000"/>
              <a:t>3</a:t>
            </a:r>
            <a:r>
              <a:rPr lang="es-ES" altLang="es-ES" b="1"/>
              <a:t>/dia – 0.74 lps</a:t>
            </a:r>
          </a:p>
          <a:p>
            <a:r>
              <a:rPr lang="es-ES" altLang="es-ES" b="1"/>
              <a:t>8</a:t>
            </a:r>
            <a:r>
              <a:rPr lang="es-ES" altLang="es-ES" b="1" baseline="30000"/>
              <a:t>vo </a:t>
            </a:r>
            <a:r>
              <a:rPr lang="es-ES" altLang="es-ES" b="1"/>
              <a:t>lugar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EC0079BC-1AA2-4FD5-B0BD-E1E4875E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149725"/>
            <a:ext cx="2274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b="1">
                <a:solidFill>
                  <a:srgbClr val="FFCC99"/>
                </a:solidFill>
              </a:rPr>
              <a:t>52 m</a:t>
            </a:r>
            <a:r>
              <a:rPr lang="es-ES" altLang="es-ES" b="1" baseline="30000">
                <a:solidFill>
                  <a:srgbClr val="FFCC99"/>
                </a:solidFill>
              </a:rPr>
              <a:t>3</a:t>
            </a:r>
            <a:r>
              <a:rPr lang="es-ES" altLang="es-ES" b="1">
                <a:solidFill>
                  <a:srgbClr val="FFCC99"/>
                </a:solidFill>
              </a:rPr>
              <a:t>/dia – 0.60 lps</a:t>
            </a:r>
          </a:p>
          <a:p>
            <a:r>
              <a:rPr lang="es-ES" altLang="es-ES" b="1">
                <a:solidFill>
                  <a:srgbClr val="FFCC99"/>
                </a:solidFill>
              </a:rPr>
              <a:t>9</a:t>
            </a:r>
            <a:r>
              <a:rPr lang="es-ES" altLang="es-ES" b="1" baseline="30000">
                <a:solidFill>
                  <a:srgbClr val="FFCC99"/>
                </a:solidFill>
              </a:rPr>
              <a:t>no </a:t>
            </a:r>
            <a:r>
              <a:rPr lang="es-ES" altLang="es-ES" b="1">
                <a:solidFill>
                  <a:srgbClr val="FFCC99"/>
                </a:solidFill>
              </a:rPr>
              <a:t>lugar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0E014956-11C8-453A-9EAF-AC56D8A6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613" y="3592513"/>
            <a:ext cx="1018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b="1" dirty="0" err="1">
                <a:solidFill>
                  <a:srgbClr val="FFCC99"/>
                </a:solidFill>
              </a:rPr>
              <a:t>Area</a:t>
            </a:r>
            <a:r>
              <a:rPr lang="es-ES" altLang="es-ES" b="1" dirty="0">
                <a:solidFill>
                  <a:srgbClr val="FFCC99"/>
                </a:solidFill>
              </a:rPr>
              <a:t> 12</a:t>
            </a:r>
          </a:p>
        </p:txBody>
      </p:sp>
      <p:sp>
        <p:nvSpPr>
          <p:cNvPr id="12303" name="AutoShape 15">
            <a:extLst>
              <a:ext uri="{FF2B5EF4-FFF2-40B4-BE49-F238E27FC236}">
                <a16:creationId xmlns:a16="http://schemas.microsoft.com/office/drawing/2014/main" id="{67511348-D170-400E-BEF0-E32FCB39F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013325"/>
            <a:ext cx="358775" cy="360363"/>
          </a:xfrm>
          <a:prstGeom prst="star16">
            <a:avLst>
              <a:gd name="adj" fmla="val 37500"/>
            </a:avLst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/>
              <a:t>1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A6CAE10D-DE10-45F9-9E4E-E5A7F2F16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5734050"/>
            <a:ext cx="22748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b="1" dirty="0"/>
              <a:t>Área 13</a:t>
            </a:r>
          </a:p>
          <a:p>
            <a:r>
              <a:rPr lang="es-ES" altLang="es-ES" b="1" dirty="0"/>
              <a:t>45 m</a:t>
            </a:r>
            <a:r>
              <a:rPr lang="es-ES" altLang="es-ES" b="1" baseline="30000" dirty="0"/>
              <a:t>3</a:t>
            </a:r>
            <a:r>
              <a:rPr lang="es-ES" altLang="es-ES" b="1" dirty="0"/>
              <a:t>/</a:t>
            </a:r>
            <a:r>
              <a:rPr lang="es-ES" altLang="es-ES" b="1" dirty="0" err="1"/>
              <a:t>dia</a:t>
            </a:r>
            <a:r>
              <a:rPr lang="es-ES" altLang="es-ES" b="1" dirty="0"/>
              <a:t> – 0.53 </a:t>
            </a:r>
            <a:r>
              <a:rPr lang="es-ES" altLang="es-ES" b="1" dirty="0" err="1"/>
              <a:t>lps</a:t>
            </a:r>
            <a:endParaRPr lang="es-ES" altLang="es-ES" b="1" dirty="0"/>
          </a:p>
          <a:p>
            <a:r>
              <a:rPr lang="es-ES" altLang="es-ES" b="1" dirty="0"/>
              <a:t>10</a:t>
            </a:r>
            <a:r>
              <a:rPr lang="es-ES" altLang="es-ES" b="1" baseline="30000" dirty="0"/>
              <a:t>mo</a:t>
            </a:r>
            <a:r>
              <a:rPr lang="es-ES" altLang="es-ES" b="1" dirty="0"/>
              <a:t> lugar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93ED941C-E9A3-4B3F-8242-19A2A434E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175" y="6615113"/>
            <a:ext cx="360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800"/>
              <a:t>F.L.</a:t>
            </a:r>
            <a:endParaRPr lang="es-ES" altLang="es-ES"/>
          </a:p>
        </p:txBody>
      </p:sp>
      <p:pic>
        <p:nvPicPr>
          <p:cNvPr id="12306" name="Picture 18">
            <a:extLst>
              <a:ext uri="{FF2B5EF4-FFF2-40B4-BE49-F238E27FC236}">
                <a16:creationId xmlns:a16="http://schemas.microsoft.com/office/drawing/2014/main" id="{5633CF45-F951-4E0A-AF4A-2D401A3C80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617</Words>
  <Application>Microsoft Office PowerPoint</Application>
  <PresentationFormat>Presentación en pantalla (4:3)</PresentationFormat>
  <Paragraphs>88</Paragraphs>
  <Slides>12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Impact</vt:lpstr>
      <vt:lpstr>Monotype Sorts</vt:lpstr>
      <vt:lpstr>Tahoma</vt:lpstr>
      <vt:lpstr>Times New Roman</vt:lpstr>
      <vt:lpstr>Diseño predeterminado</vt:lpstr>
      <vt:lpstr>Gráfico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RCA CONEXIONES C.A</dc:creator>
  <cp:lastModifiedBy>Felix Lopez</cp:lastModifiedBy>
  <cp:revision>57</cp:revision>
  <dcterms:created xsi:type="dcterms:W3CDTF">2005-04-09T22:51:25Z</dcterms:created>
  <dcterms:modified xsi:type="dcterms:W3CDTF">2024-03-01T21:54:46Z</dcterms:modified>
</cp:coreProperties>
</file>