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074" y="560388"/>
            <a:ext cx="9344025" cy="154463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074" y="2200275"/>
            <a:ext cx="9344025" cy="34004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8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2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18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125" y="1263649"/>
            <a:ext cx="4591050" cy="480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6625" y="1263649"/>
            <a:ext cx="4591050" cy="480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6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075" y="1281113"/>
            <a:ext cx="4540250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5075" y="2105024"/>
            <a:ext cx="4540250" cy="39909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8078" y="1281113"/>
            <a:ext cx="4562610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8078" y="2105024"/>
            <a:ext cx="4562610" cy="39909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38400" y="127001"/>
            <a:ext cx="9629775" cy="844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3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4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663" y="1238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888" y="123825"/>
            <a:ext cx="5265737" cy="60102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6663" y="1724024"/>
            <a:ext cx="3932237" cy="44100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24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663" y="1238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6663" y="1724024"/>
            <a:ext cx="3932237" cy="44100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6592888" y="123825"/>
            <a:ext cx="5265737" cy="601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40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7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127001"/>
            <a:ext cx="9629775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1057275"/>
            <a:ext cx="9629775" cy="519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9078" cy="6336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296025"/>
            <a:ext cx="12192000" cy="561975"/>
          </a:xfrm>
          <a:prstGeom prst="rect">
            <a:avLst/>
          </a:prstGeom>
          <a:solidFill>
            <a:srgbClr val="77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2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7169" y="4121637"/>
            <a:ext cx="9344025" cy="618426"/>
          </a:xfrm>
        </p:spPr>
        <p:txBody>
          <a:bodyPr/>
          <a:lstStyle/>
          <a:p>
            <a:r>
              <a:rPr lang="en-AU"/>
              <a:t>A short tutorial on this </a:t>
            </a:r>
            <a:r>
              <a:rPr lang="en-US"/>
              <a:t>version control system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52F93-45B1-4320-B939-3D4543DFC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61" y="1504470"/>
            <a:ext cx="4898734" cy="20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E99-24A1-49DB-B25F-DB842B2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Step 4: check the state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9967-5FFC-4D84-B476-F43C3F5B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9" y="878033"/>
            <a:ext cx="9629775" cy="1293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Ok, I did some changes, now let’s add them to git… they were in this file… that file… and… was there something else? Have I already added this one? I need a way to check what’s happening!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73D87-05D7-4E58-AFB3-7EF99D2E9D3A}"/>
              </a:ext>
            </a:extLst>
          </p:cNvPr>
          <p:cNvSpPr/>
          <p:nvPr/>
        </p:nvSpPr>
        <p:spPr>
          <a:xfrm>
            <a:off x="2487322" y="2171700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EF1F19-A314-4637-9888-79DCAC8E1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98" r="57813" b="10606"/>
          <a:stretch/>
        </p:blipFill>
        <p:spPr>
          <a:xfrm>
            <a:off x="2512489" y="2852940"/>
            <a:ext cx="7395249" cy="288867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BCB6727C-3AB6-4F2F-8522-D4ADD79F13D6}"/>
              </a:ext>
            </a:extLst>
          </p:cNvPr>
          <p:cNvSpPr/>
          <p:nvPr/>
        </p:nvSpPr>
        <p:spPr>
          <a:xfrm>
            <a:off x="5405900" y="4472396"/>
            <a:ext cx="1023457" cy="46978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45538D-A7D7-46A4-B98B-AE9C12068DB7}"/>
              </a:ext>
            </a:extLst>
          </p:cNvPr>
          <p:cNvSpPr/>
          <p:nvPr/>
        </p:nvSpPr>
        <p:spPr>
          <a:xfrm>
            <a:off x="6429357" y="4275255"/>
            <a:ext cx="2823700" cy="864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This file has been modified and needs to be staged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453350B7-41CB-47AF-90FC-4CB988B43CBF}"/>
              </a:ext>
            </a:extLst>
          </p:cNvPr>
          <p:cNvSpPr/>
          <p:nvPr/>
        </p:nvSpPr>
        <p:spPr>
          <a:xfrm>
            <a:off x="4382443" y="5336461"/>
            <a:ext cx="1023457" cy="46978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485F89-C167-4ED0-AC91-4FDFB8D71C4E}"/>
              </a:ext>
            </a:extLst>
          </p:cNvPr>
          <p:cNvSpPr/>
          <p:nvPr/>
        </p:nvSpPr>
        <p:spPr>
          <a:xfrm>
            <a:off x="5405900" y="5139320"/>
            <a:ext cx="2823700" cy="864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This file is new and needs to be staged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266A1420-97FD-4678-9AEC-E21A2B200A49}"/>
              </a:ext>
            </a:extLst>
          </p:cNvPr>
          <p:cNvSpPr/>
          <p:nvPr/>
        </p:nvSpPr>
        <p:spPr>
          <a:xfrm>
            <a:off x="6362513" y="3403377"/>
            <a:ext cx="1023457" cy="46978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581E06-F0A7-4662-ADD7-7C5FDA960057}"/>
              </a:ext>
            </a:extLst>
          </p:cNvPr>
          <p:cNvSpPr/>
          <p:nvPr/>
        </p:nvSpPr>
        <p:spPr>
          <a:xfrm>
            <a:off x="7233570" y="3197269"/>
            <a:ext cx="1608426" cy="864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This file is new and has been staged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35B31-2C97-4CA4-8A4E-CFFA0DA71E91}"/>
              </a:ext>
            </a:extLst>
          </p:cNvPr>
          <p:cNvGrpSpPr/>
          <p:nvPr/>
        </p:nvGrpSpPr>
        <p:grpSpPr>
          <a:xfrm>
            <a:off x="6644383" y="3390040"/>
            <a:ext cx="5356236" cy="1690939"/>
            <a:chOff x="6644383" y="3569340"/>
            <a:chExt cx="5356236" cy="1690939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587FB986-093F-4097-B01A-B14BCD7B1010}"/>
                </a:ext>
              </a:extLst>
            </p:cNvPr>
            <p:cNvSpPr/>
            <p:nvPr/>
          </p:nvSpPr>
          <p:spPr>
            <a:xfrm rot="585769">
              <a:off x="6644383" y="3569340"/>
              <a:ext cx="3695267" cy="54244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63017D9-4F6F-4B40-8D15-361271E940C9}"/>
                </a:ext>
              </a:extLst>
            </p:cNvPr>
            <p:cNvSpPr/>
            <p:nvPr/>
          </p:nvSpPr>
          <p:spPr>
            <a:xfrm>
              <a:off x="9322767" y="4192782"/>
              <a:ext cx="762607" cy="492906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542276B2-BF3F-489A-8E9E-1971390DAD77}"/>
                </a:ext>
              </a:extLst>
            </p:cNvPr>
            <p:cNvSpPr/>
            <p:nvPr/>
          </p:nvSpPr>
          <p:spPr>
            <a:xfrm rot="20700082">
              <a:off x="8199379" y="4718634"/>
              <a:ext cx="1948823" cy="541645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7EF4AEE-754F-4338-A690-89D2BED5895E}"/>
                </a:ext>
              </a:extLst>
            </p:cNvPr>
            <p:cNvSpPr/>
            <p:nvPr/>
          </p:nvSpPr>
          <p:spPr>
            <a:xfrm>
              <a:off x="10085375" y="4022522"/>
              <a:ext cx="1915244" cy="8640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>
                  <a:solidFill>
                    <a:schemeClr val="tx1"/>
                  </a:solidFill>
                </a:rPr>
                <a:t>Here are some helpful hints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5389511-1DF5-4CA8-A476-FDF09621017A}"/>
              </a:ext>
            </a:extLst>
          </p:cNvPr>
          <p:cNvSpPr txBox="1">
            <a:spLocks/>
          </p:cNvSpPr>
          <p:nvPr/>
        </p:nvSpPr>
        <p:spPr>
          <a:xfrm>
            <a:off x="2487322" y="6021908"/>
            <a:ext cx="9629775" cy="8144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Try to do some changes, adds and commits, and check the status after each command to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8299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FC6F-93E1-4D22-91BE-7C511A3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Step 5: check the history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730F-64EE-42F1-8A39-8509A9A2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9" y="937933"/>
            <a:ext cx="9629775" cy="637054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Of course, it is also possible to see the history of all previous commits: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69AAF-0447-467C-BEC8-DE7C17D5A8E0}"/>
              </a:ext>
            </a:extLst>
          </p:cNvPr>
          <p:cNvSpPr/>
          <p:nvPr/>
        </p:nvSpPr>
        <p:spPr>
          <a:xfrm>
            <a:off x="2536247" y="1500094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560DD-CA9F-4BA7-87D1-17EE67739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1" r="66029" b="9150"/>
          <a:stretch/>
        </p:blipFill>
        <p:spPr>
          <a:xfrm>
            <a:off x="2536247" y="2172260"/>
            <a:ext cx="5460272" cy="27774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80DD51-3782-4A94-90FF-E78615A27CAE}"/>
              </a:ext>
            </a:extLst>
          </p:cNvPr>
          <p:cNvSpPr txBox="1">
            <a:spLocks/>
          </p:cNvSpPr>
          <p:nvPr/>
        </p:nvSpPr>
        <p:spPr>
          <a:xfrm>
            <a:off x="2438398" y="5057062"/>
            <a:ext cx="9629775" cy="63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If your history is long you could prefer a more compact list: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22965-2AA7-4D0E-9A84-8EA26E37C5EE}"/>
              </a:ext>
            </a:extLst>
          </p:cNvPr>
          <p:cNvSpPr/>
          <p:nvPr/>
        </p:nvSpPr>
        <p:spPr>
          <a:xfrm>
            <a:off x="2536245" y="5606336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log --pretty=oneline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C9B9B2D-877D-4ADE-BB49-4AF54D0121CA}"/>
              </a:ext>
            </a:extLst>
          </p:cNvPr>
          <p:cNvSpPr/>
          <p:nvPr/>
        </p:nvSpPr>
        <p:spPr>
          <a:xfrm>
            <a:off x="6523877" y="2973071"/>
            <a:ext cx="1023457" cy="46978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B805B3-7F7D-4F60-BEA9-D3085B31B115}"/>
              </a:ext>
            </a:extLst>
          </p:cNvPr>
          <p:cNvSpPr/>
          <p:nvPr/>
        </p:nvSpPr>
        <p:spPr>
          <a:xfrm>
            <a:off x="7394933" y="2775929"/>
            <a:ext cx="2475207" cy="864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This is the hash of the commit, we’ll need it in the next step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6DE5-423A-4F3A-BB80-358A8A98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Extra: travel in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41AF-C753-4183-9470-0E888D19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956447"/>
            <a:ext cx="9629775" cy="91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The history is not just for show, we can jump to any step in the history, and our files will revert to how they were in that moment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BBB83-415E-4E65-8A98-F88D79D22574}"/>
              </a:ext>
            </a:extLst>
          </p:cNvPr>
          <p:cNvSpPr/>
          <p:nvPr/>
        </p:nvSpPr>
        <p:spPr>
          <a:xfrm>
            <a:off x="2487322" y="1939800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checkout COMMIT_HASH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8F9E8-3224-4F89-9390-35A66D7C2C6B}"/>
              </a:ext>
            </a:extLst>
          </p:cNvPr>
          <p:cNvSpPr txBox="1"/>
          <p:nvPr/>
        </p:nvSpPr>
        <p:spPr>
          <a:xfrm>
            <a:off x="1004047" y="6330889"/>
            <a:ext cx="1150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Pro tip: as long as they are unique, the first few characters of the hash (at least 4) can be used instead of the full hash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ED7BD6-7D62-474A-A26D-513B7109B834}"/>
              </a:ext>
            </a:extLst>
          </p:cNvPr>
          <p:cNvSpPr txBox="1">
            <a:spLocks/>
          </p:cNvSpPr>
          <p:nvPr/>
        </p:nvSpPr>
        <p:spPr>
          <a:xfrm>
            <a:off x="2487322" y="2638884"/>
            <a:ext cx="9629775" cy="844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Checkout to a previous version of your files and check your files and git’s log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5A4FAB-055D-41AE-936F-A332892AF55A}"/>
              </a:ext>
            </a:extLst>
          </p:cNvPr>
          <p:cNvSpPr txBox="1">
            <a:spLocks/>
          </p:cNvSpPr>
          <p:nvPr/>
        </p:nvSpPr>
        <p:spPr>
          <a:xfrm>
            <a:off x="2487322" y="3576800"/>
            <a:ext cx="9629775" cy="91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The log will show only commits preceding the one that was checked out. If you want to see all of them you can use: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18C51-5B7C-4555-827B-C2FB4878E61C}"/>
              </a:ext>
            </a:extLst>
          </p:cNvPr>
          <p:cNvSpPr/>
          <p:nvPr/>
        </p:nvSpPr>
        <p:spPr>
          <a:xfrm>
            <a:off x="2487323" y="4523456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log --all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DCB50F-2A88-40D6-8DF8-D2C206E65217}"/>
              </a:ext>
            </a:extLst>
          </p:cNvPr>
          <p:cNvSpPr txBox="1">
            <a:spLocks/>
          </p:cNvSpPr>
          <p:nvPr/>
        </p:nvSpPr>
        <p:spPr>
          <a:xfrm>
            <a:off x="2438400" y="5158550"/>
            <a:ext cx="9678697" cy="51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Then you can jump back to the last version by checking out to its hash or: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54D23-5E7B-407E-8779-894C076FF9E5}"/>
              </a:ext>
            </a:extLst>
          </p:cNvPr>
          <p:cNvSpPr/>
          <p:nvPr/>
        </p:nvSpPr>
        <p:spPr>
          <a:xfrm>
            <a:off x="2487322" y="5672746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checkout master</a:t>
            </a:r>
          </a:p>
        </p:txBody>
      </p:sp>
    </p:spTree>
    <p:extLst>
      <p:ext uri="{BB962C8B-B14F-4D97-AF65-F5344CB8AC3E}">
        <p14:creationId xmlns:p14="http://schemas.microsoft.com/office/powerpoint/2010/main" val="27379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CDEE-2978-4D8D-B1EE-43D4FF3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Step 6: undo a commit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5CA-FA4A-4950-86F7-F6CE6C60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6"/>
            <a:ext cx="9629775" cy="91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With </a:t>
            </a:r>
            <a:r>
              <a:rPr lang="en-AU" b="1"/>
              <a:t>checkout</a:t>
            </a:r>
            <a:r>
              <a:rPr lang="en-AU"/>
              <a:t> we can just see previous versions, but what if we decide that our last commit was actually garbage and we want to get rid of it?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C910C-8C47-47AA-8ED2-B9274A1E686F}"/>
              </a:ext>
            </a:extLst>
          </p:cNvPr>
          <p:cNvSpPr/>
          <p:nvPr/>
        </p:nvSpPr>
        <p:spPr>
          <a:xfrm>
            <a:off x="2487323" y="1972236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reset --hard COMMIT_HASH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B31A0-7497-4A09-83C9-1BB1D29FA18D}"/>
              </a:ext>
            </a:extLst>
          </p:cNvPr>
          <p:cNvSpPr txBox="1">
            <a:spLocks/>
          </p:cNvSpPr>
          <p:nvPr/>
        </p:nvSpPr>
        <p:spPr>
          <a:xfrm>
            <a:off x="2487323" y="2742641"/>
            <a:ext cx="9629775" cy="91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This command will reset everything to the state it was at the moment of the given commit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30EA03-5DEE-4D45-A6C6-00E71A817943}"/>
              </a:ext>
            </a:extLst>
          </p:cNvPr>
          <p:cNvSpPr txBox="1">
            <a:spLocks/>
          </p:cNvSpPr>
          <p:nvPr/>
        </p:nvSpPr>
        <p:spPr>
          <a:xfrm>
            <a:off x="2438399" y="3733803"/>
            <a:ext cx="9629775" cy="9149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>
                <a:solidFill>
                  <a:srgbClr val="C00000"/>
                </a:solidFill>
              </a:rPr>
              <a:t>BE CAREFUL! </a:t>
            </a:r>
            <a:r>
              <a:rPr lang="en-AU"/>
              <a:t>When you do a hard reset, anyything you delete is gone forever!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F5668B-4E15-49B3-B992-821343F74F5F}"/>
              </a:ext>
            </a:extLst>
          </p:cNvPr>
          <p:cNvSpPr txBox="1">
            <a:spLocks/>
          </p:cNvSpPr>
          <p:nvPr/>
        </p:nvSpPr>
        <p:spPr>
          <a:xfrm>
            <a:off x="2487322" y="4943663"/>
            <a:ext cx="9629775" cy="1241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Try undoing your last commit (by resetting to the second-last one), then do a different change and commit it (you haven’t forgotten how to do that, have you?)</a:t>
            </a:r>
          </a:p>
        </p:txBody>
      </p:sp>
    </p:spTree>
    <p:extLst>
      <p:ext uri="{BB962C8B-B14F-4D97-AF65-F5344CB8AC3E}">
        <p14:creationId xmlns:p14="http://schemas.microsoft.com/office/powerpoint/2010/main" val="253672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919-7956-4A02-A474-2A7009D7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Part 2: git for shared projects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1D9E-EFDF-49F9-9A51-721D823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154" y="2115671"/>
            <a:ext cx="3515846" cy="2214282"/>
          </a:xfrm>
        </p:spPr>
        <p:txBody>
          <a:bodyPr/>
          <a:lstStyle/>
          <a:p>
            <a:r>
              <a:rPr lang="en-AU"/>
              <a:t>Host a repository online</a:t>
            </a:r>
          </a:p>
          <a:p>
            <a:r>
              <a:rPr lang="en-AU"/>
              <a:t>Download changes</a:t>
            </a:r>
          </a:p>
          <a:p>
            <a:r>
              <a:rPr lang="en-US"/>
              <a:t>Upload changes</a:t>
            </a:r>
          </a:p>
          <a:p>
            <a:r>
              <a:rPr lang="en-US"/>
              <a:t>Solving conflicts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4526E-6DC9-4906-A654-471B3F4622A4}"/>
              </a:ext>
            </a:extLst>
          </p:cNvPr>
          <p:cNvSpPr txBox="1">
            <a:spLocks/>
          </p:cNvSpPr>
          <p:nvPr/>
        </p:nvSpPr>
        <p:spPr>
          <a:xfrm>
            <a:off x="2580154" y="1305766"/>
            <a:ext cx="2348753" cy="47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We will learn to: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4EE8D-2AA5-44B7-B3C5-A7889E7E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65" y="1305766"/>
            <a:ext cx="5016831" cy="41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7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8E98-4ED3-4748-9F98-59A02EE7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GitHub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BD12-2B19-4C31-A9DE-A5EC26C1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6"/>
            <a:ext cx="9629775" cy="1820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In order to work with other people it’s useful to have a server where to store a synchronized copy of the repository</a:t>
            </a:r>
          </a:p>
          <a:p>
            <a:pPr marL="0" indent="0">
              <a:buNone/>
            </a:pPr>
            <a:r>
              <a:rPr lang="en-AU"/>
              <a:t>Each person will do their work offline and then synchronize their repository with the one online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8DF83B-A819-40EE-A894-939C8C6D14D2}"/>
              </a:ext>
            </a:extLst>
          </p:cNvPr>
          <p:cNvSpPr txBox="1">
            <a:spLocks/>
          </p:cNvSpPr>
          <p:nvPr/>
        </p:nvSpPr>
        <p:spPr>
          <a:xfrm>
            <a:off x="2438399" y="2963397"/>
            <a:ext cx="9629775" cy="61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The easiest way to store git repositories online is using </a:t>
            </a:r>
            <a:r>
              <a:rPr lang="en-AU" b="1"/>
              <a:t>GitHub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B12A7-BDE8-4523-9074-CF94B2E1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93" y="3662645"/>
            <a:ext cx="6869607" cy="281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A2B8D-EE7C-4B10-8AA9-668CA0505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3542620"/>
            <a:ext cx="3192533" cy="26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0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6551-5DAA-4414-89B5-C2802F28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GitHub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874B-AC94-47FB-AA3D-F7F5B223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6" y="697987"/>
            <a:ext cx="9629775" cy="547128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Once you have a GitHub account, you can create a repository there: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9A948-DFFB-49ED-9FA2-075CA379F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7" t="3137" r="21016" b="28857"/>
          <a:stretch/>
        </p:blipFill>
        <p:spPr>
          <a:xfrm>
            <a:off x="4338917" y="1245115"/>
            <a:ext cx="5692590" cy="3334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BE26C5-3C34-4B89-9B92-4E21DA6B095D}"/>
              </a:ext>
            </a:extLst>
          </p:cNvPr>
          <p:cNvSpPr txBox="1">
            <a:spLocks/>
          </p:cNvSpPr>
          <p:nvPr/>
        </p:nvSpPr>
        <p:spPr>
          <a:xfrm>
            <a:off x="2438396" y="4635070"/>
            <a:ext cx="9629775" cy="5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Then, everyone* will be able to clone this repository on their own pc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C8D-2DA6-46A6-9943-AF8AB3723F64}"/>
              </a:ext>
            </a:extLst>
          </p:cNvPr>
          <p:cNvSpPr txBox="1"/>
          <p:nvPr/>
        </p:nvSpPr>
        <p:spPr>
          <a:xfrm>
            <a:off x="2438397" y="6330889"/>
            <a:ext cx="876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* A GitHub repository can also be created as “private”, allowing us to manage who can see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BD83F-95C0-4C5E-A723-EAB2BE0C26DF}"/>
              </a:ext>
            </a:extLst>
          </p:cNvPr>
          <p:cNvSpPr txBox="1">
            <a:spLocks/>
          </p:cNvSpPr>
          <p:nvPr/>
        </p:nvSpPr>
        <p:spPr>
          <a:xfrm>
            <a:off x="2438396" y="5175638"/>
            <a:ext cx="9629775" cy="10306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I have created a repository for you, try to clone it (in a new folder) with: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234A9-FBB9-4C6A-9ED0-D5F2C5FB581B}"/>
              </a:ext>
            </a:extLst>
          </p:cNvPr>
          <p:cNvSpPr/>
          <p:nvPr/>
        </p:nvSpPr>
        <p:spPr>
          <a:xfrm>
            <a:off x="2515435" y="5611606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clone https://github.com/barbuz/git-tutorial.git</a:t>
            </a:r>
          </a:p>
        </p:txBody>
      </p:sp>
    </p:spTree>
    <p:extLst>
      <p:ext uri="{BB962C8B-B14F-4D97-AF65-F5344CB8AC3E}">
        <p14:creationId xmlns:p14="http://schemas.microsoft.com/office/powerpoint/2010/main" val="391653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DF9F-766D-4A60-B3B7-B2B57F85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Pulling new changes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4763-D683-4D71-95DC-095AF528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5"/>
            <a:ext cx="9629775" cy="663949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Once you have cloned a repository, you can keep it updated with: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529BFB-ADA9-423E-94E8-F2CC08288D59}"/>
              </a:ext>
            </a:extLst>
          </p:cNvPr>
          <p:cNvSpPr/>
          <p:nvPr/>
        </p:nvSpPr>
        <p:spPr>
          <a:xfrm>
            <a:off x="2438400" y="1596276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pull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1F942E-D360-4763-A8AA-F3AB7A83C412}"/>
              </a:ext>
            </a:extLst>
          </p:cNvPr>
          <p:cNvSpPr txBox="1">
            <a:spLocks/>
          </p:cNvSpPr>
          <p:nvPr/>
        </p:nvSpPr>
        <p:spPr>
          <a:xfrm>
            <a:off x="2438400" y="2325500"/>
            <a:ext cx="9629775" cy="99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This will download and apply all the changes that were uploaded to the remote repository since your last pull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322AF9-F000-43CF-A09F-370D4256707D}"/>
              </a:ext>
            </a:extLst>
          </p:cNvPr>
          <p:cNvSpPr txBox="1">
            <a:spLocks/>
          </p:cNvSpPr>
          <p:nvPr/>
        </p:nvSpPr>
        <p:spPr>
          <a:xfrm>
            <a:off x="2438400" y="4101072"/>
            <a:ext cx="9629775" cy="1241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Pull now, then wait for me to do some changes and pull again. Don’t make changes to your files yet, we’ll see how to combine changes from multiple people in a short while.</a:t>
            </a:r>
          </a:p>
        </p:txBody>
      </p:sp>
    </p:spTree>
    <p:extLst>
      <p:ext uri="{BB962C8B-B14F-4D97-AF65-F5344CB8AC3E}">
        <p14:creationId xmlns:p14="http://schemas.microsoft.com/office/powerpoint/2010/main" val="39375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1C-B702-48C9-92B2-75F4415D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Pushing your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EA94-2DE9-46DD-9F87-FF4CAA26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6"/>
            <a:ext cx="9629775" cy="457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/>
              <a:t>The opposite action to </a:t>
            </a:r>
            <a:r>
              <a:rPr lang="en-AU" b="1"/>
              <a:t>pull</a:t>
            </a:r>
            <a:r>
              <a:rPr lang="en-AU"/>
              <a:t> is, of course, </a:t>
            </a:r>
            <a:r>
              <a:rPr lang="en-AU" b="1"/>
              <a:t>push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2B511-C1F9-409B-AB62-719D0E78D74F}"/>
              </a:ext>
            </a:extLst>
          </p:cNvPr>
          <p:cNvSpPr txBox="1">
            <a:spLocks/>
          </p:cNvSpPr>
          <p:nvPr/>
        </p:nvSpPr>
        <p:spPr>
          <a:xfrm>
            <a:off x="2438399" y="2513476"/>
            <a:ext cx="9629775" cy="87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With push, all your commits up to the most recent one get uploaded to the remote repository, so any other collaborator can pull those changes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DD4CF-B0AB-4FBD-9453-86D5BB980310}"/>
              </a:ext>
            </a:extLst>
          </p:cNvPr>
          <p:cNvSpPr/>
          <p:nvPr/>
        </p:nvSpPr>
        <p:spPr>
          <a:xfrm>
            <a:off x="2438400" y="1689566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push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6ADF81-03A4-4EFA-BA18-6B735D7E52FE}"/>
              </a:ext>
            </a:extLst>
          </p:cNvPr>
          <p:cNvSpPr txBox="1">
            <a:spLocks/>
          </p:cNvSpPr>
          <p:nvPr/>
        </p:nvSpPr>
        <p:spPr>
          <a:xfrm>
            <a:off x="2438398" y="3611089"/>
            <a:ext cx="9629775" cy="1699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You need permission from the owner of a repository before being able to push into it; for this tutorial you won’t be able to actually push your changes, so we won’t have to fix conflicts created by 10 people pushing at the same time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6A1E70-A71F-455E-859E-6889B0E1621A}"/>
              </a:ext>
            </a:extLst>
          </p:cNvPr>
          <p:cNvSpPr txBox="1">
            <a:spLocks/>
          </p:cNvSpPr>
          <p:nvPr/>
        </p:nvSpPr>
        <p:spPr>
          <a:xfrm>
            <a:off x="4903692" y="5574357"/>
            <a:ext cx="9629775" cy="457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/>
              <a:t>And now, let’s get to the fun part! </a:t>
            </a:r>
            <a:r>
              <a:rPr lang="en-AU"/>
              <a:t>*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469D-EFE8-4AF5-A5DC-EF284B9110FA}"/>
              </a:ext>
            </a:extLst>
          </p:cNvPr>
          <p:cNvSpPr txBox="1"/>
          <p:nvPr/>
        </p:nvSpPr>
        <p:spPr>
          <a:xfrm>
            <a:off x="3680848" y="6330889"/>
            <a:ext cx="714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* The fun part is, more precisely, the hard part. But it’s also the most useful!</a:t>
            </a:r>
          </a:p>
        </p:txBody>
      </p:sp>
    </p:spTree>
    <p:extLst>
      <p:ext uri="{BB962C8B-B14F-4D97-AF65-F5344CB8AC3E}">
        <p14:creationId xmlns:p14="http://schemas.microsoft.com/office/powerpoint/2010/main" val="26838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7D60-3639-4339-A440-9D372E71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Conflicts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B6C2-3EFF-446A-81D2-09711230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979955"/>
            <a:ext cx="9629775" cy="1165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/>
              <a:t>When someone else is working on the same project as you, you may happen to change a file that was already being changed by someone else. Then this would happen: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B6CB6-88AA-4DE8-B5F8-7C5B6B81B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78" r="57721" b="9673"/>
          <a:stretch/>
        </p:blipFill>
        <p:spPr>
          <a:xfrm>
            <a:off x="3119717" y="2154331"/>
            <a:ext cx="7978588" cy="15124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AF2280-1342-4D51-ADA2-54B863DE5CF4}"/>
              </a:ext>
            </a:extLst>
          </p:cNvPr>
          <p:cNvSpPr txBox="1">
            <a:spLocks/>
          </p:cNvSpPr>
          <p:nvPr/>
        </p:nvSpPr>
        <p:spPr>
          <a:xfrm>
            <a:off x="2438400" y="3884519"/>
            <a:ext cx="9629775" cy="827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Ok, this means my local repository is not up-to-date with the remote one. Let’s pull before pushing: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C5310-1233-4CC7-86A8-D2DCB15A6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98" r="62280" b="9020"/>
          <a:stretch/>
        </p:blipFill>
        <p:spPr>
          <a:xfrm>
            <a:off x="3119717" y="4691953"/>
            <a:ext cx="7954662" cy="9468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6FD9E-3B80-459E-9DC8-28AF8594C44A}"/>
              </a:ext>
            </a:extLst>
          </p:cNvPr>
          <p:cNvSpPr txBox="1">
            <a:spLocks/>
          </p:cNvSpPr>
          <p:nvPr/>
        </p:nvSpPr>
        <p:spPr>
          <a:xfrm>
            <a:off x="2438399" y="5749178"/>
            <a:ext cx="9629775" cy="517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A conflict arose! We need to solve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D310-1C04-454C-B4B0-8581C1DA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6667"/>
            <a:ext cx="9629775" cy="844550"/>
          </a:xfrm>
        </p:spPr>
        <p:txBody>
          <a:bodyPr/>
          <a:lstStyle/>
          <a:p>
            <a:r>
              <a:rPr lang="en-AU"/>
              <a:t>What is Version Control?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60EC6-651E-4B66-89E5-22196E036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84" t="34129" r="30504" b="37981"/>
          <a:stretch/>
        </p:blipFill>
        <p:spPr>
          <a:xfrm>
            <a:off x="2793533" y="1516310"/>
            <a:ext cx="3573711" cy="1912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79740-46E3-4161-8A33-686A08D4FED5}"/>
              </a:ext>
            </a:extLst>
          </p:cNvPr>
          <p:cNvSpPr txBox="1"/>
          <p:nvPr/>
        </p:nvSpPr>
        <p:spPr>
          <a:xfrm>
            <a:off x="2793533" y="97155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It’s what lets you move from this…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13E31-1976-463A-BF09-382C170BB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34" t="34250" r="29954" b="37859"/>
          <a:stretch/>
        </p:blipFill>
        <p:spPr>
          <a:xfrm>
            <a:off x="8078598" y="1516310"/>
            <a:ext cx="3573712" cy="1912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274D2-D97A-41B6-BF49-30F3A0106723}"/>
              </a:ext>
            </a:extLst>
          </p:cNvPr>
          <p:cNvSpPr txBox="1"/>
          <p:nvPr/>
        </p:nvSpPr>
        <p:spPr>
          <a:xfrm>
            <a:off x="7994710" y="97155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/>
              <a:t>… to this.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00D9-56AA-4FDB-8466-BDBFD171F038}"/>
              </a:ext>
            </a:extLst>
          </p:cNvPr>
          <p:cNvSpPr txBox="1"/>
          <p:nvPr/>
        </p:nvSpPr>
        <p:spPr>
          <a:xfrm>
            <a:off x="5580077" y="394586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While having access to this:</a:t>
            </a:r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313B91-D202-4018-8779-CF4D21285928}"/>
              </a:ext>
            </a:extLst>
          </p:cNvPr>
          <p:cNvGrpSpPr/>
          <p:nvPr/>
        </p:nvGrpSpPr>
        <p:grpSpPr>
          <a:xfrm>
            <a:off x="2720831" y="4651587"/>
            <a:ext cx="8931479" cy="1382393"/>
            <a:chOff x="2508308" y="4823670"/>
            <a:chExt cx="8931479" cy="138239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201E2D-6979-4FBC-8EB0-C8E512D60E47}"/>
                </a:ext>
              </a:extLst>
            </p:cNvPr>
            <p:cNvSpPr/>
            <p:nvPr/>
          </p:nvSpPr>
          <p:spPr>
            <a:xfrm>
              <a:off x="2508308" y="4832059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/>
                <a:t>Initial version</a:t>
              </a:r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B8CA674-51F6-473C-9FA9-35AD22A6AA10}"/>
                </a:ext>
              </a:extLst>
            </p:cNvPr>
            <p:cNvSpPr/>
            <p:nvPr/>
          </p:nvSpPr>
          <p:spPr>
            <a:xfrm>
              <a:off x="4430785" y="4832059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Improved algorithm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191C35-4818-45F9-87BE-D1B15A9A7EFA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749879" y="5104285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09E24C-DF1E-4B54-8E58-2A36BA605BEF}"/>
                </a:ext>
              </a:extLst>
            </p:cNvPr>
            <p:cNvSpPr/>
            <p:nvPr/>
          </p:nvSpPr>
          <p:spPr>
            <a:xfrm>
              <a:off x="8275739" y="5661611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Changes by John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159669-52EC-4008-9BFC-B3A9708807C3}"/>
                </a:ext>
              </a:extLst>
            </p:cNvPr>
            <p:cNvSpPr/>
            <p:nvPr/>
          </p:nvSpPr>
          <p:spPr>
            <a:xfrm>
              <a:off x="6353262" y="4832059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Added Tests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0822155-5396-4205-9E22-9788772EE541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672356" y="5104285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763ABA6-21EA-4FBF-8832-9F7AD191850A}"/>
                </a:ext>
              </a:extLst>
            </p:cNvPr>
            <p:cNvSpPr/>
            <p:nvPr/>
          </p:nvSpPr>
          <p:spPr>
            <a:xfrm>
              <a:off x="8275739" y="4823670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Fixed bug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BE075E0-A3FD-4721-82F3-C1922CCDCEFD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 flipV="1">
              <a:off x="7594833" y="5095896"/>
              <a:ext cx="680906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25B3A6F-2CE9-4A57-8B75-44123D27834B}"/>
                </a:ext>
              </a:extLst>
            </p:cNvPr>
            <p:cNvSpPr/>
            <p:nvPr/>
          </p:nvSpPr>
          <p:spPr>
            <a:xfrm>
              <a:off x="10198216" y="4832059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Final version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7AA947-96CD-48DC-A654-8D8E64EF1716}"/>
                </a:ext>
              </a:extLst>
            </p:cNvPr>
            <p:cNvCxnSpPr>
              <a:stCxn id="20" idx="3"/>
              <a:endCxn id="37" idx="1"/>
            </p:cNvCxnSpPr>
            <p:nvPr/>
          </p:nvCxnSpPr>
          <p:spPr>
            <a:xfrm>
              <a:off x="9517310" y="5095896"/>
              <a:ext cx="680906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ECCA3C01-44F9-4549-A726-4B7760C3F4D2}"/>
                </a:ext>
              </a:extLst>
            </p:cNvPr>
            <p:cNvCxnSpPr>
              <a:stCxn id="13" idx="3"/>
              <a:endCxn id="37" idx="1"/>
            </p:cNvCxnSpPr>
            <p:nvPr/>
          </p:nvCxnSpPr>
          <p:spPr>
            <a:xfrm flipV="1">
              <a:off x="9517310" y="5104285"/>
              <a:ext cx="680906" cy="8295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8E9449D-FD31-4EEB-ABC1-39691B2D29DE}"/>
                </a:ext>
              </a:extLst>
            </p:cNvPr>
            <p:cNvCxnSpPr>
              <a:stCxn id="16" idx="2"/>
              <a:endCxn id="13" idx="1"/>
            </p:cNvCxnSpPr>
            <p:nvPr/>
          </p:nvCxnSpPr>
          <p:spPr>
            <a:xfrm rot="16200000" flipH="1">
              <a:off x="7346230" y="5004328"/>
              <a:ext cx="557326" cy="13016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8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9344-2317-44B7-AB8D-349E4913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Conflicts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29EF-0A62-47DC-A200-A51C50E51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925804"/>
            <a:ext cx="9629775" cy="543485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If you open the conflicting file, you will see something like this: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7740A-DCAF-4ED4-9DAA-C6E274F2E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2" r="78971" b="78301"/>
          <a:stretch/>
        </p:blipFill>
        <p:spPr>
          <a:xfrm>
            <a:off x="2572871" y="1515036"/>
            <a:ext cx="5334000" cy="2517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E839D2-4C6B-468A-A6DC-3ECDE1D86E26}"/>
              </a:ext>
            </a:extLst>
          </p:cNvPr>
          <p:cNvSpPr txBox="1">
            <a:spLocks/>
          </p:cNvSpPr>
          <p:nvPr/>
        </p:nvSpPr>
        <p:spPr>
          <a:xfrm>
            <a:off x="2438400" y="4124325"/>
            <a:ext cx="9629775" cy="1397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The section between “</a:t>
            </a:r>
            <a:r>
              <a:rPr lang="en-AU" i="1"/>
              <a:t>&lt;&lt;&lt;&lt;&lt;&lt;&lt; HEAD</a:t>
            </a:r>
            <a:r>
              <a:rPr lang="en-AU"/>
              <a:t>”</a:t>
            </a:r>
            <a:r>
              <a:rPr lang="en-AU" i="1"/>
              <a:t> </a:t>
            </a:r>
            <a:r>
              <a:rPr lang="en-AU"/>
              <a:t>and “</a:t>
            </a:r>
            <a:r>
              <a:rPr lang="en-AU" i="1"/>
              <a:t>&gt;&gt;&gt;&gt;&gt;&gt;&gt; hash</a:t>
            </a:r>
            <a:r>
              <a:rPr lang="en-AU"/>
              <a:t>” is the conflict: to solve it it is enough to replace it with the desired version (taking into consideration both people’s changes)</a:t>
            </a:r>
            <a:endParaRPr lang="en-US" i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DB10CB-0DEE-4EC8-9BB4-1B6C33704C39}"/>
              </a:ext>
            </a:extLst>
          </p:cNvPr>
          <p:cNvSpPr txBox="1">
            <a:spLocks/>
          </p:cNvSpPr>
          <p:nvPr/>
        </p:nvSpPr>
        <p:spPr>
          <a:xfrm>
            <a:off x="2438400" y="5522259"/>
            <a:ext cx="9629775" cy="4661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But… is there no easier way to do it?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A669D6-44F1-45BE-A6ED-EEF2D4F79806}"/>
              </a:ext>
            </a:extLst>
          </p:cNvPr>
          <p:cNvSpPr txBox="1">
            <a:spLocks/>
          </p:cNvSpPr>
          <p:nvPr/>
        </p:nvSpPr>
        <p:spPr>
          <a:xfrm>
            <a:off x="2438399" y="4096592"/>
            <a:ext cx="9629775" cy="97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Unfortunately, the default program used by git is often something even scarier than doing it by hand (like </a:t>
            </a:r>
            <a:r>
              <a:rPr lang="en-AU" b="1"/>
              <a:t>vimdiff</a:t>
            </a:r>
            <a:r>
              <a:rPr lang="en-AU"/>
              <a:t>)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52C34-99D6-4746-ACD6-889DC1A1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Mergetool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4739-5046-40E6-8AD1-CF44CDA4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9" y="878262"/>
            <a:ext cx="9629775" cy="977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/>
              <a:t>Of course there is!</a:t>
            </a:r>
          </a:p>
          <a:p>
            <a:pPr marL="0" indent="0">
              <a:buNone/>
            </a:pPr>
            <a:r>
              <a:rPr lang="en-AU"/>
              <a:t>A useful git command for these situations is: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3E229D-1BFB-43F5-9A9B-A9E2EAA7B3B2}"/>
              </a:ext>
            </a:extLst>
          </p:cNvPr>
          <p:cNvSpPr/>
          <p:nvPr/>
        </p:nvSpPr>
        <p:spPr>
          <a:xfrm>
            <a:off x="2438400" y="1918445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mergetool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2B3F95-C9FB-473C-85B4-54C233565043}"/>
              </a:ext>
            </a:extLst>
          </p:cNvPr>
          <p:cNvSpPr txBox="1">
            <a:spLocks/>
          </p:cNvSpPr>
          <p:nvPr/>
        </p:nvSpPr>
        <p:spPr>
          <a:xfrm>
            <a:off x="2438400" y="2653273"/>
            <a:ext cx="9629775" cy="127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This will open a specialized conflict-solving program, where you will be able to see both changes and the original version side-by-side, and choose how to combine the changes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A5F6E1-D197-43A8-AB3B-EDE0D2B9CC0F}"/>
              </a:ext>
            </a:extLst>
          </p:cNvPr>
          <p:cNvSpPr txBox="1">
            <a:spLocks/>
          </p:cNvSpPr>
          <p:nvPr/>
        </p:nvSpPr>
        <p:spPr>
          <a:xfrm>
            <a:off x="2438399" y="5244355"/>
            <a:ext cx="9629775" cy="97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My advice is to download </a:t>
            </a:r>
            <a:r>
              <a:rPr lang="en-AU" b="1"/>
              <a:t>Meld</a:t>
            </a:r>
            <a:r>
              <a:rPr lang="en-AU"/>
              <a:t>, for a nice graphical interface to solve conflicts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A0B58-798F-4ED0-8FE6-7DC4B713D0E0}"/>
              </a:ext>
            </a:extLst>
          </p:cNvPr>
          <p:cNvSpPr txBox="1"/>
          <p:nvPr/>
        </p:nvSpPr>
        <p:spPr>
          <a:xfrm>
            <a:off x="3680848" y="6330889"/>
            <a:ext cx="714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You can get it from </a:t>
            </a:r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meldmerge.org</a:t>
            </a:r>
            <a:endParaRPr lang="en-US" sz="20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37FDC6-7717-43DE-91F5-779CC5A6F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21" y="134189"/>
            <a:ext cx="8129382" cy="50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F64-C82E-498B-B40B-C1E9583D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Resolving the conflict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17EA-206A-4BBC-9F7E-2FC4BD06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363" y="1075204"/>
            <a:ext cx="9629775" cy="130940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After fixing the conflict either by hand or by using some tools, you just have to commit the resulting file (preferably with a message mentioning the conflict), and then you can push safely!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C09F1C-ACD2-4A2A-8AEF-E9C3790DBE2E}"/>
              </a:ext>
            </a:extLst>
          </p:cNvPr>
          <p:cNvSpPr txBox="1">
            <a:spLocks/>
          </p:cNvSpPr>
          <p:nvPr/>
        </p:nvSpPr>
        <p:spPr>
          <a:xfrm>
            <a:off x="2447363" y="2774296"/>
            <a:ext cx="9629775" cy="1309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Last exercise: Do some changes in your local files and commit them. I will do the same on the remote copy. Then try to pull and solve any conflict that arises.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B79228-A197-45B9-8210-4FEBE9842A60}"/>
              </a:ext>
            </a:extLst>
          </p:cNvPr>
          <p:cNvSpPr txBox="1">
            <a:spLocks/>
          </p:cNvSpPr>
          <p:nvPr/>
        </p:nvSpPr>
        <p:spPr>
          <a:xfrm>
            <a:off x="2447363" y="4980452"/>
            <a:ext cx="9629775" cy="51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b="1"/>
              <a:t>Congratulations! You are now a git expert!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943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43FC-23FC-4078-92B3-D4B69E65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388" y="5549152"/>
            <a:ext cx="9629775" cy="573742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(this is a git expert)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B6E99-C5AB-4B6D-86B6-EC16798D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38" y="82177"/>
            <a:ext cx="3695859" cy="5353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19C1C-1E69-42B0-B6D7-3E98BA8EA134}"/>
              </a:ext>
            </a:extLst>
          </p:cNvPr>
          <p:cNvSpPr txBox="1"/>
          <p:nvPr/>
        </p:nvSpPr>
        <p:spPr>
          <a:xfrm>
            <a:off x="5339319" y="6375713"/>
            <a:ext cx="405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/>
                </a:solidFill>
                <a:latin typeface="Arial Narrow" panose="020B0606020202030204" pitchFamily="34" charset="0"/>
              </a:rPr>
              <a:t>From xkcd.com. But you already knew it.</a:t>
            </a:r>
            <a:endParaRPr lang="en-US" sz="20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6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273-0A2C-44B9-8520-1328C4AD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1348-D044-4120-81B4-0E8126903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5"/>
            <a:ext cx="9629775" cy="466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/>
              <a:t>Configure name and email address</a:t>
            </a:r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E87A4-87B9-43CE-9CCE-53E5FF591262}"/>
              </a:ext>
            </a:extLst>
          </p:cNvPr>
          <p:cNvSpPr/>
          <p:nvPr/>
        </p:nvSpPr>
        <p:spPr>
          <a:xfrm>
            <a:off x="2582675" y="1631341"/>
            <a:ext cx="9341224" cy="73778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/>
              <a:t>git config --global user.name “Your Name”</a:t>
            </a:r>
          </a:p>
          <a:p>
            <a:r>
              <a:rPr lang="en-AU"/>
              <a:t>git config --global user.email “your_email@address.bah”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B5CFB1-C45F-4F06-9D68-D52CBAAD6295}"/>
              </a:ext>
            </a:extLst>
          </p:cNvPr>
          <p:cNvSpPr txBox="1">
            <a:spLocks/>
          </p:cNvSpPr>
          <p:nvPr/>
        </p:nvSpPr>
        <p:spPr>
          <a:xfrm>
            <a:off x="2438399" y="3195637"/>
            <a:ext cx="9629775" cy="466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Remove extra files generated by mergetool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B3113-3C72-4456-8564-35C33A2964DE}"/>
              </a:ext>
            </a:extLst>
          </p:cNvPr>
          <p:cNvSpPr/>
          <p:nvPr/>
        </p:nvSpPr>
        <p:spPr>
          <a:xfrm>
            <a:off x="2582675" y="3739725"/>
            <a:ext cx="9341224" cy="46672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/>
              <a:t>git clean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413F-E7B0-4289-958C-7855AD2F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15A6-A36C-4059-B0A8-BBBB31F4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9" y="1267001"/>
            <a:ext cx="9629775" cy="4999576"/>
          </a:xfrm>
        </p:spPr>
        <p:txBody>
          <a:bodyPr/>
          <a:lstStyle/>
          <a:p>
            <a:r>
              <a:rPr lang="en-US"/>
              <a:t>Created in 2005 by Linus Torvalds to help coordinating the development of Linux kernel</a:t>
            </a:r>
          </a:p>
          <a:p>
            <a:endParaRPr lang="en-US"/>
          </a:p>
          <a:p>
            <a:r>
              <a:rPr lang="en-US"/>
              <a:t>A distributed version control system:</a:t>
            </a:r>
          </a:p>
          <a:p>
            <a:pPr lvl="1"/>
            <a:r>
              <a:rPr lang="en-US"/>
              <a:t>Made for multiple people working on the same project</a:t>
            </a:r>
          </a:p>
          <a:p>
            <a:pPr lvl="1"/>
            <a:r>
              <a:rPr lang="en-US"/>
              <a:t>Each person has the full history of the project</a:t>
            </a:r>
          </a:p>
          <a:p>
            <a:pPr lvl="1"/>
            <a:r>
              <a:rPr lang="en-US"/>
              <a:t>They can work offline</a:t>
            </a:r>
          </a:p>
          <a:p>
            <a:pPr lvl="1"/>
            <a:r>
              <a:rPr lang="en-US"/>
              <a:t>Synchronize only when needed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It can also be useful for personal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A09F9-03FA-4B52-B253-089ADB1AD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53" y="971551"/>
            <a:ext cx="1112352" cy="131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CACE5-D41E-4412-BCD8-42A1D34FC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48" y="2311644"/>
            <a:ext cx="2632826" cy="25055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600E050-AACD-46CD-BAA8-6CFC65E9C7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33" r="-1650" b="7035"/>
          <a:stretch/>
        </p:blipFill>
        <p:spPr>
          <a:xfrm>
            <a:off x="9575700" y="4866319"/>
            <a:ext cx="2167563" cy="14493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C81A35B-6E5C-417D-8737-296EB408CB7F}"/>
              </a:ext>
            </a:extLst>
          </p:cNvPr>
          <p:cNvSpPr txBox="1"/>
          <p:nvPr/>
        </p:nvSpPr>
        <p:spPr>
          <a:xfrm>
            <a:off x="1819834" y="6350043"/>
            <a:ext cx="1037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Note: many other version control systems exist, but git is probably the most widely used and “easiest” to adopt</a:t>
            </a:r>
          </a:p>
        </p:txBody>
      </p:sp>
    </p:spTree>
    <p:extLst>
      <p:ext uri="{BB962C8B-B14F-4D97-AF65-F5344CB8AC3E}">
        <p14:creationId xmlns:p14="http://schemas.microsoft.com/office/powerpoint/2010/main" val="29555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96D8-A2CF-4F98-9138-E6E435E3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2EAF-8BBC-4992-AB85-05D4A97D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6"/>
            <a:ext cx="9629775" cy="469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The history is composed by a sequence of “snapshots”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E24BF2-2CF5-42F3-87D5-4F9DB3D97BA7}"/>
              </a:ext>
            </a:extLst>
          </p:cNvPr>
          <p:cNvGrpSpPr/>
          <p:nvPr/>
        </p:nvGrpSpPr>
        <p:grpSpPr>
          <a:xfrm>
            <a:off x="2885812" y="1673434"/>
            <a:ext cx="5086525" cy="544452"/>
            <a:chOff x="2508308" y="4832059"/>
            <a:chExt cx="5086525" cy="54445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F1A0E4F-9C4E-48F3-A958-C61D99AC419D}"/>
                </a:ext>
              </a:extLst>
            </p:cNvPr>
            <p:cNvSpPr/>
            <p:nvPr/>
          </p:nvSpPr>
          <p:spPr>
            <a:xfrm>
              <a:off x="2508308" y="4832059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/>
                <a:t>Initial version</a:t>
              </a:r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D80D48-EED5-437C-943D-CF9EA6F10CB4}"/>
                </a:ext>
              </a:extLst>
            </p:cNvPr>
            <p:cNvSpPr/>
            <p:nvPr/>
          </p:nvSpPr>
          <p:spPr>
            <a:xfrm>
              <a:off x="4430785" y="4832059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Improved algorithm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A15FDE-8863-4990-B0B9-6D1559BB36E4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749879" y="5104285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ABD22E-14F9-4C41-9EE0-BE04D929FF7A}"/>
                </a:ext>
              </a:extLst>
            </p:cNvPr>
            <p:cNvSpPr/>
            <p:nvPr/>
          </p:nvSpPr>
          <p:spPr>
            <a:xfrm>
              <a:off x="6353262" y="4832059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Added Tests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DA9FD9-B5BC-4869-A4E7-37926120D288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672356" y="5104285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BC073-7E87-49BF-AEB3-7F54BC7652BB}"/>
              </a:ext>
            </a:extLst>
          </p:cNvPr>
          <p:cNvSpPr/>
          <p:nvPr/>
        </p:nvSpPr>
        <p:spPr>
          <a:xfrm>
            <a:off x="2438401" y="3969901"/>
            <a:ext cx="9629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 Narrow" panose="020B0606020202030204" pitchFamily="34" charset="0"/>
              </a:rPr>
              <a:t>Each snapshot doesn’t contain all the data, but only the differences from the previous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C10178-2015-44AA-BFF9-DD7352BAE281}"/>
              </a:ext>
            </a:extLst>
          </p:cNvPr>
          <p:cNvSpPr/>
          <p:nvPr/>
        </p:nvSpPr>
        <p:spPr>
          <a:xfrm>
            <a:off x="2498709" y="2364879"/>
            <a:ext cx="667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Arial Narrow" panose="020B0606020202030204" pitchFamily="34" charset="0"/>
              </a:rPr>
              <a:t>A user can decide when to create a new snapshot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3C88E1-C966-4D32-A9C8-406FCE4C6508}"/>
              </a:ext>
            </a:extLst>
          </p:cNvPr>
          <p:cNvGrpSpPr/>
          <p:nvPr/>
        </p:nvGrpSpPr>
        <p:grpSpPr>
          <a:xfrm>
            <a:off x="7972336" y="3136908"/>
            <a:ext cx="1922477" cy="544452"/>
            <a:chOff x="7972336" y="3136908"/>
            <a:chExt cx="1922477" cy="54445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D393C8D-2E03-4072-8FAF-B98ED54BBB1D}"/>
                </a:ext>
              </a:extLst>
            </p:cNvPr>
            <p:cNvSpPr/>
            <p:nvPr/>
          </p:nvSpPr>
          <p:spPr>
            <a:xfrm>
              <a:off x="8653242" y="3136908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Fixed bug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B4EF8A-4167-47BA-9F7B-6F8EAAE53B9C}"/>
                </a:ext>
              </a:extLst>
            </p:cNvPr>
            <p:cNvCxnSpPr>
              <a:cxnSpLocks/>
              <a:stCxn id="23" idx="3"/>
              <a:endCxn id="17" idx="1"/>
            </p:cNvCxnSpPr>
            <p:nvPr/>
          </p:nvCxnSpPr>
          <p:spPr>
            <a:xfrm flipV="1">
              <a:off x="7972336" y="3409134"/>
              <a:ext cx="680906" cy="5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88C7C2-8470-4903-9F4D-030B05E21844}"/>
              </a:ext>
            </a:extLst>
          </p:cNvPr>
          <p:cNvGrpSpPr/>
          <p:nvPr/>
        </p:nvGrpSpPr>
        <p:grpSpPr>
          <a:xfrm>
            <a:off x="2885811" y="3142784"/>
            <a:ext cx="5086525" cy="544452"/>
            <a:chOff x="2885811" y="3142784"/>
            <a:chExt cx="5086525" cy="54445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3BA5DB3-0661-4946-9840-57F0D76C17BC}"/>
                </a:ext>
              </a:extLst>
            </p:cNvPr>
            <p:cNvSpPr/>
            <p:nvPr/>
          </p:nvSpPr>
          <p:spPr>
            <a:xfrm>
              <a:off x="2885811" y="3142784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/>
                <a:t>Initial version</a:t>
              </a:r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2FB230B-9E35-41F8-B620-1D37723E97EC}"/>
                </a:ext>
              </a:extLst>
            </p:cNvPr>
            <p:cNvSpPr/>
            <p:nvPr/>
          </p:nvSpPr>
          <p:spPr>
            <a:xfrm>
              <a:off x="4808288" y="3142784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Improved algorithm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FFA2BC-A167-486D-8A2E-C4488B9463A1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4127382" y="3415010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80AA30-9302-4537-B044-D3ACCE58CD71}"/>
                </a:ext>
              </a:extLst>
            </p:cNvPr>
            <p:cNvSpPr/>
            <p:nvPr/>
          </p:nvSpPr>
          <p:spPr>
            <a:xfrm>
              <a:off x="6730765" y="3142784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Added Tests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F436EF-88C4-428C-9A63-777DC8A7B383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6049859" y="3415010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9C78EF-F4C1-406C-A1A9-A7E1DB29E346}"/>
              </a:ext>
            </a:extLst>
          </p:cNvPr>
          <p:cNvGrpSpPr/>
          <p:nvPr/>
        </p:nvGrpSpPr>
        <p:grpSpPr>
          <a:xfrm>
            <a:off x="2885811" y="4647501"/>
            <a:ext cx="9026556" cy="1656673"/>
            <a:chOff x="2885811" y="4647501"/>
            <a:chExt cx="9026556" cy="165667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BBDBB10-397F-49AE-8E8E-D9E748D208A0}"/>
                </a:ext>
              </a:extLst>
            </p:cNvPr>
            <p:cNvSpPr/>
            <p:nvPr/>
          </p:nvSpPr>
          <p:spPr>
            <a:xfrm>
              <a:off x="8653242" y="4647501"/>
              <a:ext cx="3259125" cy="1627463"/>
            </a:xfrm>
            <a:prstGeom prst="roundRect">
              <a:avLst/>
            </a:prstGeom>
            <a:gradFill flip="none" rotWithShape="1">
              <a:gsLst>
                <a:gs pos="0">
                  <a:schemeClr val="accent1"/>
                </a:gs>
                <a:gs pos="14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/>
                <a:t>Fixed bug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977EC5C-1138-41E9-80B0-22507E9A86C0}"/>
                </a:ext>
              </a:extLst>
            </p:cNvPr>
            <p:cNvCxnSpPr>
              <a:cxnSpLocks/>
              <a:stCxn id="33" idx="3"/>
              <a:endCxn id="27" idx="1"/>
            </p:cNvCxnSpPr>
            <p:nvPr/>
          </p:nvCxnSpPr>
          <p:spPr>
            <a:xfrm flipV="1">
              <a:off x="7972336" y="5461233"/>
              <a:ext cx="680906" cy="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3F5DB24-401B-4495-9778-2683FE08A38C}"/>
                </a:ext>
              </a:extLst>
            </p:cNvPr>
            <p:cNvSpPr/>
            <p:nvPr/>
          </p:nvSpPr>
          <p:spPr>
            <a:xfrm>
              <a:off x="2885811" y="5190442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/>
                <a:t>Initial version</a:t>
              </a:r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3BE5711-0B7D-4ACC-B9F8-5F7FC94FF889}"/>
                </a:ext>
              </a:extLst>
            </p:cNvPr>
            <p:cNvSpPr/>
            <p:nvPr/>
          </p:nvSpPr>
          <p:spPr>
            <a:xfrm>
              <a:off x="4808288" y="5190442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Improved algorithm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2E936F8-1FD4-44B6-B08C-D168D9D56DFC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4127382" y="5462668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DE7D973-03E0-4592-A124-3A08AF4C51C4}"/>
                </a:ext>
              </a:extLst>
            </p:cNvPr>
            <p:cNvSpPr/>
            <p:nvPr/>
          </p:nvSpPr>
          <p:spPr>
            <a:xfrm>
              <a:off x="6730765" y="5190442"/>
              <a:ext cx="1241571" cy="54445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Added 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50F72F5-1CB6-4A12-84D0-DF3F525FDE87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6049859" y="5462668"/>
              <a:ext cx="68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8BF9E7-8BD3-4EF7-895C-DE0FBA9D657E}"/>
                </a:ext>
              </a:extLst>
            </p:cNvPr>
            <p:cNvSpPr txBox="1"/>
            <p:nvPr/>
          </p:nvSpPr>
          <p:spPr>
            <a:xfrm>
              <a:off x="8780106" y="5103845"/>
              <a:ext cx="3013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/>
                <a:t>Changed “x+1” to “x-1” in main_loop.c,  line 234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/>
                <a:t>Deleted line 235 in main_loop.c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51C90F3-35F3-4221-8D72-FF4E8DFF8CCC}"/>
              </a:ext>
            </a:extLst>
          </p:cNvPr>
          <p:cNvSpPr txBox="1"/>
          <p:nvPr/>
        </p:nvSpPr>
        <p:spPr>
          <a:xfrm>
            <a:off x="1180772" y="6341343"/>
            <a:ext cx="1109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Note: this makes it good for text files (source code), but not so much for encoded data (images, compressed folders…)</a:t>
            </a:r>
          </a:p>
        </p:txBody>
      </p:sp>
    </p:spTree>
    <p:extLst>
      <p:ext uri="{BB962C8B-B14F-4D97-AF65-F5344CB8AC3E}">
        <p14:creationId xmlns:p14="http://schemas.microsoft.com/office/powerpoint/2010/main" val="232793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4A60-1602-4EE1-97D8-3CB401D6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the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AC8A-1CE8-4D7D-8795-48223BFA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6"/>
            <a:ext cx="9629775" cy="5025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I’m going to show you some examples of how to work with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F127-608A-44AE-BD97-938578866094}"/>
              </a:ext>
            </a:extLst>
          </p:cNvPr>
          <p:cNvSpPr txBox="1"/>
          <p:nvPr/>
        </p:nvSpPr>
        <p:spPr>
          <a:xfrm>
            <a:off x="2438400" y="3097542"/>
            <a:ext cx="949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Narrow" panose="020B0606020202030204" pitchFamily="34" charset="0"/>
              </a:rPr>
              <a:t>I will be using mostly command line instructions in this tutorial, but many different guis exist for git, and most IDEs have built-in git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E3F4C-5B43-4059-8E3E-4184CA670C9B}"/>
              </a:ext>
            </a:extLst>
          </p:cNvPr>
          <p:cNvSpPr/>
          <p:nvPr/>
        </p:nvSpPr>
        <p:spPr>
          <a:xfrm>
            <a:off x="2438400" y="1900119"/>
            <a:ext cx="9629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Arial Narrow" panose="020B0606020202030204" pitchFamily="34" charset="0"/>
              </a:rPr>
              <a:t>If you want you can follow the examples with your pc, if you don’t have it yet just download git from </a:t>
            </a:r>
            <a:r>
              <a:rPr lang="en-US" sz="2800">
                <a:ln w="0"/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hlinkClick r:id="rId2"/>
              </a:rPr>
              <a:t>git-scm.com</a:t>
            </a:r>
            <a:endParaRPr lang="en-US" sz="2800">
              <a:ln w="0"/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FE23D-C946-4460-91EB-0A4B2C26D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38" b="69869"/>
          <a:stretch/>
        </p:blipFill>
        <p:spPr>
          <a:xfrm>
            <a:off x="2796988" y="4096797"/>
            <a:ext cx="2519082" cy="2066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9016F-E44E-4AD8-9B26-3D3C356731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287" y="4096797"/>
            <a:ext cx="4428396" cy="22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919-7956-4A02-A474-2A7009D7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Part 1: git on my pc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1D9E-EFDF-49F9-9A51-721D823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154" y="2115671"/>
            <a:ext cx="3515846" cy="3783106"/>
          </a:xfrm>
        </p:spPr>
        <p:txBody>
          <a:bodyPr/>
          <a:lstStyle/>
          <a:p>
            <a:r>
              <a:rPr lang="en-AU"/>
              <a:t>Create a repository</a:t>
            </a:r>
          </a:p>
          <a:p>
            <a:r>
              <a:rPr lang="en-AU"/>
              <a:t>Add some files</a:t>
            </a:r>
          </a:p>
          <a:p>
            <a:r>
              <a:rPr lang="en-US"/>
              <a:t>Commit changes</a:t>
            </a:r>
          </a:p>
          <a:p>
            <a:r>
              <a:rPr lang="en-US"/>
              <a:t>Check the state</a:t>
            </a:r>
          </a:p>
          <a:p>
            <a:r>
              <a:rPr lang="en-US"/>
              <a:t>Check the history</a:t>
            </a:r>
          </a:p>
          <a:p>
            <a:r>
              <a:rPr lang="en-US"/>
              <a:t>Travel in time</a:t>
            </a:r>
          </a:p>
          <a:p>
            <a:r>
              <a:rPr lang="en-US"/>
              <a:t>Undo a commit</a:t>
            </a:r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4526E-6DC9-4906-A654-471B3F4622A4}"/>
              </a:ext>
            </a:extLst>
          </p:cNvPr>
          <p:cNvSpPr txBox="1">
            <a:spLocks/>
          </p:cNvSpPr>
          <p:nvPr/>
        </p:nvSpPr>
        <p:spPr>
          <a:xfrm>
            <a:off x="2580154" y="1305766"/>
            <a:ext cx="2348753" cy="47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We will learn to: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12CC7-0E55-449C-A957-80D38785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34" y="1832722"/>
            <a:ext cx="6061341" cy="334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6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6A4C-1572-4FB1-B0B6-A8206801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create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EEE6-2BB6-4831-B03C-0913E1A0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6"/>
            <a:ext cx="9629775" cy="47568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repository is the data structure describing the history of a git project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3DEAE5-6E7A-4E8C-BC1B-2715E8AB376C}"/>
              </a:ext>
            </a:extLst>
          </p:cNvPr>
          <p:cNvSpPr txBox="1">
            <a:spLocks/>
          </p:cNvSpPr>
          <p:nvPr/>
        </p:nvSpPr>
        <p:spPr>
          <a:xfrm>
            <a:off x="2438398" y="1923513"/>
            <a:ext cx="9629775" cy="47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To start, we can create an empty repository with: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9C47-7D54-4F6C-AE52-7BE170BA630C}"/>
              </a:ext>
            </a:extLst>
          </p:cNvPr>
          <p:cNvSpPr/>
          <p:nvPr/>
        </p:nvSpPr>
        <p:spPr>
          <a:xfrm>
            <a:off x="2582673" y="2507361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init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F37CB-8C21-4E8C-9ABA-07C094829E62}"/>
              </a:ext>
            </a:extLst>
          </p:cNvPr>
          <p:cNvSpPr txBox="1">
            <a:spLocks/>
          </p:cNvSpPr>
          <p:nvPr/>
        </p:nvSpPr>
        <p:spPr>
          <a:xfrm>
            <a:off x="2438398" y="3351164"/>
            <a:ext cx="9629775" cy="475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Or we can “clone” a repository available online (more on this later) with: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87149-B11F-449A-AB0C-D79B41ADBE48}"/>
              </a:ext>
            </a:extLst>
          </p:cNvPr>
          <p:cNvSpPr/>
          <p:nvPr/>
        </p:nvSpPr>
        <p:spPr>
          <a:xfrm>
            <a:off x="2582673" y="3935012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clone https://addressoftherepository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F42220-2A65-4C19-AB2E-56E3586E3106}"/>
              </a:ext>
            </a:extLst>
          </p:cNvPr>
          <p:cNvSpPr txBox="1">
            <a:spLocks/>
          </p:cNvSpPr>
          <p:nvPr/>
        </p:nvSpPr>
        <p:spPr>
          <a:xfrm>
            <a:off x="2438398" y="5104978"/>
            <a:ext cx="9629775" cy="856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Create a new folder and run the “git init” command. This will create a new </a:t>
            </a:r>
            <a:r>
              <a:rPr lang="en-US" b="1"/>
              <a:t>.git/ </a:t>
            </a:r>
            <a:r>
              <a:rPr lang="en-US"/>
              <a:t>hidden subfolder: here git stores all of its history data.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F350A-B1BF-476A-BF14-AF6D1B6ED46B}"/>
              </a:ext>
            </a:extLst>
          </p:cNvPr>
          <p:cNvSpPr txBox="1"/>
          <p:nvPr/>
        </p:nvSpPr>
        <p:spPr>
          <a:xfrm>
            <a:off x="2006082" y="6341343"/>
            <a:ext cx="1027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Note: the git project folder can simply be copied to another pc, and git will work from there without a problem!</a:t>
            </a:r>
          </a:p>
        </p:txBody>
      </p:sp>
    </p:spTree>
    <p:extLst>
      <p:ext uri="{BB962C8B-B14F-4D97-AF65-F5344CB8AC3E}">
        <p14:creationId xmlns:p14="http://schemas.microsoft.com/office/powerpoint/2010/main" val="201105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01B0-B1C0-44BA-ACEE-EF1C8FCE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add some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DF05-F483-4F62-91A3-6FD5810B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6"/>
            <a:ext cx="9629775" cy="444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By default git won’t keep track of any file until we tell it to do so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1C1357-A6F5-42E8-86E2-80F2CA139B86}"/>
              </a:ext>
            </a:extLst>
          </p:cNvPr>
          <p:cNvSpPr txBox="1">
            <a:spLocks/>
          </p:cNvSpPr>
          <p:nvPr/>
        </p:nvSpPr>
        <p:spPr>
          <a:xfrm>
            <a:off x="2438400" y="1914351"/>
            <a:ext cx="9629775" cy="444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 command to add a file to the “staging area” 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937AD-6356-4A0A-B1E8-28104EA6CAB1}"/>
              </a:ext>
            </a:extLst>
          </p:cNvPr>
          <p:cNvSpPr/>
          <p:nvPr/>
        </p:nvSpPr>
        <p:spPr>
          <a:xfrm>
            <a:off x="2582675" y="2358705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add FILENAME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490418-A836-4F75-A576-94BFC4D17C30}"/>
              </a:ext>
            </a:extLst>
          </p:cNvPr>
          <p:cNvSpPr txBox="1">
            <a:spLocks/>
          </p:cNvSpPr>
          <p:nvPr/>
        </p:nvSpPr>
        <p:spPr>
          <a:xfrm>
            <a:off x="2438398" y="3229211"/>
            <a:ext cx="9629775" cy="444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We can add all files in the current folder with: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1CB98-10ED-4CED-93EB-4214B8A0162C}"/>
              </a:ext>
            </a:extLst>
          </p:cNvPr>
          <p:cNvSpPr/>
          <p:nvPr/>
        </p:nvSpPr>
        <p:spPr>
          <a:xfrm>
            <a:off x="2582673" y="3793988"/>
            <a:ext cx="9341224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add 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13EA53-96F7-4B06-A949-2EDCC2179F7E}"/>
              </a:ext>
            </a:extLst>
          </p:cNvPr>
          <p:cNvSpPr txBox="1">
            <a:spLocks/>
          </p:cNvSpPr>
          <p:nvPr/>
        </p:nvSpPr>
        <p:spPr>
          <a:xfrm>
            <a:off x="2438398" y="4856383"/>
            <a:ext cx="9629775" cy="11919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Create a new text file and add it to the staged files. Note: you are adding the </a:t>
            </a:r>
            <a:r>
              <a:rPr lang="en-US" b="1"/>
              <a:t>current</a:t>
            </a:r>
            <a:r>
              <a:rPr lang="en-US"/>
              <a:t> version of the file, if you modify it you will have to add it again.</a:t>
            </a:r>
          </a:p>
        </p:txBody>
      </p:sp>
    </p:spTree>
    <p:extLst>
      <p:ext uri="{BB962C8B-B14F-4D97-AF65-F5344CB8AC3E}">
        <p14:creationId xmlns:p14="http://schemas.microsoft.com/office/powerpoint/2010/main" val="40522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1EEA-34CA-4FFA-9B31-0C23A863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Step 3: commit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B0D6-3F2A-4BA9-A149-709786BA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057275"/>
            <a:ext cx="9629775" cy="563707"/>
          </a:xfrm>
        </p:spPr>
        <p:txBody>
          <a:bodyPr/>
          <a:lstStyle/>
          <a:p>
            <a:pPr marL="0" indent="0">
              <a:buNone/>
            </a:pPr>
            <a:r>
              <a:rPr lang="en-AU"/>
              <a:t>A </a:t>
            </a:r>
            <a:r>
              <a:rPr lang="en-AU" b="1"/>
              <a:t>commit</a:t>
            </a:r>
            <a:r>
              <a:rPr lang="en-AU"/>
              <a:t> is the action that creates a snapshot of your staged files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FA371C-D93D-41F2-AE22-49716DF5BE95}"/>
              </a:ext>
            </a:extLst>
          </p:cNvPr>
          <p:cNvSpPr txBox="1">
            <a:spLocks/>
          </p:cNvSpPr>
          <p:nvPr/>
        </p:nvSpPr>
        <p:spPr>
          <a:xfrm>
            <a:off x="2438399" y="1706706"/>
            <a:ext cx="9629775" cy="844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Each commit should have a message describing the changes it contains, for future reference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848AE-5BAB-4B1F-AC66-2665AF19E5BC}"/>
              </a:ext>
            </a:extLst>
          </p:cNvPr>
          <p:cNvSpPr/>
          <p:nvPr/>
        </p:nvSpPr>
        <p:spPr>
          <a:xfrm>
            <a:off x="2487322" y="2554428"/>
            <a:ext cx="9531928" cy="564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git commit –m “Write here your commit message”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1D147-AA47-4D40-89B6-7434A390BB15}"/>
              </a:ext>
            </a:extLst>
          </p:cNvPr>
          <p:cNvSpPr txBox="1">
            <a:spLocks/>
          </p:cNvSpPr>
          <p:nvPr/>
        </p:nvSpPr>
        <p:spPr>
          <a:xfrm>
            <a:off x="2438398" y="4856383"/>
            <a:ext cx="9629775" cy="11919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Try to commit your changes, then modify your file or create a new one, add it to the staged files and do another commit. We will see how to check your work in the next step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88150-560A-40A2-8A78-A2BD87A835BC}"/>
              </a:ext>
            </a:extLst>
          </p:cNvPr>
          <p:cNvSpPr txBox="1"/>
          <p:nvPr/>
        </p:nvSpPr>
        <p:spPr>
          <a:xfrm>
            <a:off x="-49574" y="6330889"/>
            <a:ext cx="122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Narrow" panose="020B0606020202030204" pitchFamily="34" charset="0"/>
              </a:rPr>
              <a:t>Note: “commit” can be used as a verb, git has a lot of slang… Now commit your changes, push them to my repo and request a pull!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4ED653-3F3C-4308-A2FB-C7D481D9A2AD}"/>
              </a:ext>
            </a:extLst>
          </p:cNvPr>
          <p:cNvSpPr txBox="1">
            <a:spLocks/>
          </p:cNvSpPr>
          <p:nvPr/>
        </p:nvSpPr>
        <p:spPr>
          <a:xfrm>
            <a:off x="2389475" y="3256883"/>
            <a:ext cx="9629775" cy="1599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/>
              <a:t>This is probably the most important step to have a tidy and useful history: you should do a commit whenever you have a working set of changes with a single purpose (e.g. added a new functionality, fixed a bug), and always document it with a proper message!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1837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Arial Narrow</vt:lpstr>
      <vt:lpstr>Calibri</vt:lpstr>
      <vt:lpstr>Office Theme</vt:lpstr>
      <vt:lpstr>PowerPoint Presentation</vt:lpstr>
      <vt:lpstr>What is Version Control?</vt:lpstr>
      <vt:lpstr>What is Git?</vt:lpstr>
      <vt:lpstr>How does it work?</vt:lpstr>
      <vt:lpstr>Let’s start the practice!</vt:lpstr>
      <vt:lpstr>Part 1: git on my pc</vt:lpstr>
      <vt:lpstr>Step 1: create a repository</vt:lpstr>
      <vt:lpstr>Step 2: add some files</vt:lpstr>
      <vt:lpstr>Step 3: commit</vt:lpstr>
      <vt:lpstr>Step 4: check the state</vt:lpstr>
      <vt:lpstr>Step 5: check the history</vt:lpstr>
      <vt:lpstr>Extra: travel in time</vt:lpstr>
      <vt:lpstr>Step 6: undo a commit</vt:lpstr>
      <vt:lpstr>Part 2: git for shared projects</vt:lpstr>
      <vt:lpstr>GitHub</vt:lpstr>
      <vt:lpstr>GitHub</vt:lpstr>
      <vt:lpstr>Pulling new changes</vt:lpstr>
      <vt:lpstr>Pushing your work</vt:lpstr>
      <vt:lpstr>Conflicts</vt:lpstr>
      <vt:lpstr>Conflicts</vt:lpstr>
      <vt:lpstr>Mergetool</vt:lpstr>
      <vt:lpstr>Resolving the conflict</vt:lpstr>
      <vt:lpstr>PowerPoint Presentation</vt:lpstr>
      <vt:lpstr>Extra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Abbass</dc:creator>
  <cp:lastModifiedBy>Leo Ghignone</cp:lastModifiedBy>
  <cp:revision>60</cp:revision>
  <dcterms:created xsi:type="dcterms:W3CDTF">2018-05-01T02:09:34Z</dcterms:created>
  <dcterms:modified xsi:type="dcterms:W3CDTF">2019-03-26T08:04:42Z</dcterms:modified>
</cp:coreProperties>
</file>