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6" r:id="rId5"/>
    <p:sldMasterId id="2147484311" r:id="rId6"/>
  </p:sldMasterIdLst>
  <p:notesMasterIdLst>
    <p:notesMasterId r:id="rId16"/>
  </p:notesMasterIdLst>
  <p:handoutMasterIdLst>
    <p:handoutMasterId r:id="rId17"/>
  </p:handoutMasterIdLst>
  <p:sldIdLst>
    <p:sldId id="256" r:id="rId7"/>
    <p:sldId id="1767" r:id="rId8"/>
    <p:sldId id="1768" r:id="rId9"/>
    <p:sldId id="1769" r:id="rId10"/>
    <p:sldId id="1770" r:id="rId11"/>
    <p:sldId id="1771" r:id="rId12"/>
    <p:sldId id="1739" r:id="rId13"/>
    <p:sldId id="1742" r:id="rId14"/>
    <p:sldId id="1673" r:id="rId15"/>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uffi, Luca" initials="RL" lastIdx="1" clrIdx="0">
    <p:extLst>
      <p:ext uri="{19B8F6BF-5375-455C-9EA6-DF929625EA0E}">
        <p15:presenceInfo xmlns:p15="http://schemas.microsoft.com/office/powerpoint/2012/main" userId="S::lrebuffi@anl.gov::59f34687-9bfc-45cf-919d-53271fea2c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204"/>
    <a:srgbClr val="005C98"/>
    <a:srgbClr val="000000"/>
    <a:srgbClr val="094875"/>
    <a:srgbClr val="17375E"/>
    <a:srgbClr val="7A1AC9"/>
    <a:srgbClr val="558ED5"/>
    <a:srgbClr val="4E7601"/>
    <a:srgbClr val="760001"/>
    <a:srgbClr val="006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1" autoAdjust="0"/>
    <p:restoredTop sz="68844" autoAdjust="0"/>
  </p:normalViewPr>
  <p:slideViewPr>
    <p:cSldViewPr snapToGrid="0">
      <p:cViewPr varScale="1">
        <p:scale>
          <a:sx n="81" d="100"/>
          <a:sy n="81" d="100"/>
        </p:scale>
        <p:origin x="1800" y="19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7552"/>
    </p:cViewPr>
  </p:sorterViewPr>
  <p:notesViewPr>
    <p:cSldViewPr snapToGrid="0" snapToObjects="1">
      <p:cViewPr varScale="1">
        <p:scale>
          <a:sx n="96" d="100"/>
          <a:sy n="96" d="100"/>
        </p:scale>
        <p:origin x="4928" y="19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8" cy="481876"/>
          </a:xfrm>
          <a:prstGeom prst="rect">
            <a:avLst/>
          </a:prstGeom>
        </p:spPr>
        <p:txBody>
          <a:bodyPr vert="horz" lIns="95553" tIns="47776" rIns="95553" bIns="47776" rtlCol="0"/>
          <a:lstStyle>
            <a:lvl1pPr algn="l">
              <a:defRPr sz="1200"/>
            </a:lvl1pPr>
          </a:lstStyle>
          <a:p>
            <a:endParaRPr lang="en-US"/>
          </a:p>
        </p:txBody>
      </p:sp>
      <p:sp>
        <p:nvSpPr>
          <p:cNvPr id="3" name="Date Placeholder 2"/>
          <p:cNvSpPr>
            <a:spLocks noGrp="1"/>
          </p:cNvSpPr>
          <p:nvPr>
            <p:ph type="dt" sz="quarter" idx="1"/>
          </p:nvPr>
        </p:nvSpPr>
        <p:spPr>
          <a:xfrm>
            <a:off x="4143832" y="0"/>
            <a:ext cx="3169698" cy="481876"/>
          </a:xfrm>
          <a:prstGeom prst="rect">
            <a:avLst/>
          </a:prstGeom>
        </p:spPr>
        <p:txBody>
          <a:bodyPr vert="horz" lIns="95553" tIns="47776" rIns="95553" bIns="47776" rtlCol="0"/>
          <a:lstStyle>
            <a:lvl1pPr algn="r">
              <a:defRPr sz="1200"/>
            </a:lvl1pPr>
          </a:lstStyle>
          <a:p>
            <a:fld id="{B691EE03-8B86-4483-A61E-7F251E4A6480}" type="datetimeFigureOut">
              <a:rPr lang="en-US" smtClean="0"/>
              <a:t>5/9/25</a:t>
            </a:fld>
            <a:endParaRPr lang="en-US"/>
          </a:p>
        </p:txBody>
      </p:sp>
      <p:sp>
        <p:nvSpPr>
          <p:cNvPr id="4" name="Footer Placeholder 3"/>
          <p:cNvSpPr>
            <a:spLocks noGrp="1"/>
          </p:cNvSpPr>
          <p:nvPr>
            <p:ph type="ftr" sz="quarter" idx="2"/>
          </p:nvPr>
        </p:nvSpPr>
        <p:spPr>
          <a:xfrm>
            <a:off x="0" y="9119324"/>
            <a:ext cx="3169698" cy="481876"/>
          </a:xfrm>
          <a:prstGeom prst="rect">
            <a:avLst/>
          </a:prstGeom>
        </p:spPr>
        <p:txBody>
          <a:bodyPr vert="horz" lIns="95553" tIns="47776" rIns="95553" bIns="47776" rtlCol="0" anchor="b"/>
          <a:lstStyle>
            <a:lvl1pPr algn="l">
              <a:defRPr sz="1200"/>
            </a:lvl1pPr>
          </a:lstStyle>
          <a:p>
            <a:endParaRPr lang="en-US"/>
          </a:p>
        </p:txBody>
      </p:sp>
      <p:sp>
        <p:nvSpPr>
          <p:cNvPr id="5" name="Slide Number Placeholder 4"/>
          <p:cNvSpPr>
            <a:spLocks noGrp="1"/>
          </p:cNvSpPr>
          <p:nvPr>
            <p:ph type="sldNum" sz="quarter" idx="3"/>
          </p:nvPr>
        </p:nvSpPr>
        <p:spPr>
          <a:xfrm>
            <a:off x="4143832" y="9119324"/>
            <a:ext cx="3169698" cy="481876"/>
          </a:xfrm>
          <a:prstGeom prst="rect">
            <a:avLst/>
          </a:prstGeom>
        </p:spPr>
        <p:txBody>
          <a:bodyPr vert="horz" lIns="95553" tIns="47776" rIns="95553" bIns="47776" rtlCol="0" anchor="b"/>
          <a:lstStyle>
            <a:lvl1pPr algn="r">
              <a:defRPr sz="1200"/>
            </a:lvl1pPr>
          </a:lstStyle>
          <a:p>
            <a:fld id="{06B5E9DE-290D-4688-9E0B-EC76B12906A3}" type="slidenum">
              <a:rPr lang="en-US" smtClean="0"/>
              <a:t>‹#›</a:t>
            </a:fld>
            <a:endParaRPr lang="en-US"/>
          </a:p>
        </p:txBody>
      </p:sp>
    </p:spTree>
    <p:extLst>
      <p:ext uri="{BB962C8B-B14F-4D97-AF65-F5344CB8AC3E}">
        <p14:creationId xmlns:p14="http://schemas.microsoft.com/office/powerpoint/2010/main" val="2039260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6" tIns="48324" rIns="96646" bIns="48324" rtlCol="0"/>
          <a:lstStyle>
            <a:lvl1pPr algn="l">
              <a:defRPr sz="1200"/>
            </a:lvl1pPr>
          </a:lstStyle>
          <a:p>
            <a:endParaRPr lang="en-US"/>
          </a:p>
        </p:txBody>
      </p:sp>
      <p:sp>
        <p:nvSpPr>
          <p:cNvPr id="3" name="Date Placeholder 2"/>
          <p:cNvSpPr>
            <a:spLocks noGrp="1"/>
          </p:cNvSpPr>
          <p:nvPr>
            <p:ph type="dt" idx="1"/>
          </p:nvPr>
        </p:nvSpPr>
        <p:spPr>
          <a:xfrm>
            <a:off x="4143589" y="0"/>
            <a:ext cx="3169920" cy="480060"/>
          </a:xfrm>
          <a:prstGeom prst="rect">
            <a:avLst/>
          </a:prstGeom>
        </p:spPr>
        <p:txBody>
          <a:bodyPr vert="horz" lIns="96646" tIns="48324" rIns="96646" bIns="48324" rtlCol="0"/>
          <a:lstStyle>
            <a:lvl1pPr algn="r">
              <a:defRPr sz="1200"/>
            </a:lvl1pPr>
          </a:lstStyle>
          <a:p>
            <a:fld id="{1AF9D93D-2DCD-4941-9148-539F4B11DA5A}" type="datetimeFigureOut">
              <a:rPr lang="en-US" smtClean="0"/>
              <a:t>5/9/25</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6" tIns="48324" rIns="96646" bIns="48324"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46" tIns="48324" rIns="96646" bIns="483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46" tIns="48324" rIns="96646" bIns="48324"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6646" tIns="48324" rIns="96646" bIns="48324" rtlCol="0" anchor="b"/>
          <a:lstStyle>
            <a:lvl1pPr algn="r">
              <a:defRPr sz="1200"/>
            </a:lvl1pPr>
          </a:lstStyle>
          <a:p>
            <a:fld id="{96257B74-7AA3-6D4E-A5F4-7C976DCE7D18}" type="slidenum">
              <a:rPr lang="en-US" smtClean="0"/>
              <a:t>‹#›</a:t>
            </a:fld>
            <a:endParaRPr lang="en-US"/>
          </a:p>
        </p:txBody>
      </p:sp>
    </p:spTree>
    <p:extLst>
      <p:ext uri="{BB962C8B-B14F-4D97-AF65-F5344CB8AC3E}">
        <p14:creationId xmlns:p14="http://schemas.microsoft.com/office/powerpoint/2010/main" val="7334803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57B74-7AA3-6D4E-A5F4-7C976DCE7D18}" type="slidenum">
              <a:rPr lang="en-US" smtClean="0"/>
              <a:t>2</a:t>
            </a:fld>
            <a:endParaRPr lang="en-US"/>
          </a:p>
        </p:txBody>
      </p:sp>
    </p:spTree>
    <p:extLst>
      <p:ext uri="{BB962C8B-B14F-4D97-AF65-F5344CB8AC3E}">
        <p14:creationId xmlns:p14="http://schemas.microsoft.com/office/powerpoint/2010/main" val="1850266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57B74-7AA3-6D4E-A5F4-7C976DCE7D18}" type="slidenum">
              <a:rPr lang="en-US" smtClean="0"/>
              <a:t>3</a:t>
            </a:fld>
            <a:endParaRPr lang="en-US"/>
          </a:p>
        </p:txBody>
      </p:sp>
    </p:spTree>
    <p:extLst>
      <p:ext uri="{BB962C8B-B14F-4D97-AF65-F5344CB8AC3E}">
        <p14:creationId xmlns:p14="http://schemas.microsoft.com/office/powerpoint/2010/main" val="221653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57B74-7AA3-6D4E-A5F4-7C976DCE7D18}" type="slidenum">
              <a:rPr lang="en-US" smtClean="0"/>
              <a:t>4</a:t>
            </a:fld>
            <a:endParaRPr lang="en-US"/>
          </a:p>
        </p:txBody>
      </p:sp>
    </p:spTree>
    <p:extLst>
      <p:ext uri="{BB962C8B-B14F-4D97-AF65-F5344CB8AC3E}">
        <p14:creationId xmlns:p14="http://schemas.microsoft.com/office/powerpoint/2010/main" val="427927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57B74-7AA3-6D4E-A5F4-7C976DCE7D18}" type="slidenum">
              <a:rPr lang="en-US" smtClean="0"/>
              <a:t>5</a:t>
            </a:fld>
            <a:endParaRPr lang="en-US"/>
          </a:p>
        </p:txBody>
      </p:sp>
    </p:spTree>
    <p:extLst>
      <p:ext uri="{BB962C8B-B14F-4D97-AF65-F5344CB8AC3E}">
        <p14:creationId xmlns:p14="http://schemas.microsoft.com/office/powerpoint/2010/main" val="175020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57B74-7AA3-6D4E-A5F4-7C976DCE7D18}" type="slidenum">
              <a:rPr lang="en-US" smtClean="0"/>
              <a:t>6</a:t>
            </a:fld>
            <a:endParaRPr lang="en-US"/>
          </a:p>
        </p:txBody>
      </p:sp>
    </p:spTree>
    <p:extLst>
      <p:ext uri="{BB962C8B-B14F-4D97-AF65-F5344CB8AC3E}">
        <p14:creationId xmlns:p14="http://schemas.microsoft.com/office/powerpoint/2010/main" val="101620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57B74-7AA3-6D4E-A5F4-7C976DCE7D18}" type="slidenum">
              <a:rPr lang="en-US" smtClean="0"/>
              <a:t>7</a:t>
            </a:fld>
            <a:endParaRPr lang="en-US"/>
          </a:p>
        </p:txBody>
      </p:sp>
    </p:spTree>
    <p:extLst>
      <p:ext uri="{BB962C8B-B14F-4D97-AF65-F5344CB8AC3E}">
        <p14:creationId xmlns:p14="http://schemas.microsoft.com/office/powerpoint/2010/main" val="3907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57B74-7AA3-6D4E-A5F4-7C976DCE7D18}" type="slidenum">
              <a:rPr lang="en-US" smtClean="0"/>
              <a:t>8</a:t>
            </a:fld>
            <a:endParaRPr lang="en-US"/>
          </a:p>
        </p:txBody>
      </p:sp>
    </p:spTree>
    <p:extLst>
      <p:ext uri="{BB962C8B-B14F-4D97-AF65-F5344CB8AC3E}">
        <p14:creationId xmlns:p14="http://schemas.microsoft.com/office/powerpoint/2010/main" val="181451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257B74-7AA3-6D4E-A5F4-7C976DCE7D18}" type="slidenum">
              <a:rPr lang="en-US" smtClean="0"/>
              <a:t>9</a:t>
            </a:fld>
            <a:endParaRPr lang="en-US"/>
          </a:p>
        </p:txBody>
      </p:sp>
    </p:spTree>
    <p:extLst>
      <p:ext uri="{BB962C8B-B14F-4D97-AF65-F5344CB8AC3E}">
        <p14:creationId xmlns:p14="http://schemas.microsoft.com/office/powerpoint/2010/main" val="62486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7" name="Picture 6"/>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369687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395410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688426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670025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dirty="0">
                <a:solidFill>
                  <a:srgbClr val="000000"/>
                </a:solidFill>
              </a:rPr>
              <a:t>APS-U Experimental Scientific Advisory Committee Meeting – May 20</a:t>
            </a:r>
            <a:r>
              <a:rPr lang="en-US" baseline="30000" dirty="0">
                <a:solidFill>
                  <a:srgbClr val="000000"/>
                </a:solidFill>
              </a:rPr>
              <a:t>th</a:t>
            </a:r>
            <a:r>
              <a:rPr lang="en-US" dirty="0">
                <a:solidFill>
                  <a:srgbClr val="000000"/>
                </a:solidFill>
              </a:rPr>
              <a:t>, 2019</a:t>
            </a:r>
          </a:p>
        </p:txBody>
      </p:sp>
      <p:pic>
        <p:nvPicPr>
          <p:cNvPr id="7" name="Picture 6"/>
          <p:cNvPicPr>
            <a:picLocks noChangeAspect="1"/>
          </p:cNvPicPr>
          <p:nvPr/>
        </p:nvPicPr>
        <p:blipFill>
          <a:blip r:embed="rId2"/>
          <a:stretch>
            <a:fillRect/>
          </a:stretch>
        </p:blipFill>
        <p:spPr>
          <a:xfrm>
            <a:off x="542431" y="6412792"/>
            <a:ext cx="1109568" cy="335309"/>
          </a:xfrm>
          <a:prstGeom prst="rect">
            <a:avLst/>
          </a:prstGeom>
        </p:spPr>
      </p:pic>
      <p:pic>
        <p:nvPicPr>
          <p:cNvPr id="8" name="Picture 7">
            <a:extLst>
              <a:ext uri="{FF2B5EF4-FFF2-40B4-BE49-F238E27FC236}">
                <a16:creationId xmlns:a16="http://schemas.microsoft.com/office/drawing/2014/main" id="{E4A18FD8-8712-4DAD-8D19-1056B8B65788}"/>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285462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p:nvPicPr>
        <p:blipFill>
          <a:blip r:embed="rId2"/>
          <a:stretch>
            <a:fillRect/>
          </a:stretch>
        </p:blipFill>
        <p:spPr>
          <a:xfrm>
            <a:off x="542431" y="6412792"/>
            <a:ext cx="1109568" cy="335309"/>
          </a:xfrm>
          <a:prstGeom prst="rect">
            <a:avLst/>
          </a:prstGeom>
        </p:spPr>
      </p:pic>
      <p:pic>
        <p:nvPicPr>
          <p:cNvPr id="10" name="Picture 9">
            <a:extLst>
              <a:ext uri="{FF2B5EF4-FFF2-40B4-BE49-F238E27FC236}">
                <a16:creationId xmlns:a16="http://schemas.microsoft.com/office/drawing/2014/main" id="{44762182-5DBC-4D8D-B792-EE3B14C40AD0}"/>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989145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p:nvPicPr>
        <p:blipFill>
          <a:blip r:embed="rId2"/>
          <a:stretch>
            <a:fillRect/>
          </a:stretch>
        </p:blipFill>
        <p:spPr>
          <a:xfrm>
            <a:off x="9843246" y="523876"/>
            <a:ext cx="1739197" cy="671487"/>
          </a:xfrm>
          <a:prstGeom prst="rect">
            <a:avLst/>
          </a:prstGeom>
        </p:spPr>
      </p:pic>
      <p:pic>
        <p:nvPicPr>
          <p:cNvPr id="14" name="Picture 13">
            <a:extLst>
              <a:ext uri="{FF2B5EF4-FFF2-40B4-BE49-F238E27FC236}">
                <a16:creationId xmlns:a16="http://schemas.microsoft.com/office/drawing/2014/main" id="{694A81BC-600C-436A-8E74-DEBD953CDC94}"/>
              </a:ext>
            </a:extLst>
          </p:cNvPr>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2470524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105" y="1219200"/>
            <a:ext cx="6669741" cy="2743200"/>
          </a:xfrm>
          <a:solidFill>
            <a:schemeClr val="accent2"/>
          </a:solidFill>
        </p:spPr>
        <p:txBody>
          <a:bodyPr lIns="228600" rIns="182880" bIns="0" anchor="ctr" anchorCtr="0"/>
          <a:lstStyle>
            <a:lvl1pPr marL="0" marR="0" indent="0" algn="l" defTabSz="914377" rtl="0" eaLnBrk="1" fontAlgn="auto" latinLnBrk="0" hangingPunct="1">
              <a:lnSpc>
                <a:spcPct val="90000"/>
              </a:lnSpc>
              <a:spcBef>
                <a:spcPct val="0"/>
              </a:spcBef>
              <a:spcAft>
                <a:spcPts val="0"/>
              </a:spcAft>
              <a:buClrTx/>
              <a:buSzTx/>
              <a:buFontTx/>
              <a:buNone/>
              <a:tabLst/>
              <a:defRPr sz="3733">
                <a:solidFill>
                  <a:schemeClr val="bg1"/>
                </a:solidFill>
              </a:defRPr>
            </a:lvl1pPr>
          </a:lstStyle>
          <a:p>
            <a:r>
              <a:rPr lang="en-US" dirty="0"/>
              <a:t>presentation title Cover option B </a:t>
            </a:r>
            <a:br>
              <a:rPr lang="en-US" dirty="0"/>
            </a:br>
            <a:r>
              <a:rPr lang="en-US" dirty="0"/>
              <a:t>can be up to four </a:t>
            </a:r>
            <a:br>
              <a:rPr lang="en-US" dirty="0"/>
            </a:br>
            <a:r>
              <a:rPr lang="en-US" dirty="0"/>
              <a:t>or five lines of text</a:t>
            </a:r>
          </a:p>
        </p:txBody>
      </p:sp>
      <p:sp>
        <p:nvSpPr>
          <p:cNvPr id="11" name="Rectangle 10">
            <a:extLst>
              <a:ext uri="{FF2B5EF4-FFF2-40B4-BE49-F238E27FC236}">
                <a16:creationId xmlns:a16="http://schemas.microsoft.com/office/drawing/2014/main" id="{17B593A0-1381-9E08-C43E-02227E369EC8}"/>
              </a:ext>
            </a:extLst>
          </p:cNvPr>
          <p:cNvSpPr/>
          <p:nvPr userDrawn="1"/>
        </p:nvSpPr>
        <p:spPr>
          <a:xfrm>
            <a:off x="-1695" y="1219200"/>
            <a:ext cx="304800" cy="2743200"/>
          </a:xfrm>
          <a:prstGeom prst="rect">
            <a:avLst/>
          </a:prstGeom>
          <a:solidFill>
            <a:schemeClr val="tx2"/>
          </a:solidFill>
          <a:ln>
            <a:noFill/>
          </a:ln>
        </p:spPr>
        <p:txBody>
          <a:bodyPr vert="horz" wrap="square" lIns="121920" tIns="60960" rIns="121920" bIns="0" numCol="1" anchor="b" anchorCtr="0" compatLnSpc="1">
            <a:prstTxWarp prst="textNoShape">
              <a:avLst/>
            </a:prstTxWarp>
          </a:bodyPr>
          <a:lstStyle/>
          <a:p>
            <a:pPr lvl="0"/>
            <a:endParaRPr lang="en-US" sz="133">
              <a:solidFill>
                <a:schemeClr val="accent1"/>
              </a:solidFill>
            </a:endParaRPr>
          </a:p>
        </p:txBody>
      </p:sp>
      <p:sp>
        <p:nvSpPr>
          <p:cNvPr id="13" name="Picture Placeholder 12">
            <a:extLst>
              <a:ext uri="{FF2B5EF4-FFF2-40B4-BE49-F238E27FC236}">
                <a16:creationId xmlns:a16="http://schemas.microsoft.com/office/drawing/2014/main" id="{1F840A56-6BA9-8FE9-4544-1F2426DC0701}"/>
              </a:ext>
            </a:extLst>
          </p:cNvPr>
          <p:cNvSpPr>
            <a:spLocks noGrp="1"/>
          </p:cNvSpPr>
          <p:nvPr>
            <p:ph type="pic" sz="quarter" idx="10" hasCustomPrompt="1"/>
          </p:nvPr>
        </p:nvSpPr>
        <p:spPr>
          <a:xfrm>
            <a:off x="6972723" y="1219200"/>
            <a:ext cx="5215467" cy="2743200"/>
          </a:xfrm>
          <a:solidFill>
            <a:schemeClr val="bg1">
              <a:lumMod val="75000"/>
            </a:schemeClr>
          </a:solidFill>
        </p:spPr>
        <p:txBody>
          <a:bodyPr tIns="182880"/>
          <a:lstStyle>
            <a:lvl1pPr marL="0" indent="0" algn="ctr">
              <a:buFontTx/>
              <a:buNone/>
              <a:defRPr/>
            </a:lvl1pPr>
          </a:lstStyle>
          <a:p>
            <a:r>
              <a:rPr lang="en-US" dirty="0"/>
              <a:t>Click icon to insert an image</a:t>
            </a:r>
          </a:p>
        </p:txBody>
      </p:sp>
      <p:sp>
        <p:nvSpPr>
          <p:cNvPr id="3" name="Subtitle 2"/>
          <p:cNvSpPr>
            <a:spLocks noGrp="1"/>
          </p:cNvSpPr>
          <p:nvPr>
            <p:ph type="subTitle" idx="1" hasCustomPrompt="1"/>
          </p:nvPr>
        </p:nvSpPr>
        <p:spPr>
          <a:xfrm>
            <a:off x="618069" y="317501"/>
            <a:ext cx="6354653" cy="901700"/>
          </a:xfrm>
          <a:prstGeom prst="rect">
            <a:avLst/>
          </a:prstGeom>
        </p:spPr>
        <p:txBody>
          <a:bodyPr anchor="ctr" anchorCtr="0">
            <a:noAutofit/>
          </a:bodyPr>
          <a:lstStyle>
            <a:lvl1pPr marL="0" marR="0" indent="0" algn="l" defTabSz="914377" rtl="0" eaLnBrk="1" fontAlgn="auto" latinLnBrk="0" hangingPunct="1">
              <a:lnSpc>
                <a:spcPct val="100000"/>
              </a:lnSpc>
              <a:spcBef>
                <a:spcPts val="1600"/>
              </a:spcBef>
              <a:spcAft>
                <a:spcPts val="0"/>
              </a:spcAft>
              <a:buClrTx/>
              <a:buSzTx/>
              <a:buFont typeface="Wingdings" pitchFamily="2" charset="2"/>
              <a:buNone/>
              <a:tabLst/>
              <a:defRPr sz="2133" b="1" cap="all" baseline="0">
                <a:solidFill>
                  <a:schemeClr val="tx1"/>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Optional one line subhead, </a:t>
            </a:r>
            <a:r>
              <a:rPr lang="en-US" dirty="0" err="1"/>
              <a:t>url</a:t>
            </a:r>
            <a:r>
              <a:rPr lang="en-US" dirty="0"/>
              <a:t> or date</a:t>
            </a:r>
          </a:p>
        </p:txBody>
      </p:sp>
      <p:sp>
        <p:nvSpPr>
          <p:cNvPr id="14" name="Text Placeholder 9">
            <a:extLst>
              <a:ext uri="{FF2B5EF4-FFF2-40B4-BE49-F238E27FC236}">
                <a16:creationId xmlns:a16="http://schemas.microsoft.com/office/drawing/2014/main" id="{1B8C1237-9E9A-A9B9-D997-F971E7E403B5}"/>
              </a:ext>
            </a:extLst>
          </p:cNvPr>
          <p:cNvSpPr>
            <a:spLocks noGrp="1"/>
          </p:cNvSpPr>
          <p:nvPr>
            <p:ph type="body" sz="quarter" idx="17" hasCustomPrompt="1"/>
          </p:nvPr>
        </p:nvSpPr>
        <p:spPr>
          <a:xfrm>
            <a:off x="626535" y="4306027"/>
            <a:ext cx="3590495" cy="393700"/>
          </a:xfrm>
        </p:spPr>
        <p:txBody>
          <a:bodyPr lIns="0" bIns="0" anchor="b">
            <a:normAutofit/>
          </a:bodyPr>
          <a:lstStyle>
            <a:lvl1pPr marL="0" indent="0">
              <a:spcBef>
                <a:spcPts val="0"/>
              </a:spcBef>
              <a:buNone/>
              <a:defRPr sz="1867" b="1" cap="all" baseline="0">
                <a:solidFill>
                  <a:schemeClr val="tx1"/>
                </a:solidFill>
              </a:defRPr>
            </a:lvl1pPr>
            <a:lvl2pPr marL="0" indent="0">
              <a:buNone/>
              <a:defRPr/>
            </a:lvl2pPr>
            <a:lvl3pPr marL="0" indent="0">
              <a:spcBef>
                <a:spcPts val="2400"/>
              </a:spcBef>
              <a:buNone/>
              <a:defRPr/>
            </a:lvl3pPr>
          </a:lstStyle>
          <a:p>
            <a:pPr lvl="0"/>
            <a:r>
              <a:rPr lang="en-US" dirty="0"/>
              <a:t>presenter name</a:t>
            </a:r>
          </a:p>
        </p:txBody>
      </p:sp>
      <p:sp>
        <p:nvSpPr>
          <p:cNvPr id="15" name="Text Placeholder 45">
            <a:extLst>
              <a:ext uri="{FF2B5EF4-FFF2-40B4-BE49-F238E27FC236}">
                <a16:creationId xmlns:a16="http://schemas.microsoft.com/office/drawing/2014/main" id="{F23F5504-504E-35E3-02E6-1E4869CD6AFC}"/>
              </a:ext>
            </a:extLst>
          </p:cNvPr>
          <p:cNvSpPr>
            <a:spLocks noGrp="1"/>
          </p:cNvSpPr>
          <p:nvPr>
            <p:ph type="body" sz="quarter" idx="18" hasCustomPrompt="1"/>
          </p:nvPr>
        </p:nvSpPr>
        <p:spPr>
          <a:xfrm>
            <a:off x="626535" y="4711703"/>
            <a:ext cx="3590495" cy="914400"/>
          </a:xfrm>
        </p:spPr>
        <p:txBody>
          <a:bodyPr lIns="0">
            <a:normAutofit/>
          </a:bodyPr>
          <a:lstStyle>
            <a:lvl1pPr marL="0" indent="0">
              <a:lnSpc>
                <a:spcPct val="95000"/>
              </a:lnSpc>
              <a:spcBef>
                <a:spcPts val="0"/>
              </a:spcBef>
              <a:buNone/>
              <a:defRPr sz="1867">
                <a:solidFill>
                  <a:schemeClr val="tx1"/>
                </a:solidFill>
              </a:defRPr>
            </a:lvl1pPr>
            <a:lvl2pPr marL="0" indent="0">
              <a:spcBef>
                <a:spcPts val="24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16" name="Text Placeholder 9">
            <a:extLst>
              <a:ext uri="{FF2B5EF4-FFF2-40B4-BE49-F238E27FC236}">
                <a16:creationId xmlns:a16="http://schemas.microsoft.com/office/drawing/2014/main" id="{864C7D51-4165-B55A-4253-6B2637C720C5}"/>
              </a:ext>
            </a:extLst>
          </p:cNvPr>
          <p:cNvSpPr>
            <a:spLocks noGrp="1"/>
          </p:cNvSpPr>
          <p:nvPr>
            <p:ph type="body" sz="quarter" idx="19" hasCustomPrompt="1"/>
          </p:nvPr>
        </p:nvSpPr>
        <p:spPr>
          <a:xfrm>
            <a:off x="4420869" y="4306027"/>
            <a:ext cx="3590495" cy="393700"/>
          </a:xfrm>
        </p:spPr>
        <p:txBody>
          <a:bodyPr lIns="0" bIns="0" anchor="b">
            <a:normAutofit/>
          </a:bodyPr>
          <a:lstStyle>
            <a:lvl1pPr marL="0" indent="0">
              <a:spcBef>
                <a:spcPts val="0"/>
              </a:spcBef>
              <a:buNone/>
              <a:defRPr sz="1867" b="1" cap="all" baseline="0">
                <a:solidFill>
                  <a:schemeClr val="tx1"/>
                </a:solidFill>
              </a:defRPr>
            </a:lvl1pPr>
            <a:lvl2pPr marL="0" indent="0">
              <a:buNone/>
              <a:defRPr/>
            </a:lvl2pPr>
            <a:lvl3pPr marL="0" indent="0">
              <a:spcBef>
                <a:spcPts val="2400"/>
              </a:spcBef>
              <a:buNone/>
              <a:defRPr/>
            </a:lvl3pPr>
          </a:lstStyle>
          <a:p>
            <a:pPr lvl="0"/>
            <a:r>
              <a:rPr lang="en-US" dirty="0"/>
              <a:t>presenter name</a:t>
            </a:r>
          </a:p>
        </p:txBody>
      </p:sp>
      <p:sp>
        <p:nvSpPr>
          <p:cNvPr id="17" name="Text Placeholder 45">
            <a:extLst>
              <a:ext uri="{FF2B5EF4-FFF2-40B4-BE49-F238E27FC236}">
                <a16:creationId xmlns:a16="http://schemas.microsoft.com/office/drawing/2014/main" id="{F0DE6988-954D-993F-40F1-7BB0D8A8E065}"/>
              </a:ext>
            </a:extLst>
          </p:cNvPr>
          <p:cNvSpPr>
            <a:spLocks noGrp="1"/>
          </p:cNvSpPr>
          <p:nvPr>
            <p:ph type="body" sz="quarter" idx="20" hasCustomPrompt="1"/>
          </p:nvPr>
        </p:nvSpPr>
        <p:spPr>
          <a:xfrm>
            <a:off x="4420869" y="4711703"/>
            <a:ext cx="3590495" cy="914400"/>
          </a:xfrm>
        </p:spPr>
        <p:txBody>
          <a:bodyPr lIns="0">
            <a:normAutofit/>
          </a:bodyPr>
          <a:lstStyle>
            <a:lvl1pPr marL="0" indent="0">
              <a:lnSpc>
                <a:spcPct val="95000"/>
              </a:lnSpc>
              <a:spcBef>
                <a:spcPts val="0"/>
              </a:spcBef>
              <a:buNone/>
              <a:defRPr sz="1867">
                <a:solidFill>
                  <a:schemeClr val="tx1"/>
                </a:solidFill>
              </a:defRPr>
            </a:lvl1pPr>
            <a:lvl2pPr marL="0" indent="0">
              <a:spcBef>
                <a:spcPts val="24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18" name="Text Placeholder 9">
            <a:extLst>
              <a:ext uri="{FF2B5EF4-FFF2-40B4-BE49-F238E27FC236}">
                <a16:creationId xmlns:a16="http://schemas.microsoft.com/office/drawing/2014/main" id="{5BBA2D86-84B3-B15A-ACC9-771B8BA77913}"/>
              </a:ext>
            </a:extLst>
          </p:cNvPr>
          <p:cNvSpPr>
            <a:spLocks noGrp="1"/>
          </p:cNvSpPr>
          <p:nvPr>
            <p:ph type="body" sz="quarter" idx="21" hasCustomPrompt="1"/>
          </p:nvPr>
        </p:nvSpPr>
        <p:spPr>
          <a:xfrm>
            <a:off x="8158229" y="4306027"/>
            <a:ext cx="3590495" cy="393700"/>
          </a:xfrm>
        </p:spPr>
        <p:txBody>
          <a:bodyPr lIns="0" bIns="0" anchor="b">
            <a:normAutofit/>
          </a:bodyPr>
          <a:lstStyle>
            <a:lvl1pPr marL="0" indent="0">
              <a:spcBef>
                <a:spcPts val="0"/>
              </a:spcBef>
              <a:buNone/>
              <a:defRPr sz="1867" b="1" cap="all" baseline="0">
                <a:solidFill>
                  <a:schemeClr val="tx1"/>
                </a:solidFill>
              </a:defRPr>
            </a:lvl1pPr>
            <a:lvl2pPr marL="0" indent="0">
              <a:buNone/>
              <a:defRPr/>
            </a:lvl2pPr>
            <a:lvl3pPr marL="0" indent="0">
              <a:spcBef>
                <a:spcPts val="2400"/>
              </a:spcBef>
              <a:buNone/>
              <a:defRPr/>
            </a:lvl3pPr>
          </a:lstStyle>
          <a:p>
            <a:pPr lvl="0"/>
            <a:r>
              <a:rPr lang="en-US" dirty="0"/>
              <a:t>presenter name</a:t>
            </a:r>
          </a:p>
        </p:txBody>
      </p:sp>
      <p:sp>
        <p:nvSpPr>
          <p:cNvPr id="19" name="Text Placeholder 45">
            <a:extLst>
              <a:ext uri="{FF2B5EF4-FFF2-40B4-BE49-F238E27FC236}">
                <a16:creationId xmlns:a16="http://schemas.microsoft.com/office/drawing/2014/main" id="{9F09511A-BF35-DDA5-9473-7AD4769E5BDE}"/>
              </a:ext>
            </a:extLst>
          </p:cNvPr>
          <p:cNvSpPr>
            <a:spLocks noGrp="1"/>
          </p:cNvSpPr>
          <p:nvPr>
            <p:ph type="body" sz="quarter" idx="22" hasCustomPrompt="1"/>
          </p:nvPr>
        </p:nvSpPr>
        <p:spPr>
          <a:xfrm>
            <a:off x="8158229" y="4711703"/>
            <a:ext cx="3590495" cy="914400"/>
          </a:xfrm>
        </p:spPr>
        <p:txBody>
          <a:bodyPr lIns="0">
            <a:normAutofit/>
          </a:bodyPr>
          <a:lstStyle>
            <a:lvl1pPr marL="0" indent="0">
              <a:lnSpc>
                <a:spcPct val="95000"/>
              </a:lnSpc>
              <a:spcBef>
                <a:spcPts val="0"/>
              </a:spcBef>
              <a:buNone/>
              <a:defRPr sz="1867">
                <a:solidFill>
                  <a:schemeClr val="tx1"/>
                </a:solidFill>
              </a:defRPr>
            </a:lvl1pPr>
            <a:lvl2pPr marL="0" indent="0">
              <a:spcBef>
                <a:spcPts val="24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 name="Text Placeholder 4">
            <a:extLst>
              <a:ext uri="{FF2B5EF4-FFF2-40B4-BE49-F238E27FC236}">
                <a16:creationId xmlns:a16="http://schemas.microsoft.com/office/drawing/2014/main" id="{7D434AD4-28D0-93A6-9DF2-B7249F6616B6}"/>
              </a:ext>
            </a:extLst>
          </p:cNvPr>
          <p:cNvSpPr>
            <a:spLocks noGrp="1"/>
          </p:cNvSpPr>
          <p:nvPr>
            <p:ph type="body" sz="quarter" idx="23" hasCustomPrompt="1"/>
          </p:nvPr>
        </p:nvSpPr>
        <p:spPr>
          <a:xfrm>
            <a:off x="8158229" y="5731934"/>
            <a:ext cx="3627372" cy="560917"/>
          </a:xfrm>
        </p:spPr>
        <p:txBody>
          <a:bodyPr>
            <a:noAutofit/>
          </a:bodyPr>
          <a:lstStyle>
            <a:lvl1pPr marL="0" indent="0">
              <a:spcBef>
                <a:spcPts val="0"/>
              </a:spcBef>
              <a:buFontTx/>
              <a:buNone/>
              <a:defRPr sz="1867"/>
            </a:lvl1pPr>
          </a:lstStyle>
          <a:p>
            <a:pPr lvl="0"/>
            <a:r>
              <a:rPr lang="en-US" dirty="0"/>
              <a:t>Presentation Date</a:t>
            </a:r>
          </a:p>
          <a:p>
            <a:pPr lvl="0"/>
            <a:r>
              <a:rPr lang="en-US" dirty="0"/>
              <a:t>City, State (presentation location</a:t>
            </a:r>
          </a:p>
        </p:txBody>
      </p:sp>
      <p:pic>
        <p:nvPicPr>
          <p:cNvPr id="6" name="Graphic 5">
            <a:extLst>
              <a:ext uri="{FF2B5EF4-FFF2-40B4-BE49-F238E27FC236}">
                <a16:creationId xmlns:a16="http://schemas.microsoft.com/office/drawing/2014/main" id="{56D606D7-A5F6-9246-18EF-AD2B9480E9F4}"/>
              </a:ext>
            </a:extLst>
          </p:cNvPr>
          <p:cNvPicPr>
            <a:picLocks noChangeAspect="1"/>
          </p:cNvPicPr>
          <p:nvPr userDrawn="1"/>
        </p:nvPicPr>
        <p:blipFill>
          <a:blip r:embed="rId2"/>
          <a:srcRect/>
          <a:stretch/>
        </p:blipFill>
        <p:spPr>
          <a:xfrm>
            <a:off x="8568270" y="257417"/>
            <a:ext cx="3416965" cy="854241"/>
          </a:xfrm>
          <a:prstGeom prst="rect">
            <a:avLst/>
          </a:prstGeom>
        </p:spPr>
      </p:pic>
    </p:spTree>
    <p:extLst>
      <p:ext uri="{BB962C8B-B14F-4D97-AF65-F5344CB8AC3E}">
        <p14:creationId xmlns:p14="http://schemas.microsoft.com/office/powerpoint/2010/main" val="217260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3242806272"/>
      </p:ext>
    </p:extLst>
  </p:cSld>
  <p:clrMap bg1="lt1" tx1="dk1" bg2="lt2" tx2="dk2" accent1="accent1" accent2="accent2" accent3="accent3" accent4="accent4" accent5="accent5" accent6="accent6" hlink="hlink" folHlink="folHlink"/>
  <p:sldLayoutIdLst>
    <p:sldLayoutId id="2147484308" r:id="rId1"/>
    <p:sldLayoutId id="2147483889" r:id="rId2"/>
    <p:sldLayoutId id="2147484064" r:id="rId3"/>
    <p:sldLayoutId id="2147484310"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2693298750"/>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6"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jpeg"/><Relationship Id="rId7"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1.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7"/>
          <p:cNvSpPr txBox="1">
            <a:spLocks noGrp="1"/>
          </p:cNvSpPr>
          <p:nvPr>
            <p:ph type="ctrTitle"/>
          </p:nvPr>
        </p:nvSpPr>
        <p:spPr>
          <a:xfrm>
            <a:off x="303105" y="1219200"/>
            <a:ext cx="11888895" cy="2743200"/>
          </a:xfrm>
          <a:prstGeom prst="rect">
            <a:avLst/>
          </a:prstGeom>
        </p:spPr>
        <p:txBody>
          <a:bodyPr spcFirstLastPara="1" vert="horz" wrap="square" lIns="121900" tIns="121900" rIns="121900" bIns="121900" rtlCol="0" anchor="ctr" anchorCtr="0">
            <a:noAutofit/>
          </a:bodyPr>
          <a:lstStyle/>
          <a:p>
            <a:pPr algn="ctr">
              <a:spcBef>
                <a:spcPts val="0"/>
              </a:spcBef>
              <a:spcAft>
                <a:spcPts val="1600"/>
              </a:spcAft>
            </a:pPr>
            <a:r>
              <a:rPr lang="en-US" dirty="0"/>
              <a:t>Introduction to Wave Optics</a:t>
            </a:r>
          </a:p>
        </p:txBody>
      </p:sp>
      <p:sp>
        <p:nvSpPr>
          <p:cNvPr id="11" name="Text Placeholder 10">
            <a:extLst>
              <a:ext uri="{FF2B5EF4-FFF2-40B4-BE49-F238E27FC236}">
                <a16:creationId xmlns:a16="http://schemas.microsoft.com/office/drawing/2014/main" id="{006230CF-9CB2-611C-E791-5B92127AD20C}"/>
              </a:ext>
            </a:extLst>
          </p:cNvPr>
          <p:cNvSpPr>
            <a:spLocks noGrp="1"/>
          </p:cNvSpPr>
          <p:nvPr>
            <p:ph type="body" sz="quarter" idx="17"/>
          </p:nvPr>
        </p:nvSpPr>
        <p:spPr>
          <a:xfrm>
            <a:off x="626535" y="4306027"/>
            <a:ext cx="4217608" cy="393700"/>
          </a:xfrm>
        </p:spPr>
        <p:txBody>
          <a:bodyPr>
            <a:normAutofit/>
          </a:bodyPr>
          <a:lstStyle/>
          <a:p>
            <a:r>
              <a:rPr lang="en-US" dirty="0"/>
              <a:t>Luca Rebuffi (ANL)</a:t>
            </a:r>
          </a:p>
        </p:txBody>
      </p:sp>
      <p:sp>
        <p:nvSpPr>
          <p:cNvPr id="22" name="TextBox 21">
            <a:extLst>
              <a:ext uri="{FF2B5EF4-FFF2-40B4-BE49-F238E27FC236}">
                <a16:creationId xmlns:a16="http://schemas.microsoft.com/office/drawing/2014/main" id="{D4B49A7A-3594-3A7D-983D-DA9940092ED2}"/>
              </a:ext>
            </a:extLst>
          </p:cNvPr>
          <p:cNvSpPr txBox="1"/>
          <p:nvPr/>
        </p:nvSpPr>
        <p:spPr>
          <a:xfrm>
            <a:off x="485021" y="4882987"/>
            <a:ext cx="6096000" cy="1200329"/>
          </a:xfrm>
          <a:prstGeom prst="rect">
            <a:avLst/>
          </a:prstGeom>
          <a:noFill/>
        </p:spPr>
        <p:txBody>
          <a:bodyPr wrap="square">
            <a:spAutoFit/>
          </a:bodyPr>
          <a:lstStyle/>
          <a:p>
            <a:pPr fontAlgn="auto">
              <a:spcBef>
                <a:spcPts val="0"/>
              </a:spcBef>
              <a:spcAft>
                <a:spcPts val="0"/>
              </a:spcAft>
            </a:pPr>
            <a:r>
              <a:rPr lang="en-US" dirty="0">
                <a:solidFill>
                  <a:srgbClr val="000000"/>
                </a:solidFill>
              </a:rPr>
              <a:t>Beamline Optics Design and Simulation Workshop</a:t>
            </a:r>
          </a:p>
          <a:p>
            <a:pPr fontAlgn="auto">
              <a:spcBef>
                <a:spcPts val="0"/>
              </a:spcBef>
              <a:spcAft>
                <a:spcPts val="0"/>
              </a:spcAft>
            </a:pPr>
            <a:r>
              <a:rPr lang="en-US" dirty="0">
                <a:solidFill>
                  <a:srgbClr val="000000"/>
                </a:solidFill>
                <a:latin typeface="Arial"/>
                <a:cs typeface="Arial"/>
              </a:rPr>
              <a:t>Hamburg, Germany</a:t>
            </a:r>
          </a:p>
          <a:p>
            <a:pPr fontAlgn="auto">
              <a:spcBef>
                <a:spcPts val="0"/>
              </a:spcBef>
              <a:spcAft>
                <a:spcPts val="0"/>
              </a:spcAft>
            </a:pPr>
            <a:endParaRPr lang="en-US" dirty="0">
              <a:solidFill>
                <a:srgbClr val="000000"/>
              </a:solidFill>
              <a:latin typeface="Arial"/>
              <a:cs typeface="Arial"/>
            </a:endParaRPr>
          </a:p>
          <a:p>
            <a:pPr fontAlgn="auto">
              <a:spcBef>
                <a:spcPts val="0"/>
              </a:spcBef>
              <a:spcAft>
                <a:spcPts val="0"/>
              </a:spcAft>
            </a:pPr>
            <a:r>
              <a:rPr lang="en-US" dirty="0">
                <a:solidFill>
                  <a:srgbClr val="000000"/>
                </a:solidFill>
                <a:latin typeface="Arial"/>
                <a:cs typeface="Arial"/>
              </a:rPr>
              <a:t>May 19-22, 2025 </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570" y="280444"/>
            <a:ext cx="11163868" cy="601662"/>
          </a:xfrm>
        </p:spPr>
        <p:txBody>
          <a:bodyPr/>
          <a:lstStyle/>
          <a:p>
            <a:r>
              <a:rPr lang="en-US" sz="2800" dirty="0"/>
              <a:t>Wavefront Propagation Optical simulations: Wave Optics</a:t>
            </a:r>
          </a:p>
        </p:txBody>
      </p:sp>
      <p:sp>
        <p:nvSpPr>
          <p:cNvPr id="7" name="Slide Number Placeholder 1"/>
          <p:cNvSpPr>
            <a:spLocks noGrp="1"/>
          </p:cNvSpPr>
          <p:nvPr>
            <p:ph type="sldNum" sz="quarter" idx="12"/>
          </p:nvPr>
        </p:nvSpPr>
        <p:spPr>
          <a:xfrm>
            <a:off x="10086975" y="6547059"/>
            <a:ext cx="457200" cy="182880"/>
          </a:xfrm>
        </p:spPr>
        <p:txBody>
          <a:bodyPr/>
          <a:lstStyle/>
          <a:p>
            <a:fld id="{AEFAAC5A-9C4F-4278-920D-DF2BAB595749}" type="slidenum">
              <a:rPr lang="en-US" smtClean="0">
                <a:solidFill>
                  <a:srgbClr val="FFFFFF">
                    <a:lumMod val="50000"/>
                  </a:srgbClr>
                </a:solidFill>
                <a:latin typeface="Arial"/>
              </a:rPr>
              <a:pPr/>
              <a:t>2</a:t>
            </a:fld>
            <a:endParaRPr lang="en-US" dirty="0">
              <a:solidFill>
                <a:srgbClr val="FFFFFF">
                  <a:lumMod val="50000"/>
                </a:srgbClr>
              </a:solidFill>
              <a:latin typeface="Arial"/>
            </a:endParaRPr>
          </a:p>
        </p:txBody>
      </p:sp>
      <p:sp>
        <p:nvSpPr>
          <p:cNvPr id="18" name="Footer Placeholder 4">
            <a:extLst>
              <a:ext uri="{FF2B5EF4-FFF2-40B4-BE49-F238E27FC236}">
                <a16:creationId xmlns:a16="http://schemas.microsoft.com/office/drawing/2014/main" id="{5C620FBC-EC73-8E4E-A7A9-79EB46FC169F}"/>
              </a:ext>
            </a:extLst>
          </p:cNvPr>
          <p:cNvSpPr>
            <a:spLocks noGrp="1"/>
          </p:cNvSpPr>
          <p:nvPr>
            <p:ph type="ftr" sz="quarter" idx="3"/>
          </p:nvPr>
        </p:nvSpPr>
        <p:spPr>
          <a:xfrm>
            <a:off x="2610196" y="6506039"/>
            <a:ext cx="7602850" cy="238354"/>
          </a:xfrm>
        </p:spPr>
        <p:txBody>
          <a:bodyPr/>
          <a:lstStyle/>
          <a:p>
            <a:r>
              <a:rPr lang="en-US" dirty="0">
                <a:solidFill>
                  <a:srgbClr val="000000"/>
                </a:solidFill>
              </a:rPr>
              <a:t>Illinois Institute of Technology – November 5</a:t>
            </a:r>
            <a:r>
              <a:rPr lang="en-US" baseline="30000" dirty="0">
                <a:solidFill>
                  <a:srgbClr val="000000"/>
                </a:solidFill>
              </a:rPr>
              <a:t>th</a:t>
            </a:r>
            <a:r>
              <a:rPr lang="en-US" dirty="0">
                <a:solidFill>
                  <a:srgbClr val="000000"/>
                </a:solidFill>
              </a:rPr>
              <a:t>, 2020</a:t>
            </a:r>
          </a:p>
        </p:txBody>
      </p:sp>
      <p:sp>
        <p:nvSpPr>
          <p:cNvPr id="12" name="TextBox 11">
            <a:extLst>
              <a:ext uri="{FF2B5EF4-FFF2-40B4-BE49-F238E27FC236}">
                <a16:creationId xmlns:a16="http://schemas.microsoft.com/office/drawing/2014/main" id="{DEBCBE29-F2A8-6D41-9A76-5E34A2462217}"/>
              </a:ext>
            </a:extLst>
          </p:cNvPr>
          <p:cNvSpPr txBox="1"/>
          <p:nvPr/>
        </p:nvSpPr>
        <p:spPr>
          <a:xfrm>
            <a:off x="434716" y="973563"/>
            <a:ext cx="7450110" cy="1015663"/>
          </a:xfrm>
          <a:prstGeom prst="rect">
            <a:avLst/>
          </a:prstGeom>
          <a:noFill/>
        </p:spPr>
        <p:txBody>
          <a:bodyPr wrap="square" rtlCol="0">
            <a:spAutoFit/>
          </a:bodyPr>
          <a:lstStyle/>
          <a:p>
            <a:r>
              <a:rPr lang="en-US" sz="2000" dirty="0"/>
              <a:t>From Maxwell equations: wave equation describing spatial and temporal evolution of the electromagnetic fields in free space (D’Alembert equation)</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B263F50-B77D-7E47-B19F-F0F1582FA9B5}"/>
                  </a:ext>
                </a:extLst>
              </p:cNvPr>
              <p:cNvSpPr/>
              <p:nvPr/>
            </p:nvSpPr>
            <p:spPr>
              <a:xfrm>
                <a:off x="7964122" y="944005"/>
                <a:ext cx="3385607"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acc>
                        <m:accPr>
                          <m:chr m:val="⃗"/>
                          <m:ctrlPr>
                            <a:rPr lang="en-US" sz="2800" i="1" dirty="0">
                              <a:solidFill>
                                <a:srgbClr val="000000"/>
                              </a:solidFill>
                              <a:latin typeface="Cambria Math" panose="02040503050406030204" pitchFamily="18" charset="0"/>
                              <a:ea typeface="Cambria Math" panose="02040503050406030204" pitchFamily="18" charset="0"/>
                            </a:rPr>
                          </m:ctrlPr>
                        </m:accPr>
                        <m:e>
                          <m:r>
                            <a:rPr lang="en-US" sz="2800" i="1" dirty="0">
                              <a:solidFill>
                                <a:srgbClr val="000000"/>
                              </a:solidFill>
                              <a:latin typeface="Cambria Math" panose="02040503050406030204" pitchFamily="18" charset="0"/>
                              <a:ea typeface="Cambria Math" panose="02040503050406030204" pitchFamily="18" charset="0"/>
                            </a:rPr>
                            <m:t>ℰ</m:t>
                          </m:r>
                        </m:e>
                      </m:acc>
                      <m:r>
                        <a:rPr lang="en-US" sz="2800" b="0" i="0" dirty="0" smtClean="0">
                          <a:latin typeface="Cambria Math" panose="02040503050406030204" pitchFamily="18" charset="0"/>
                        </a:rPr>
                        <m:t>=0</m:t>
                      </m:r>
                    </m:oMath>
                  </m:oMathPara>
                </a14:m>
                <a:endParaRPr lang="en-US" sz="2800" dirty="0"/>
              </a:p>
            </p:txBody>
          </p:sp>
        </mc:Choice>
        <mc:Fallback xmlns="">
          <p:sp>
            <p:nvSpPr>
              <p:cNvPr id="13" name="Rectangle 12">
                <a:extLst>
                  <a:ext uri="{FF2B5EF4-FFF2-40B4-BE49-F238E27FC236}">
                    <a16:creationId xmlns:a16="http://schemas.microsoft.com/office/drawing/2014/main" id="{6B263F50-B77D-7E47-B19F-F0F1582FA9B5}"/>
                  </a:ext>
                </a:extLst>
              </p:cNvPr>
              <p:cNvSpPr>
                <a:spLocks noRot="1" noChangeAspect="1" noMove="1" noResize="1" noEditPoints="1" noAdjustHandles="1" noChangeArrowheads="1" noChangeShapeType="1" noTextEdit="1"/>
              </p:cNvSpPr>
              <p:nvPr/>
            </p:nvSpPr>
            <p:spPr>
              <a:xfrm>
                <a:off x="7964122" y="944005"/>
                <a:ext cx="3385607" cy="1069139"/>
              </a:xfrm>
              <a:prstGeom prst="rect">
                <a:avLst/>
              </a:prstGeom>
              <a:blipFill>
                <a:blip r:embed="rId3"/>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68007D00-7B04-114E-A02D-C8B558D75AF7}"/>
              </a:ext>
            </a:extLst>
          </p:cNvPr>
          <p:cNvPicPr>
            <a:picLocks noChangeAspect="1"/>
          </p:cNvPicPr>
          <p:nvPr/>
        </p:nvPicPr>
        <p:blipFill>
          <a:blip r:embed="rId4"/>
          <a:stretch>
            <a:fillRect/>
          </a:stretch>
        </p:blipFill>
        <p:spPr>
          <a:xfrm>
            <a:off x="683161" y="2080683"/>
            <a:ext cx="4318000" cy="1879600"/>
          </a:xfrm>
          <a:prstGeom prst="rect">
            <a:avLst/>
          </a:prstGeom>
        </p:spPr>
      </p:pic>
      <p:sp>
        <p:nvSpPr>
          <p:cNvPr id="14" name="TextBox 13">
            <a:extLst>
              <a:ext uri="{FF2B5EF4-FFF2-40B4-BE49-F238E27FC236}">
                <a16:creationId xmlns:a16="http://schemas.microsoft.com/office/drawing/2014/main" id="{799AC911-0118-C848-8253-062F76F01149}"/>
              </a:ext>
            </a:extLst>
          </p:cNvPr>
          <p:cNvSpPr txBox="1"/>
          <p:nvPr/>
        </p:nvSpPr>
        <p:spPr>
          <a:xfrm>
            <a:off x="434716" y="4111942"/>
            <a:ext cx="7030386" cy="707886"/>
          </a:xfrm>
          <a:prstGeom prst="rect">
            <a:avLst/>
          </a:prstGeom>
          <a:noFill/>
        </p:spPr>
        <p:txBody>
          <a:bodyPr wrap="square" rtlCol="0">
            <a:spAutoFit/>
          </a:bodyPr>
          <a:lstStyle/>
          <a:p>
            <a:r>
              <a:rPr lang="en-US" sz="2000" dirty="0"/>
              <a:t>Scalar theory: describe each component of the fields separately (Electric and Magnetic)</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E5B5449-9D45-5B4B-BB01-1B87764FDB41}"/>
                  </a:ext>
                </a:extLst>
              </p:cNvPr>
              <p:cNvSpPr/>
              <p:nvPr/>
            </p:nvSpPr>
            <p:spPr>
              <a:xfrm>
                <a:off x="6919729" y="3799636"/>
                <a:ext cx="4857868"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r>
                        <a:rPr lang="en-US" sz="2800" i="1" dirty="0">
                          <a:latin typeface="Cambria Math" panose="02040503050406030204" pitchFamily="18" charset="0"/>
                        </a:rPr>
                        <m:t>𝑈</m:t>
                      </m:r>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 </m:t>
                          </m:r>
                          <m:r>
                            <a:rPr lang="en-US" sz="2800" i="1" dirty="0">
                              <a:latin typeface="Cambria Math" panose="02040503050406030204" pitchFamily="18" charset="0"/>
                            </a:rPr>
                            <m:t>𝑡</m:t>
                          </m:r>
                        </m:e>
                      </m:d>
                      <m:r>
                        <a:rPr lang="en-US" sz="2800" b="0" i="0" dirty="0" smtClean="0">
                          <a:latin typeface="Cambria Math" panose="02040503050406030204" pitchFamily="18" charset="0"/>
                        </a:rPr>
                        <m:t>=0</m:t>
                      </m:r>
                    </m:oMath>
                  </m:oMathPara>
                </a14:m>
                <a:endParaRPr lang="en-US" sz="2800" dirty="0"/>
              </a:p>
            </p:txBody>
          </p:sp>
        </mc:Choice>
        <mc:Fallback xmlns="">
          <p:sp>
            <p:nvSpPr>
              <p:cNvPr id="15" name="Rectangle 14">
                <a:extLst>
                  <a:ext uri="{FF2B5EF4-FFF2-40B4-BE49-F238E27FC236}">
                    <a16:creationId xmlns:a16="http://schemas.microsoft.com/office/drawing/2014/main" id="{7E5B5449-9D45-5B4B-BB01-1B87764FDB41}"/>
                  </a:ext>
                </a:extLst>
              </p:cNvPr>
              <p:cNvSpPr>
                <a:spLocks noRot="1" noChangeAspect="1" noMove="1" noResize="1" noEditPoints="1" noAdjustHandles="1" noChangeArrowheads="1" noChangeShapeType="1" noTextEdit="1"/>
              </p:cNvSpPr>
              <p:nvPr/>
            </p:nvSpPr>
            <p:spPr>
              <a:xfrm>
                <a:off x="6919729" y="3799636"/>
                <a:ext cx="4857868" cy="106913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5FB2A3D-88F6-B94D-BC27-236594EDF53E}"/>
                  </a:ext>
                </a:extLst>
              </p:cNvPr>
              <p:cNvSpPr/>
              <p:nvPr/>
            </p:nvSpPr>
            <p:spPr>
              <a:xfrm>
                <a:off x="434716" y="5135979"/>
                <a:ext cx="5038432" cy="1040435"/>
              </a:xfrm>
              <a:prstGeom prst="rect">
                <a:avLst/>
              </a:prstGeom>
            </p:spPr>
            <p:txBody>
              <a:bodyPr wrap="square">
                <a:spAutoFit/>
              </a:bodyPr>
              <a:lstStyle/>
              <a:p>
                <a14:m>
                  <m:oMath xmlns:m="http://schemas.openxmlformats.org/officeDocument/2006/math">
                    <m:r>
                      <a:rPr lang="en-US" sz="2000" i="1" dirty="0" smtClean="0">
                        <a:solidFill>
                          <a:schemeClr val="tx1"/>
                        </a:solidFill>
                        <a:latin typeface="Cambria Math" panose="02040503050406030204" pitchFamily="18" charset="0"/>
                      </a:rPr>
                      <m:t>𝑈</m:t>
                    </m:r>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𝑦</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𝑧</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𝑡</m:t>
                        </m:r>
                      </m:e>
                    </m:d>
                    <m:r>
                      <a:rPr lang="en-US" sz="2000" i="1" dirty="0">
                        <a:solidFill>
                          <a:schemeClr val="tx1"/>
                        </a:solidFill>
                        <a:latin typeface="Cambria Math" panose="02040503050406030204" pitchFamily="18" charset="0"/>
                      </a:rPr>
                      <m:t> </m:t>
                    </m:r>
                  </m:oMath>
                </a14:m>
                <a:r>
                  <a:rPr lang="en-US" sz="2000" dirty="0">
                    <a:solidFill>
                      <a:schemeClr val="tx1"/>
                    </a:solidFill>
                    <a:latin typeface="+mj-lt"/>
                  </a:rPr>
                  <a:t>can be spectrally decomposed as a superposition of monochromatic fields, using the Fourier Integral:</a:t>
                </a:r>
              </a:p>
            </p:txBody>
          </p:sp>
        </mc:Choice>
        <mc:Fallback xmlns="">
          <p:sp>
            <p:nvSpPr>
              <p:cNvPr id="16" name="Rectangle 15">
                <a:extLst>
                  <a:ext uri="{FF2B5EF4-FFF2-40B4-BE49-F238E27FC236}">
                    <a16:creationId xmlns:a16="http://schemas.microsoft.com/office/drawing/2014/main" id="{B5FB2A3D-88F6-B94D-BC27-236594EDF53E}"/>
                  </a:ext>
                </a:extLst>
              </p:cNvPr>
              <p:cNvSpPr>
                <a:spLocks noRot="1" noChangeAspect="1" noMove="1" noResize="1" noEditPoints="1" noAdjustHandles="1" noChangeArrowheads="1" noChangeShapeType="1" noTextEdit="1"/>
              </p:cNvSpPr>
              <p:nvPr/>
            </p:nvSpPr>
            <p:spPr>
              <a:xfrm>
                <a:off x="434716" y="5135979"/>
                <a:ext cx="5038432" cy="1040435"/>
              </a:xfrm>
              <a:prstGeom prst="rect">
                <a:avLst/>
              </a:prstGeom>
              <a:blipFill>
                <a:blip r:embed="rId6"/>
                <a:stretch>
                  <a:fillRect l="-1256" t="-3614" b="-7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0B38479-C17A-554F-AC41-C15EE832145D}"/>
                  </a:ext>
                </a:extLst>
              </p:cNvPr>
              <p:cNvSpPr txBox="1"/>
              <p:nvPr/>
            </p:nvSpPr>
            <p:spPr>
              <a:xfrm>
                <a:off x="5761970" y="5142716"/>
                <a:ext cx="6430030" cy="1024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𝑈</m:t>
                      </m:r>
                      <m:d>
                        <m:dPr>
                          <m:ctrlPr>
                            <a:rPr lang="en-US" sz="2800" i="1" dirty="0">
                              <a:solidFill>
                                <a:schemeClr val="tx1"/>
                              </a:solidFill>
                              <a:latin typeface="Cambria Math" panose="02040503050406030204" pitchFamily="18" charset="0"/>
                            </a:rPr>
                          </m:ctrlPr>
                        </m:dPr>
                        <m:e>
                          <m:r>
                            <a:rPr lang="en-US" sz="2800" i="1" dirty="0">
                              <a:solidFill>
                                <a:schemeClr val="tx1"/>
                              </a:solidFill>
                              <a:latin typeface="Cambria Math" panose="02040503050406030204" pitchFamily="18" charset="0"/>
                            </a:rPr>
                            <m:t>𝑥</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𝑦</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𝑧</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𝑡</m:t>
                          </m:r>
                        </m:e>
                      </m:d>
                      <m:r>
                        <a:rPr lang="en-US" sz="2800" b="0" i="0" dirty="0" smtClean="0">
                          <a:solidFill>
                            <a:schemeClr val="tx1"/>
                          </a:solidFill>
                          <a:latin typeface="Cambria Math" panose="02040503050406030204" pitchFamily="18" charset="0"/>
                        </a:rPr>
                        <m:t>= </m:t>
                      </m:r>
                      <m:f>
                        <m:fPr>
                          <m:ctrlPr>
                            <a:rPr lang="en-US" sz="2800" b="0" i="1" dirty="0" smtClean="0">
                              <a:solidFill>
                                <a:schemeClr val="tx1"/>
                              </a:solidFill>
                              <a:latin typeface="Cambria Math" panose="02040503050406030204" pitchFamily="18" charset="0"/>
                            </a:rPr>
                          </m:ctrlPr>
                        </m:fPr>
                        <m:num>
                          <m:r>
                            <a:rPr lang="en-US" sz="2800" b="0" i="1" dirty="0" smtClean="0">
                              <a:solidFill>
                                <a:schemeClr val="tx1"/>
                              </a:solidFill>
                              <a:latin typeface="Cambria Math" panose="02040503050406030204" pitchFamily="18" charset="0"/>
                            </a:rPr>
                            <m:t>1</m:t>
                          </m:r>
                        </m:num>
                        <m:den>
                          <m:r>
                            <a:rPr lang="en-US" sz="2800" b="0" i="1" dirty="0" smtClean="0">
                              <a:solidFill>
                                <a:schemeClr val="tx1"/>
                              </a:solidFill>
                              <a:latin typeface="Cambria Math" panose="02040503050406030204" pitchFamily="18" charset="0"/>
                            </a:rPr>
                            <m:t>2</m:t>
                          </m:r>
                          <m:r>
                            <a:rPr lang="en-US" sz="2800" b="0" i="1" dirty="0" smtClean="0">
                              <a:solidFill>
                                <a:schemeClr val="tx1"/>
                              </a:solidFill>
                              <a:latin typeface="Cambria Math" panose="02040503050406030204" pitchFamily="18" charset="0"/>
                              <a:ea typeface="Cambria Math" panose="02040503050406030204" pitchFamily="18" charset="0"/>
                            </a:rPr>
                            <m:t>𝜋</m:t>
                          </m:r>
                        </m:den>
                      </m:f>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sSub>
                            <m:sSubPr>
                              <m:ctrlPr>
                                <a:rPr lang="en-US" sz="2800" b="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𝑢</m:t>
                              </m:r>
                            </m:e>
                            <m:sub>
                              <m:r>
                                <a:rPr lang="en-US" sz="2800" b="0" i="1" dirty="0" smtClean="0">
                                  <a:solidFill>
                                    <a:schemeClr val="tx1"/>
                                  </a:solidFill>
                                  <a:latin typeface="Cambria Math" panose="02040503050406030204" pitchFamily="18" charset="0"/>
                                  <a:ea typeface="Cambria Math" panose="02040503050406030204" pitchFamily="18" charset="0"/>
                                </a:rPr>
                                <m:t>𝜔</m:t>
                              </m:r>
                            </m:sub>
                          </m:sSub>
                          <m:d>
                            <m:dPr>
                              <m:ctrlPr>
                                <a:rPr lang="en-US" sz="2800" b="0" i="1" dirty="0" smtClean="0">
                                  <a:solidFill>
                                    <a:schemeClr val="tx1"/>
                                  </a:solidFill>
                                  <a:latin typeface="Cambria Math" panose="02040503050406030204" pitchFamily="18" charset="0"/>
                                </a:rPr>
                              </m:ctrlPr>
                            </m:dPr>
                            <m:e>
                              <m:r>
                                <a:rPr lang="en-US" sz="2800" b="0" i="1" dirty="0" smtClean="0">
                                  <a:solidFill>
                                    <a:schemeClr val="tx1"/>
                                  </a:solidFill>
                                  <a:latin typeface="Cambria Math" panose="02040503050406030204" pitchFamily="18" charset="0"/>
                                </a:rPr>
                                <m:t>𝑥</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𝑦</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𝑧</m:t>
                              </m:r>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e>
                      </m:nary>
                    </m:oMath>
                  </m:oMathPara>
                </a14:m>
                <a:endParaRPr lang="en-US" sz="2800" dirty="0">
                  <a:solidFill>
                    <a:schemeClr val="tx1"/>
                  </a:solidFill>
                </a:endParaRPr>
              </a:p>
            </p:txBody>
          </p:sp>
        </mc:Choice>
        <mc:Fallback xmlns="">
          <p:sp>
            <p:nvSpPr>
              <p:cNvPr id="17" name="TextBox 16">
                <a:extLst>
                  <a:ext uri="{FF2B5EF4-FFF2-40B4-BE49-F238E27FC236}">
                    <a16:creationId xmlns:a16="http://schemas.microsoft.com/office/drawing/2014/main" id="{E0B38479-C17A-554F-AC41-C15EE832145D}"/>
                  </a:ext>
                </a:extLst>
              </p:cNvPr>
              <p:cNvSpPr txBox="1">
                <a:spLocks noRot="1" noChangeAspect="1" noMove="1" noResize="1" noEditPoints="1" noAdjustHandles="1" noChangeArrowheads="1" noChangeShapeType="1" noTextEdit="1"/>
              </p:cNvSpPr>
              <p:nvPr/>
            </p:nvSpPr>
            <p:spPr>
              <a:xfrm>
                <a:off x="5761970" y="5142716"/>
                <a:ext cx="6430030" cy="1024639"/>
              </a:xfrm>
              <a:prstGeom prst="rect">
                <a:avLst/>
              </a:prstGeom>
              <a:blipFill>
                <a:blip r:embed="rId7"/>
                <a:stretch>
                  <a:fillRect t="-171605" b="-248148"/>
                </a:stretch>
              </a:blipFill>
            </p:spPr>
            <p:txBody>
              <a:bodyPr/>
              <a:lstStyle/>
              <a:p>
                <a:r>
                  <a:rPr lang="en-US">
                    <a:noFill/>
                  </a:rPr>
                  <a:t> </a:t>
                </a:r>
              </a:p>
            </p:txBody>
          </p:sp>
        </mc:Fallback>
      </mc:AlternateContent>
    </p:spTree>
    <p:extLst>
      <p:ext uri="{BB962C8B-B14F-4D97-AF65-F5344CB8AC3E}">
        <p14:creationId xmlns:p14="http://schemas.microsoft.com/office/powerpoint/2010/main" val="2862164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570" y="280444"/>
            <a:ext cx="11163868" cy="601662"/>
          </a:xfrm>
        </p:spPr>
        <p:txBody>
          <a:bodyPr/>
          <a:lstStyle/>
          <a:p>
            <a:r>
              <a:rPr lang="en-US" sz="2800" dirty="0"/>
              <a:t>Wavefront Propagation Optical simulations: Wave Optics</a:t>
            </a:r>
          </a:p>
        </p:txBody>
      </p:sp>
      <p:sp>
        <p:nvSpPr>
          <p:cNvPr id="7" name="Slide Number Placeholder 1"/>
          <p:cNvSpPr>
            <a:spLocks noGrp="1"/>
          </p:cNvSpPr>
          <p:nvPr>
            <p:ph type="sldNum" sz="quarter" idx="12"/>
          </p:nvPr>
        </p:nvSpPr>
        <p:spPr>
          <a:xfrm>
            <a:off x="10086975" y="6547059"/>
            <a:ext cx="457200" cy="182880"/>
          </a:xfrm>
        </p:spPr>
        <p:txBody>
          <a:bodyPr/>
          <a:lstStyle/>
          <a:p>
            <a:fld id="{AEFAAC5A-9C4F-4278-920D-DF2BAB595749}" type="slidenum">
              <a:rPr lang="en-US" smtClean="0">
                <a:solidFill>
                  <a:srgbClr val="FFFFFF">
                    <a:lumMod val="50000"/>
                  </a:srgbClr>
                </a:solidFill>
                <a:latin typeface="Arial"/>
              </a:rPr>
              <a:pPr/>
              <a:t>3</a:t>
            </a:fld>
            <a:endParaRPr lang="en-US" dirty="0">
              <a:solidFill>
                <a:srgbClr val="FFFFFF">
                  <a:lumMod val="50000"/>
                </a:srgbClr>
              </a:solidFill>
              <a:latin typeface="Arial"/>
            </a:endParaRPr>
          </a:p>
        </p:txBody>
      </p:sp>
      <p:sp>
        <p:nvSpPr>
          <p:cNvPr id="18" name="Footer Placeholder 4">
            <a:extLst>
              <a:ext uri="{FF2B5EF4-FFF2-40B4-BE49-F238E27FC236}">
                <a16:creationId xmlns:a16="http://schemas.microsoft.com/office/drawing/2014/main" id="{5C620FBC-EC73-8E4E-A7A9-79EB46FC169F}"/>
              </a:ext>
            </a:extLst>
          </p:cNvPr>
          <p:cNvSpPr>
            <a:spLocks noGrp="1"/>
          </p:cNvSpPr>
          <p:nvPr>
            <p:ph type="ftr" sz="quarter" idx="3"/>
          </p:nvPr>
        </p:nvSpPr>
        <p:spPr>
          <a:xfrm>
            <a:off x="2610196" y="6506039"/>
            <a:ext cx="7602850" cy="238354"/>
          </a:xfrm>
        </p:spPr>
        <p:txBody>
          <a:bodyPr/>
          <a:lstStyle/>
          <a:p>
            <a:r>
              <a:rPr lang="en-US" dirty="0">
                <a:solidFill>
                  <a:srgbClr val="000000"/>
                </a:solidFill>
              </a:rPr>
              <a:t>Illinois Institute of Technology – November 5</a:t>
            </a:r>
            <a:r>
              <a:rPr lang="en-US" baseline="30000" dirty="0">
                <a:solidFill>
                  <a:srgbClr val="000000"/>
                </a:solidFill>
              </a:rPr>
              <a:t>th</a:t>
            </a:r>
            <a:r>
              <a:rPr lang="en-US" dirty="0">
                <a:solidFill>
                  <a:srgbClr val="000000"/>
                </a:solidFill>
              </a:rPr>
              <a:t>, 2020</a:t>
            </a:r>
          </a:p>
        </p:txBody>
      </p:sp>
      <p:sp>
        <p:nvSpPr>
          <p:cNvPr id="4" name="TextBox 3">
            <a:extLst>
              <a:ext uri="{FF2B5EF4-FFF2-40B4-BE49-F238E27FC236}">
                <a16:creationId xmlns:a16="http://schemas.microsoft.com/office/drawing/2014/main" id="{0D84685A-F06E-C74F-BF90-853EF8F7CAE6}"/>
              </a:ext>
            </a:extLst>
          </p:cNvPr>
          <p:cNvSpPr txBox="1"/>
          <p:nvPr/>
        </p:nvSpPr>
        <p:spPr>
          <a:xfrm>
            <a:off x="526731" y="1116281"/>
            <a:ext cx="8738290" cy="369332"/>
          </a:xfrm>
          <a:prstGeom prst="rect">
            <a:avLst/>
          </a:prstGeom>
          <a:noFill/>
        </p:spPr>
        <p:txBody>
          <a:bodyPr wrap="none" rtlCol="0">
            <a:spAutoFit/>
          </a:bodyPr>
          <a:lstStyle/>
          <a:p>
            <a:r>
              <a:rPr lang="en-US" dirty="0"/>
              <a:t>The solution for each propagated monochromatic component can be expressed as: </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9FBA78C-0F28-8F4D-ABBA-4887302A2CDC}"/>
                  </a:ext>
                </a:extLst>
              </p:cNvPr>
              <p:cNvSpPr/>
              <p:nvPr/>
            </p:nvSpPr>
            <p:spPr>
              <a:xfrm>
                <a:off x="367287" y="2777188"/>
                <a:ext cx="11748151" cy="1289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xmlns="">
          <p:sp>
            <p:nvSpPr>
              <p:cNvPr id="19" name="Rectangle 18">
                <a:extLst>
                  <a:ext uri="{FF2B5EF4-FFF2-40B4-BE49-F238E27FC236}">
                    <a16:creationId xmlns:a16="http://schemas.microsoft.com/office/drawing/2014/main" id="{B9FBA78C-0F28-8F4D-ABBA-4887302A2CDC}"/>
                  </a:ext>
                </a:extLst>
              </p:cNvPr>
              <p:cNvSpPr>
                <a:spLocks noRot="1" noChangeAspect="1" noMove="1" noResize="1" noEditPoints="1" noAdjustHandles="1" noChangeArrowheads="1" noChangeShapeType="1" noTextEdit="1"/>
              </p:cNvSpPr>
              <p:nvPr/>
            </p:nvSpPr>
            <p:spPr>
              <a:xfrm>
                <a:off x="367287" y="2777188"/>
                <a:ext cx="11748151" cy="1289520"/>
              </a:xfrm>
              <a:prstGeom prst="rect">
                <a:avLst/>
              </a:prstGeom>
              <a:blipFill>
                <a:blip r:embed="rId3"/>
                <a:stretch>
                  <a:fillRect t="-127184" b="-182524"/>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FA3F1828-E89A-2547-A3E4-F2F8D7CB8795}"/>
              </a:ext>
            </a:extLst>
          </p:cNvPr>
          <p:cNvSpPr/>
          <p:nvPr/>
        </p:nvSpPr>
        <p:spPr>
          <a:xfrm>
            <a:off x="8368936" y="4340324"/>
            <a:ext cx="2582758" cy="369332"/>
          </a:xfrm>
          <a:prstGeom prst="rect">
            <a:avLst/>
          </a:prstGeom>
        </p:spPr>
        <p:txBody>
          <a:bodyPr wrap="none">
            <a:spAutoFit/>
          </a:bodyPr>
          <a:lstStyle/>
          <a:p>
            <a:r>
              <a:rPr lang="en-US" dirty="0"/>
              <a:t>Free Space Propagator</a:t>
            </a:r>
          </a:p>
        </p:txBody>
      </p:sp>
      <p:sp>
        <p:nvSpPr>
          <p:cNvPr id="8" name="Left Brace 7">
            <a:extLst>
              <a:ext uri="{FF2B5EF4-FFF2-40B4-BE49-F238E27FC236}">
                <a16:creationId xmlns:a16="http://schemas.microsoft.com/office/drawing/2014/main" id="{191662C1-1DA7-9C44-8E64-6C87375238CB}"/>
              </a:ext>
            </a:extLst>
          </p:cNvPr>
          <p:cNvSpPr/>
          <p:nvPr/>
        </p:nvSpPr>
        <p:spPr>
          <a:xfrm rot="16200000">
            <a:off x="9293555" y="3048683"/>
            <a:ext cx="688769" cy="1812472"/>
          </a:xfrm>
          <a:prstGeom prst="leftBrace">
            <a:avLst/>
          </a:prstGeom>
          <a:ln w="28575">
            <a:solidFill>
              <a:srgbClr val="C0000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DF3C6FC-4F89-024E-BFEE-80702D39AE17}"/>
                  </a:ext>
                </a:extLst>
              </p:cNvPr>
              <p:cNvSpPr/>
              <p:nvPr/>
            </p:nvSpPr>
            <p:spPr>
              <a:xfrm>
                <a:off x="2435902" y="4452113"/>
                <a:ext cx="5933034" cy="369332"/>
              </a:xfrm>
              <a:prstGeom prst="rect">
                <a:avLst/>
              </a:prstGeom>
            </p:spPr>
            <p:txBody>
              <a:bodyPr wrap="none">
                <a:spAutoFit/>
              </a:bodyPr>
              <a:lstStyle/>
              <a:p>
                <a:r>
                  <a:rPr lang="en-US" dirty="0"/>
                  <a:t>Fourier Transform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𝑢</m:t>
                        </m:r>
                      </m:e>
                      <m:sub>
                        <m:r>
                          <a:rPr lang="en-US" i="1" dirty="0">
                            <a:latin typeface="Cambria Math" panose="02040503050406030204" pitchFamily="18" charset="0"/>
                            <a:ea typeface="Cambria Math" panose="02040503050406030204" pitchFamily="18" charset="0"/>
                          </a:rPr>
                          <m:t>𝜔</m:t>
                        </m:r>
                      </m:sub>
                    </m:sSub>
                    <m:d>
                      <m:dPr>
                        <m:ctrlPr>
                          <a:rPr lang="en-US" i="1" dirty="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𝑧</m:t>
                        </m:r>
                        <m:r>
                          <a:rPr lang="en-US" i="1" dirty="0">
                            <a:latin typeface="Cambria Math" panose="02040503050406030204" pitchFamily="18" charset="0"/>
                          </a:rPr>
                          <m:t>=0</m:t>
                        </m:r>
                      </m:e>
                    </m:d>
                  </m:oMath>
                </a14:m>
                <a:r>
                  <a:rPr lang="en-US" dirty="0"/>
                  <a:t> with respect </a:t>
                </a:r>
                <a14:m>
                  <m:oMath xmlns:m="http://schemas.openxmlformats.org/officeDocument/2006/math">
                    <m:r>
                      <a:rPr lang="en-US" i="1" dirty="0">
                        <a:latin typeface="Cambria Math" panose="02040503050406030204" pitchFamily="18" charset="0"/>
                      </a:rPr>
                      <m:t>𝑥</m:t>
                    </m:r>
                  </m:oMath>
                </a14:m>
                <a:r>
                  <a:rPr lang="en-US" dirty="0"/>
                  <a:t> and </a:t>
                </a:r>
                <a14:m>
                  <m:oMath xmlns:m="http://schemas.openxmlformats.org/officeDocument/2006/math">
                    <m:r>
                      <a:rPr lang="en-US" i="1" dirty="0">
                        <a:latin typeface="Cambria Math" panose="02040503050406030204" pitchFamily="18" charset="0"/>
                      </a:rPr>
                      <m:t>𝑦</m:t>
                    </m:r>
                  </m:oMath>
                </a14:m>
                <a:endParaRPr lang="en-US" dirty="0"/>
              </a:p>
            </p:txBody>
          </p:sp>
        </mc:Choice>
        <mc:Fallback xmlns="">
          <p:sp>
            <p:nvSpPr>
              <p:cNvPr id="9" name="Rectangle 8">
                <a:extLst>
                  <a:ext uri="{FF2B5EF4-FFF2-40B4-BE49-F238E27FC236}">
                    <a16:creationId xmlns:a16="http://schemas.microsoft.com/office/drawing/2014/main" id="{7DF3C6FC-4F89-024E-BFEE-80702D39AE17}"/>
                  </a:ext>
                </a:extLst>
              </p:cNvPr>
              <p:cNvSpPr>
                <a:spLocks noRot="1" noChangeAspect="1" noMove="1" noResize="1" noEditPoints="1" noAdjustHandles="1" noChangeArrowheads="1" noChangeShapeType="1" noTextEdit="1"/>
              </p:cNvSpPr>
              <p:nvPr/>
            </p:nvSpPr>
            <p:spPr>
              <a:xfrm>
                <a:off x="2435902" y="4452113"/>
                <a:ext cx="5933034" cy="369332"/>
              </a:xfrm>
              <a:prstGeom prst="rect">
                <a:avLst/>
              </a:prstGeom>
              <a:blipFill>
                <a:blip r:embed="rId4"/>
                <a:stretch>
                  <a:fillRect l="-1068" t="-6667" b="-26667"/>
                </a:stretch>
              </a:blipFill>
            </p:spPr>
            <p:txBody>
              <a:bodyPr/>
              <a:lstStyle/>
              <a:p>
                <a:r>
                  <a:rPr lang="en-US">
                    <a:noFill/>
                  </a:rPr>
                  <a:t> </a:t>
                </a:r>
              </a:p>
            </p:txBody>
          </p:sp>
        </mc:Fallback>
      </mc:AlternateContent>
      <p:sp>
        <p:nvSpPr>
          <p:cNvPr id="20" name="Left Brace 19">
            <a:extLst>
              <a:ext uri="{FF2B5EF4-FFF2-40B4-BE49-F238E27FC236}">
                <a16:creationId xmlns:a16="http://schemas.microsoft.com/office/drawing/2014/main" id="{56176BDC-9E5F-6C4D-B923-8912D1722097}"/>
              </a:ext>
            </a:extLst>
          </p:cNvPr>
          <p:cNvSpPr/>
          <p:nvPr/>
        </p:nvSpPr>
        <p:spPr>
          <a:xfrm rot="16200000">
            <a:off x="5273651" y="2845973"/>
            <a:ext cx="688769" cy="2441470"/>
          </a:xfrm>
          <a:prstGeom prst="leftBrace">
            <a:avLst/>
          </a:prstGeom>
          <a:ln w="28575">
            <a:solidFill>
              <a:srgbClr val="C0000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dirty="0"/>
          </a:p>
        </p:txBody>
      </p:sp>
      <p:sp>
        <p:nvSpPr>
          <p:cNvPr id="21" name="Left Brace 20">
            <a:extLst>
              <a:ext uri="{FF2B5EF4-FFF2-40B4-BE49-F238E27FC236}">
                <a16:creationId xmlns:a16="http://schemas.microsoft.com/office/drawing/2014/main" id="{DD33A81E-F7A6-FF43-907D-6A50FF664D79}"/>
              </a:ext>
            </a:extLst>
          </p:cNvPr>
          <p:cNvSpPr/>
          <p:nvPr/>
        </p:nvSpPr>
        <p:spPr>
          <a:xfrm rot="5400000">
            <a:off x="7477241" y="1991439"/>
            <a:ext cx="688769" cy="1557355"/>
          </a:xfrm>
          <a:prstGeom prst="leftBrace">
            <a:avLst/>
          </a:prstGeom>
          <a:ln w="28575">
            <a:solidFill>
              <a:srgbClr val="C00000"/>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627DE51-4B48-0C43-9907-384F30D348F8}"/>
                  </a:ext>
                </a:extLst>
              </p:cNvPr>
              <p:cNvSpPr txBox="1"/>
              <p:nvPr/>
            </p:nvSpPr>
            <p:spPr>
              <a:xfrm>
                <a:off x="7042948" y="1967450"/>
                <a:ext cx="2320635" cy="369332"/>
              </a:xfrm>
              <a:prstGeom prst="rect">
                <a:avLst/>
              </a:prstGeom>
              <a:noFill/>
            </p:spPr>
            <p:txBody>
              <a:bodyPr wrap="none" rtlCol="0">
                <a:spAutoFit/>
              </a:bodyPr>
              <a:lstStyle/>
              <a:p>
                <a:r>
                  <a:rPr lang="en-US" dirty="0"/>
                  <a:t>Planar wave at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rPr>
                      <m:t>=0</m:t>
                    </m:r>
                  </m:oMath>
                </a14:m>
                <a:endParaRPr lang="en-US" dirty="0"/>
              </a:p>
            </p:txBody>
          </p:sp>
        </mc:Choice>
        <mc:Fallback xmlns="">
          <p:sp>
            <p:nvSpPr>
              <p:cNvPr id="10" name="TextBox 9">
                <a:extLst>
                  <a:ext uri="{FF2B5EF4-FFF2-40B4-BE49-F238E27FC236}">
                    <a16:creationId xmlns:a16="http://schemas.microsoft.com/office/drawing/2014/main" id="{D627DE51-4B48-0C43-9907-384F30D348F8}"/>
                  </a:ext>
                </a:extLst>
              </p:cNvPr>
              <p:cNvSpPr txBox="1">
                <a:spLocks noRot="1" noChangeAspect="1" noMove="1" noResize="1" noEditPoints="1" noAdjustHandles="1" noChangeArrowheads="1" noChangeShapeType="1" noTextEdit="1"/>
              </p:cNvSpPr>
              <p:nvPr/>
            </p:nvSpPr>
            <p:spPr>
              <a:xfrm>
                <a:off x="7042948" y="1967450"/>
                <a:ext cx="2320635" cy="369332"/>
              </a:xfrm>
              <a:prstGeom prst="rect">
                <a:avLst/>
              </a:prstGeom>
              <a:blipFill>
                <a:blip r:embed="rId5"/>
                <a:stretch>
                  <a:fillRect l="-2174" t="-10345" b="-27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14B0AC4F-4A41-B843-8671-AE420C47456C}"/>
                  </a:ext>
                </a:extLst>
              </p:cNvPr>
              <p:cNvSpPr/>
              <p:nvPr/>
            </p:nvSpPr>
            <p:spPr>
              <a:xfrm>
                <a:off x="2782659" y="5011843"/>
                <a:ext cx="34587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oMath>
                  </m:oMathPara>
                </a14:m>
                <a:endParaRPr lang="en-US" sz="2800" dirty="0"/>
              </a:p>
            </p:txBody>
          </p:sp>
        </mc:Choice>
        <mc:Fallback xmlns="">
          <p:sp>
            <p:nvSpPr>
              <p:cNvPr id="22" name="Rectangle 21">
                <a:extLst>
                  <a:ext uri="{FF2B5EF4-FFF2-40B4-BE49-F238E27FC236}">
                    <a16:creationId xmlns:a16="http://schemas.microsoft.com/office/drawing/2014/main" id="{14B0AC4F-4A41-B843-8671-AE420C47456C}"/>
                  </a:ext>
                </a:extLst>
              </p:cNvPr>
              <p:cNvSpPr>
                <a:spLocks noRot="1" noChangeAspect="1" noMove="1" noResize="1" noEditPoints="1" noAdjustHandles="1" noChangeArrowheads="1" noChangeShapeType="1" noTextEdit="1"/>
              </p:cNvSpPr>
              <p:nvPr/>
            </p:nvSpPr>
            <p:spPr>
              <a:xfrm>
                <a:off x="2782659" y="5011843"/>
                <a:ext cx="3458703" cy="523220"/>
              </a:xfrm>
              <a:prstGeom prst="rect">
                <a:avLst/>
              </a:prstGeom>
              <a:blipFill>
                <a:blip r:embed="rId6"/>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4EB99C0-8E73-8C47-9AAF-E9F1C8D7BB8C}"/>
                  </a:ext>
                </a:extLst>
              </p:cNvPr>
              <p:cNvSpPr/>
              <p:nvPr/>
            </p:nvSpPr>
            <p:spPr>
              <a:xfrm>
                <a:off x="5214522" y="5527664"/>
                <a:ext cx="7034362" cy="868251"/>
              </a:xfrm>
              <a:prstGeom prst="rect">
                <a:avLst/>
              </a:prstGeom>
            </p:spPr>
            <p:txBody>
              <a:bodyPr wrap="none">
                <a:spAutoFit/>
              </a:bodyPr>
              <a:lstStyle/>
              <a:p>
                <a14:m>
                  <m:oMath xmlns:m="http://schemas.openxmlformats.org/officeDocument/2006/math">
                    <m:sSub>
                      <m:sSubPr>
                        <m:ctrlPr>
                          <a:rPr lang="en-US" sz="2800" i="1" dirty="0" smtClean="0">
                            <a:solidFill>
                              <a:schemeClr val="tx1"/>
                            </a:solidFill>
                            <a:latin typeface="Cambria Math" panose="02040503050406030204" pitchFamily="18" charset="0"/>
                            <a:ea typeface="Cambria Math" panose="02040503050406030204" pitchFamily="18" charset="0"/>
                          </a:rPr>
                        </m:ctrlPr>
                      </m:sSubPr>
                      <m:e>
                        <m:r>
                          <a:rPr lang="en-US" sz="2800" i="1" dirty="0">
                            <a:solidFill>
                              <a:schemeClr val="tx1"/>
                            </a:solidFill>
                            <a:latin typeface="Cambria Math" panose="02040503050406030204" pitchFamily="18" charset="0"/>
                            <a:ea typeface="Cambria Math" panose="02040503050406030204" pitchFamily="18" charset="0"/>
                          </a:rPr>
                          <m:t>𝒟</m:t>
                        </m:r>
                      </m:e>
                      <m:sub>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𝑧</m:t>
                            </m:r>
                          </m:e>
                          <m:sup>
                            <m:r>
                              <a:rPr lang="en-US" sz="2800" i="1" dirty="0">
                                <a:solidFill>
                                  <a:schemeClr val="tx1"/>
                                </a:solidFill>
                                <a:latin typeface="Cambria Math" panose="02040503050406030204" pitchFamily="18" charset="0"/>
                              </a:rPr>
                              <m:t>∗</m:t>
                            </m:r>
                          </m:sup>
                        </m:sSup>
                      </m:sub>
                    </m:sSub>
                    <m:r>
                      <a:rPr lang="en-US" sz="2800" b="0" i="0" dirty="0" smtClean="0">
                        <a:solidFill>
                          <a:schemeClr val="tx1"/>
                        </a:solidFill>
                        <a:latin typeface="Cambria Math" panose="02040503050406030204" pitchFamily="18" charset="0"/>
                      </a:rPr>
                      <m:t>=</m:t>
                    </m:r>
                    <m:sSup>
                      <m:sSupPr>
                        <m:ctrlPr>
                          <a:rPr lang="en-US" sz="2800" b="0" i="1" dirty="0" smtClean="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ea typeface="Cambria Math" panose="02040503050406030204" pitchFamily="18" charset="0"/>
                          </a:rPr>
                          <m:t>ℱ</m:t>
                        </m:r>
                      </m:e>
                      <m:sup>
                        <m:r>
                          <a:rPr lang="en-US" sz="2800" b="0" i="1" dirty="0" smtClean="0">
                            <a:solidFill>
                              <a:schemeClr val="tx1"/>
                            </a:solidFill>
                            <a:latin typeface="Cambria Math" panose="02040503050406030204" pitchFamily="18" charset="0"/>
                          </a:rPr>
                          <m:t>−1</m:t>
                        </m:r>
                      </m:sup>
                    </m:sSup>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𝑒</m:t>
                        </m:r>
                      </m:e>
                      <m:sup>
                        <m:r>
                          <a:rPr lang="en-US" sz="2800" i="1" dirty="0">
                            <a:solidFill>
                              <a:schemeClr val="tx1"/>
                            </a:solidFill>
                            <a:latin typeface="Cambria Math" panose="02040503050406030204" pitchFamily="18" charset="0"/>
                          </a:rPr>
                          <m:t>𝑖</m:t>
                        </m:r>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𝑧</m:t>
                            </m:r>
                          </m:e>
                          <m:sup>
                            <m:r>
                              <a:rPr lang="en-US" sz="2800" i="1" dirty="0">
                                <a:solidFill>
                                  <a:schemeClr val="tx1"/>
                                </a:solidFill>
                                <a:latin typeface="Cambria Math" panose="02040503050406030204" pitchFamily="18" charset="0"/>
                              </a:rPr>
                              <m:t>∗</m:t>
                            </m:r>
                          </m:sup>
                        </m:sSup>
                        <m:rad>
                          <m:radPr>
                            <m:degHide m:val="on"/>
                            <m:ctrlPr>
                              <a:rPr lang="en-US" sz="2800" i="1" dirty="0">
                                <a:solidFill>
                                  <a:schemeClr val="tx1"/>
                                </a:solidFill>
                                <a:latin typeface="Cambria Math" panose="02040503050406030204" pitchFamily="18" charset="0"/>
                              </a:rPr>
                            </m:ctrlPr>
                          </m:radPr>
                          <m:deg/>
                          <m:e>
                            <m:sSubSup>
                              <m:sSubSupPr>
                                <m:ctrlPr>
                                  <a:rPr lang="en-US" sz="2800" i="1" dirty="0">
                                    <a:solidFill>
                                      <a:schemeClr val="tx1"/>
                                    </a:solidFill>
                                    <a:latin typeface="Cambria Math" panose="02040503050406030204" pitchFamily="18" charset="0"/>
                                  </a:rPr>
                                </m:ctrlPr>
                              </m:sSubSupPr>
                              <m:e>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𝑘</m:t>
                                    </m:r>
                                  </m:e>
                                  <m:sup>
                                    <m:r>
                                      <a:rPr lang="en-US" sz="2800" i="1" dirty="0">
                                        <a:solidFill>
                                          <a:schemeClr val="tx1"/>
                                        </a:solidFill>
                                        <a:latin typeface="Cambria Math" panose="02040503050406030204" pitchFamily="18" charset="0"/>
                                      </a:rPr>
                                      <m:t>2</m:t>
                                    </m:r>
                                  </m:sup>
                                </m:sSup>
                                <m:r>
                                  <a:rPr lang="en-US" sz="2800" i="1" dirty="0">
                                    <a:solidFill>
                                      <a:schemeClr val="tx1"/>
                                    </a:solidFill>
                                    <a:latin typeface="Cambria Math" panose="02040503050406030204" pitchFamily="18" charset="0"/>
                                  </a:rPr>
                                  <m:t>−</m:t>
                                </m:r>
                                <m:r>
                                  <a:rPr lang="en-US" sz="2800" i="1" dirty="0">
                                    <a:solidFill>
                                      <a:schemeClr val="tx1"/>
                                    </a:solidFill>
                                    <a:latin typeface="Cambria Math" panose="02040503050406030204" pitchFamily="18" charset="0"/>
                                  </a:rPr>
                                  <m:t>𝑘</m:t>
                                </m:r>
                              </m:e>
                              <m:sub>
                                <m:r>
                                  <a:rPr lang="en-US" sz="2800" i="1" dirty="0">
                                    <a:solidFill>
                                      <a:schemeClr val="tx1"/>
                                    </a:solidFill>
                                    <a:latin typeface="Cambria Math" panose="02040503050406030204" pitchFamily="18" charset="0"/>
                                  </a:rPr>
                                  <m:t>𝑥</m:t>
                                </m:r>
                              </m:sub>
                              <m:sup>
                                <m:r>
                                  <a:rPr lang="en-US" sz="2800" i="1" dirty="0">
                                    <a:solidFill>
                                      <a:schemeClr val="tx1"/>
                                    </a:solidFill>
                                    <a:latin typeface="Cambria Math" panose="02040503050406030204" pitchFamily="18" charset="0"/>
                                  </a:rPr>
                                  <m:t>2</m:t>
                                </m:r>
                              </m:sup>
                            </m:sSubSup>
                            <m:r>
                              <a:rPr lang="en-US" sz="2800" i="1" dirty="0">
                                <a:solidFill>
                                  <a:schemeClr val="tx1"/>
                                </a:solidFill>
                                <a:latin typeface="Cambria Math" panose="02040503050406030204" pitchFamily="18" charset="0"/>
                              </a:rPr>
                              <m:t>−</m:t>
                            </m:r>
                            <m:sSubSup>
                              <m:sSubSupPr>
                                <m:ctrlPr>
                                  <a:rPr lang="en-US" sz="2800" i="1" dirty="0">
                                    <a:solidFill>
                                      <a:schemeClr val="tx1"/>
                                    </a:solidFill>
                                    <a:latin typeface="Cambria Math" panose="02040503050406030204" pitchFamily="18" charset="0"/>
                                  </a:rPr>
                                </m:ctrlPr>
                              </m:sSubSupPr>
                              <m:e>
                                <m:r>
                                  <a:rPr lang="en-US" sz="2800" i="1" dirty="0">
                                    <a:solidFill>
                                      <a:schemeClr val="tx1"/>
                                    </a:solidFill>
                                    <a:latin typeface="Cambria Math" panose="02040503050406030204" pitchFamily="18" charset="0"/>
                                  </a:rPr>
                                  <m:t>𝑘</m:t>
                                </m:r>
                              </m:e>
                              <m:sub>
                                <m:r>
                                  <a:rPr lang="en-US" sz="2800" i="1" dirty="0">
                                    <a:solidFill>
                                      <a:schemeClr val="tx1"/>
                                    </a:solidFill>
                                    <a:latin typeface="Cambria Math" panose="02040503050406030204" pitchFamily="18" charset="0"/>
                                  </a:rPr>
                                  <m:t>𝑦</m:t>
                                </m:r>
                              </m:sub>
                              <m:sup>
                                <m:r>
                                  <a:rPr lang="en-US" sz="2800" i="1" dirty="0">
                                    <a:solidFill>
                                      <a:schemeClr val="tx1"/>
                                    </a:solidFill>
                                    <a:latin typeface="Cambria Math" panose="02040503050406030204" pitchFamily="18" charset="0"/>
                                  </a:rPr>
                                  <m:t>2</m:t>
                                </m:r>
                              </m:sup>
                            </m:sSubSup>
                          </m:e>
                        </m:rad>
                      </m:sup>
                    </m:sSup>
                    <m:r>
                      <a:rPr lang="en-US" sz="2800" b="0" i="1" dirty="0" smtClean="0">
                        <a:solidFill>
                          <a:schemeClr val="tx1"/>
                        </a:solidFill>
                        <a:latin typeface="Cambria Math" panose="02040503050406030204" pitchFamily="18" charset="0"/>
                        <a:ea typeface="Cambria Math" panose="02040503050406030204" pitchFamily="18" charset="0"/>
                      </a:rPr>
                      <m:t>ℱ</m:t>
                    </m:r>
                  </m:oMath>
                </a14:m>
                <a:r>
                  <a:rPr lang="en-US" sz="2800" dirty="0">
                    <a:solidFill>
                      <a:schemeClr val="tx1"/>
                    </a:solidFill>
                  </a:rPr>
                  <a:t> </a:t>
                </a:r>
                <a:r>
                  <a:rPr lang="en-US" sz="2000" dirty="0">
                    <a:solidFill>
                      <a:schemeClr val="tx1"/>
                    </a:solidFill>
                  </a:rPr>
                  <a:t>= </a:t>
                </a:r>
                <a:r>
                  <a:rPr lang="en-US" sz="2000" b="1" dirty="0">
                    <a:solidFill>
                      <a:schemeClr val="tx1"/>
                    </a:solidFill>
                  </a:rPr>
                  <a:t>Diffraction Operator</a:t>
                </a:r>
              </a:p>
            </p:txBody>
          </p:sp>
        </mc:Choice>
        <mc:Fallback xmlns="">
          <p:sp>
            <p:nvSpPr>
              <p:cNvPr id="23" name="Rectangle 22">
                <a:extLst>
                  <a:ext uri="{FF2B5EF4-FFF2-40B4-BE49-F238E27FC236}">
                    <a16:creationId xmlns:a16="http://schemas.microsoft.com/office/drawing/2014/main" id="{D4EB99C0-8E73-8C47-9AAF-E9F1C8D7BB8C}"/>
                  </a:ext>
                </a:extLst>
              </p:cNvPr>
              <p:cNvSpPr>
                <a:spLocks noRot="1" noChangeAspect="1" noMove="1" noResize="1" noEditPoints="1" noAdjustHandles="1" noChangeArrowheads="1" noChangeShapeType="1" noTextEdit="1"/>
              </p:cNvSpPr>
              <p:nvPr/>
            </p:nvSpPr>
            <p:spPr>
              <a:xfrm>
                <a:off x="5214522" y="5527664"/>
                <a:ext cx="7034362" cy="868251"/>
              </a:xfrm>
              <a:prstGeom prst="rect">
                <a:avLst/>
              </a:prstGeom>
              <a:blipFill>
                <a:blip r:embed="rId7"/>
                <a:stretch>
                  <a:fillRect l="-360" b="-10145"/>
                </a:stretch>
              </a:blipFill>
            </p:spPr>
            <p:txBody>
              <a:bodyPr/>
              <a:lstStyle/>
              <a:p>
                <a:r>
                  <a:rPr lang="en-US">
                    <a:noFill/>
                  </a:rPr>
                  <a:t> </a:t>
                </a:r>
              </a:p>
            </p:txBody>
          </p:sp>
        </mc:Fallback>
      </mc:AlternateContent>
    </p:spTree>
    <p:extLst>
      <p:ext uri="{BB962C8B-B14F-4D97-AF65-F5344CB8AC3E}">
        <p14:creationId xmlns:p14="http://schemas.microsoft.com/office/powerpoint/2010/main" val="2371602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20" grpId="0" animBg="1"/>
      <p:bldP spid="21"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570" y="280444"/>
            <a:ext cx="11163868" cy="601662"/>
          </a:xfrm>
        </p:spPr>
        <p:txBody>
          <a:bodyPr/>
          <a:lstStyle/>
          <a:p>
            <a:r>
              <a:rPr lang="en-US" sz="2800" dirty="0"/>
              <a:t>Wavefront Propagation Optical simulations: Wave Optics</a:t>
            </a:r>
          </a:p>
        </p:txBody>
      </p:sp>
      <p:sp>
        <p:nvSpPr>
          <p:cNvPr id="7" name="Slide Number Placeholder 1"/>
          <p:cNvSpPr>
            <a:spLocks noGrp="1"/>
          </p:cNvSpPr>
          <p:nvPr>
            <p:ph type="sldNum" sz="quarter" idx="12"/>
          </p:nvPr>
        </p:nvSpPr>
        <p:spPr>
          <a:xfrm>
            <a:off x="10086975" y="6547059"/>
            <a:ext cx="457200" cy="182880"/>
          </a:xfrm>
        </p:spPr>
        <p:txBody>
          <a:bodyPr/>
          <a:lstStyle/>
          <a:p>
            <a:fld id="{AEFAAC5A-9C4F-4278-920D-DF2BAB595749}" type="slidenum">
              <a:rPr lang="en-US" smtClean="0">
                <a:solidFill>
                  <a:srgbClr val="FFFFFF">
                    <a:lumMod val="50000"/>
                  </a:srgbClr>
                </a:solidFill>
                <a:latin typeface="Arial"/>
              </a:rPr>
              <a:pPr/>
              <a:t>4</a:t>
            </a:fld>
            <a:endParaRPr lang="en-US" dirty="0">
              <a:solidFill>
                <a:srgbClr val="FFFFFF">
                  <a:lumMod val="50000"/>
                </a:srgbClr>
              </a:solidFill>
              <a:latin typeface="Arial"/>
            </a:endParaRPr>
          </a:p>
        </p:txBody>
      </p:sp>
      <p:sp>
        <p:nvSpPr>
          <p:cNvPr id="18" name="Footer Placeholder 4">
            <a:extLst>
              <a:ext uri="{FF2B5EF4-FFF2-40B4-BE49-F238E27FC236}">
                <a16:creationId xmlns:a16="http://schemas.microsoft.com/office/drawing/2014/main" id="{5C620FBC-EC73-8E4E-A7A9-79EB46FC169F}"/>
              </a:ext>
            </a:extLst>
          </p:cNvPr>
          <p:cNvSpPr>
            <a:spLocks noGrp="1"/>
          </p:cNvSpPr>
          <p:nvPr>
            <p:ph type="ftr" sz="quarter" idx="3"/>
          </p:nvPr>
        </p:nvSpPr>
        <p:spPr>
          <a:xfrm>
            <a:off x="2610196" y="6506039"/>
            <a:ext cx="7602850" cy="238354"/>
          </a:xfrm>
        </p:spPr>
        <p:txBody>
          <a:bodyPr/>
          <a:lstStyle/>
          <a:p>
            <a:r>
              <a:rPr lang="en-US" dirty="0">
                <a:solidFill>
                  <a:srgbClr val="000000"/>
                </a:solidFill>
              </a:rPr>
              <a:t>Illinois Institute of Technology – November 5</a:t>
            </a:r>
            <a:r>
              <a:rPr lang="en-US" baseline="30000" dirty="0">
                <a:solidFill>
                  <a:srgbClr val="000000"/>
                </a:solidFill>
              </a:rPr>
              <a:t>th</a:t>
            </a:r>
            <a:r>
              <a:rPr lang="en-US" dirty="0">
                <a:solidFill>
                  <a:srgbClr val="000000"/>
                </a:solidFill>
              </a:rPr>
              <a:t>, 2020</a:t>
            </a:r>
          </a:p>
        </p:txBody>
      </p:sp>
      <p:sp>
        <p:nvSpPr>
          <p:cNvPr id="5" name="TextBox 4">
            <a:extLst>
              <a:ext uri="{FF2B5EF4-FFF2-40B4-BE49-F238E27FC236}">
                <a16:creationId xmlns:a16="http://schemas.microsoft.com/office/drawing/2014/main" id="{F00E85B8-CF75-9343-BF44-CD67556A50BF}"/>
              </a:ext>
            </a:extLst>
          </p:cNvPr>
          <p:cNvSpPr txBox="1"/>
          <p:nvPr/>
        </p:nvSpPr>
        <p:spPr>
          <a:xfrm>
            <a:off x="395416" y="1124464"/>
            <a:ext cx="4074577" cy="369332"/>
          </a:xfrm>
          <a:prstGeom prst="rect">
            <a:avLst/>
          </a:prstGeom>
          <a:noFill/>
        </p:spPr>
        <p:txBody>
          <a:bodyPr wrap="none" rtlCol="0">
            <a:spAutoFit/>
          </a:bodyPr>
          <a:lstStyle/>
          <a:p>
            <a:r>
              <a:rPr lang="en-US" b="1" dirty="0"/>
              <a:t>Fresnel Approximation (near field)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28C45F9-AEC1-B741-A550-7FB2CC321AD4}"/>
                  </a:ext>
                </a:extLst>
              </p:cNvPr>
              <p:cNvSpPr/>
              <p:nvPr/>
            </p:nvSpPr>
            <p:spPr>
              <a:xfrm>
                <a:off x="5927124" y="1261974"/>
                <a:ext cx="7838303" cy="843885"/>
              </a:xfrm>
              <a:prstGeom prst="rect">
                <a:avLst/>
              </a:prstGeom>
            </p:spPr>
            <p:txBody>
              <a:bodyPr wrap="square">
                <a:spAutoFit/>
              </a:bodyPr>
              <a:lstStyle/>
              <a:p>
                <a14:m>
                  <m:oMath xmlns:m="http://schemas.openxmlformats.org/officeDocument/2006/math">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𝑘</m:t>
                            </m:r>
                          </m:e>
                          <m:sub>
                            <m:r>
                              <a:rPr lang="en-US" i="1" dirty="0">
                                <a:latin typeface="Cambria Math" panose="02040503050406030204" pitchFamily="18" charset="0"/>
                              </a:rPr>
                              <m:t>𝑥</m:t>
                            </m:r>
                          </m:sub>
                        </m:sSub>
                      </m:e>
                    </m:d>
                  </m:oMath>
                </a14:m>
                <a:r>
                  <a:rPr lang="en-US" dirty="0"/>
                  <a:t>, </a:t>
                </a:r>
                <a14:m>
                  <m:oMath xmlns:m="http://schemas.openxmlformats.org/officeDocument/2006/math">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𝑘</m:t>
                            </m:r>
                          </m:e>
                          <m:sub>
                            <m:r>
                              <a:rPr lang="en-US" i="1" dirty="0">
                                <a:latin typeface="Cambria Math" panose="02040503050406030204" pitchFamily="18" charset="0"/>
                              </a:rPr>
                              <m:t>𝑦</m:t>
                            </m:r>
                          </m:sub>
                        </m:sSub>
                      </m:e>
                    </m:d>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𝑘</m:t>
                        </m:r>
                      </m:e>
                      <m:sub>
                        <m:r>
                          <a:rPr lang="en-US" i="1" dirty="0">
                            <a:latin typeface="Cambria Math" panose="02040503050406030204" pitchFamily="18" charset="0"/>
                          </a:rPr>
                          <m:t>𝑧</m:t>
                        </m:r>
                      </m:sub>
                    </m:sSub>
                  </m:oMath>
                </a14:m>
                <a:r>
                  <a:rPr lang="en-US" dirty="0"/>
                  <a:t>, and so: </a:t>
                </a:r>
                <a14:m>
                  <m:oMath xmlns:m="http://schemas.openxmlformats.org/officeDocument/2006/math">
                    <m:rad>
                      <m:radPr>
                        <m:degHide m:val="on"/>
                        <m:ctrlPr>
                          <a:rPr lang="en-US" sz="2400" i="1" dirty="0">
                            <a:latin typeface="Cambria Math" panose="02040503050406030204" pitchFamily="18" charset="0"/>
                          </a:rPr>
                        </m:ctrlPr>
                      </m:radPr>
                      <m:deg/>
                      <m:e>
                        <m:sSubSup>
                          <m:sSubSupPr>
                            <m:ctrlPr>
                              <a:rPr lang="en-US" sz="2400" i="1" dirty="0">
                                <a:latin typeface="Cambria Math" panose="02040503050406030204" pitchFamily="18" charset="0"/>
                              </a:rPr>
                            </m:ctrlPr>
                          </m:sSubSup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𝑘</m:t>
                                </m:r>
                              </m:e>
                              <m:sup>
                                <m:r>
                                  <a:rPr lang="en-US" sz="2400" i="1" dirty="0">
                                    <a:latin typeface="Cambria Math" panose="02040503050406030204" pitchFamily="18" charset="0"/>
                                  </a:rPr>
                                  <m:t>2</m:t>
                                </m:r>
                              </m:sup>
                            </m:sSup>
                            <m:r>
                              <a:rPr lang="en-US" sz="2400" i="1" dirty="0">
                                <a:latin typeface="Cambria Math" panose="02040503050406030204" pitchFamily="18" charset="0"/>
                              </a:rPr>
                              <m:t>−</m:t>
                            </m:r>
                            <m:r>
                              <a:rPr lang="en-US" sz="2400" i="1" dirty="0">
                                <a:latin typeface="Cambria Math" panose="02040503050406030204" pitchFamily="18" charset="0"/>
                              </a:rPr>
                              <m:t>𝑘</m:t>
                            </m:r>
                          </m:e>
                          <m:sub>
                            <m:r>
                              <a:rPr lang="en-US" sz="2400" i="1" dirty="0">
                                <a:latin typeface="Cambria Math" panose="02040503050406030204" pitchFamily="18" charset="0"/>
                              </a:rPr>
                              <m:t>𝑥</m:t>
                            </m:r>
                          </m:sub>
                          <m:sup>
                            <m:r>
                              <a:rPr lang="en-US" sz="2400" i="1" dirty="0">
                                <a:latin typeface="Cambria Math" panose="02040503050406030204" pitchFamily="18" charset="0"/>
                              </a:rPr>
                              <m:t>2</m:t>
                            </m:r>
                          </m:sup>
                        </m:sSubSup>
                        <m:r>
                          <a:rPr lang="en-US" sz="2400" i="1" dirty="0">
                            <a:latin typeface="Cambria Math" panose="02040503050406030204" pitchFamily="18" charset="0"/>
                          </a:rPr>
                          <m:t>−</m:t>
                        </m:r>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𝑘</m:t>
                            </m:r>
                          </m:e>
                          <m:sub>
                            <m:r>
                              <a:rPr lang="en-US" sz="2400" i="1" dirty="0">
                                <a:latin typeface="Cambria Math" panose="02040503050406030204" pitchFamily="18" charset="0"/>
                              </a:rPr>
                              <m:t>𝑦</m:t>
                            </m:r>
                          </m:sub>
                          <m:sup>
                            <m:r>
                              <a:rPr lang="en-US" sz="2400" i="1" dirty="0">
                                <a:latin typeface="Cambria Math" panose="02040503050406030204" pitchFamily="18" charset="0"/>
                              </a:rPr>
                              <m:t>2</m:t>
                            </m:r>
                          </m:sup>
                        </m:sSubSup>
                      </m:e>
                    </m:rad>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𝑘</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𝑘</m:t>
                            </m:r>
                          </m:e>
                          <m:sub>
                            <m:r>
                              <a:rPr lang="en-US" sz="2400" i="1" dirty="0">
                                <a:latin typeface="Cambria Math" panose="02040503050406030204" pitchFamily="18" charset="0"/>
                              </a:rPr>
                              <m:t>𝑥</m:t>
                            </m:r>
                          </m:sub>
                          <m:sup>
                            <m:r>
                              <a:rPr lang="en-US" sz="2400" i="1" dirty="0">
                                <a:latin typeface="Cambria Math" panose="02040503050406030204" pitchFamily="18" charset="0"/>
                              </a:rPr>
                              <m:t>2</m:t>
                            </m:r>
                          </m:sup>
                        </m:sSubSup>
                        <m:r>
                          <a:rPr lang="en-US" sz="2400" i="1" dirty="0">
                            <a:latin typeface="Cambria Math" panose="02040503050406030204" pitchFamily="18" charset="0"/>
                          </a:rPr>
                          <m:t>+</m:t>
                        </m:r>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𝑘</m:t>
                            </m:r>
                          </m:e>
                          <m:sub>
                            <m:r>
                              <a:rPr lang="en-US" sz="2400" i="1" dirty="0">
                                <a:latin typeface="Cambria Math" panose="02040503050406030204" pitchFamily="18" charset="0"/>
                              </a:rPr>
                              <m:t>𝑦</m:t>
                            </m:r>
                          </m:sub>
                          <m:sup>
                            <m:r>
                              <a:rPr lang="en-US" sz="2400" i="1" dirty="0">
                                <a:latin typeface="Cambria Math" panose="02040503050406030204" pitchFamily="18" charset="0"/>
                              </a:rPr>
                              <m:t>2</m:t>
                            </m:r>
                          </m:sup>
                        </m:sSub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𝑘</m:t>
                        </m:r>
                      </m:den>
                    </m:f>
                  </m:oMath>
                </a14:m>
                <a:endParaRPr lang="en-US" dirty="0"/>
              </a:p>
            </p:txBody>
          </p:sp>
        </mc:Choice>
        <mc:Fallback xmlns="">
          <p:sp>
            <p:nvSpPr>
              <p:cNvPr id="11" name="Rectangle 10">
                <a:extLst>
                  <a:ext uri="{FF2B5EF4-FFF2-40B4-BE49-F238E27FC236}">
                    <a16:creationId xmlns:a16="http://schemas.microsoft.com/office/drawing/2014/main" id="{828C45F9-AEC1-B741-A550-7FB2CC321AD4}"/>
                  </a:ext>
                </a:extLst>
              </p:cNvPr>
              <p:cNvSpPr>
                <a:spLocks noRot="1" noChangeAspect="1" noMove="1" noResize="1" noEditPoints="1" noAdjustHandles="1" noChangeArrowheads="1" noChangeShapeType="1" noTextEdit="1"/>
              </p:cNvSpPr>
              <p:nvPr/>
            </p:nvSpPr>
            <p:spPr>
              <a:xfrm>
                <a:off x="5927124" y="1261974"/>
                <a:ext cx="7838303" cy="8438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1BFCC3B4-A478-6A4F-A6D5-71ADD2B27E42}"/>
                  </a:ext>
                </a:extLst>
              </p:cNvPr>
              <p:cNvSpPr/>
              <p:nvPr/>
            </p:nvSpPr>
            <p:spPr>
              <a:xfrm>
                <a:off x="1893179" y="2734582"/>
                <a:ext cx="109204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begChr m:val="["/>
                                  <m:endChr m:val="]"/>
                                  <m:ctrlPr>
                                    <a:rPr lang="en-US" sz="2400" i="1" dirty="0" smtClean="0">
                                      <a:latin typeface="Cambria Math" panose="02040503050406030204" pitchFamily="18" charset="0"/>
                                    </a:rPr>
                                  </m:ctrlPr>
                                </m:dPr>
                                <m:e>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𝑦</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e>
                              </m:d>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b="0" dirty="0"/>
              </a:p>
            </p:txBody>
          </p:sp>
        </mc:Choice>
        <mc:Fallback xmlns="">
          <p:sp>
            <p:nvSpPr>
              <p:cNvPr id="24" name="Rectangle 23">
                <a:extLst>
                  <a:ext uri="{FF2B5EF4-FFF2-40B4-BE49-F238E27FC236}">
                    <a16:creationId xmlns:a16="http://schemas.microsoft.com/office/drawing/2014/main" id="{1BFCC3B4-A478-6A4F-A6D5-71ADD2B27E42}"/>
                  </a:ext>
                </a:extLst>
              </p:cNvPr>
              <p:cNvSpPr>
                <a:spLocks noRot="1" noChangeAspect="1" noMove="1" noResize="1" noEditPoints="1" noAdjustHandles="1" noChangeArrowheads="1" noChangeShapeType="1" noTextEdit="1"/>
              </p:cNvSpPr>
              <p:nvPr/>
            </p:nvSpPr>
            <p:spPr>
              <a:xfrm>
                <a:off x="1893179" y="2734582"/>
                <a:ext cx="10920434" cy="943272"/>
              </a:xfrm>
              <a:prstGeom prst="rect">
                <a:avLst/>
              </a:prstGeom>
              <a:blipFill>
                <a:blip r:embed="rId4"/>
                <a:stretch>
                  <a:fillRect t="-154667" b="-23333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916EEE4A-6E58-FB47-87D4-78333DF2AEE4}"/>
              </a:ext>
            </a:extLst>
          </p:cNvPr>
          <p:cNvSpPr txBox="1"/>
          <p:nvPr/>
        </p:nvSpPr>
        <p:spPr>
          <a:xfrm>
            <a:off x="395416" y="1499028"/>
            <a:ext cx="5531708" cy="923330"/>
          </a:xfrm>
          <a:prstGeom prst="rect">
            <a:avLst/>
          </a:prstGeom>
          <a:noFill/>
        </p:spPr>
        <p:txBody>
          <a:bodyPr wrap="square" rtlCol="0">
            <a:spAutoFit/>
          </a:bodyPr>
          <a:lstStyle/>
          <a:p>
            <a:r>
              <a:rPr lang="en-US" dirty="0"/>
              <a:t>Assumes paraxial approximation: transverse extents of the optical field to be propagated are small compared with the propagation distance</a:t>
            </a:r>
          </a:p>
        </p:txBody>
      </p:sp>
      <p:cxnSp>
        <p:nvCxnSpPr>
          <p:cNvPr id="25" name="Straight Arrow Connector 24">
            <a:extLst>
              <a:ext uri="{FF2B5EF4-FFF2-40B4-BE49-F238E27FC236}">
                <a16:creationId xmlns:a16="http://schemas.microsoft.com/office/drawing/2014/main" id="{677D2C21-7192-124B-AD82-D56A033FF08A}"/>
              </a:ext>
            </a:extLst>
          </p:cNvPr>
          <p:cNvCxnSpPr>
            <a:cxnSpLocks/>
          </p:cNvCxnSpPr>
          <p:nvPr/>
        </p:nvCxnSpPr>
        <p:spPr>
          <a:xfrm>
            <a:off x="442068" y="3224393"/>
            <a:ext cx="1451111" cy="0"/>
          </a:xfrm>
          <a:prstGeom prst="straightConnector1">
            <a:avLst/>
          </a:prstGeom>
          <a:ln w="666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25894EC-6957-3142-9312-006A957E0B98}"/>
              </a:ext>
            </a:extLst>
          </p:cNvPr>
          <p:cNvSpPr txBox="1"/>
          <p:nvPr/>
        </p:nvSpPr>
        <p:spPr>
          <a:xfrm>
            <a:off x="395416" y="2481628"/>
            <a:ext cx="2347783" cy="646331"/>
          </a:xfrm>
          <a:prstGeom prst="rect">
            <a:avLst/>
          </a:prstGeom>
          <a:noFill/>
        </p:spPr>
        <p:txBody>
          <a:bodyPr wrap="square" rtlCol="0">
            <a:spAutoFit/>
          </a:bodyPr>
          <a:lstStyle/>
          <a:p>
            <a:r>
              <a:rPr lang="en-US" dirty="0">
                <a:solidFill>
                  <a:srgbClr val="C00000"/>
                </a:solidFill>
              </a:rPr>
              <a:t>Convolution theorem and some </a:t>
            </a:r>
            <a:r>
              <a:rPr lang="en-US" dirty="0" err="1">
                <a:solidFill>
                  <a:srgbClr val="C00000"/>
                </a:solidFill>
              </a:rPr>
              <a:t>maths</a:t>
            </a:r>
            <a:endParaRPr lang="en-US" dirty="0">
              <a:solidFill>
                <a:srgbClr val="C00000"/>
              </a:solidFill>
            </a:endParaRPr>
          </a:p>
        </p:txBody>
      </p:sp>
      <p:sp>
        <p:nvSpPr>
          <p:cNvPr id="27" name="TextBox 26">
            <a:extLst>
              <a:ext uri="{FF2B5EF4-FFF2-40B4-BE49-F238E27FC236}">
                <a16:creationId xmlns:a16="http://schemas.microsoft.com/office/drawing/2014/main" id="{E9010563-595C-9441-9512-2B1BD7E72552}"/>
              </a:ext>
            </a:extLst>
          </p:cNvPr>
          <p:cNvSpPr txBox="1"/>
          <p:nvPr/>
        </p:nvSpPr>
        <p:spPr>
          <a:xfrm>
            <a:off x="395416" y="3952649"/>
            <a:ext cx="4202817" cy="369332"/>
          </a:xfrm>
          <a:prstGeom prst="rect">
            <a:avLst/>
          </a:prstGeom>
          <a:noFill/>
        </p:spPr>
        <p:txBody>
          <a:bodyPr wrap="none" rtlCol="0">
            <a:spAutoFit/>
          </a:bodyPr>
          <a:lstStyle/>
          <a:p>
            <a:r>
              <a:rPr lang="en-US" b="1" dirty="0"/>
              <a:t>Fraunhofer Approximation (far field) </a:t>
            </a:r>
          </a:p>
        </p:txBody>
      </p:sp>
      <p:sp>
        <p:nvSpPr>
          <p:cNvPr id="28" name="Rectangle 27">
            <a:extLst>
              <a:ext uri="{FF2B5EF4-FFF2-40B4-BE49-F238E27FC236}">
                <a16:creationId xmlns:a16="http://schemas.microsoft.com/office/drawing/2014/main" id="{615E37BE-E66F-2C47-AA47-66CACC579FEF}"/>
              </a:ext>
            </a:extLst>
          </p:cNvPr>
          <p:cNvSpPr/>
          <p:nvPr/>
        </p:nvSpPr>
        <p:spPr>
          <a:xfrm>
            <a:off x="395416" y="4321981"/>
            <a:ext cx="5531708" cy="923330"/>
          </a:xfrm>
          <a:prstGeom prst="rect">
            <a:avLst/>
          </a:prstGeom>
        </p:spPr>
        <p:txBody>
          <a:bodyPr wrap="square">
            <a:spAutoFit/>
          </a:bodyPr>
          <a:lstStyle/>
          <a:p>
            <a:r>
              <a:rPr lang="en-US" dirty="0"/>
              <a:t>Propagated wavefield are at distances that are very large compared to the characteristic length scale of the unpropagated wavefield</a:t>
            </a: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914086F2-3912-FF43-9643-24DD4FD7F09A}"/>
                  </a:ext>
                </a:extLst>
              </p:cNvPr>
              <p:cNvSpPr/>
              <p:nvPr/>
            </p:nvSpPr>
            <p:spPr>
              <a:xfrm>
                <a:off x="1283579" y="5315947"/>
                <a:ext cx="115300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b="0" dirty="0"/>
              </a:p>
            </p:txBody>
          </p:sp>
        </mc:Choice>
        <mc:Fallback xmlns="">
          <p:sp>
            <p:nvSpPr>
              <p:cNvPr id="29" name="Rectangle 28">
                <a:extLst>
                  <a:ext uri="{FF2B5EF4-FFF2-40B4-BE49-F238E27FC236}">
                    <a16:creationId xmlns:a16="http://schemas.microsoft.com/office/drawing/2014/main" id="{914086F2-3912-FF43-9643-24DD4FD7F09A}"/>
                  </a:ext>
                </a:extLst>
              </p:cNvPr>
              <p:cNvSpPr>
                <a:spLocks noRot="1" noChangeAspect="1" noMove="1" noResize="1" noEditPoints="1" noAdjustHandles="1" noChangeArrowheads="1" noChangeShapeType="1" noTextEdit="1"/>
              </p:cNvSpPr>
              <p:nvPr/>
            </p:nvSpPr>
            <p:spPr>
              <a:xfrm>
                <a:off x="1283579" y="5315947"/>
                <a:ext cx="11530034" cy="943272"/>
              </a:xfrm>
              <a:prstGeom prst="rect">
                <a:avLst/>
              </a:prstGeom>
              <a:blipFill>
                <a:blip r:embed="rId5"/>
                <a:stretch>
                  <a:fillRect t="-154667" b="-2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130C5D2A-A0F5-4545-BFE8-8FCAB38AA656}"/>
                  </a:ext>
                </a:extLst>
              </p:cNvPr>
              <p:cNvSpPr/>
              <p:nvPr/>
            </p:nvSpPr>
            <p:spPr>
              <a:xfrm>
                <a:off x="7504036" y="4326270"/>
                <a:ext cx="2811539" cy="7324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2</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sup>
                      </m:sSup>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30" name="Rectangle 29">
                <a:extLst>
                  <a:ext uri="{FF2B5EF4-FFF2-40B4-BE49-F238E27FC236}">
                    <a16:creationId xmlns:a16="http://schemas.microsoft.com/office/drawing/2014/main" id="{130C5D2A-A0F5-4545-BFE8-8FCAB38AA656}"/>
                  </a:ext>
                </a:extLst>
              </p:cNvPr>
              <p:cNvSpPr>
                <a:spLocks noRot="1" noChangeAspect="1" noMove="1" noResize="1" noEditPoints="1" noAdjustHandles="1" noChangeArrowheads="1" noChangeShapeType="1" noTextEdit="1"/>
              </p:cNvSpPr>
              <p:nvPr/>
            </p:nvSpPr>
            <p:spPr>
              <a:xfrm>
                <a:off x="7504036" y="4326270"/>
                <a:ext cx="2811539" cy="732445"/>
              </a:xfrm>
              <a:prstGeom prst="rect">
                <a:avLst/>
              </a:prstGeom>
              <a:blipFill>
                <a:blip r:embed="rId6"/>
                <a:stretch>
                  <a:fillRect/>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7F6D493C-1A75-6043-9115-02DD6971F975}"/>
              </a:ext>
            </a:extLst>
          </p:cNvPr>
          <p:cNvCxnSpPr>
            <a:cxnSpLocks/>
          </p:cNvCxnSpPr>
          <p:nvPr/>
        </p:nvCxnSpPr>
        <p:spPr>
          <a:xfrm>
            <a:off x="426518" y="5860501"/>
            <a:ext cx="857061" cy="0"/>
          </a:xfrm>
          <a:prstGeom prst="straightConnector1">
            <a:avLst/>
          </a:prstGeom>
          <a:ln w="666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1C01842E-6222-6E47-B8FF-EBDD99676282}"/>
              </a:ext>
            </a:extLst>
          </p:cNvPr>
          <p:cNvSpPr/>
          <p:nvPr/>
        </p:nvSpPr>
        <p:spPr>
          <a:xfrm>
            <a:off x="395416" y="5330449"/>
            <a:ext cx="1441420" cy="369332"/>
          </a:xfrm>
          <a:prstGeom prst="rect">
            <a:avLst/>
          </a:prstGeom>
        </p:spPr>
        <p:txBody>
          <a:bodyPr wrap="none">
            <a:spAutoFit/>
          </a:bodyPr>
          <a:lstStyle/>
          <a:p>
            <a:r>
              <a:rPr lang="en-US" dirty="0">
                <a:solidFill>
                  <a:srgbClr val="C00000"/>
                </a:solidFill>
              </a:rPr>
              <a:t>some </a:t>
            </a:r>
            <a:r>
              <a:rPr lang="en-US" dirty="0" err="1">
                <a:solidFill>
                  <a:srgbClr val="C00000"/>
                </a:solidFill>
              </a:rPr>
              <a:t>maths</a:t>
            </a:r>
            <a:endParaRPr lang="en-US" dirty="0"/>
          </a:p>
        </p:txBody>
      </p:sp>
    </p:spTree>
    <p:extLst>
      <p:ext uri="{BB962C8B-B14F-4D97-AF65-F5344CB8AC3E}">
        <p14:creationId xmlns:p14="http://schemas.microsoft.com/office/powerpoint/2010/main" val="3870794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Part a of the figure shows a slit in a vertical bar. To the right of the bar is a graph of intensity versus height. The graph is turned ninety degrees counterclockwise so that the intensity scale increases to the left and the height increases as you go up the page. Just in front of the gap, a strong central peak extends leftward from the graph’s baseline, and many smaller satellite peaks appear above and below this central peak. Part b of the figure shows a drawing of the two-dimensional intensity pattern that is observed from single slit diffraction. The central stripe is quite broad compared to the satellite stripes, and there are dark areas between all the stripes.">
            <a:extLst>
              <a:ext uri="{FF2B5EF4-FFF2-40B4-BE49-F238E27FC236}">
                <a16:creationId xmlns:a16="http://schemas.microsoft.com/office/drawing/2014/main" id="{41FBA76A-A097-E842-A171-227AEA8D8773}"/>
              </a:ext>
            </a:extLst>
          </p:cNvPr>
          <p:cNvPicPr>
            <a:picLocks noChangeAspect="1" noChangeArrowheads="1"/>
          </p:cNvPicPr>
          <p:nvPr/>
        </p:nvPicPr>
        <p:blipFill>
          <a:blip r:embed="rId3" cstate="print"/>
          <a:srcRect/>
          <a:stretch>
            <a:fillRect/>
          </a:stretch>
        </p:blipFill>
        <p:spPr bwMode="auto">
          <a:xfrm>
            <a:off x="7770685" y="2907601"/>
            <a:ext cx="2664172" cy="2971800"/>
          </a:xfrm>
          <a:prstGeom prst="rect">
            <a:avLst/>
          </a:prstGeom>
          <a:noFill/>
        </p:spPr>
      </p:pic>
      <p:pic>
        <p:nvPicPr>
          <p:cNvPr id="32" name="Picture 8" descr="http://cnx.org/resources/6c9b32e6a6df56d4b3a1755583beca00/Figure_28_05_03a.jpg">
            <a:extLst>
              <a:ext uri="{FF2B5EF4-FFF2-40B4-BE49-F238E27FC236}">
                <a16:creationId xmlns:a16="http://schemas.microsoft.com/office/drawing/2014/main" id="{CA5BE5E2-C8BC-D042-8302-D4D434F963BD}"/>
              </a:ext>
            </a:extLst>
          </p:cNvPr>
          <p:cNvPicPr>
            <a:picLocks noChangeAspect="1" noChangeArrowheads="1"/>
          </p:cNvPicPr>
          <p:nvPr/>
        </p:nvPicPr>
        <p:blipFill>
          <a:blip r:embed="rId4" cstate="print"/>
          <a:srcRect/>
          <a:stretch>
            <a:fillRect/>
          </a:stretch>
        </p:blipFill>
        <p:spPr bwMode="auto">
          <a:xfrm>
            <a:off x="8074071" y="5294376"/>
            <a:ext cx="2057400" cy="1563624"/>
          </a:xfrm>
          <a:prstGeom prst="rect">
            <a:avLst/>
          </a:prstGeom>
          <a:noFill/>
        </p:spPr>
      </p:pic>
      <p:sp>
        <p:nvSpPr>
          <p:cNvPr id="2" name="Title 1"/>
          <p:cNvSpPr>
            <a:spLocks noGrp="1"/>
          </p:cNvSpPr>
          <p:nvPr>
            <p:ph type="title"/>
          </p:nvPr>
        </p:nvSpPr>
        <p:spPr>
          <a:xfrm>
            <a:off x="951570" y="280444"/>
            <a:ext cx="11163868" cy="601662"/>
          </a:xfrm>
        </p:spPr>
        <p:txBody>
          <a:bodyPr/>
          <a:lstStyle/>
          <a:p>
            <a:r>
              <a:rPr lang="en-US" sz="2800" dirty="0"/>
              <a:t>Wavefront Propagation Optical simulations: Wave Optics</a:t>
            </a:r>
          </a:p>
        </p:txBody>
      </p:sp>
      <p:sp>
        <p:nvSpPr>
          <p:cNvPr id="7" name="Slide Number Placeholder 1"/>
          <p:cNvSpPr>
            <a:spLocks noGrp="1"/>
          </p:cNvSpPr>
          <p:nvPr>
            <p:ph type="sldNum" sz="quarter" idx="12"/>
          </p:nvPr>
        </p:nvSpPr>
        <p:spPr>
          <a:xfrm>
            <a:off x="10086975" y="6547059"/>
            <a:ext cx="457200" cy="182880"/>
          </a:xfrm>
        </p:spPr>
        <p:txBody>
          <a:bodyPr/>
          <a:lstStyle/>
          <a:p>
            <a:fld id="{AEFAAC5A-9C4F-4278-920D-DF2BAB595749}" type="slidenum">
              <a:rPr lang="en-US" smtClean="0">
                <a:solidFill>
                  <a:srgbClr val="FFFFFF">
                    <a:lumMod val="50000"/>
                  </a:srgbClr>
                </a:solidFill>
                <a:latin typeface="Arial"/>
              </a:rPr>
              <a:pPr/>
              <a:t>5</a:t>
            </a:fld>
            <a:endParaRPr lang="en-US" dirty="0">
              <a:solidFill>
                <a:srgbClr val="FFFFFF">
                  <a:lumMod val="50000"/>
                </a:srgbClr>
              </a:solidFill>
              <a:latin typeface="Arial"/>
            </a:endParaRPr>
          </a:p>
        </p:txBody>
      </p:sp>
      <p:sp>
        <p:nvSpPr>
          <p:cNvPr id="18" name="Footer Placeholder 4">
            <a:extLst>
              <a:ext uri="{FF2B5EF4-FFF2-40B4-BE49-F238E27FC236}">
                <a16:creationId xmlns:a16="http://schemas.microsoft.com/office/drawing/2014/main" id="{5C620FBC-EC73-8E4E-A7A9-79EB46FC169F}"/>
              </a:ext>
            </a:extLst>
          </p:cNvPr>
          <p:cNvSpPr>
            <a:spLocks noGrp="1"/>
          </p:cNvSpPr>
          <p:nvPr>
            <p:ph type="ftr" sz="quarter" idx="3"/>
          </p:nvPr>
        </p:nvSpPr>
        <p:spPr>
          <a:xfrm>
            <a:off x="2610196" y="6506039"/>
            <a:ext cx="7602850" cy="238354"/>
          </a:xfrm>
        </p:spPr>
        <p:txBody>
          <a:bodyPr/>
          <a:lstStyle/>
          <a:p>
            <a:r>
              <a:rPr lang="en-US" dirty="0">
                <a:solidFill>
                  <a:srgbClr val="000000"/>
                </a:solidFill>
              </a:rPr>
              <a:t>Illinois Institute of Technology – November 5</a:t>
            </a:r>
            <a:r>
              <a:rPr lang="en-US" baseline="30000" dirty="0">
                <a:solidFill>
                  <a:srgbClr val="000000"/>
                </a:solidFill>
              </a:rPr>
              <a:t>th</a:t>
            </a:r>
            <a:r>
              <a:rPr lang="en-US" dirty="0">
                <a:solidFill>
                  <a:srgbClr val="000000"/>
                </a:solidFill>
              </a:rPr>
              <a:t>, 2020</a:t>
            </a:r>
          </a:p>
        </p:txBody>
      </p:sp>
      <p:sp>
        <p:nvSpPr>
          <p:cNvPr id="3" name="TextBox 2">
            <a:extLst>
              <a:ext uri="{FF2B5EF4-FFF2-40B4-BE49-F238E27FC236}">
                <a16:creationId xmlns:a16="http://schemas.microsoft.com/office/drawing/2014/main" id="{17D65656-2291-0343-864C-09EEA408CEEC}"/>
              </a:ext>
            </a:extLst>
          </p:cNvPr>
          <p:cNvSpPr txBox="1"/>
          <p:nvPr/>
        </p:nvSpPr>
        <p:spPr>
          <a:xfrm>
            <a:off x="359433" y="927443"/>
            <a:ext cx="10435357" cy="369332"/>
          </a:xfrm>
          <a:prstGeom prst="rect">
            <a:avLst/>
          </a:prstGeom>
          <a:noFill/>
        </p:spPr>
        <p:txBody>
          <a:bodyPr wrap="none" rtlCol="0">
            <a:spAutoFit/>
          </a:bodyPr>
          <a:lstStyle/>
          <a:p>
            <a:r>
              <a:rPr lang="en-US" dirty="0"/>
              <a:t>Wave optics simulation use numerical integration or Discrete Fourier Transform to solve the integrals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22BB456-93CD-AB43-89E7-98E7948349C1}"/>
                  </a:ext>
                </a:extLst>
              </p:cNvPr>
              <p:cNvSpPr/>
              <p:nvPr/>
            </p:nvSpPr>
            <p:spPr>
              <a:xfrm>
                <a:off x="329269" y="1279685"/>
                <a:ext cx="12164703" cy="9246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𝑢</m:t>
                          </m:r>
                        </m:e>
                        <m:sub>
                          <m:r>
                            <a:rPr lang="en-US" i="1" dirty="0">
                              <a:latin typeface="Cambria Math" panose="02040503050406030204" pitchFamily="18" charset="0"/>
                              <a:ea typeface="Cambria Math" panose="02040503050406030204" pitchFamily="18" charset="0"/>
                            </a:rPr>
                            <m:t>𝜔</m:t>
                          </m:r>
                        </m:sub>
                      </m:sSub>
                      <m:d>
                        <m:dPr>
                          <m:ctrlPr>
                            <a:rPr lang="en-US" i="1" dirty="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𝑧</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m:t>
                              </m:r>
                            </m:sup>
                          </m:sSup>
                        </m:e>
                      </m:d>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𝑖𝑘</m:t>
                          </m:r>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𝑖</m:t>
                              </m:r>
                              <m:sSup>
                                <m:sSupPr>
                                  <m:ctrlPr>
                                    <a:rPr lang="en-US" i="1" dirty="0">
                                      <a:latin typeface="Cambria Math" panose="02040503050406030204" pitchFamily="18" charset="0"/>
                                    </a:rPr>
                                  </m:ctrlPr>
                                </m:sSupPr>
                                <m:e>
                                  <m:r>
                                    <a:rPr lang="en-US" i="1" dirty="0">
                                      <a:latin typeface="Cambria Math" panose="02040503050406030204" pitchFamily="18" charset="0"/>
                                    </a:rPr>
                                    <m:t>𝑘𝑧</m:t>
                                  </m:r>
                                </m:e>
                                <m:sup>
                                  <m:r>
                                    <a:rPr lang="en-US" i="1" dirty="0">
                                      <a:latin typeface="Cambria Math" panose="02040503050406030204" pitchFamily="18" charset="0"/>
                                    </a:rPr>
                                    <m:t>∗</m:t>
                                  </m:r>
                                </m:sup>
                              </m:sSup>
                            </m:sup>
                          </m:sSup>
                        </m:num>
                        <m:den>
                          <m:r>
                            <a:rPr lang="en-US" i="1"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𝜋</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m:t>
                              </m:r>
                            </m:sup>
                          </m:sSup>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=0</m:t>
                          </m:r>
                        </m:sub>
                        <m:sup>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𝑥</m:t>
                              </m:r>
                            </m:sub>
                          </m:sSub>
                          <m:r>
                            <a:rPr lang="en-US" i="1" dirty="0">
                              <a:latin typeface="Cambria Math" panose="02040503050406030204" pitchFamily="18" charset="0"/>
                            </a:rPr>
                            <m:t>−1</m:t>
                          </m:r>
                        </m:sup>
                        <m:e>
                          <m:nary>
                            <m:naryPr>
                              <m:chr m:val="∑"/>
                              <m:ctrlPr>
                                <a:rPr lang="en-US" i="1" dirty="0">
                                  <a:latin typeface="Cambria Math" panose="02040503050406030204" pitchFamily="18" charset="0"/>
                                </a:rPr>
                              </m:ctrlPr>
                            </m:naryPr>
                            <m:sub>
                              <m:r>
                                <m:rPr>
                                  <m:brk m:alnAt="15"/>
                                </m:rPr>
                                <a:rPr lang="en-US" i="1" dirty="0">
                                  <a:latin typeface="Cambria Math" panose="02040503050406030204" pitchFamily="18" charset="0"/>
                                </a:rPr>
                                <m:t>𝑗</m:t>
                              </m:r>
                              <m:r>
                                <a:rPr lang="en-US" i="1" dirty="0">
                                  <a:latin typeface="Cambria Math" panose="02040503050406030204" pitchFamily="18" charset="0"/>
                                </a:rPr>
                                <m:t>=0</m:t>
                              </m:r>
                            </m:sub>
                            <m:sup>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𝑦</m:t>
                                  </m:r>
                                </m:sub>
                              </m:sSub>
                              <m:r>
                                <a:rPr lang="en-US" i="1" dirty="0">
                                  <a:latin typeface="Cambria Math" panose="02040503050406030204" pitchFamily="18" charset="0"/>
                                </a:rPr>
                                <m:t>−1</m:t>
                              </m:r>
                            </m:sup>
                            <m:e>
                              <m:sSub>
                                <m:sSubPr>
                                  <m:ctrlPr>
                                    <a:rPr lang="en-US" i="1" dirty="0">
                                      <a:latin typeface="Cambria Math" panose="02040503050406030204" pitchFamily="18" charset="0"/>
                                    </a:rPr>
                                  </m:ctrlPr>
                                </m:sSubPr>
                                <m:e>
                                  <m:r>
                                    <a:rPr lang="en-US" i="1" dirty="0">
                                      <a:latin typeface="Cambria Math" panose="02040503050406030204" pitchFamily="18" charset="0"/>
                                    </a:rPr>
                                    <m:t> </m:t>
                                  </m:r>
                                  <m:r>
                                    <a:rPr lang="en-US" i="1" dirty="0">
                                      <a:latin typeface="Cambria Math" panose="02040503050406030204" pitchFamily="18" charset="0"/>
                                    </a:rPr>
                                    <m:t>𝑢</m:t>
                                  </m:r>
                                </m:e>
                                <m:sub>
                                  <m:r>
                                    <a:rPr lang="en-US" i="1" dirty="0">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𝑗</m:t>
                                      </m:r>
                                    </m:sub>
                                    <m:sup>
                                      <m:r>
                                        <a:rPr lang="en-US" i="1">
                                          <a:latin typeface="Cambria Math" panose="02040503050406030204" pitchFamily="18" charset="0"/>
                                        </a:rPr>
                                        <m:t>′</m:t>
                                      </m:r>
                                    </m:sup>
                                  </m:sSubSup>
                                  <m:r>
                                    <a:rPr lang="en-US" i="1">
                                      <a:latin typeface="Cambria Math" panose="02040503050406030204" pitchFamily="18" charset="0"/>
                                    </a:rPr>
                                    <m:t>, </m:t>
                                  </m:r>
                                  <m:r>
                                    <a:rPr lang="en-US" i="1">
                                      <a:latin typeface="Cambria Math" panose="02040503050406030204" pitchFamily="18" charset="0"/>
                                    </a:rPr>
                                    <m:t>𝑧</m:t>
                                  </m:r>
                                  <m:r>
                                    <a:rPr lang="en-US" i="1">
                                      <a:latin typeface="Cambria Math" panose="02040503050406030204" pitchFamily="18" charset="0"/>
                                    </a:rPr>
                                    <m:t>=0</m:t>
                                  </m:r>
                                </m:e>
                              </m:d>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rPr>
                                    <m:t>𝑒</m:t>
                                  </m:r>
                                </m:e>
                                <m:sup>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rPr>
                                        <m:t>𝑘</m:t>
                                      </m:r>
                                    </m:num>
                                    <m:den>
                                      <m:r>
                                        <a:rPr lang="en-US" i="1" dirty="0">
                                          <a:latin typeface="Cambria Math" panose="02040503050406030204" pitchFamily="18" charset="0"/>
                                          <a:ea typeface="Cambria Math" panose="02040503050406030204" pitchFamily="18" charset="0"/>
                                        </a:rPr>
                                        <m:t>2</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m:t>
                                          </m:r>
                                        </m:sup>
                                      </m:sSup>
                                    </m:den>
                                  </m:f>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m:t>
                                                  </m:r>
                                                </m:sup>
                                              </m:sSubSup>
                                            </m:e>
                                          </m:d>
                                        </m:e>
                                        <m:sup>
                                          <m:r>
                                            <a:rPr lang="en-US" i="1" dirty="0">
                                              <a:latin typeface="Cambria Math" panose="02040503050406030204" pitchFamily="18" charset="0"/>
                                            </a:rPr>
                                            <m:t>2</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i="1" dirty="0">
                                                  <a:latin typeface="Cambria Math" panose="02040503050406030204" pitchFamily="18" charset="0"/>
                                                </a:rPr>
                                                <m:t>𝑦</m:t>
                                              </m:r>
                                              <m:r>
                                                <a:rPr lang="en-US" i="1" dirty="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𝑗</m:t>
                                                  </m:r>
                                                </m:sub>
                                                <m:sup>
                                                  <m:r>
                                                    <a:rPr lang="en-US" i="1">
                                                      <a:latin typeface="Cambria Math" panose="02040503050406030204" pitchFamily="18" charset="0"/>
                                                    </a:rPr>
                                                    <m:t>′</m:t>
                                                  </m:r>
                                                </m:sup>
                                              </m:sSubSup>
                                            </m:e>
                                          </m:d>
                                        </m:e>
                                        <m:sup>
                                          <m:r>
                                            <a:rPr lang="en-US" i="1" dirty="0">
                                              <a:latin typeface="Cambria Math" panose="02040503050406030204" pitchFamily="18" charset="0"/>
                                            </a:rPr>
                                            <m:t>2</m:t>
                                          </m:r>
                                        </m:sup>
                                      </m:sSup>
                                    </m:e>
                                  </m:d>
                                </m:sup>
                              </m:sSup>
                              <m:d>
                                <m:dPr>
                                  <m:ctrlPr>
                                    <a:rPr lang="en-US" i="1" dirty="0">
                                      <a:latin typeface="Cambria Math" panose="02040503050406030204" pitchFamily="18" charset="0"/>
                                    </a:rPr>
                                  </m:ctrlPr>
                                </m:dPr>
                                <m:e>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m:t>
                                      </m:r>
                                    </m:sup>
                                  </m:sSubSup>
                                </m:e>
                              </m:d>
                              <m:d>
                                <m:dPr>
                                  <m:ctrlPr>
                                    <a:rPr lang="en-US" i="1" dirty="0">
                                      <a:latin typeface="Cambria Math" panose="02040503050406030204" pitchFamily="18" charset="0"/>
                                    </a:rPr>
                                  </m:ctrlPr>
                                </m:dPr>
                                <m:e>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𝑗</m:t>
                                      </m:r>
                                    </m:sub>
                                    <m:sup>
                                      <m:r>
                                        <a:rPr lang="en-US" i="1">
                                          <a:latin typeface="Cambria Math" panose="02040503050406030204" pitchFamily="18" charset="0"/>
                                        </a:rPr>
                                        <m:t>′</m:t>
                                      </m:r>
                                    </m:sup>
                                  </m:sSubSup>
                                </m:e>
                              </m:d>
                            </m:e>
                          </m:nary>
                        </m:e>
                      </m:nary>
                    </m:oMath>
                  </m:oMathPara>
                </a14:m>
                <a:endParaRPr lang="en-US" dirty="0"/>
              </a:p>
            </p:txBody>
          </p:sp>
        </mc:Choice>
        <mc:Fallback xmlns="">
          <p:sp>
            <p:nvSpPr>
              <p:cNvPr id="4" name="Rectangle 3">
                <a:extLst>
                  <a:ext uri="{FF2B5EF4-FFF2-40B4-BE49-F238E27FC236}">
                    <a16:creationId xmlns:a16="http://schemas.microsoft.com/office/drawing/2014/main" id="{E22BB456-93CD-AB43-89E7-98E7948349C1}"/>
                  </a:ext>
                </a:extLst>
              </p:cNvPr>
              <p:cNvSpPr>
                <a:spLocks noRot="1" noChangeAspect="1" noMove="1" noResize="1" noEditPoints="1" noAdjustHandles="1" noChangeArrowheads="1" noChangeShapeType="1" noTextEdit="1"/>
              </p:cNvSpPr>
              <p:nvPr/>
            </p:nvSpPr>
            <p:spPr>
              <a:xfrm>
                <a:off x="329269" y="1279685"/>
                <a:ext cx="12164703" cy="924677"/>
              </a:xfrm>
              <a:prstGeom prst="rect">
                <a:avLst/>
              </a:prstGeom>
              <a:blipFill>
                <a:blip r:embed="rId5"/>
                <a:stretch>
                  <a:fillRect t="-86486" b="-1364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D262313-CAF0-4243-937E-C117151809B1}"/>
                  </a:ext>
                </a:extLst>
              </p:cNvPr>
              <p:cNvSpPr/>
              <p:nvPr/>
            </p:nvSpPr>
            <p:spPr>
              <a:xfrm>
                <a:off x="8806616" y="2080464"/>
                <a:ext cx="3475118" cy="465705"/>
              </a:xfrm>
              <a:prstGeom prst="rect">
                <a:avLst/>
              </a:prstGeom>
            </p:spPr>
            <p:txBody>
              <a:bodyPr wrap="none">
                <a:spAutoFit/>
              </a:bodyPr>
              <a:lstStyle/>
              <a:p>
                <a:r>
                  <a:rPr lang="en-US" dirty="0"/>
                  <a:t>numbers of operation = </a:t>
                </a:r>
                <a14:m>
                  <m:oMath xmlns:m="http://schemas.openxmlformats.org/officeDocument/2006/math">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𝑥</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𝑦</m:t>
                                </m:r>
                              </m:sub>
                            </m:sSub>
                          </m:e>
                        </m:d>
                      </m:e>
                      <m:sup>
                        <m:r>
                          <a:rPr lang="en-US" i="1" dirty="0">
                            <a:latin typeface="Cambria Math" panose="02040503050406030204" pitchFamily="18" charset="0"/>
                          </a:rPr>
                          <m:t>2</m:t>
                        </m:r>
                      </m:sup>
                    </m:sSup>
                  </m:oMath>
                </a14:m>
                <a:endParaRPr lang="en-US" dirty="0"/>
              </a:p>
            </p:txBody>
          </p:sp>
        </mc:Choice>
        <mc:Fallback xmlns="">
          <p:sp>
            <p:nvSpPr>
              <p:cNvPr id="6" name="Rectangle 5">
                <a:extLst>
                  <a:ext uri="{FF2B5EF4-FFF2-40B4-BE49-F238E27FC236}">
                    <a16:creationId xmlns:a16="http://schemas.microsoft.com/office/drawing/2014/main" id="{ED262313-CAF0-4243-937E-C117151809B1}"/>
                  </a:ext>
                </a:extLst>
              </p:cNvPr>
              <p:cNvSpPr>
                <a:spLocks noRot="1" noChangeAspect="1" noMove="1" noResize="1" noEditPoints="1" noAdjustHandles="1" noChangeArrowheads="1" noChangeShapeType="1" noTextEdit="1"/>
              </p:cNvSpPr>
              <p:nvPr/>
            </p:nvSpPr>
            <p:spPr>
              <a:xfrm>
                <a:off x="8806616" y="2080464"/>
                <a:ext cx="3475118" cy="465705"/>
              </a:xfrm>
              <a:prstGeom prst="rect">
                <a:avLst/>
              </a:prstGeom>
              <a:blipFill>
                <a:blip r:embed="rId6"/>
                <a:stretch>
                  <a:fillRect l="-1455" b="-1315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139DA81-E37A-F744-907F-530F4E561E17}"/>
              </a:ext>
            </a:extLst>
          </p:cNvPr>
          <p:cNvSpPr txBox="1"/>
          <p:nvPr/>
        </p:nvSpPr>
        <p:spPr>
          <a:xfrm>
            <a:off x="524729" y="2532630"/>
            <a:ext cx="4916731" cy="369332"/>
          </a:xfrm>
          <a:prstGeom prst="rect">
            <a:avLst/>
          </a:prstGeom>
          <a:noFill/>
        </p:spPr>
        <p:txBody>
          <a:bodyPr wrap="none" rtlCol="0">
            <a:spAutoFit/>
          </a:bodyPr>
          <a:lstStyle/>
          <a:p>
            <a:r>
              <a:rPr lang="en-US" dirty="0"/>
              <a:t>They allow the simulation of phenomenon like </a:t>
            </a:r>
          </a:p>
        </p:txBody>
      </p:sp>
      <p:pic>
        <p:nvPicPr>
          <p:cNvPr id="22" name="Picture 2" descr="http://www.chs.d211.org/science/kulakmp/HWAnswers/13%20LightDifInterf/6%20-%20conglom%20%20homework%20ans_files/image056.gif">
            <a:extLst>
              <a:ext uri="{FF2B5EF4-FFF2-40B4-BE49-F238E27FC236}">
                <a16:creationId xmlns:a16="http://schemas.microsoft.com/office/drawing/2014/main" id="{BA85115B-8CD4-0F48-A0B6-6ED5F9A2B439}"/>
              </a:ext>
            </a:extLst>
          </p:cNvPr>
          <p:cNvPicPr>
            <a:picLocks noChangeAspect="1" noChangeArrowheads="1"/>
          </p:cNvPicPr>
          <p:nvPr/>
        </p:nvPicPr>
        <p:blipFill>
          <a:blip r:embed="rId7" cstate="print"/>
          <a:srcRect/>
          <a:stretch>
            <a:fillRect/>
          </a:stretch>
        </p:blipFill>
        <p:spPr bwMode="auto">
          <a:xfrm>
            <a:off x="1578936" y="2990566"/>
            <a:ext cx="4736287" cy="3124200"/>
          </a:xfrm>
          <a:prstGeom prst="rect">
            <a:avLst/>
          </a:prstGeom>
          <a:noFill/>
        </p:spPr>
      </p:pic>
      <p:pic>
        <p:nvPicPr>
          <p:cNvPr id="26" name="Picture 6" descr="Both parts of the figure show a schematic of a double slit experiment. Two waves, each of which is emitted from a different slit, propagate from the slits to the screen. In the first schematic, when the waves meet on the screen, one of the waves is at a maximum whereas the other is at a minimum. This schematic is labeled dark (destructive interference). In the second schematic, when the waves meet on the screen, both waves are at a minimum.. This schematic is labeled bright (constructive interference).">
            <a:extLst>
              <a:ext uri="{FF2B5EF4-FFF2-40B4-BE49-F238E27FC236}">
                <a16:creationId xmlns:a16="http://schemas.microsoft.com/office/drawing/2014/main" id="{560D8422-615B-434C-97B4-35F72D8E69C4}"/>
              </a:ext>
            </a:extLst>
          </p:cNvPr>
          <p:cNvPicPr>
            <a:picLocks noChangeAspect="1" noChangeArrowheads="1"/>
          </p:cNvPicPr>
          <p:nvPr/>
        </p:nvPicPr>
        <p:blipFill>
          <a:blip r:embed="rId8" cstate="print"/>
          <a:srcRect/>
          <a:stretch>
            <a:fillRect/>
          </a:stretch>
        </p:blipFill>
        <p:spPr bwMode="auto">
          <a:xfrm>
            <a:off x="3106789" y="5422270"/>
            <a:ext cx="2133600" cy="1306983"/>
          </a:xfrm>
          <a:prstGeom prst="rect">
            <a:avLst/>
          </a:prstGeom>
          <a:noFill/>
        </p:spPr>
      </p:pic>
      <p:sp>
        <p:nvSpPr>
          <p:cNvPr id="9" name="TextBox 8">
            <a:extLst>
              <a:ext uri="{FF2B5EF4-FFF2-40B4-BE49-F238E27FC236}">
                <a16:creationId xmlns:a16="http://schemas.microsoft.com/office/drawing/2014/main" id="{DAA2F741-ED99-6645-9D02-79F96D160342}"/>
              </a:ext>
            </a:extLst>
          </p:cNvPr>
          <p:cNvSpPr txBox="1"/>
          <p:nvPr/>
        </p:nvSpPr>
        <p:spPr>
          <a:xfrm>
            <a:off x="524729" y="5510069"/>
            <a:ext cx="1980029" cy="369332"/>
          </a:xfrm>
          <a:prstGeom prst="rect">
            <a:avLst/>
          </a:prstGeom>
          <a:noFill/>
        </p:spPr>
        <p:txBody>
          <a:bodyPr wrap="none" rtlCol="0">
            <a:spAutoFit/>
          </a:bodyPr>
          <a:lstStyle/>
          <a:p>
            <a:r>
              <a:rPr lang="en-US" dirty="0">
                <a:solidFill>
                  <a:srgbClr val="FF0000"/>
                </a:solidFill>
              </a:rPr>
              <a:t>INTERFERENCE</a:t>
            </a:r>
          </a:p>
        </p:txBody>
      </p:sp>
      <p:sp>
        <p:nvSpPr>
          <p:cNvPr id="34" name="TextBox 33">
            <a:extLst>
              <a:ext uri="{FF2B5EF4-FFF2-40B4-BE49-F238E27FC236}">
                <a16:creationId xmlns:a16="http://schemas.microsoft.com/office/drawing/2014/main" id="{3E44F026-439F-5649-BBC3-3F24A07CF1D4}"/>
              </a:ext>
            </a:extLst>
          </p:cNvPr>
          <p:cNvSpPr txBox="1"/>
          <p:nvPr/>
        </p:nvSpPr>
        <p:spPr>
          <a:xfrm>
            <a:off x="10379065" y="3650809"/>
            <a:ext cx="1736373" cy="369332"/>
          </a:xfrm>
          <a:prstGeom prst="rect">
            <a:avLst/>
          </a:prstGeom>
          <a:noFill/>
        </p:spPr>
        <p:txBody>
          <a:bodyPr wrap="none" rtlCol="0">
            <a:spAutoFit/>
          </a:bodyPr>
          <a:lstStyle/>
          <a:p>
            <a:r>
              <a:rPr lang="en-US" dirty="0">
                <a:solidFill>
                  <a:srgbClr val="FF0000"/>
                </a:solidFill>
              </a:rPr>
              <a:t>DIFFRACTION</a:t>
            </a:r>
          </a:p>
        </p:txBody>
      </p:sp>
    </p:spTree>
    <p:extLst>
      <p:ext uri="{BB962C8B-B14F-4D97-AF65-F5344CB8AC3E}">
        <p14:creationId xmlns:p14="http://schemas.microsoft.com/office/powerpoint/2010/main" val="391516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38FF85-72E2-0F4E-82AC-BCB593B962A6}"/>
              </a:ext>
            </a:extLst>
          </p:cNvPr>
          <p:cNvSpPr/>
          <p:nvPr/>
        </p:nvSpPr>
        <p:spPr>
          <a:xfrm>
            <a:off x="747258" y="1073659"/>
            <a:ext cx="11328725" cy="4247317"/>
          </a:xfrm>
          <a:prstGeom prst="rect">
            <a:avLst/>
          </a:prstGeom>
        </p:spPr>
        <p:txBody>
          <a:bodyPr wrap="square">
            <a:spAutoFit/>
          </a:bodyPr>
          <a:lstStyle/>
          <a:p>
            <a:r>
              <a:rPr lang="en-US" dirty="0"/>
              <a:t>A very important aspect embedded in those equation is the possibility to study the </a:t>
            </a:r>
            <a:r>
              <a:rPr lang="en-US" b="1" dirty="0"/>
              <a:t>Coherence, </a:t>
            </a:r>
            <a:r>
              <a:rPr lang="en-US" dirty="0"/>
              <a:t>that describes the correlation between </a:t>
            </a:r>
            <a:r>
              <a:rPr lang="en-US" u="sng" dirty="0"/>
              <a:t>waves</a:t>
            </a:r>
            <a:r>
              <a:rPr lang="en-US" dirty="0"/>
              <a:t> at different points:</a:t>
            </a:r>
          </a:p>
          <a:p>
            <a:endParaRPr lang="en-US" dirty="0"/>
          </a:p>
          <a:p>
            <a:pPr marL="285750" indent="-285750">
              <a:buFontTx/>
              <a:buChar char="-"/>
            </a:pPr>
            <a:r>
              <a:rPr lang="en-US" b="1" dirty="0"/>
              <a:t>Temporal </a:t>
            </a:r>
            <a:r>
              <a:rPr lang="en-US" dirty="0"/>
              <a:t>coherence describes the correlation or predictable relationship between waves observed at different moments in time.</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r>
              <a:rPr lang="en-US" b="1" dirty="0"/>
              <a:t>Spatial</a:t>
            </a:r>
            <a:r>
              <a:rPr lang="en-US" dirty="0"/>
              <a:t> coherence describes the correlation between waves at different points in space. </a:t>
            </a:r>
          </a:p>
          <a:p>
            <a:pPr marL="285750" indent="-285750">
              <a:buFontTx/>
              <a:buChar char="-"/>
            </a:pPr>
            <a:endParaRPr lang="en-US" dirty="0"/>
          </a:p>
        </p:txBody>
      </p:sp>
      <p:pic>
        <p:nvPicPr>
          <p:cNvPr id="16" name="Picture 3">
            <a:extLst>
              <a:ext uri="{FF2B5EF4-FFF2-40B4-BE49-F238E27FC236}">
                <a16:creationId xmlns:a16="http://schemas.microsoft.com/office/drawing/2014/main" id="{D7B62DF3-654F-E943-9053-D2998DEF9710}"/>
              </a:ext>
            </a:extLst>
          </p:cNvPr>
          <p:cNvPicPr>
            <a:picLocks noChangeAspect="1" noChangeArrowheads="1"/>
          </p:cNvPicPr>
          <p:nvPr/>
        </p:nvPicPr>
        <p:blipFill rotWithShape="1">
          <a:blip r:embed="rId3" cstate="print"/>
          <a:srcRect l="-3260" t="-1702" r="3260" b="4129"/>
          <a:stretch/>
        </p:blipFill>
        <p:spPr bwMode="auto">
          <a:xfrm>
            <a:off x="4593196" y="2224019"/>
            <a:ext cx="2743200" cy="2437282"/>
          </a:xfrm>
          <a:prstGeom prst="rect">
            <a:avLst/>
          </a:prstGeom>
          <a:noFill/>
          <a:ln w="9525">
            <a:noFill/>
            <a:miter lim="800000"/>
            <a:headEnd/>
            <a:tailEnd/>
          </a:ln>
        </p:spPr>
      </p:pic>
      <p:sp>
        <p:nvSpPr>
          <p:cNvPr id="2" name="Title 1"/>
          <p:cNvSpPr>
            <a:spLocks noGrp="1"/>
          </p:cNvSpPr>
          <p:nvPr>
            <p:ph type="title"/>
          </p:nvPr>
        </p:nvSpPr>
        <p:spPr>
          <a:xfrm>
            <a:off x="951570" y="280444"/>
            <a:ext cx="11163868" cy="601662"/>
          </a:xfrm>
        </p:spPr>
        <p:txBody>
          <a:bodyPr/>
          <a:lstStyle/>
          <a:p>
            <a:r>
              <a:rPr lang="en-US" sz="2800" dirty="0"/>
              <a:t>Wavefront Propagation Optical simulations: Wave Optics</a:t>
            </a:r>
          </a:p>
        </p:txBody>
      </p:sp>
      <p:sp>
        <p:nvSpPr>
          <p:cNvPr id="7" name="Slide Number Placeholder 1"/>
          <p:cNvSpPr>
            <a:spLocks noGrp="1"/>
          </p:cNvSpPr>
          <p:nvPr>
            <p:ph type="sldNum" sz="quarter" idx="12"/>
          </p:nvPr>
        </p:nvSpPr>
        <p:spPr>
          <a:xfrm>
            <a:off x="10086975" y="6547059"/>
            <a:ext cx="457200" cy="182880"/>
          </a:xfrm>
        </p:spPr>
        <p:txBody>
          <a:bodyPr/>
          <a:lstStyle/>
          <a:p>
            <a:fld id="{AEFAAC5A-9C4F-4278-920D-DF2BAB595749}" type="slidenum">
              <a:rPr lang="en-US" smtClean="0">
                <a:solidFill>
                  <a:srgbClr val="FFFFFF">
                    <a:lumMod val="50000"/>
                  </a:srgbClr>
                </a:solidFill>
                <a:latin typeface="Arial"/>
              </a:rPr>
              <a:pPr/>
              <a:t>6</a:t>
            </a:fld>
            <a:endParaRPr lang="en-US" dirty="0">
              <a:solidFill>
                <a:srgbClr val="FFFFFF">
                  <a:lumMod val="50000"/>
                </a:srgbClr>
              </a:solidFill>
              <a:latin typeface="Arial"/>
            </a:endParaRPr>
          </a:p>
        </p:txBody>
      </p:sp>
      <p:sp>
        <p:nvSpPr>
          <p:cNvPr id="18" name="Footer Placeholder 4">
            <a:extLst>
              <a:ext uri="{FF2B5EF4-FFF2-40B4-BE49-F238E27FC236}">
                <a16:creationId xmlns:a16="http://schemas.microsoft.com/office/drawing/2014/main" id="{5C620FBC-EC73-8E4E-A7A9-79EB46FC169F}"/>
              </a:ext>
            </a:extLst>
          </p:cNvPr>
          <p:cNvSpPr>
            <a:spLocks noGrp="1"/>
          </p:cNvSpPr>
          <p:nvPr>
            <p:ph type="ftr" sz="quarter" idx="3"/>
          </p:nvPr>
        </p:nvSpPr>
        <p:spPr>
          <a:xfrm>
            <a:off x="2610196" y="6506039"/>
            <a:ext cx="7602850" cy="238354"/>
          </a:xfrm>
        </p:spPr>
        <p:txBody>
          <a:bodyPr/>
          <a:lstStyle/>
          <a:p>
            <a:r>
              <a:rPr lang="en-US" dirty="0">
                <a:solidFill>
                  <a:srgbClr val="000000"/>
                </a:solidFill>
              </a:rPr>
              <a:t>Illinois Institute of Technology – November 5</a:t>
            </a:r>
            <a:r>
              <a:rPr lang="en-US" baseline="30000" dirty="0">
                <a:solidFill>
                  <a:srgbClr val="000000"/>
                </a:solidFill>
              </a:rPr>
              <a:t>th</a:t>
            </a:r>
            <a:r>
              <a:rPr lang="en-US" dirty="0">
                <a:solidFill>
                  <a:srgbClr val="000000"/>
                </a:solidFill>
              </a:rPr>
              <a:t>, 2020</a:t>
            </a:r>
          </a:p>
        </p:txBody>
      </p:sp>
      <p:pic>
        <p:nvPicPr>
          <p:cNvPr id="17" name="Picture 5">
            <a:extLst>
              <a:ext uri="{FF2B5EF4-FFF2-40B4-BE49-F238E27FC236}">
                <a16:creationId xmlns:a16="http://schemas.microsoft.com/office/drawing/2014/main" id="{46C8814C-23F2-194A-B183-F4104482E01E}"/>
              </a:ext>
            </a:extLst>
          </p:cNvPr>
          <p:cNvPicPr>
            <a:picLocks noChangeAspect="1" noChangeArrowheads="1"/>
          </p:cNvPicPr>
          <p:nvPr/>
        </p:nvPicPr>
        <p:blipFill>
          <a:blip r:embed="rId4" cstate="print"/>
          <a:srcRect/>
          <a:stretch>
            <a:fillRect/>
          </a:stretch>
        </p:blipFill>
        <p:spPr bwMode="auto">
          <a:xfrm>
            <a:off x="4452532" y="4915593"/>
            <a:ext cx="3503777" cy="18288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9C7E15E-20FE-FC43-8678-9A65DEEB7681}"/>
                  </a:ext>
                </a:extLst>
              </p:cNvPr>
              <p:cNvSpPr/>
              <p:nvPr/>
            </p:nvSpPr>
            <p:spPr>
              <a:xfrm>
                <a:off x="9502328" y="3245395"/>
                <a:ext cx="1169294" cy="6481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𝜆</m:t>
                              </m:r>
                            </m:e>
                            <m:sup>
                              <m:r>
                                <a:rPr lang="en-US" i="1">
                                  <a:latin typeface="Cambria Math" panose="02040503050406030204" pitchFamily="18" charset="0"/>
                                </a:rPr>
                                <m:t>2</m:t>
                              </m:r>
                            </m:sup>
                          </m:sSup>
                        </m:num>
                        <m:den>
                          <m:r>
                            <a:rPr lang="en-US" i="1">
                              <a:latin typeface="Cambria Math" panose="02040503050406030204" pitchFamily="18" charset="0"/>
                            </a:rPr>
                            <m:t>2</m:t>
                          </m:r>
                          <m:r>
                            <m:rPr>
                              <m:sty m:val="p"/>
                            </m:rPr>
                            <a:rPr lang="el-GR" i="1">
                              <a:latin typeface="Cambria Math" panose="02040503050406030204" pitchFamily="18" charset="0"/>
                              <a:ea typeface="Cambria Math" panose="02040503050406030204" pitchFamily="18" charset="0"/>
                            </a:rPr>
                            <m:t>Δ</m:t>
                          </m:r>
                          <m:r>
                            <a:rPr lang="el-GR" i="1">
                              <a:latin typeface="Cambria Math" panose="02040503050406030204" pitchFamily="18" charset="0"/>
                              <a:ea typeface="Cambria Math" panose="02040503050406030204" pitchFamily="18" charset="0"/>
                            </a:rPr>
                            <m:t>𝜆</m:t>
                          </m:r>
                        </m:den>
                      </m:f>
                    </m:oMath>
                  </m:oMathPara>
                </a14:m>
                <a:endParaRPr lang="en-US" dirty="0"/>
              </a:p>
            </p:txBody>
          </p:sp>
        </mc:Choice>
        <mc:Fallback xmlns="">
          <p:sp>
            <p:nvSpPr>
              <p:cNvPr id="10" name="Rectangle 9">
                <a:extLst>
                  <a:ext uri="{FF2B5EF4-FFF2-40B4-BE49-F238E27FC236}">
                    <a16:creationId xmlns:a16="http://schemas.microsoft.com/office/drawing/2014/main" id="{89C7E15E-20FE-FC43-8678-9A65DEEB7681}"/>
                  </a:ext>
                </a:extLst>
              </p:cNvPr>
              <p:cNvSpPr>
                <a:spLocks noRot="1" noChangeAspect="1" noMove="1" noResize="1" noEditPoints="1" noAdjustHandles="1" noChangeArrowheads="1" noChangeShapeType="1" noTextEdit="1"/>
              </p:cNvSpPr>
              <p:nvPr/>
            </p:nvSpPr>
            <p:spPr>
              <a:xfrm>
                <a:off x="9502328" y="3245395"/>
                <a:ext cx="1169294" cy="648191"/>
              </a:xfrm>
              <a:prstGeom prst="rect">
                <a:avLst/>
              </a:prstGeom>
              <a:blipFill>
                <a:blip r:embed="rId5"/>
                <a:stretch>
                  <a:fillRect b="-576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DC2C604D-2F03-F34E-B3E1-05D5B2E0CCA3}"/>
              </a:ext>
            </a:extLst>
          </p:cNvPr>
          <p:cNvSpPr txBox="1"/>
          <p:nvPr/>
        </p:nvSpPr>
        <p:spPr>
          <a:xfrm>
            <a:off x="8053236" y="2864632"/>
            <a:ext cx="3852401" cy="369332"/>
          </a:xfrm>
          <a:prstGeom prst="rect">
            <a:avLst/>
          </a:prstGeom>
          <a:noFill/>
        </p:spPr>
        <p:txBody>
          <a:bodyPr wrap="none" rtlCol="0">
            <a:spAutoFit/>
          </a:bodyPr>
          <a:lstStyle/>
          <a:p>
            <a:r>
              <a:rPr lang="en-US" dirty="0"/>
              <a:t>Two waves are in opposite phase at</a:t>
            </a:r>
          </a:p>
        </p:txBody>
      </p:sp>
      <p:sp>
        <p:nvSpPr>
          <p:cNvPr id="21" name="TextBox 20">
            <a:extLst>
              <a:ext uri="{FF2B5EF4-FFF2-40B4-BE49-F238E27FC236}">
                <a16:creationId xmlns:a16="http://schemas.microsoft.com/office/drawing/2014/main" id="{6D21E3C8-6CAD-AB4A-8F76-369149388E60}"/>
              </a:ext>
            </a:extLst>
          </p:cNvPr>
          <p:cNvSpPr txBox="1"/>
          <p:nvPr/>
        </p:nvSpPr>
        <p:spPr>
          <a:xfrm>
            <a:off x="8160774" y="5183590"/>
            <a:ext cx="3852401" cy="369332"/>
          </a:xfrm>
          <a:prstGeom prst="rect">
            <a:avLst/>
          </a:prstGeom>
          <a:noFill/>
        </p:spPr>
        <p:txBody>
          <a:bodyPr wrap="none" rtlCol="0">
            <a:spAutoFit/>
          </a:bodyPr>
          <a:lstStyle/>
          <a:p>
            <a:r>
              <a:rPr lang="en-US" dirty="0"/>
              <a:t>Two waves are in opposite phase at</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55E6862F-EB48-A04B-A894-BECFDB25DAF6}"/>
                  </a:ext>
                </a:extLst>
              </p:cNvPr>
              <p:cNvSpPr/>
              <p:nvPr/>
            </p:nvSpPr>
            <p:spPr>
              <a:xfrm>
                <a:off x="9431499" y="5595017"/>
                <a:ext cx="1095876" cy="616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𝑇</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𝑅</m:t>
                          </m:r>
                        </m:num>
                        <m:den>
                          <m:r>
                            <a:rPr lang="en-US" i="1">
                              <a:latin typeface="Cambria Math" panose="02040503050406030204" pitchFamily="18" charset="0"/>
                            </a:rPr>
                            <m:t>2</m:t>
                          </m:r>
                          <m:r>
                            <a:rPr lang="en-US" b="0" i="1" smtClean="0">
                              <a:latin typeface="Cambria Math" panose="02040503050406030204" pitchFamily="18" charset="0"/>
                            </a:rPr>
                            <m:t>𝐷</m:t>
                          </m:r>
                        </m:den>
                      </m:f>
                    </m:oMath>
                  </m:oMathPara>
                </a14:m>
                <a:endParaRPr lang="en-US" dirty="0"/>
              </a:p>
            </p:txBody>
          </p:sp>
        </mc:Choice>
        <mc:Fallback xmlns="">
          <p:sp>
            <p:nvSpPr>
              <p:cNvPr id="24" name="Rectangle 23">
                <a:extLst>
                  <a:ext uri="{FF2B5EF4-FFF2-40B4-BE49-F238E27FC236}">
                    <a16:creationId xmlns:a16="http://schemas.microsoft.com/office/drawing/2014/main" id="{55E6862F-EB48-A04B-A894-BECFDB25DAF6}"/>
                  </a:ext>
                </a:extLst>
              </p:cNvPr>
              <p:cNvSpPr>
                <a:spLocks noRot="1" noChangeAspect="1" noMove="1" noResize="1" noEditPoints="1" noAdjustHandles="1" noChangeArrowheads="1" noChangeShapeType="1" noTextEdit="1"/>
              </p:cNvSpPr>
              <p:nvPr/>
            </p:nvSpPr>
            <p:spPr>
              <a:xfrm>
                <a:off x="9431499" y="5595017"/>
                <a:ext cx="1095876" cy="616515"/>
              </a:xfrm>
              <a:prstGeom prst="rect">
                <a:avLst/>
              </a:prstGeom>
              <a:blipFill>
                <a:blip r:embed="rId6"/>
                <a:stretch>
                  <a:fillRect b="-4000"/>
                </a:stretch>
              </a:blipFill>
            </p:spPr>
            <p:txBody>
              <a:bodyPr/>
              <a:lstStyle/>
              <a:p>
                <a:r>
                  <a:rPr lang="en-US">
                    <a:noFill/>
                  </a:rPr>
                  <a:t> </a:t>
                </a:r>
              </a:p>
            </p:txBody>
          </p:sp>
        </mc:Fallback>
      </mc:AlternateContent>
    </p:spTree>
    <p:extLst>
      <p:ext uri="{BB962C8B-B14F-4D97-AF65-F5344CB8AC3E}">
        <p14:creationId xmlns:p14="http://schemas.microsoft.com/office/powerpoint/2010/main" val="3666928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570" y="280444"/>
            <a:ext cx="11163868" cy="601662"/>
          </a:xfrm>
        </p:spPr>
        <p:txBody>
          <a:bodyPr/>
          <a:lstStyle/>
          <a:p>
            <a:r>
              <a:rPr lang="en-US" sz="2800" dirty="0"/>
              <a:t>Optical simulations: </a:t>
            </a:r>
            <a:r>
              <a:rPr lang="en-US" sz="2800" dirty="0" err="1"/>
              <a:t>Syncrotron</a:t>
            </a:r>
            <a:r>
              <a:rPr lang="en-US" sz="2800" dirty="0"/>
              <a:t> Radiation Workshop (SRW)</a:t>
            </a:r>
          </a:p>
        </p:txBody>
      </p:sp>
      <p:sp>
        <p:nvSpPr>
          <p:cNvPr id="7" name="Slide Number Placeholder 1"/>
          <p:cNvSpPr>
            <a:spLocks noGrp="1"/>
          </p:cNvSpPr>
          <p:nvPr>
            <p:ph type="sldNum" sz="quarter" idx="12"/>
          </p:nvPr>
        </p:nvSpPr>
        <p:spPr>
          <a:xfrm>
            <a:off x="10086975" y="6547059"/>
            <a:ext cx="457200" cy="182880"/>
          </a:xfrm>
        </p:spPr>
        <p:txBody>
          <a:bodyPr/>
          <a:lstStyle/>
          <a:p>
            <a:fld id="{AEFAAC5A-9C4F-4278-920D-DF2BAB595749}" type="slidenum">
              <a:rPr lang="en-US" smtClean="0">
                <a:solidFill>
                  <a:srgbClr val="FFFFFF">
                    <a:lumMod val="50000"/>
                  </a:srgbClr>
                </a:solidFill>
                <a:latin typeface="Arial"/>
              </a:rPr>
              <a:pPr/>
              <a:t>7</a:t>
            </a:fld>
            <a:endParaRPr lang="en-US" dirty="0">
              <a:solidFill>
                <a:srgbClr val="FFFFFF">
                  <a:lumMod val="50000"/>
                </a:srgbClr>
              </a:solidFill>
              <a:latin typeface="Arial"/>
            </a:endParaRPr>
          </a:p>
        </p:txBody>
      </p:sp>
      <p:sp>
        <p:nvSpPr>
          <p:cNvPr id="18" name="Footer Placeholder 4">
            <a:extLst>
              <a:ext uri="{FF2B5EF4-FFF2-40B4-BE49-F238E27FC236}">
                <a16:creationId xmlns:a16="http://schemas.microsoft.com/office/drawing/2014/main" id="{5C620FBC-EC73-8E4E-A7A9-79EB46FC169F}"/>
              </a:ext>
            </a:extLst>
          </p:cNvPr>
          <p:cNvSpPr>
            <a:spLocks noGrp="1"/>
          </p:cNvSpPr>
          <p:nvPr>
            <p:ph type="ftr" sz="quarter" idx="3"/>
          </p:nvPr>
        </p:nvSpPr>
        <p:spPr>
          <a:xfrm>
            <a:off x="2610196" y="6506039"/>
            <a:ext cx="7602850" cy="238354"/>
          </a:xfrm>
        </p:spPr>
        <p:txBody>
          <a:bodyPr/>
          <a:lstStyle/>
          <a:p>
            <a:r>
              <a:rPr lang="en-US" dirty="0">
                <a:solidFill>
                  <a:srgbClr val="000000"/>
                </a:solidFill>
              </a:rPr>
              <a:t>Illinois Institute of Technology – November 5</a:t>
            </a:r>
            <a:r>
              <a:rPr lang="en-US" baseline="30000" dirty="0">
                <a:solidFill>
                  <a:srgbClr val="000000"/>
                </a:solidFill>
              </a:rPr>
              <a:t>th</a:t>
            </a:r>
            <a:r>
              <a:rPr lang="en-US" dirty="0">
                <a:solidFill>
                  <a:srgbClr val="000000"/>
                </a:solidFill>
              </a:rPr>
              <a:t>, 2020</a:t>
            </a:r>
          </a:p>
        </p:txBody>
      </p:sp>
      <p:pic>
        <p:nvPicPr>
          <p:cNvPr id="8" name="Picture 7">
            <a:extLst>
              <a:ext uri="{FF2B5EF4-FFF2-40B4-BE49-F238E27FC236}">
                <a16:creationId xmlns:a16="http://schemas.microsoft.com/office/drawing/2014/main" id="{D679BAD7-F36A-3E4C-9928-C3DE29B51F2E}"/>
              </a:ext>
            </a:extLst>
          </p:cNvPr>
          <p:cNvPicPr>
            <a:picLocks noChangeAspect="1"/>
          </p:cNvPicPr>
          <p:nvPr/>
        </p:nvPicPr>
        <p:blipFill>
          <a:blip r:embed="rId3"/>
          <a:stretch>
            <a:fillRect/>
          </a:stretch>
        </p:blipFill>
        <p:spPr>
          <a:xfrm>
            <a:off x="5325866" y="882106"/>
            <a:ext cx="6789571" cy="4569125"/>
          </a:xfrm>
          <a:prstGeom prst="rect">
            <a:avLst/>
          </a:prstGeom>
        </p:spPr>
      </p:pic>
      <p:sp>
        <p:nvSpPr>
          <p:cNvPr id="5" name="Rectangle 4">
            <a:extLst>
              <a:ext uri="{FF2B5EF4-FFF2-40B4-BE49-F238E27FC236}">
                <a16:creationId xmlns:a16="http://schemas.microsoft.com/office/drawing/2014/main" id="{38D463C1-5867-3648-8186-5B2F87F5A0D6}"/>
              </a:ext>
            </a:extLst>
          </p:cNvPr>
          <p:cNvSpPr/>
          <p:nvPr/>
        </p:nvSpPr>
        <p:spPr>
          <a:xfrm>
            <a:off x="1823945" y="6218813"/>
            <a:ext cx="2557175" cy="369332"/>
          </a:xfrm>
          <a:prstGeom prst="rect">
            <a:avLst/>
          </a:prstGeom>
        </p:spPr>
        <p:txBody>
          <a:bodyPr wrap="none">
            <a:spAutoFit/>
          </a:bodyPr>
          <a:lstStyle/>
          <a:p>
            <a:r>
              <a:rPr lang="en-US" dirty="0"/>
              <a:t>https://</a:t>
            </a:r>
            <a:r>
              <a:rPr lang="en-US" dirty="0" err="1"/>
              <a:t>www.sirepo.com</a:t>
            </a:r>
            <a:endParaRPr lang="en-US" dirty="0"/>
          </a:p>
        </p:txBody>
      </p:sp>
      <p:sp>
        <p:nvSpPr>
          <p:cNvPr id="6" name="Rectangle 5">
            <a:extLst>
              <a:ext uri="{FF2B5EF4-FFF2-40B4-BE49-F238E27FC236}">
                <a16:creationId xmlns:a16="http://schemas.microsoft.com/office/drawing/2014/main" id="{25A5B74B-31D3-204F-8309-7DB0ED8E70E8}"/>
              </a:ext>
            </a:extLst>
          </p:cNvPr>
          <p:cNvSpPr/>
          <p:nvPr/>
        </p:nvSpPr>
        <p:spPr>
          <a:xfrm>
            <a:off x="1823945" y="5914062"/>
            <a:ext cx="3501921" cy="369332"/>
          </a:xfrm>
          <a:prstGeom prst="rect">
            <a:avLst/>
          </a:prstGeom>
        </p:spPr>
        <p:txBody>
          <a:bodyPr wrap="none">
            <a:spAutoFit/>
          </a:bodyPr>
          <a:lstStyle/>
          <a:p>
            <a:r>
              <a:rPr lang="en-US" dirty="0"/>
              <a:t>https://</a:t>
            </a:r>
            <a:r>
              <a:rPr lang="en-US" dirty="0" err="1"/>
              <a:t>github.com</a:t>
            </a:r>
            <a:r>
              <a:rPr lang="en-US" dirty="0"/>
              <a:t>/</a:t>
            </a:r>
            <a:r>
              <a:rPr lang="en-US" dirty="0" err="1"/>
              <a:t>ochubar</a:t>
            </a:r>
            <a:r>
              <a:rPr lang="en-US" dirty="0"/>
              <a:t>/SRW</a:t>
            </a:r>
          </a:p>
        </p:txBody>
      </p:sp>
      <p:pic>
        <p:nvPicPr>
          <p:cNvPr id="4" name="Picture 3">
            <a:extLst>
              <a:ext uri="{FF2B5EF4-FFF2-40B4-BE49-F238E27FC236}">
                <a16:creationId xmlns:a16="http://schemas.microsoft.com/office/drawing/2014/main" id="{A9D86F24-0F66-FC45-ABC5-213C79BBC661}"/>
              </a:ext>
            </a:extLst>
          </p:cNvPr>
          <p:cNvPicPr>
            <a:picLocks noChangeAspect="1"/>
          </p:cNvPicPr>
          <p:nvPr/>
        </p:nvPicPr>
        <p:blipFill>
          <a:blip r:embed="rId4"/>
          <a:stretch>
            <a:fillRect/>
          </a:stretch>
        </p:blipFill>
        <p:spPr>
          <a:xfrm>
            <a:off x="7546727" y="3987472"/>
            <a:ext cx="1802479" cy="1802479"/>
          </a:xfrm>
          <a:prstGeom prst="rect">
            <a:avLst/>
          </a:prstGeom>
        </p:spPr>
      </p:pic>
      <p:pic>
        <p:nvPicPr>
          <p:cNvPr id="10" name="Picture 9">
            <a:extLst>
              <a:ext uri="{FF2B5EF4-FFF2-40B4-BE49-F238E27FC236}">
                <a16:creationId xmlns:a16="http://schemas.microsoft.com/office/drawing/2014/main" id="{1F47D0B9-D4F9-6941-98DA-172FC7FF7DA6}"/>
              </a:ext>
            </a:extLst>
          </p:cNvPr>
          <p:cNvPicPr>
            <a:picLocks noChangeAspect="1"/>
          </p:cNvPicPr>
          <p:nvPr/>
        </p:nvPicPr>
        <p:blipFill>
          <a:blip r:embed="rId5"/>
          <a:stretch>
            <a:fillRect/>
          </a:stretch>
        </p:blipFill>
        <p:spPr>
          <a:xfrm>
            <a:off x="471296" y="1246213"/>
            <a:ext cx="5061741" cy="4667849"/>
          </a:xfrm>
          <a:prstGeom prst="rect">
            <a:avLst/>
          </a:prstGeom>
        </p:spPr>
      </p:pic>
      <p:pic>
        <p:nvPicPr>
          <p:cNvPr id="11" name="Picture 10">
            <a:extLst>
              <a:ext uri="{FF2B5EF4-FFF2-40B4-BE49-F238E27FC236}">
                <a16:creationId xmlns:a16="http://schemas.microsoft.com/office/drawing/2014/main" id="{9A9F1029-5207-B64F-B650-A3B230F5605F}"/>
              </a:ext>
            </a:extLst>
          </p:cNvPr>
          <p:cNvPicPr>
            <a:picLocks noChangeAspect="1"/>
          </p:cNvPicPr>
          <p:nvPr/>
        </p:nvPicPr>
        <p:blipFill>
          <a:blip r:embed="rId6"/>
          <a:stretch>
            <a:fillRect/>
          </a:stretch>
        </p:blipFill>
        <p:spPr>
          <a:xfrm>
            <a:off x="9709067" y="3987472"/>
            <a:ext cx="1802478" cy="1802478"/>
          </a:xfrm>
          <a:prstGeom prst="rect">
            <a:avLst/>
          </a:prstGeom>
        </p:spPr>
      </p:pic>
      <p:pic>
        <p:nvPicPr>
          <p:cNvPr id="12" name="Picture 11">
            <a:extLst>
              <a:ext uri="{FF2B5EF4-FFF2-40B4-BE49-F238E27FC236}">
                <a16:creationId xmlns:a16="http://schemas.microsoft.com/office/drawing/2014/main" id="{01EBA00A-E99B-2948-89A9-F5D012EEE78E}"/>
              </a:ext>
            </a:extLst>
          </p:cNvPr>
          <p:cNvPicPr>
            <a:picLocks noChangeAspect="1"/>
          </p:cNvPicPr>
          <p:nvPr/>
        </p:nvPicPr>
        <p:blipFill>
          <a:blip r:embed="rId7"/>
          <a:stretch>
            <a:fillRect/>
          </a:stretch>
        </p:blipFill>
        <p:spPr>
          <a:xfrm>
            <a:off x="9586022" y="3612083"/>
            <a:ext cx="1603170" cy="273794"/>
          </a:xfrm>
          <a:prstGeom prst="rect">
            <a:avLst/>
          </a:prstGeom>
        </p:spPr>
      </p:pic>
      <p:sp>
        <p:nvSpPr>
          <p:cNvPr id="13" name="TextBox 12">
            <a:extLst>
              <a:ext uri="{FF2B5EF4-FFF2-40B4-BE49-F238E27FC236}">
                <a16:creationId xmlns:a16="http://schemas.microsoft.com/office/drawing/2014/main" id="{9182C08F-B53C-544D-828B-36BB24042C15}"/>
              </a:ext>
            </a:extLst>
          </p:cNvPr>
          <p:cNvSpPr txBox="1"/>
          <p:nvPr/>
        </p:nvSpPr>
        <p:spPr>
          <a:xfrm>
            <a:off x="7701608" y="5789950"/>
            <a:ext cx="1492716" cy="369332"/>
          </a:xfrm>
          <a:prstGeom prst="rect">
            <a:avLst/>
          </a:prstGeom>
          <a:noFill/>
        </p:spPr>
        <p:txBody>
          <a:bodyPr wrap="none" rtlCol="0">
            <a:spAutoFit/>
          </a:bodyPr>
          <a:lstStyle/>
          <a:p>
            <a:r>
              <a:rPr lang="en-US" dirty="0"/>
              <a:t>Oleg </a:t>
            </a:r>
            <a:r>
              <a:rPr lang="en-US" dirty="0" err="1"/>
              <a:t>Chubar</a:t>
            </a:r>
            <a:endParaRPr lang="en-US" dirty="0"/>
          </a:p>
        </p:txBody>
      </p:sp>
      <p:sp>
        <p:nvSpPr>
          <p:cNvPr id="14" name="TextBox 13">
            <a:extLst>
              <a:ext uri="{FF2B5EF4-FFF2-40B4-BE49-F238E27FC236}">
                <a16:creationId xmlns:a16="http://schemas.microsoft.com/office/drawing/2014/main" id="{54096884-A952-D745-8576-B7573102E506}"/>
              </a:ext>
            </a:extLst>
          </p:cNvPr>
          <p:cNvSpPr txBox="1"/>
          <p:nvPr/>
        </p:nvSpPr>
        <p:spPr>
          <a:xfrm>
            <a:off x="9742589" y="5826620"/>
            <a:ext cx="1800493" cy="369332"/>
          </a:xfrm>
          <a:prstGeom prst="rect">
            <a:avLst/>
          </a:prstGeom>
          <a:noFill/>
        </p:spPr>
        <p:txBody>
          <a:bodyPr wrap="none" rtlCol="0">
            <a:spAutoFit/>
          </a:bodyPr>
          <a:lstStyle/>
          <a:p>
            <a:r>
              <a:rPr lang="en-US" dirty="0"/>
              <a:t>David </a:t>
            </a:r>
            <a:r>
              <a:rPr lang="en-US" dirty="0" err="1"/>
              <a:t>Bruhwiler</a:t>
            </a:r>
            <a:endParaRPr lang="en-US" dirty="0"/>
          </a:p>
        </p:txBody>
      </p:sp>
      <p:pic>
        <p:nvPicPr>
          <p:cNvPr id="15" name="Picture 14">
            <a:extLst>
              <a:ext uri="{FF2B5EF4-FFF2-40B4-BE49-F238E27FC236}">
                <a16:creationId xmlns:a16="http://schemas.microsoft.com/office/drawing/2014/main" id="{ED2AF83A-DE1F-C148-8FEE-291B381D7C60}"/>
              </a:ext>
            </a:extLst>
          </p:cNvPr>
          <p:cNvPicPr>
            <a:picLocks noChangeAspect="1"/>
          </p:cNvPicPr>
          <p:nvPr/>
        </p:nvPicPr>
        <p:blipFill>
          <a:blip r:embed="rId8"/>
          <a:stretch>
            <a:fillRect/>
          </a:stretch>
        </p:blipFill>
        <p:spPr>
          <a:xfrm>
            <a:off x="5570386" y="3979265"/>
            <a:ext cx="1879277" cy="1879277"/>
          </a:xfrm>
          <a:prstGeom prst="rect">
            <a:avLst/>
          </a:prstGeom>
        </p:spPr>
      </p:pic>
      <p:sp>
        <p:nvSpPr>
          <p:cNvPr id="16" name="TextBox 15">
            <a:extLst>
              <a:ext uri="{FF2B5EF4-FFF2-40B4-BE49-F238E27FC236}">
                <a16:creationId xmlns:a16="http://schemas.microsoft.com/office/drawing/2014/main" id="{89D855C0-1C9B-5C4C-8898-23C856D9B233}"/>
              </a:ext>
            </a:extLst>
          </p:cNvPr>
          <p:cNvSpPr txBox="1"/>
          <p:nvPr/>
        </p:nvSpPr>
        <p:spPr>
          <a:xfrm>
            <a:off x="5514846" y="5819640"/>
            <a:ext cx="1903085" cy="646331"/>
          </a:xfrm>
          <a:prstGeom prst="rect">
            <a:avLst/>
          </a:prstGeom>
          <a:noFill/>
        </p:spPr>
        <p:txBody>
          <a:bodyPr wrap="none" rtlCol="0">
            <a:spAutoFit/>
          </a:bodyPr>
          <a:lstStyle/>
          <a:p>
            <a:pPr algn="ctr"/>
            <a:r>
              <a:rPr lang="en-US" dirty="0"/>
              <a:t>Pascal </a:t>
            </a:r>
            <a:r>
              <a:rPr lang="en-US" dirty="0" err="1"/>
              <a:t>Elleaume</a:t>
            </a:r>
            <a:endParaRPr lang="en-US" dirty="0"/>
          </a:p>
          <a:p>
            <a:pPr algn="ctr"/>
            <a:r>
              <a:rPr lang="en-US" dirty="0"/>
              <a:t>(✝︎2011)</a:t>
            </a:r>
          </a:p>
        </p:txBody>
      </p:sp>
    </p:spTree>
    <p:extLst>
      <p:ext uri="{BB962C8B-B14F-4D97-AF65-F5344CB8AC3E}">
        <p14:creationId xmlns:p14="http://schemas.microsoft.com/office/powerpoint/2010/main" val="229781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570" y="280444"/>
            <a:ext cx="11163868" cy="601662"/>
          </a:xfrm>
        </p:spPr>
        <p:txBody>
          <a:bodyPr/>
          <a:lstStyle/>
          <a:p>
            <a:r>
              <a:rPr lang="en-US" sz="2800" dirty="0"/>
              <a:t>Optical simulations: PHASE</a:t>
            </a:r>
          </a:p>
        </p:txBody>
      </p:sp>
      <p:sp>
        <p:nvSpPr>
          <p:cNvPr id="7" name="Slide Number Placeholder 1"/>
          <p:cNvSpPr>
            <a:spLocks noGrp="1"/>
          </p:cNvSpPr>
          <p:nvPr>
            <p:ph type="sldNum" sz="quarter" idx="12"/>
          </p:nvPr>
        </p:nvSpPr>
        <p:spPr>
          <a:xfrm>
            <a:off x="10086975" y="6547059"/>
            <a:ext cx="457200" cy="182880"/>
          </a:xfrm>
        </p:spPr>
        <p:txBody>
          <a:bodyPr/>
          <a:lstStyle/>
          <a:p>
            <a:fld id="{AEFAAC5A-9C4F-4278-920D-DF2BAB595749}" type="slidenum">
              <a:rPr lang="en-US" smtClean="0">
                <a:solidFill>
                  <a:srgbClr val="FFFFFF">
                    <a:lumMod val="50000"/>
                  </a:srgbClr>
                </a:solidFill>
                <a:latin typeface="Arial"/>
              </a:rPr>
              <a:pPr/>
              <a:t>8</a:t>
            </a:fld>
            <a:endParaRPr lang="en-US" dirty="0">
              <a:solidFill>
                <a:srgbClr val="FFFFFF">
                  <a:lumMod val="50000"/>
                </a:srgbClr>
              </a:solidFill>
              <a:latin typeface="Arial"/>
            </a:endParaRPr>
          </a:p>
        </p:txBody>
      </p:sp>
      <p:sp>
        <p:nvSpPr>
          <p:cNvPr id="18" name="Footer Placeholder 4">
            <a:extLst>
              <a:ext uri="{FF2B5EF4-FFF2-40B4-BE49-F238E27FC236}">
                <a16:creationId xmlns:a16="http://schemas.microsoft.com/office/drawing/2014/main" id="{5C620FBC-EC73-8E4E-A7A9-79EB46FC169F}"/>
              </a:ext>
            </a:extLst>
          </p:cNvPr>
          <p:cNvSpPr>
            <a:spLocks noGrp="1"/>
          </p:cNvSpPr>
          <p:nvPr>
            <p:ph type="ftr" sz="quarter" idx="3"/>
          </p:nvPr>
        </p:nvSpPr>
        <p:spPr>
          <a:xfrm>
            <a:off x="2610196" y="6506039"/>
            <a:ext cx="7602850" cy="238354"/>
          </a:xfrm>
        </p:spPr>
        <p:txBody>
          <a:bodyPr/>
          <a:lstStyle/>
          <a:p>
            <a:r>
              <a:rPr lang="en-US" dirty="0">
                <a:solidFill>
                  <a:srgbClr val="000000"/>
                </a:solidFill>
              </a:rPr>
              <a:t>Illinois Institute of Technology – November 5</a:t>
            </a:r>
            <a:r>
              <a:rPr lang="en-US" baseline="30000" dirty="0">
                <a:solidFill>
                  <a:srgbClr val="000000"/>
                </a:solidFill>
              </a:rPr>
              <a:t>th</a:t>
            </a:r>
            <a:r>
              <a:rPr lang="en-US" dirty="0">
                <a:solidFill>
                  <a:srgbClr val="000000"/>
                </a:solidFill>
              </a:rPr>
              <a:t>, 2020</a:t>
            </a:r>
          </a:p>
        </p:txBody>
      </p:sp>
      <p:pic>
        <p:nvPicPr>
          <p:cNvPr id="6" name="Picture 5">
            <a:extLst>
              <a:ext uri="{FF2B5EF4-FFF2-40B4-BE49-F238E27FC236}">
                <a16:creationId xmlns:a16="http://schemas.microsoft.com/office/drawing/2014/main" id="{BBA7D86F-AF37-0145-ADEA-46C3AB2A4D02}"/>
              </a:ext>
            </a:extLst>
          </p:cNvPr>
          <p:cNvPicPr>
            <a:picLocks noChangeAspect="1"/>
          </p:cNvPicPr>
          <p:nvPr/>
        </p:nvPicPr>
        <p:blipFill>
          <a:blip r:embed="rId3"/>
          <a:stretch>
            <a:fillRect/>
          </a:stretch>
        </p:blipFill>
        <p:spPr>
          <a:xfrm>
            <a:off x="4021348" y="889379"/>
            <a:ext cx="7699531" cy="5276883"/>
          </a:xfrm>
          <a:prstGeom prst="rect">
            <a:avLst/>
          </a:prstGeom>
        </p:spPr>
      </p:pic>
      <p:pic>
        <p:nvPicPr>
          <p:cNvPr id="10" name="Picture 9">
            <a:extLst>
              <a:ext uri="{FF2B5EF4-FFF2-40B4-BE49-F238E27FC236}">
                <a16:creationId xmlns:a16="http://schemas.microsoft.com/office/drawing/2014/main" id="{0607C553-7CA0-5144-B30B-855E2E471F7E}"/>
              </a:ext>
            </a:extLst>
          </p:cNvPr>
          <p:cNvPicPr>
            <a:picLocks noChangeAspect="1"/>
          </p:cNvPicPr>
          <p:nvPr/>
        </p:nvPicPr>
        <p:blipFill>
          <a:blip r:embed="rId4"/>
          <a:stretch>
            <a:fillRect/>
          </a:stretch>
        </p:blipFill>
        <p:spPr>
          <a:xfrm>
            <a:off x="471121" y="319791"/>
            <a:ext cx="3550227" cy="3903391"/>
          </a:xfrm>
          <a:prstGeom prst="rect">
            <a:avLst/>
          </a:prstGeom>
        </p:spPr>
      </p:pic>
      <p:pic>
        <p:nvPicPr>
          <p:cNvPr id="8" name="Picture 7">
            <a:extLst>
              <a:ext uri="{FF2B5EF4-FFF2-40B4-BE49-F238E27FC236}">
                <a16:creationId xmlns:a16="http://schemas.microsoft.com/office/drawing/2014/main" id="{D43086DC-F1AD-CE48-8F33-908712FF1640}"/>
              </a:ext>
            </a:extLst>
          </p:cNvPr>
          <p:cNvPicPr>
            <a:picLocks noChangeAspect="1"/>
          </p:cNvPicPr>
          <p:nvPr/>
        </p:nvPicPr>
        <p:blipFill>
          <a:blip r:embed="rId5"/>
          <a:stretch>
            <a:fillRect/>
          </a:stretch>
        </p:blipFill>
        <p:spPr>
          <a:xfrm>
            <a:off x="1843504" y="4024160"/>
            <a:ext cx="1799312" cy="1799312"/>
          </a:xfrm>
          <a:prstGeom prst="rect">
            <a:avLst/>
          </a:prstGeom>
        </p:spPr>
      </p:pic>
      <p:sp>
        <p:nvSpPr>
          <p:cNvPr id="9" name="Rectangle 8">
            <a:extLst>
              <a:ext uri="{FF2B5EF4-FFF2-40B4-BE49-F238E27FC236}">
                <a16:creationId xmlns:a16="http://schemas.microsoft.com/office/drawing/2014/main" id="{F466C4B3-4F1B-424F-A151-7FDDFA0408BA}"/>
              </a:ext>
            </a:extLst>
          </p:cNvPr>
          <p:cNvSpPr/>
          <p:nvPr/>
        </p:nvSpPr>
        <p:spPr>
          <a:xfrm>
            <a:off x="4118957" y="6218161"/>
            <a:ext cx="7996481" cy="276999"/>
          </a:xfrm>
          <a:prstGeom prst="rect">
            <a:avLst/>
          </a:prstGeom>
        </p:spPr>
        <p:txBody>
          <a:bodyPr wrap="square">
            <a:spAutoFit/>
          </a:bodyPr>
          <a:lstStyle/>
          <a:p>
            <a:r>
              <a:rPr lang="en-US" sz="1200" dirty="0"/>
              <a:t>https://</a:t>
            </a:r>
            <a:r>
              <a:rPr lang="en-US" sz="1200" dirty="0" err="1"/>
              <a:t>www.helmholtz-berlin.de</a:t>
            </a:r>
            <a:r>
              <a:rPr lang="en-US" sz="1200" dirty="0"/>
              <a:t>/</a:t>
            </a:r>
            <a:r>
              <a:rPr lang="en-US" sz="1200" dirty="0" err="1"/>
              <a:t>forschung</a:t>
            </a:r>
            <a:r>
              <a:rPr lang="en-US" sz="1200" dirty="0"/>
              <a:t>/</a:t>
            </a:r>
            <a:r>
              <a:rPr lang="en-US" sz="1200" dirty="0" err="1"/>
              <a:t>oe</a:t>
            </a:r>
            <a:r>
              <a:rPr lang="en-US" sz="1200" dirty="0"/>
              <a:t>/</a:t>
            </a:r>
            <a:r>
              <a:rPr lang="en-US" sz="1200" dirty="0" err="1"/>
              <a:t>fg</a:t>
            </a:r>
            <a:r>
              <a:rPr lang="en-US" sz="1200" dirty="0"/>
              <a:t>/</a:t>
            </a:r>
            <a:r>
              <a:rPr lang="en-US" sz="1200" dirty="0" err="1"/>
              <a:t>undulatoren</a:t>
            </a:r>
            <a:r>
              <a:rPr lang="en-US" sz="1200" dirty="0"/>
              <a:t>/</a:t>
            </a:r>
            <a:r>
              <a:rPr lang="en-US" sz="1200" dirty="0" err="1"/>
              <a:t>arbeitsgebiete</a:t>
            </a:r>
            <a:r>
              <a:rPr lang="en-US" sz="1200" dirty="0"/>
              <a:t>/</a:t>
            </a:r>
            <a:r>
              <a:rPr lang="en-US" sz="1200" dirty="0" err="1"/>
              <a:t>phase_en.html</a:t>
            </a:r>
            <a:endParaRPr lang="en-US" sz="1200" dirty="0"/>
          </a:p>
        </p:txBody>
      </p:sp>
      <p:sp>
        <p:nvSpPr>
          <p:cNvPr id="11" name="TextBox 10">
            <a:extLst>
              <a:ext uri="{FF2B5EF4-FFF2-40B4-BE49-F238E27FC236}">
                <a16:creationId xmlns:a16="http://schemas.microsoft.com/office/drawing/2014/main" id="{0A21CBF8-53B5-FC4D-99D9-CE56E04873FA}"/>
              </a:ext>
            </a:extLst>
          </p:cNvPr>
          <p:cNvSpPr txBox="1"/>
          <p:nvPr/>
        </p:nvSpPr>
        <p:spPr>
          <a:xfrm>
            <a:off x="1709949" y="5848829"/>
            <a:ext cx="1928733" cy="369332"/>
          </a:xfrm>
          <a:prstGeom prst="rect">
            <a:avLst/>
          </a:prstGeom>
          <a:noFill/>
        </p:spPr>
        <p:txBody>
          <a:bodyPr wrap="none" rtlCol="0">
            <a:spAutoFit/>
          </a:bodyPr>
          <a:lstStyle/>
          <a:p>
            <a:r>
              <a:rPr lang="en-US" dirty="0"/>
              <a:t>Johannes </a:t>
            </a:r>
            <a:r>
              <a:rPr lang="en-US" dirty="0" err="1"/>
              <a:t>Bahrdt</a:t>
            </a:r>
            <a:endParaRPr lang="en-US" dirty="0"/>
          </a:p>
        </p:txBody>
      </p:sp>
    </p:spTree>
    <p:extLst>
      <p:ext uri="{BB962C8B-B14F-4D97-AF65-F5344CB8AC3E}">
        <p14:creationId xmlns:p14="http://schemas.microsoft.com/office/powerpoint/2010/main" val="19338854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xfrm>
            <a:off x="10086975" y="6547059"/>
            <a:ext cx="457200" cy="182880"/>
          </a:xfrm>
        </p:spPr>
        <p:txBody>
          <a:bodyPr/>
          <a:lstStyle/>
          <a:p>
            <a:fld id="{AEFAAC5A-9C4F-4278-920D-DF2BAB595749}" type="slidenum">
              <a:rPr lang="en-US" smtClean="0">
                <a:latin typeface="Arial"/>
              </a:rPr>
              <a:pPr/>
              <a:t>9</a:t>
            </a:fld>
            <a:endParaRPr lang="en-US" dirty="0">
              <a:latin typeface="Arial"/>
            </a:endParaRPr>
          </a:p>
        </p:txBody>
      </p:sp>
      <p:sp>
        <p:nvSpPr>
          <p:cNvPr id="37" name="TextBox 36">
            <a:extLst>
              <a:ext uri="{FF2B5EF4-FFF2-40B4-BE49-F238E27FC236}">
                <a16:creationId xmlns:a16="http://schemas.microsoft.com/office/drawing/2014/main" id="{FB0605E4-0C59-B94B-9272-16178EC26BA7}"/>
              </a:ext>
            </a:extLst>
          </p:cNvPr>
          <p:cNvSpPr txBox="1"/>
          <p:nvPr/>
        </p:nvSpPr>
        <p:spPr>
          <a:xfrm>
            <a:off x="6832070" y="2762571"/>
            <a:ext cx="1338828" cy="369332"/>
          </a:xfrm>
          <a:prstGeom prst="rect">
            <a:avLst/>
          </a:prstGeom>
          <a:noFill/>
        </p:spPr>
        <p:txBody>
          <a:bodyPr wrap="none" rtlCol="0">
            <a:spAutoFit/>
          </a:bodyPr>
          <a:lstStyle/>
          <a:p>
            <a:r>
              <a:rPr lang="en-US" dirty="0">
                <a:solidFill>
                  <a:schemeClr val="bg1"/>
                </a:solidFill>
              </a:rPr>
              <a:t>Unpolished</a:t>
            </a:r>
          </a:p>
        </p:txBody>
      </p:sp>
      <p:sp>
        <p:nvSpPr>
          <p:cNvPr id="38" name="TextBox 37">
            <a:extLst>
              <a:ext uri="{FF2B5EF4-FFF2-40B4-BE49-F238E27FC236}">
                <a16:creationId xmlns:a16="http://schemas.microsoft.com/office/drawing/2014/main" id="{6A0CDA5B-7ECE-5C49-AABB-D8C8938AB31B}"/>
              </a:ext>
            </a:extLst>
          </p:cNvPr>
          <p:cNvSpPr txBox="1"/>
          <p:nvPr/>
        </p:nvSpPr>
        <p:spPr>
          <a:xfrm>
            <a:off x="6824970" y="4872039"/>
            <a:ext cx="1069524" cy="369332"/>
          </a:xfrm>
          <a:prstGeom prst="rect">
            <a:avLst/>
          </a:prstGeom>
          <a:noFill/>
        </p:spPr>
        <p:txBody>
          <a:bodyPr wrap="none" rtlCol="0">
            <a:spAutoFit/>
          </a:bodyPr>
          <a:lstStyle/>
          <a:p>
            <a:r>
              <a:rPr lang="en-US" dirty="0">
                <a:solidFill>
                  <a:schemeClr val="bg1"/>
                </a:solidFill>
              </a:rPr>
              <a:t>Polished</a:t>
            </a:r>
          </a:p>
        </p:txBody>
      </p:sp>
      <p:sp>
        <p:nvSpPr>
          <p:cNvPr id="45" name="TextBox 44">
            <a:extLst>
              <a:ext uri="{FF2B5EF4-FFF2-40B4-BE49-F238E27FC236}">
                <a16:creationId xmlns:a16="http://schemas.microsoft.com/office/drawing/2014/main" id="{C4B11509-69DB-BD42-A246-007B4549899A}"/>
              </a:ext>
            </a:extLst>
          </p:cNvPr>
          <p:cNvSpPr txBox="1"/>
          <p:nvPr/>
        </p:nvSpPr>
        <p:spPr>
          <a:xfrm>
            <a:off x="6859089" y="454798"/>
            <a:ext cx="684803" cy="369332"/>
          </a:xfrm>
          <a:prstGeom prst="rect">
            <a:avLst/>
          </a:prstGeom>
          <a:noFill/>
        </p:spPr>
        <p:txBody>
          <a:bodyPr wrap="none" rtlCol="0">
            <a:spAutoFit/>
          </a:bodyPr>
          <a:lstStyle/>
          <a:p>
            <a:r>
              <a:rPr lang="en-US" dirty="0">
                <a:solidFill>
                  <a:schemeClr val="bg1"/>
                </a:solidFill>
              </a:rPr>
              <a:t>Ideal</a:t>
            </a:r>
          </a:p>
        </p:txBody>
      </p:sp>
      <p:sp>
        <p:nvSpPr>
          <p:cNvPr id="11" name="TextBox 10">
            <a:extLst>
              <a:ext uri="{FF2B5EF4-FFF2-40B4-BE49-F238E27FC236}">
                <a16:creationId xmlns:a16="http://schemas.microsoft.com/office/drawing/2014/main" id="{9FB03598-20F1-4943-81AE-49C5CAAD6AF4}"/>
              </a:ext>
            </a:extLst>
          </p:cNvPr>
          <p:cNvSpPr txBox="1"/>
          <p:nvPr/>
        </p:nvSpPr>
        <p:spPr>
          <a:xfrm>
            <a:off x="5088182" y="3105834"/>
            <a:ext cx="2646878" cy="646331"/>
          </a:xfrm>
          <a:prstGeom prst="rect">
            <a:avLst/>
          </a:prstGeom>
          <a:noFill/>
        </p:spPr>
        <p:txBody>
          <a:bodyPr wrap="none" rtlCol="0">
            <a:spAutoFit/>
          </a:bodyPr>
          <a:lstStyle/>
          <a:p>
            <a:r>
              <a:rPr lang="en-US" sz="3600" b="1" dirty="0"/>
              <a:t>Thank you!</a:t>
            </a:r>
          </a:p>
        </p:txBody>
      </p:sp>
      <p:sp>
        <p:nvSpPr>
          <p:cNvPr id="9" name="Footer Placeholder 4">
            <a:extLst>
              <a:ext uri="{FF2B5EF4-FFF2-40B4-BE49-F238E27FC236}">
                <a16:creationId xmlns:a16="http://schemas.microsoft.com/office/drawing/2014/main" id="{51A35561-ADA8-924E-8311-301CDF1F13FD}"/>
              </a:ext>
            </a:extLst>
          </p:cNvPr>
          <p:cNvSpPr>
            <a:spLocks noGrp="1"/>
          </p:cNvSpPr>
          <p:nvPr>
            <p:ph type="ftr" sz="quarter" idx="3"/>
          </p:nvPr>
        </p:nvSpPr>
        <p:spPr>
          <a:xfrm>
            <a:off x="2610196" y="6506039"/>
            <a:ext cx="7602850" cy="238354"/>
          </a:xfrm>
        </p:spPr>
        <p:txBody>
          <a:bodyPr/>
          <a:lstStyle/>
          <a:p>
            <a:r>
              <a:rPr lang="en-US" dirty="0">
                <a:solidFill>
                  <a:srgbClr val="000000"/>
                </a:solidFill>
              </a:rPr>
              <a:t>Illinois Institute of Technology – November 5</a:t>
            </a:r>
            <a:r>
              <a:rPr lang="en-US" baseline="30000" dirty="0">
                <a:solidFill>
                  <a:srgbClr val="000000"/>
                </a:solidFill>
              </a:rPr>
              <a:t>th</a:t>
            </a:r>
            <a:r>
              <a:rPr lang="en-US" dirty="0">
                <a:solidFill>
                  <a:srgbClr val="000000"/>
                </a:solidFill>
              </a:rPr>
              <a:t>, 2020</a:t>
            </a:r>
          </a:p>
        </p:txBody>
      </p:sp>
      <p:sp>
        <p:nvSpPr>
          <p:cNvPr id="8" name="TextBox 7">
            <a:extLst>
              <a:ext uri="{FF2B5EF4-FFF2-40B4-BE49-F238E27FC236}">
                <a16:creationId xmlns:a16="http://schemas.microsoft.com/office/drawing/2014/main" id="{601F672E-1248-4D4B-BA41-A2D298EDC18F}"/>
              </a:ext>
            </a:extLst>
          </p:cNvPr>
          <p:cNvSpPr txBox="1"/>
          <p:nvPr/>
        </p:nvSpPr>
        <p:spPr>
          <a:xfrm>
            <a:off x="1424065" y="5723133"/>
            <a:ext cx="10358203" cy="276999"/>
          </a:xfrm>
          <a:prstGeom prst="rect">
            <a:avLst/>
          </a:prstGeom>
          <a:noFill/>
        </p:spPr>
        <p:txBody>
          <a:bodyPr wrap="square" rtlCol="0">
            <a:spAutoFit/>
          </a:bodyPr>
          <a:lstStyle/>
          <a:p>
            <a:r>
              <a:rPr lang="en-US" sz="1200" dirty="0"/>
              <a:t>This work was supported by the US Department of Energy, Office of Science, Office of Basic Energy Sciences, under contract DE-AC02-06CH11357.</a:t>
            </a:r>
          </a:p>
        </p:txBody>
      </p:sp>
    </p:spTree>
    <p:extLst>
      <p:ext uri="{BB962C8B-B14F-4D97-AF65-F5344CB8AC3E}">
        <p14:creationId xmlns:p14="http://schemas.microsoft.com/office/powerpoint/2010/main" val="2578139587"/>
      </p:ext>
    </p:extLst>
  </p:cSld>
  <p:clrMapOvr>
    <a:masterClrMapping/>
  </p:clrMapOvr>
  <p:transition advTm="4657">
    <p:fade/>
  </p:transition>
</p:sld>
</file>

<file path=ppt/theme/theme1.xml><?xml version="1.0" encoding="utf-8"?>
<a:theme xmlns:a="http://schemas.openxmlformats.org/drawingml/2006/main" name="1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c2502a80-7d28-4222-8cca-c624a41b2055" ContentTypeId="0x0101002B7518C7231E97499E1F1C54B0F5901D13" PreviousValue="false"/>
</file>

<file path=customXml/item2.xml><?xml version="1.0" encoding="utf-8"?>
<ct:contentTypeSchema xmlns:ct="http://schemas.microsoft.com/office/2006/metadata/contentType" xmlns:ma="http://schemas.microsoft.com/office/2006/metadata/properties/metaAttributes" ct:_="" ma:_="" ma:contentTypeName="Review Document" ma:contentTypeID="0x0101002B7518C7231E97499E1F1C54B0F5901D130064AD933CD713864CA8A91A9C767D8A9B" ma:contentTypeVersion="" ma:contentTypeDescription="" ma:contentTypeScope="" ma:versionID="277116d1d53a68e581275545c2aafa56">
  <xsd:schema xmlns:xsd="http://www.w3.org/2001/XMLSchema" xmlns:xs="http://www.w3.org/2001/XMLSchema" xmlns:p="http://schemas.microsoft.com/office/2006/metadata/properties" targetNamespace="http://schemas.microsoft.com/office/2006/metadata/properties" ma:root="true" ma:fieldsID="817bd159687fd4e0b52f7220829539b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37644D-55DB-446B-BF55-BBD9A5B5B948}">
  <ds:schemaRefs>
    <ds:schemaRef ds:uri="Microsoft.SharePoint.Taxonomy.ContentTypeSync"/>
  </ds:schemaRefs>
</ds:datastoreItem>
</file>

<file path=customXml/itemProps2.xml><?xml version="1.0" encoding="utf-8"?>
<ds:datastoreItem xmlns:ds="http://schemas.openxmlformats.org/officeDocument/2006/customXml" ds:itemID="{9CAB375B-207A-4512-9A8F-8D5197D792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D0D0C73-1D92-412D-8800-9C1E033764A7}">
  <ds:schemaRefs>
    <ds:schemaRef ds:uri="http://schemas.microsoft.com/sharepoint/v3/contenttype/forms"/>
  </ds:schemaRefs>
</ds:datastoreItem>
</file>

<file path=customXml/itemProps4.xml><?xml version="1.0" encoding="utf-8"?>
<ds:datastoreItem xmlns:ds="http://schemas.openxmlformats.org/officeDocument/2006/customXml" ds:itemID="{8EE60D92-EC7B-437A-AF37-55618E86DE1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Theme.thmx</Template>
  <TotalTime>23773</TotalTime>
  <Words>555</Words>
  <Application>Microsoft Macintosh PowerPoint</Application>
  <PresentationFormat>Widescreen</PresentationFormat>
  <Paragraphs>95</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Cambria Math</vt:lpstr>
      <vt:lpstr>Lucida Grande</vt:lpstr>
      <vt:lpstr>Wingdings</vt:lpstr>
      <vt:lpstr>1_presentation_4x3</vt:lpstr>
      <vt:lpstr>2_presentation_4x3</vt:lpstr>
      <vt:lpstr>Introduction to Wave Optics</vt:lpstr>
      <vt:lpstr>Wavefront Propagation Optical simulations: Wave Optics</vt:lpstr>
      <vt:lpstr>Wavefront Propagation Optical simulations: Wave Optics</vt:lpstr>
      <vt:lpstr>Wavefront Propagation Optical simulations: Wave Optics</vt:lpstr>
      <vt:lpstr>Wavefront Propagation Optical simulations: Wave Optics</vt:lpstr>
      <vt:lpstr>Wavefront Propagation Optical simulations: Wave Optics</vt:lpstr>
      <vt:lpstr>Optical simulations: Syncrotron Radiation Workshop (SRW)</vt:lpstr>
      <vt:lpstr>Optical simulations: PHASE</vt:lpstr>
      <vt:lpstr>PowerPoint Presentation</vt:lpstr>
    </vt:vector>
  </TitlesOfParts>
  <Manager>Diane Wilkinson</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DOE Review Template</dc:subject>
  <dc:creator>Microsoft Office User</dc:creator>
  <cp:lastModifiedBy>Luca Rebuffi</cp:lastModifiedBy>
  <cp:revision>1390</cp:revision>
  <cp:lastPrinted>2016-07-21T14:48:34Z</cp:lastPrinted>
  <dcterms:created xsi:type="dcterms:W3CDTF">2016-03-31T16:17:22Z</dcterms:created>
  <dcterms:modified xsi:type="dcterms:W3CDTF">2025-05-09T22:23:16Z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0x0101002B7518C7231E97499E1F1C54B0F5901D130064AD933CD713864CA8A91A9C767D8A9B</vt:lpwstr>
  </property>
  <property fmtid="{D5CDD505-2E9C-101B-9397-08002B2CF9AE}" pid="3" name="_dlc_DocIdItemGuid">
    <vt:lpwstr>8e0f3476-f56e-4267-b233-b8b6c9130fb9</vt:lpwstr>
  </property>
  <property fmtid="{D5CDD505-2E9C-101B-9397-08002B2CF9AE}" pid="4" name="ItemRetentionFormula">
    <vt:lpwstr>&lt;formula id="Microsoft.Office.RecordsManagement.PolicyFeatures.Expiration.Formula.BuiltIn"&gt;&lt;number&gt;2&lt;/number&gt;&lt;property&gt;Created&lt;/property&gt;&lt;propertyId&gt;8c06beca-0777-48f7-91c7-6da68bc07b69&lt;/propertyId&gt;&lt;period&gt;years&lt;/period&gt;&lt;/formula&gt;</vt:lpwstr>
  </property>
  <property fmtid="{D5CDD505-2E9C-101B-9397-08002B2CF9AE}" pid="5" name="_dlc_policyId">
    <vt:lpwstr>0x010100D47E88405A4D2842882AAFEF0D9A40A8|-708745469</vt:lpwstr>
  </property>
</Properties>
</file>