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3"/>
  </p:notesMasterIdLst>
  <p:sldIdLst>
    <p:sldId id="265" r:id="rId2"/>
    <p:sldId id="365" r:id="rId3"/>
    <p:sldId id="364" r:id="rId4"/>
    <p:sldId id="367" r:id="rId5"/>
    <p:sldId id="366" r:id="rId6"/>
    <p:sldId id="362" r:id="rId7"/>
    <p:sldId id="354" r:id="rId8"/>
    <p:sldId id="363" r:id="rId9"/>
    <p:sldId id="353" r:id="rId10"/>
    <p:sldId id="368" r:id="rId11"/>
    <p:sldId id="369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337" autoAdjust="0"/>
  </p:normalViewPr>
  <p:slideViewPr>
    <p:cSldViewPr snapToGrid="0">
      <p:cViewPr varScale="1">
        <p:scale>
          <a:sx n="102" d="100"/>
          <a:sy n="102" d="100"/>
        </p:scale>
        <p:origin x="816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027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2556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CE5CD"/>
                </a:solidFill>
              </a:rPr>
              <a:t>Beamline Optics </a:t>
            </a:r>
            <a:r>
              <a:rPr lang="en-GB" sz="1000" b="1" dirty="0">
                <a:solidFill>
                  <a:srgbClr val="FCE5CD"/>
                </a:solidFill>
              </a:rPr>
              <a:t>Design and Simulation Workshop @ DESY 2025               Phase shifter and polarizers                     M. Sanchez del Rio </a:t>
            </a:r>
            <a:endParaRPr sz="1000" b="1" dirty="0">
              <a:solidFill>
                <a:srgbClr val="FCE5CD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311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>
            <a:endParaRPr/>
          </a:p>
        </p:txBody>
      </p:sp>
      <p:sp>
        <p:nvSpPr>
          <p:cNvPr id="5" name="Google Shape;22;p4">
            <a:extLst>
              <a:ext uri="{FF2B5EF4-FFF2-40B4-BE49-F238E27FC236}">
                <a16:creationId xmlns:a16="http://schemas.microsoft.com/office/drawing/2014/main" id="{9FB435C6-191E-4BA1-A0EB-BA06801BC65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7708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1000" b="1" dirty="0">
                <a:solidFill>
                  <a:srgbClr val="FCE5CD"/>
                </a:solidFill>
              </a:rPr>
              <a:t>Beamline Optics Design and Simulation Workshop @ DESY 2025               Phase shifter and polarizers                     M. Sanchez del Rio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 dirty="0">
              <a:solidFill>
                <a:srgbClr val="FCE5CD"/>
              </a:solidFill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7675" y="62425"/>
            <a:ext cx="90396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  <p:sp>
        <p:nvSpPr>
          <p:cNvPr id="4" name="Google Shape;22;p4">
            <a:extLst>
              <a:ext uri="{FF2B5EF4-FFF2-40B4-BE49-F238E27FC236}">
                <a16:creationId xmlns:a16="http://schemas.microsoft.com/office/drawing/2014/main" id="{940BC0C7-155C-420A-8162-532EFF0A89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7708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271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885951"/>
            <a:ext cx="7772400" cy="1021556"/>
          </a:xfrm>
        </p:spPr>
        <p:txBody>
          <a:bodyPr anchor="t"/>
          <a:lstStyle>
            <a:lvl1pPr algn="l">
              <a:defRPr sz="3000" b="1" cap="none" baseline="0"/>
            </a:lvl1pPr>
          </a:lstStyle>
          <a:p>
            <a:r>
              <a:rPr lang="en-US" dirty="0"/>
              <a:t>Section heading – option 1</a:t>
            </a:r>
          </a:p>
        </p:txBody>
      </p:sp>
    </p:spTree>
    <p:extLst>
      <p:ext uri="{BB962C8B-B14F-4D97-AF65-F5344CB8AC3E}">
        <p14:creationId xmlns:p14="http://schemas.microsoft.com/office/powerpoint/2010/main" val="1624561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573528"/>
            <a:ext cx="8236800" cy="4050000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225"/>
              </a:spcAft>
              <a:buSzPct val="80000"/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2072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573528"/>
            <a:ext cx="8236800" cy="4050000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225"/>
              </a:spcAft>
              <a:buSzPct val="80000"/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fr-FR"/>
              <a:t>Page </a:t>
            </a:r>
            <a:fld id="{733122C9-A0B9-462F-8757-0847AD287B6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2675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4" r:id="rId3"/>
    <p:sldLayoutId id="2147483678" r:id="rId4"/>
    <p:sldLayoutId id="2147483679" r:id="rId5"/>
    <p:sldLayoutId id="214748368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x.doi.org/10.1140/epjst/e2012-01630-3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oi.org/10.1107/S160057752400924X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57832" y="1835942"/>
            <a:ext cx="7760224" cy="19759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822960">
              <a:buClrTx/>
            </a:pPr>
            <a:r>
              <a:rPr lang="en-US" sz="2400" b="1" kern="1200" dirty="0">
                <a:solidFill>
                  <a:srgbClr val="002060"/>
                </a:solidFill>
                <a:ea typeface="+mn-ea"/>
                <a:cs typeface="+mn-cs"/>
              </a:rPr>
              <a:t> </a:t>
            </a:r>
            <a:endParaRPr lang="en-US" sz="1800" b="1" kern="1200" dirty="0">
              <a:solidFill>
                <a:srgbClr val="002060"/>
              </a:solidFill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US" sz="1800" b="1" kern="1200" dirty="0">
                <a:solidFill>
                  <a:srgbClr val="002060"/>
                </a:solidFill>
                <a:ea typeface="+mn-ea"/>
                <a:cs typeface="+mn-cs"/>
              </a:rPr>
              <a:t>Phase Shifters and Polarizers</a:t>
            </a:r>
          </a:p>
          <a:p>
            <a:pPr algn="ctr" defTabSz="822960">
              <a:buClrTx/>
            </a:pPr>
            <a:endParaRPr lang="en-US" sz="1800" b="1" kern="1200" dirty="0">
              <a:solidFill>
                <a:srgbClr val="002060"/>
              </a:solidFill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US" sz="1500" kern="1200" dirty="0">
                <a:solidFill>
                  <a:prstClr val="black"/>
                </a:solidFill>
                <a:ea typeface="+mn-ea"/>
                <a:cs typeface="+mn-cs"/>
              </a:rPr>
              <a:t>Manuel Sanchez del Rio</a:t>
            </a:r>
          </a:p>
          <a:p>
            <a:pPr algn="ctr" defTabSz="822960">
              <a:buClrTx/>
            </a:pPr>
            <a:r>
              <a:rPr lang="en-US" sz="990" kern="1200" dirty="0">
                <a:solidFill>
                  <a:prstClr val="black"/>
                </a:solidFill>
                <a:ea typeface="+mn-ea"/>
                <a:cs typeface="+mn-cs"/>
              </a:rPr>
              <a:t>srio@esrf.eu</a:t>
            </a:r>
          </a:p>
          <a:p>
            <a:pPr algn="ctr" defTabSz="822960">
              <a:buClrTx/>
            </a:pPr>
            <a:endParaRPr lang="en-US" sz="1500" kern="1200" dirty="0">
              <a:solidFill>
                <a:prstClr val="black"/>
              </a:solidFill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US" sz="1200" kern="1200" dirty="0">
                <a:solidFill>
                  <a:prstClr val="black"/>
                </a:solidFill>
                <a:ea typeface="+mn-ea"/>
                <a:cs typeface="+mn-cs"/>
              </a:rPr>
              <a:t>Advanced Analysis &amp; Precision Unit, MEG/ISDD, ESRF</a:t>
            </a:r>
          </a:p>
          <a:p>
            <a:pPr algn="ctr" defTabSz="822960">
              <a:buClrTx/>
            </a:pPr>
            <a:endParaRPr lang="en-US" sz="1050" kern="1200" dirty="0">
              <a:solidFill>
                <a:prstClr val="black"/>
              </a:solidFill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802E65-1064-4596-8C94-C41AB56C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682" y="450706"/>
            <a:ext cx="2390523" cy="14343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148AB8-9D29-421A-9C81-1EFEF4FAC0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5EEFE-C83E-47F6-B89B-DC0539AE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69356"/>
          </a:xfrm>
        </p:spPr>
        <p:txBody>
          <a:bodyPr/>
          <a:lstStyle/>
          <a:p>
            <a:r>
              <a:rPr lang="en-US" dirty="0"/>
              <a:t>Project 2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40ACE-F2BB-4F54-9185-72E0983A0F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4F236-0F39-468A-A68A-F161BF5A10F5}"/>
              </a:ext>
            </a:extLst>
          </p:cNvPr>
          <p:cNvSpPr txBox="1"/>
          <p:nvPr/>
        </p:nvSpPr>
        <p:spPr>
          <a:xfrm>
            <a:off x="1875693" y="1164493"/>
            <a:ext cx="41152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Crystal phase plates (transmission) in crystals</a:t>
            </a:r>
          </a:p>
        </p:txBody>
      </p:sp>
    </p:spTree>
    <p:extLst>
      <p:ext uri="{BB962C8B-B14F-4D97-AF65-F5344CB8AC3E}">
        <p14:creationId xmlns:p14="http://schemas.microsoft.com/office/powerpoint/2010/main" val="4181818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5EEFE-C83E-47F6-B89B-DC0539AE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954077"/>
          </a:xfrm>
        </p:spPr>
        <p:txBody>
          <a:bodyPr/>
          <a:lstStyle/>
          <a:p>
            <a:r>
              <a:rPr lang="en-US" dirty="0"/>
              <a:t>Project 3</a:t>
            </a:r>
            <a:br>
              <a:rPr lang="en-US" dirty="0"/>
            </a:br>
            <a:r>
              <a:rPr lang="en-US" sz="2400" dirty="0"/>
              <a:t>Jones and Muller Polarization calculus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9F0F13-1F22-4D16-B879-37C698601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328" y="1150065"/>
            <a:ext cx="5330491" cy="32536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E0A4C65-A50E-4474-8BDB-2AE3A805A5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865" y="1801565"/>
            <a:ext cx="1338978" cy="154036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E540ACE-F2BB-4F54-9185-72E0983A0F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66125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2B4E15-3157-4307-8BE8-252D37D9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234" y="2098991"/>
            <a:ext cx="1797158" cy="748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AB7FAB-A1EC-4552-984E-22D75D076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0944" y="1133186"/>
            <a:ext cx="4695211" cy="4136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B9BEF2-CC60-46F1-B9EE-2046A4BA89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2775" y="2034991"/>
            <a:ext cx="1927832" cy="8128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A106B5D-BEE0-4F2D-B3BF-D39855425D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567" y="1716742"/>
            <a:ext cx="1727899" cy="1449313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A918136-8DA7-423D-8973-6F9AAC060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" y="61913"/>
            <a:ext cx="9040813" cy="582612"/>
          </a:xfrm>
        </p:spPr>
        <p:txBody>
          <a:bodyPr/>
          <a:lstStyle/>
          <a:p>
            <a:r>
              <a:rPr lang="en-US" sz="2160" dirty="0"/>
              <a:t>Polarized Light  </a:t>
            </a:r>
            <a:r>
              <a:rPr lang="en-US" sz="2160" dirty="0">
                <a:hlinkClick r:id="rId6"/>
              </a:rPr>
              <a:t>http://dx.doi.org/10.1140/epjst/e2012-01630-3</a:t>
            </a:r>
            <a:r>
              <a:rPr lang="en-US" sz="2160" dirty="0"/>
              <a:t> </a:t>
            </a:r>
            <a:endParaRPr lang="en-GB" sz="2160" cap="non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3E1FA1-A494-46A8-A9C2-5F3BCC0761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9014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17034"/>
          </a:xfrm>
        </p:spPr>
        <p:txBody>
          <a:bodyPr/>
          <a:lstStyle/>
          <a:p>
            <a:r>
              <a:rPr lang="en-US" sz="2160" dirty="0"/>
              <a:t>SR Polarized light</a:t>
            </a:r>
            <a:endParaRPr lang="en-GB" sz="2160" cap="none" dirty="0"/>
          </a:p>
        </p:txBody>
      </p:sp>
      <p:sp>
        <p:nvSpPr>
          <p:cNvPr id="9" name="TextBox 8"/>
          <p:cNvSpPr txBox="1"/>
          <p:nvPr/>
        </p:nvSpPr>
        <p:spPr>
          <a:xfrm>
            <a:off x="116545" y="1049142"/>
            <a:ext cx="6457550" cy="3582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buClrTx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Creation:</a:t>
            </a:r>
          </a:p>
          <a:p>
            <a:pPr defTabSz="822960">
              <a:buClrTx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SR (from BM, or vertical B) is “naturally” polarized </a:t>
            </a:r>
          </a:p>
          <a:p>
            <a:pPr defTabSz="822960">
              <a:buClrTx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undulators with non-flat trajectory (elliptical, helical, cross, delta, apple…)</a:t>
            </a:r>
          </a:p>
          <a:p>
            <a:pPr defTabSz="822960">
              <a:buClrTx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  <a:p>
            <a:pPr defTabSz="822960">
              <a:buClrTx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Manipulation:</a:t>
            </a:r>
          </a:p>
          <a:p>
            <a:pPr defTabSz="822960">
              <a:buClrTx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Polarizers: Kill one component (convert light into linear polarized)</a:t>
            </a: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620" kern="1200" dirty="0">
                <a:solidFill>
                  <a:srgbClr val="002692"/>
                </a:solidFill>
                <a:ea typeface="+mn-ea"/>
                <a:cs typeface="+mn-cs"/>
              </a:rPr>
              <a:t>Phase-shifters: change the phases in a different way (change circular – linear state)</a:t>
            </a:r>
          </a:p>
          <a:p>
            <a:pPr defTabSz="822960">
              <a:buClrTx/>
            </a:pPr>
            <a:endParaRPr lang="en-US" sz="1620" kern="1200" dirty="0">
              <a:solidFill>
                <a:srgbClr val="002692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2DD784-E70B-4518-8D89-810CCCFBB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23" y="905140"/>
            <a:ext cx="1659633" cy="11300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0410B6-422C-4F89-9516-19F5A1320D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7785" y="2840402"/>
            <a:ext cx="541579" cy="6858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CCEF694-EF59-4AE0-AB37-CFCB6D7DA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83" y="3579918"/>
            <a:ext cx="771993" cy="3442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4D58CA-9EBE-42A8-80E3-58340B63D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9901" y="3954112"/>
            <a:ext cx="2737349" cy="7427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4F5D58-F19A-4E2E-8091-2958C19830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4785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5FF231-9F57-434E-BA49-9116C097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954077"/>
          </a:xfrm>
        </p:spPr>
        <p:txBody>
          <a:bodyPr/>
          <a:lstStyle/>
          <a:p>
            <a:r>
              <a:rPr lang="en-US" dirty="0"/>
              <a:t>For perfect crystals: </a:t>
            </a:r>
            <a:r>
              <a:rPr lang="en-US" sz="1400" dirty="0">
                <a:hlinkClick r:id="rId2"/>
              </a:rPr>
              <a:t>https://doi.org/10.1107/S160057752400924X</a:t>
            </a:r>
            <a:r>
              <a:rPr lang="en-US" sz="1400" dirty="0"/>
              <a:t> </a:t>
            </a:r>
            <a:br>
              <a:rPr lang="en-GB" dirty="0"/>
            </a:b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CBB7F8B-A2A3-4DFF-B440-BEEF710D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1857" y="1856681"/>
            <a:ext cx="1843284" cy="5914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C7A6DE-DF2D-4DC7-933C-CCEFF7848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865" y="1062826"/>
            <a:ext cx="2185268" cy="6062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290F97-6B1B-4A01-8596-E3C0CD6099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9539" y="1754942"/>
            <a:ext cx="2804686" cy="497505"/>
          </a:xfrm>
          <a:prstGeom prst="rect">
            <a:avLst/>
          </a:prstGeom>
        </p:spPr>
      </p:pic>
      <p:pic>
        <p:nvPicPr>
          <p:cNvPr id="13" name="Picture 2" descr="http://pd.chem.ucl.ac.uk/pdnn/diff2/perf.gif">
            <a:extLst>
              <a:ext uri="{FF2B5EF4-FFF2-40B4-BE49-F238E27FC236}">
                <a16:creationId xmlns:a16="http://schemas.microsoft.com/office/drawing/2014/main" id="{718D1E1E-7140-4095-AEE4-647E2CB0D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1055" y="1233224"/>
            <a:ext cx="1667359" cy="1227361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4C5225-835A-4829-A0CD-CC2B8E80EC62}"/>
              </a:ext>
            </a:extLst>
          </p:cNvPr>
          <p:cNvSpPr txBox="1"/>
          <p:nvPr/>
        </p:nvSpPr>
        <p:spPr>
          <a:xfrm>
            <a:off x="2683632" y="731887"/>
            <a:ext cx="3567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Amplitudes                                  Intensities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5B846-6FD0-43BF-8505-876A89921E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756040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971293-4768-4D79-942C-8961C13C1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Xiaojiang</a:t>
            </a:r>
            <a:r>
              <a:rPr lang="en-US"/>
              <a:t> Yu </a:t>
            </a:r>
            <a:r>
              <a:rPr lang="en-US" dirty="0"/>
              <a:t>et al. (Proc. SRI2024, in press) 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930C01-F096-49ED-8280-781399D77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632" y="645025"/>
            <a:ext cx="5208951" cy="827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7F2698-60CF-41CF-AEB1-E8159E1463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18" y="2396924"/>
            <a:ext cx="5742364" cy="219897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CBFF97-A6EF-421C-9FB1-226490FA1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C1A9D8-CA7A-4398-86D2-B45EDF5D6551}"/>
              </a:ext>
            </a:extLst>
          </p:cNvPr>
          <p:cNvSpPr txBox="1"/>
          <p:nvPr/>
        </p:nvSpPr>
        <p:spPr>
          <a:xfrm>
            <a:off x="509666" y="1596451"/>
            <a:ext cx="83920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vacuum can be polarized by the intense laser X-ray collision, transforming it into a quantum electrodynamics (QED) medium or birefringent material. In this scenario, the vacuum exhibits two distinct refractive indices, determined by the polarization directions of the incoming XFEL photons. </a:t>
            </a:r>
          </a:p>
        </p:txBody>
      </p:sp>
    </p:spTree>
    <p:extLst>
      <p:ext uri="{BB962C8B-B14F-4D97-AF65-F5344CB8AC3E}">
        <p14:creationId xmlns:p14="http://schemas.microsoft.com/office/powerpoint/2010/main" val="39282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Crystal phase retarders</a:t>
            </a:r>
            <a:endParaRPr lang="en-GB"/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006715" y="1880847"/>
            <a:ext cx="5969000" cy="20796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Perfect crystals are </a:t>
            </a:r>
            <a:r>
              <a:rPr lang="en-US" dirty="0" err="1"/>
              <a:t>birefringent</a:t>
            </a:r>
            <a:r>
              <a:rPr lang="en-US" dirty="0"/>
              <a:t> elements: </a:t>
            </a:r>
            <a:r>
              <a:rPr lang="en-US" dirty="0" err="1"/>
              <a:t>R</a:t>
            </a:r>
            <a:r>
              <a:rPr lang="en-US" baseline="-25000" dirty="0" err="1">
                <a:latin typeface="Symbol" pitchFamily="18" charset="2"/>
              </a:rPr>
              <a:t>s</a:t>
            </a:r>
            <a:r>
              <a:rPr lang="en-US" dirty="0"/>
              <a:t> </a:t>
            </a:r>
            <a:r>
              <a:rPr lang="en-US" dirty="0">
                <a:sym typeface="Symbol" pitchFamily="18" charset="2"/>
              </a:rPr>
              <a:t> </a:t>
            </a:r>
            <a:r>
              <a:rPr lang="en-US" dirty="0" err="1"/>
              <a:t>R</a:t>
            </a:r>
            <a:r>
              <a:rPr lang="en-US" baseline="-25000" dirty="0" err="1">
                <a:latin typeface="Symbol" pitchFamily="18" charset="2"/>
              </a:rPr>
              <a:t>p</a:t>
            </a:r>
            <a:endParaRPr lang="en-US" dirty="0"/>
          </a:p>
          <a:p>
            <a:r>
              <a:rPr lang="en-US" dirty="0"/>
              <a:t>They introduce a phase change </a:t>
            </a:r>
            <a:r>
              <a:rPr lang="en-US" dirty="0">
                <a:latin typeface="Symbol" pitchFamily="18" charset="2"/>
              </a:rPr>
              <a:t>F </a:t>
            </a:r>
            <a:r>
              <a:rPr lang="en-US" dirty="0"/>
              <a:t>that alter the polarization of the beam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3697356" y="1511787"/>
            <a:ext cx="3722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>
                <a:latin typeface="Arial" pitchFamily="34" charset="0"/>
              </a:rPr>
              <a:t>T</a:t>
            </a:r>
            <a:endParaRPr lang="en-GB" sz="2400" b="1">
              <a:latin typeface="Arial" pitchFamily="34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1925706" y="654538"/>
            <a:ext cx="2007394" cy="1319213"/>
            <a:chOff x="768" y="3120"/>
            <a:chExt cx="1686" cy="1108"/>
          </a:xfrm>
        </p:grpSpPr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864" y="3120"/>
              <a:ext cx="1590" cy="1104"/>
              <a:chOff x="768" y="3024"/>
              <a:chExt cx="1590" cy="1104"/>
            </a:xfrm>
          </p:grpSpPr>
          <p:sp>
            <p:nvSpPr>
              <p:cNvPr id="80900" name="Rectangle 4" descr="Light horizontal"/>
              <p:cNvSpPr>
                <a:spLocks noChangeArrowheads="1"/>
              </p:cNvSpPr>
              <p:nvPr/>
            </p:nvSpPr>
            <p:spPr bwMode="auto">
              <a:xfrm>
                <a:off x="768" y="3504"/>
                <a:ext cx="1536" cy="288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rgbClr val="FFFFFF"/>
                </a:bgClr>
              </a:patt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050"/>
              </a:p>
            </p:txBody>
          </p:sp>
          <p:sp>
            <p:nvSpPr>
              <p:cNvPr id="80902" name="Line 6"/>
              <p:cNvSpPr>
                <a:spLocks noChangeShapeType="1"/>
              </p:cNvSpPr>
              <p:nvPr/>
            </p:nvSpPr>
            <p:spPr bwMode="auto">
              <a:xfrm>
                <a:off x="960" y="3168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03" name="Line 7"/>
              <p:cNvSpPr>
                <a:spLocks noChangeShapeType="1"/>
              </p:cNvSpPr>
              <p:nvPr/>
            </p:nvSpPr>
            <p:spPr bwMode="auto">
              <a:xfrm>
                <a:off x="1536" y="3648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99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04" name="Line 8"/>
              <p:cNvSpPr>
                <a:spLocks noChangeShapeType="1"/>
              </p:cNvSpPr>
              <p:nvPr/>
            </p:nvSpPr>
            <p:spPr bwMode="auto">
              <a:xfrm rot="-5341321">
                <a:off x="1488" y="3072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08" name="Text Box 12"/>
              <p:cNvSpPr txBox="1">
                <a:spLocks noChangeArrowheads="1"/>
              </p:cNvSpPr>
              <p:nvPr/>
            </p:nvSpPr>
            <p:spPr bwMode="auto">
              <a:xfrm>
                <a:off x="2016" y="3072"/>
                <a:ext cx="342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latin typeface="Arial" pitchFamily="34" charset="0"/>
                  </a:rPr>
                  <a:t>R</a:t>
                </a:r>
                <a:endParaRPr lang="en-GB" sz="2400" b="1" dirty="0">
                  <a:latin typeface="Arial" pitchFamily="34" charset="0"/>
                </a:endParaRPr>
              </a:p>
            </p:txBody>
          </p:sp>
        </p:grpSp>
        <p:sp>
          <p:nvSpPr>
            <p:cNvPr id="80912" name="Text Box 16"/>
            <p:cNvSpPr txBox="1">
              <a:spLocks noChangeArrowheads="1"/>
            </p:cNvSpPr>
            <p:nvPr/>
          </p:nvSpPr>
          <p:spPr bwMode="auto">
            <a:xfrm>
              <a:off x="768" y="3840"/>
              <a:ext cx="1118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pitchFamily="34" charset="0"/>
                </a:rPr>
                <a:t>BRAGG</a:t>
              </a:r>
              <a:endParaRPr lang="en-GB" sz="2400" b="1" dirty="0">
                <a:latin typeface="Arial" pitchFamily="34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297556" y="654538"/>
            <a:ext cx="2258615" cy="1319213"/>
            <a:chOff x="3552" y="3216"/>
            <a:chExt cx="1897" cy="1108"/>
          </a:xfrm>
        </p:grpSpPr>
        <p:sp>
          <p:nvSpPr>
            <p:cNvPr id="80909" name="Text Box 13"/>
            <p:cNvSpPr txBox="1">
              <a:spLocks noChangeArrowheads="1"/>
            </p:cNvSpPr>
            <p:nvPr/>
          </p:nvSpPr>
          <p:spPr bwMode="auto">
            <a:xfrm>
              <a:off x="5088" y="3360"/>
              <a:ext cx="342" cy="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Arial" pitchFamily="34" charset="0"/>
                </a:rPr>
                <a:t>R</a:t>
              </a:r>
              <a:endParaRPr lang="en-GB" sz="2400" b="1">
                <a:latin typeface="Arial" pitchFamily="34" charset="0"/>
              </a:endParaRPr>
            </a:p>
          </p:txBody>
        </p:sp>
        <p:grpSp>
          <p:nvGrpSpPr>
            <p:cNvPr id="5" name="Group 19"/>
            <p:cNvGrpSpPr>
              <a:grpSpLocks/>
            </p:cNvGrpSpPr>
            <p:nvPr/>
          </p:nvGrpSpPr>
          <p:grpSpPr bwMode="auto">
            <a:xfrm>
              <a:off x="3552" y="3216"/>
              <a:ext cx="1897" cy="1108"/>
              <a:chOff x="3408" y="3072"/>
              <a:chExt cx="1897" cy="1108"/>
            </a:xfrm>
          </p:grpSpPr>
          <p:sp>
            <p:nvSpPr>
              <p:cNvPr id="80901" name="Rectangle 5" descr="Light horizontal"/>
              <p:cNvSpPr>
                <a:spLocks noChangeArrowheads="1"/>
              </p:cNvSpPr>
              <p:nvPr/>
            </p:nvSpPr>
            <p:spPr bwMode="auto">
              <a:xfrm>
                <a:off x="4272" y="3072"/>
                <a:ext cx="96" cy="1104"/>
              </a:xfrm>
              <a:prstGeom prst="rect">
                <a:avLst/>
              </a:prstGeom>
              <a:pattFill prst="ltHorz">
                <a:fgClr>
                  <a:schemeClr val="tx1"/>
                </a:fgClr>
                <a:bgClr>
                  <a:srgbClr val="FFFFFF"/>
                </a:bgClr>
              </a:pattFill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 sz="1050"/>
              </a:p>
            </p:txBody>
          </p:sp>
          <p:sp>
            <p:nvSpPr>
              <p:cNvPr id="80905" name="Line 9"/>
              <p:cNvSpPr>
                <a:spLocks noChangeShapeType="1"/>
              </p:cNvSpPr>
              <p:nvPr/>
            </p:nvSpPr>
            <p:spPr bwMode="auto">
              <a:xfrm>
                <a:off x="3744" y="3216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06" name="Line 10"/>
              <p:cNvSpPr>
                <a:spLocks noChangeShapeType="1"/>
              </p:cNvSpPr>
              <p:nvPr/>
            </p:nvSpPr>
            <p:spPr bwMode="auto">
              <a:xfrm rot="-5341321">
                <a:off x="4272" y="3168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000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07" name="Line 11"/>
              <p:cNvSpPr>
                <a:spLocks noChangeShapeType="1"/>
              </p:cNvSpPr>
              <p:nvPr/>
            </p:nvSpPr>
            <p:spPr bwMode="auto">
              <a:xfrm>
                <a:off x="4320" y="3696"/>
                <a:ext cx="576" cy="480"/>
              </a:xfrm>
              <a:prstGeom prst="line">
                <a:avLst/>
              </a:prstGeom>
              <a:noFill/>
              <a:ln w="101600">
                <a:solidFill>
                  <a:srgbClr val="FF99CC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/>
              <a:lstStyle/>
              <a:p>
                <a:endParaRPr lang="en-GB" sz="1050"/>
              </a:p>
            </p:txBody>
          </p:sp>
          <p:sp>
            <p:nvSpPr>
              <p:cNvPr id="80911" name="Text Box 15"/>
              <p:cNvSpPr txBox="1">
                <a:spLocks noChangeArrowheads="1"/>
              </p:cNvSpPr>
              <p:nvPr/>
            </p:nvSpPr>
            <p:spPr bwMode="auto">
              <a:xfrm>
                <a:off x="4992" y="3792"/>
                <a:ext cx="313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pitchFamily="34" charset="0"/>
                  </a:rPr>
                  <a:t>T</a:t>
                </a:r>
                <a:endParaRPr lang="en-GB" sz="2400" b="1">
                  <a:latin typeface="Arial" pitchFamily="34" charset="0"/>
                </a:endParaRPr>
              </a:p>
            </p:txBody>
          </p:sp>
          <p:sp>
            <p:nvSpPr>
              <p:cNvPr id="80913" name="Text Box 17"/>
              <p:cNvSpPr txBox="1">
                <a:spLocks noChangeArrowheads="1"/>
              </p:cNvSpPr>
              <p:nvPr/>
            </p:nvSpPr>
            <p:spPr bwMode="auto">
              <a:xfrm>
                <a:off x="3408" y="3792"/>
                <a:ext cx="859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latin typeface="Arial" pitchFamily="34" charset="0"/>
                  </a:rPr>
                  <a:t>LAUE</a:t>
                </a:r>
                <a:endParaRPr lang="en-GB" sz="2400" b="1">
                  <a:latin typeface="Arial" pitchFamily="34" charset="0"/>
                </a:endParaRPr>
              </a:p>
            </p:txBody>
          </p:sp>
        </p:grp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461698"/>
            <a:ext cx="2063175" cy="1188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06715" y="3488701"/>
            <a:ext cx="1875614" cy="108012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CF77-2B2C-402E-9E91-46D76655D1A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8" name="Picture 4" descr="D:\Working\China2001\4CURV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7078" y="660798"/>
            <a:ext cx="6267547" cy="4247941"/>
          </a:xfrm>
          <a:prstGeom prst="rect">
            <a:avLst/>
          </a:prstGeom>
          <a:noFill/>
        </p:spPr>
      </p:pic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2897392" y="229464"/>
            <a:ext cx="22288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dirty="0">
                <a:latin typeface="Arial Narrow" pitchFamily="34" charset="0"/>
              </a:rPr>
              <a:t>Hirano et al., NIM A336 (1993) 343</a:t>
            </a:r>
            <a:endParaRPr lang="en-GB" sz="1200" dirty="0">
              <a:latin typeface="Arial Narrow" pitchFamily="34" charset="0"/>
            </a:endParaRPr>
          </a:p>
        </p:txBody>
      </p:sp>
      <p:sp>
        <p:nvSpPr>
          <p:cNvPr id="98313" name="Rectangle 9" descr="Light horizontal"/>
          <p:cNvSpPr>
            <a:spLocks noChangeArrowheads="1"/>
          </p:cNvSpPr>
          <p:nvPr/>
        </p:nvSpPr>
        <p:spPr bwMode="auto">
          <a:xfrm>
            <a:off x="2400300" y="3657600"/>
            <a:ext cx="67866" cy="685800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98314" name="Line 10"/>
          <p:cNvSpPr>
            <a:spLocks noChangeShapeType="1"/>
          </p:cNvSpPr>
          <p:nvPr/>
        </p:nvSpPr>
        <p:spPr bwMode="auto">
          <a:xfrm>
            <a:off x="2026444" y="3746897"/>
            <a:ext cx="407194" cy="29884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16" name="Line 12"/>
          <p:cNvSpPr>
            <a:spLocks noChangeShapeType="1"/>
          </p:cNvSpPr>
          <p:nvPr/>
        </p:nvSpPr>
        <p:spPr bwMode="auto">
          <a:xfrm>
            <a:off x="2433638" y="4045744"/>
            <a:ext cx="408385" cy="297656"/>
          </a:xfrm>
          <a:prstGeom prst="line">
            <a:avLst/>
          </a:prstGeom>
          <a:noFill/>
          <a:ln w="101600">
            <a:solidFill>
              <a:srgbClr val="FF99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19" name="Rectangle 15" descr="Light horizontal"/>
          <p:cNvSpPr>
            <a:spLocks noChangeArrowheads="1"/>
          </p:cNvSpPr>
          <p:nvPr/>
        </p:nvSpPr>
        <p:spPr bwMode="auto">
          <a:xfrm>
            <a:off x="5681663" y="2884885"/>
            <a:ext cx="67866" cy="685800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98320" name="Line 16"/>
          <p:cNvSpPr>
            <a:spLocks noChangeShapeType="1"/>
          </p:cNvSpPr>
          <p:nvPr/>
        </p:nvSpPr>
        <p:spPr bwMode="auto">
          <a:xfrm>
            <a:off x="5307807" y="2974182"/>
            <a:ext cx="407194" cy="29884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21" name="Line 17"/>
          <p:cNvSpPr>
            <a:spLocks noChangeShapeType="1"/>
          </p:cNvSpPr>
          <p:nvPr/>
        </p:nvSpPr>
        <p:spPr bwMode="auto">
          <a:xfrm rot="-5341321">
            <a:off x="5706070" y="2923580"/>
            <a:ext cx="358379" cy="340519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24" name="Rectangle 20" descr="Light horizontal"/>
          <p:cNvSpPr>
            <a:spLocks noChangeArrowheads="1"/>
          </p:cNvSpPr>
          <p:nvPr/>
        </p:nvSpPr>
        <p:spPr bwMode="auto">
          <a:xfrm>
            <a:off x="5709047" y="722710"/>
            <a:ext cx="960834" cy="179784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98325" name="Line 21"/>
          <p:cNvSpPr>
            <a:spLocks noChangeShapeType="1"/>
          </p:cNvSpPr>
          <p:nvPr/>
        </p:nvSpPr>
        <p:spPr bwMode="auto">
          <a:xfrm>
            <a:off x="5829300" y="514351"/>
            <a:ext cx="360760" cy="29884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26" name="Line 22"/>
          <p:cNvSpPr>
            <a:spLocks noChangeShapeType="1"/>
          </p:cNvSpPr>
          <p:nvPr/>
        </p:nvSpPr>
        <p:spPr bwMode="auto">
          <a:xfrm>
            <a:off x="6190060" y="813198"/>
            <a:ext cx="359569" cy="297656"/>
          </a:xfrm>
          <a:prstGeom prst="line">
            <a:avLst/>
          </a:prstGeom>
          <a:noFill/>
          <a:ln w="101600">
            <a:solidFill>
              <a:srgbClr val="FF99CC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30" name="Rectangle 26" descr="Light horizontal"/>
          <p:cNvSpPr>
            <a:spLocks noChangeArrowheads="1"/>
          </p:cNvSpPr>
          <p:nvPr/>
        </p:nvSpPr>
        <p:spPr bwMode="auto">
          <a:xfrm>
            <a:off x="2971800" y="1143000"/>
            <a:ext cx="960835" cy="179785"/>
          </a:xfrm>
          <a:prstGeom prst="rect">
            <a:avLst/>
          </a:prstGeom>
          <a:pattFill prst="ltHorz">
            <a:fgClr>
              <a:schemeClr val="tx1"/>
            </a:fgClr>
            <a:bgClr>
              <a:srgbClr val="FFFFFF"/>
            </a:bgClr>
          </a:patt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GB" sz="1050"/>
          </a:p>
        </p:txBody>
      </p:sp>
      <p:sp>
        <p:nvSpPr>
          <p:cNvPr id="98331" name="Line 27"/>
          <p:cNvSpPr>
            <a:spLocks noChangeShapeType="1"/>
          </p:cNvSpPr>
          <p:nvPr/>
        </p:nvSpPr>
        <p:spPr bwMode="auto">
          <a:xfrm>
            <a:off x="3092054" y="934641"/>
            <a:ext cx="360759" cy="298847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32" name="Line 28"/>
          <p:cNvSpPr>
            <a:spLocks noChangeShapeType="1"/>
          </p:cNvSpPr>
          <p:nvPr/>
        </p:nvSpPr>
        <p:spPr bwMode="auto">
          <a:xfrm rot="-5341321">
            <a:off x="3423642" y="874514"/>
            <a:ext cx="358379" cy="300038"/>
          </a:xfrm>
          <a:prstGeom prst="line">
            <a:avLst/>
          </a:prstGeom>
          <a:noFill/>
          <a:ln w="1016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endParaRPr lang="en-GB" sz="1050"/>
          </a:p>
        </p:txBody>
      </p:sp>
      <p:sp>
        <p:nvSpPr>
          <p:cNvPr id="98333" name="Text Box 29"/>
          <p:cNvSpPr txBox="1">
            <a:spLocks noChangeArrowheads="1"/>
          </p:cNvSpPr>
          <p:nvPr/>
        </p:nvSpPr>
        <p:spPr bwMode="auto">
          <a:xfrm>
            <a:off x="1371601" y="571500"/>
            <a:ext cx="75533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 dirty="0"/>
              <a:t>4XGe220</a:t>
            </a:r>
            <a:endParaRPr lang="en-GB" sz="1050" dirty="0"/>
          </a:p>
        </p:txBody>
      </p:sp>
      <p:sp>
        <p:nvSpPr>
          <p:cNvPr id="98334" name="Text Box 30"/>
          <p:cNvSpPr txBox="1">
            <a:spLocks noChangeArrowheads="1"/>
          </p:cNvSpPr>
          <p:nvPr/>
        </p:nvSpPr>
        <p:spPr bwMode="auto">
          <a:xfrm>
            <a:off x="4572000" y="514350"/>
            <a:ext cx="907621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/>
              <a:t>50</a:t>
            </a:r>
            <a:r>
              <a:rPr lang="en-US" sz="1050">
                <a:latin typeface="Symbol" pitchFamily="18" charset="2"/>
              </a:rPr>
              <a:t>m</a:t>
            </a:r>
            <a:r>
              <a:rPr lang="en-US" sz="1050"/>
              <a:t>m Si220</a:t>
            </a:r>
            <a:endParaRPr lang="en-GB" sz="1050"/>
          </a:p>
        </p:txBody>
      </p:sp>
      <p:sp>
        <p:nvSpPr>
          <p:cNvPr id="98335" name="Text Box 31"/>
          <p:cNvSpPr txBox="1">
            <a:spLocks noChangeArrowheads="1"/>
          </p:cNvSpPr>
          <p:nvPr/>
        </p:nvSpPr>
        <p:spPr bwMode="auto">
          <a:xfrm>
            <a:off x="1314451" y="2971800"/>
            <a:ext cx="9941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/>
              <a:t>22 </a:t>
            </a:r>
            <a:r>
              <a:rPr lang="en-US" sz="1050">
                <a:latin typeface="Symbol" pitchFamily="18" charset="2"/>
              </a:rPr>
              <a:t>m</a:t>
            </a:r>
            <a:r>
              <a:rPr lang="en-US" sz="1050"/>
              <a:t>m C</a:t>
            </a:r>
            <a:r>
              <a:rPr lang="en-US" sz="1050" baseline="30000"/>
              <a:t>*</a:t>
            </a:r>
            <a:r>
              <a:rPr lang="en-US" sz="1050"/>
              <a:t> 220</a:t>
            </a:r>
            <a:endParaRPr lang="en-GB" sz="1050"/>
          </a:p>
        </p:txBody>
      </p:sp>
      <p:sp>
        <p:nvSpPr>
          <p:cNvPr id="98337" name="Text Box 33"/>
          <p:cNvSpPr txBox="1">
            <a:spLocks noChangeArrowheads="1"/>
          </p:cNvSpPr>
          <p:nvPr/>
        </p:nvSpPr>
        <p:spPr bwMode="auto">
          <a:xfrm>
            <a:off x="4629151" y="2686050"/>
            <a:ext cx="994183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050"/>
              <a:t>22 </a:t>
            </a:r>
            <a:r>
              <a:rPr lang="en-US" sz="1050">
                <a:latin typeface="Symbol" pitchFamily="18" charset="2"/>
              </a:rPr>
              <a:t>m</a:t>
            </a:r>
            <a:r>
              <a:rPr lang="en-US" sz="1050"/>
              <a:t>m C</a:t>
            </a:r>
            <a:r>
              <a:rPr lang="en-US" sz="1050" baseline="30000"/>
              <a:t>*</a:t>
            </a:r>
            <a:r>
              <a:rPr lang="en-US" sz="1050"/>
              <a:t> 220</a:t>
            </a:r>
            <a:endParaRPr lang="en-GB" sz="1050"/>
          </a:p>
        </p:txBody>
      </p:sp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52200" y="100732"/>
            <a:ext cx="9039600" cy="582600"/>
          </a:xfrm>
        </p:spPr>
        <p:txBody>
          <a:bodyPr/>
          <a:lstStyle/>
          <a:p>
            <a:r>
              <a:rPr lang="en-US" dirty="0"/>
              <a:t>Change of phase </a:t>
            </a:r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1DEC9F-F913-4652-9385-79793A9FF484}"/>
              </a:ext>
            </a:extLst>
          </p:cNvPr>
          <p:cNvSpPr txBox="1"/>
          <p:nvPr/>
        </p:nvSpPr>
        <p:spPr>
          <a:xfrm>
            <a:off x="-10412" y="1368088"/>
            <a:ext cx="83388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BRAGG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LAUE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0DF55A-E0E2-44E7-830D-C87ACAA99B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polarization</a:t>
            </a:r>
          </a:p>
        </p:txBody>
      </p:sp>
      <p:pic>
        <p:nvPicPr>
          <p:cNvPr id="17" name="Image 1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39652" y="870561"/>
            <a:ext cx="2916324" cy="3416085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1504422" y="619023"/>
            <a:ext cx="17828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 err="1"/>
              <a:t>Bouchenoire</a:t>
            </a:r>
            <a:r>
              <a:rPr lang="fr-FR" sz="1050" dirty="0"/>
              <a:t>, Morris, Hase</a:t>
            </a:r>
          </a:p>
          <a:p>
            <a:r>
              <a:rPr lang="fr-FR" sz="1050" dirty="0"/>
              <a:t> 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979713" y="2193708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Si111 5</a:t>
            </a:r>
            <a:r>
              <a:rPr lang="fr-FR" sz="1050" dirty="0">
                <a:latin typeface="Symbol" charset="2"/>
                <a:cs typeface="Symbol" charset="2"/>
              </a:rPr>
              <a:t>m</a:t>
            </a:r>
            <a:r>
              <a:rPr lang="fr-FR" sz="1050" dirty="0"/>
              <a:t>m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1898704" y="3570861"/>
            <a:ext cx="10134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C*111 128</a:t>
            </a:r>
            <a:r>
              <a:rPr lang="fr-FR" sz="1050" dirty="0">
                <a:latin typeface="Symbol" charset="2"/>
                <a:cs typeface="Symbol" charset="2"/>
              </a:rPr>
              <a:t>m</a:t>
            </a:r>
            <a:r>
              <a:rPr lang="fr-FR" sz="1050" dirty="0"/>
              <a:t>m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3950932" y="4272939"/>
            <a:ext cx="9605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E=3.174 </a:t>
            </a:r>
            <a:r>
              <a:rPr lang="fr-FR" sz="1050" dirty="0" err="1"/>
              <a:t>keV</a:t>
            </a:r>
            <a:endParaRPr lang="fr-FR" sz="1050" dirty="0"/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17994" y="1167594"/>
            <a:ext cx="2770866" cy="14313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44997" y="2652759"/>
            <a:ext cx="2737397" cy="1404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/>
          <p:nvPr/>
        </p:nvSpPr>
        <p:spPr>
          <a:xfrm>
            <a:off x="4815027" y="600531"/>
            <a:ext cx="245727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Pc = </a:t>
            </a:r>
            <a:r>
              <a:rPr lang="en-US" sz="1050" dirty="0" err="1"/>
              <a:t>r</a:t>
            </a:r>
            <a:r>
              <a:rPr lang="en-US" sz="1050" baseline="-25000" dirty="0" err="1"/>
              <a:t>s</a:t>
            </a:r>
            <a:r>
              <a:rPr lang="en-US" sz="1050" dirty="0"/>
              <a:t> </a:t>
            </a:r>
            <a:r>
              <a:rPr lang="en-US" sz="1050" dirty="0" err="1"/>
              <a:t>r</a:t>
            </a:r>
            <a:r>
              <a:rPr lang="en-US" sz="1050" baseline="-25000" dirty="0" err="1"/>
              <a:t>p</a:t>
            </a:r>
            <a:r>
              <a:rPr lang="en-US" sz="1050" dirty="0"/>
              <a:t> sin (</a:t>
            </a:r>
            <a:r>
              <a:rPr lang="en-US" sz="1050" dirty="0" err="1">
                <a:latin typeface="Symbol" pitchFamily="18" charset="2"/>
              </a:rPr>
              <a:t>f</a:t>
            </a:r>
            <a:r>
              <a:rPr lang="en-US" sz="1050" baseline="-25000" dirty="0" err="1"/>
              <a:t>p</a:t>
            </a:r>
            <a:r>
              <a:rPr lang="en-US" sz="1050" dirty="0"/>
              <a:t> - </a:t>
            </a:r>
            <a:r>
              <a:rPr lang="en-US" sz="1050" dirty="0" err="1">
                <a:latin typeface="Symbol" pitchFamily="18" charset="2"/>
              </a:rPr>
              <a:t>f</a:t>
            </a:r>
            <a:r>
              <a:rPr lang="en-US" sz="1050" baseline="-25000" dirty="0" err="1"/>
              <a:t>s</a:t>
            </a:r>
            <a:r>
              <a:rPr lang="en-US" sz="1050" dirty="0"/>
              <a:t>)</a:t>
            </a:r>
            <a:endParaRPr lang="en-GB" sz="1050" dirty="0"/>
          </a:p>
        </p:txBody>
      </p:sp>
      <p:sp>
        <p:nvSpPr>
          <p:cNvPr id="19" name="TextBox 18"/>
          <p:cNvSpPr txBox="1"/>
          <p:nvPr/>
        </p:nvSpPr>
        <p:spPr>
          <a:xfrm>
            <a:off x="5625117" y="870561"/>
            <a:ext cx="7020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XOP</a:t>
            </a:r>
            <a:endParaRPr lang="en-GB" sz="105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C3E2F2-2109-4F02-96D9-5D39539DC2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1847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E75EEFE-C83E-47F6-B89B-DC0539AE5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877133"/>
          </a:xfrm>
        </p:spPr>
        <p:txBody>
          <a:bodyPr/>
          <a:lstStyle/>
          <a:p>
            <a:r>
              <a:rPr lang="en-US" dirty="0"/>
              <a:t>Project 1</a:t>
            </a:r>
            <a:br>
              <a:rPr lang="en-US" dirty="0"/>
            </a:br>
            <a:r>
              <a:rPr lang="en-US" sz="2000" dirty="0"/>
              <a:t>X-ray Transmission Crystals and crystal Phase Shifters in SHADOW4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02DFD3-A43F-4AD1-B6B4-3BD71E078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32" y="2057224"/>
            <a:ext cx="2450123" cy="10290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A29E9D-F05F-4D34-98AE-A622DD337C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9219" y="1151318"/>
            <a:ext cx="3712606" cy="27400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973DA-E229-48D2-9DF3-381689B6F98F}"/>
              </a:ext>
            </a:extLst>
          </p:cNvPr>
          <p:cNvSpPr txBox="1"/>
          <p:nvPr/>
        </p:nvSpPr>
        <p:spPr>
          <a:xfrm>
            <a:off x="432687" y="1664798"/>
            <a:ext cx="27927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visible light: Fresnel Rhomb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727929-5DF9-419E-834B-E7273D65EF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828876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1380</TotalTime>
  <Words>320</Words>
  <Application>Microsoft Office PowerPoint</Application>
  <PresentationFormat>On-screen Show (16:9)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Symbol</vt:lpstr>
      <vt:lpstr>Wingdings</vt:lpstr>
      <vt:lpstr>Simple Light</vt:lpstr>
      <vt:lpstr>PowerPoint Presentation</vt:lpstr>
      <vt:lpstr>Polarized Light  http://dx.doi.org/10.1140/epjst/e2012-01630-3 </vt:lpstr>
      <vt:lpstr>SR Polarized light</vt:lpstr>
      <vt:lpstr>For perfect crystals: https://doi.org/10.1107/S160057752400924X  </vt:lpstr>
      <vt:lpstr>Xiaojiang Yu et al. (Proc. SRI2024, in press) </vt:lpstr>
      <vt:lpstr>Crystal phase retarders</vt:lpstr>
      <vt:lpstr>Change of phase </vt:lpstr>
      <vt:lpstr>Circular polarization</vt:lpstr>
      <vt:lpstr>Project 1 X-ray Transmission Crystals and crystal Phase Shifters in SHADOW4</vt:lpstr>
      <vt:lpstr>Project 2</vt:lpstr>
      <vt:lpstr>Project 3 Jones and Muller Polarization calculus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XOPPY</dc:title>
  <cp:lastModifiedBy>SANCHEZ DEL RIO Manuel</cp:lastModifiedBy>
  <cp:revision>152</cp:revision>
  <dcterms:modified xsi:type="dcterms:W3CDTF">2025-05-21T21:48:15Z</dcterms:modified>
</cp:coreProperties>
</file>