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453" r:id="rId5"/>
    <p:sldId id="454" r:id="rId6"/>
    <p:sldId id="455" r:id="rId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 marL="573088" indent="-298450">
              <a:defRPr>
                <a:solidFill>
                  <a:srgbClr val="000000"/>
                </a:solidFill>
              </a:defRPr>
            </a:lvl2pPr>
            <a:lvl3pPr marL="519113" indent="217488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417300" y="6471466"/>
            <a:ext cx="609600" cy="182880"/>
          </a:xfrm>
          <a:ln/>
        </p:spPr>
        <p:txBody>
          <a:bodyPr/>
          <a:lstStyle>
            <a:lvl1pPr>
              <a:defRPr>
                <a:solidFill>
                  <a:srgbClr val="232425"/>
                </a:solidFill>
              </a:defRPr>
            </a:lvl1pPr>
          </a:lstStyle>
          <a:p>
            <a:fld id="{3127AD54-A285-4C62-8319-9EDBCCD33F6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0401" y="6455188"/>
            <a:ext cx="9098844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232425"/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3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417300" y="6513801"/>
            <a:ext cx="609600" cy="182880"/>
          </a:xfrm>
        </p:spPr>
        <p:txBody>
          <a:bodyPr/>
          <a:lstStyle>
            <a:lvl1pPr>
              <a:defRPr>
                <a:solidFill>
                  <a:srgbClr val="232425"/>
                </a:solidFill>
              </a:defRPr>
            </a:lvl1pPr>
          </a:lstStyle>
          <a:p>
            <a:fld id="{3127AD54-A285-4C62-8319-9EDBCCD33F6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1" y="1168749"/>
            <a:ext cx="11163868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699996"/>
            <a:ext cx="5364480" cy="4422775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573088" indent="-298450">
              <a:spcBef>
                <a:spcPts val="0"/>
              </a:spcBef>
              <a:defRPr sz="2000">
                <a:solidFill>
                  <a:srgbClr val="000000"/>
                </a:solidFill>
              </a:defRPr>
            </a:lvl2pPr>
            <a:lvl3pPr marL="682625" indent="-184150">
              <a:defRPr sz="1800">
                <a:solidFill>
                  <a:srgbClr val="000000"/>
                </a:solidFill>
              </a:defRPr>
            </a:lvl3pPr>
            <a:lvl4pPr marL="865188" indent="-171450">
              <a:defRPr sz="1600">
                <a:solidFill>
                  <a:srgbClr val="000000"/>
                </a:solidFill>
              </a:defRPr>
            </a:lvl4pPr>
            <a:lvl5pPr marL="1084263" indent="-17145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267451" y="1685707"/>
            <a:ext cx="5364480" cy="4422775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573088" indent="-298450">
              <a:spcBef>
                <a:spcPts val="0"/>
              </a:spcBef>
              <a:defRPr sz="2000">
                <a:solidFill>
                  <a:srgbClr val="000000"/>
                </a:solidFill>
              </a:defRPr>
            </a:lvl2pPr>
            <a:lvl3pPr marL="682625" indent="-184150">
              <a:defRPr sz="1800">
                <a:solidFill>
                  <a:srgbClr val="000000"/>
                </a:solidFill>
              </a:defRPr>
            </a:lvl3pPr>
            <a:lvl4pPr marL="865188" indent="-171450">
              <a:defRPr sz="1600">
                <a:solidFill>
                  <a:srgbClr val="000000"/>
                </a:solidFill>
              </a:defRPr>
            </a:lvl4pPr>
            <a:lvl5pPr marL="1084263" indent="-17145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0996" y="6497523"/>
            <a:ext cx="6533281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232425"/>
                </a:solidFill>
              </a:defRPr>
            </a:lvl1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Cover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484968" y="1689100"/>
            <a:ext cx="5707033" cy="2706624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" y="1689100"/>
            <a:ext cx="6484965" cy="2706624"/>
          </a:xfrm>
          <a:solidFill>
            <a:srgbClr val="004165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A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2" y="1689100"/>
            <a:ext cx="319619" cy="2706624"/>
          </a:xfrm>
          <a:solidFill>
            <a:schemeClr val="tx2">
              <a:lumMod val="7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26534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626534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556495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4556495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8480262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8480262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06116" y="5747819"/>
            <a:ext cx="7859323" cy="515411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575733" y="730250"/>
            <a:ext cx="8250767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Optional one line subhead, </a:t>
            </a:r>
            <a:r>
              <a:rPr lang="en-US" dirty="0" err="1"/>
              <a:t>url</a:t>
            </a:r>
            <a:r>
              <a:rPr lang="en-US" dirty="0"/>
              <a:t> or date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246" y="523876"/>
            <a:ext cx="1739197" cy="67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9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339" y="6083300"/>
            <a:ext cx="2054459" cy="7401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12192000" cy="598491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-14246"/>
            <a:ext cx="12191999" cy="5999163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3733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231227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F0BA-34FC-40ED-AE97-6668E798B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D63C7-6172-4C1B-A85D-5CF250CEA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B6188-56B8-475B-A0C5-0FC753B27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7E83-4023-44EE-B544-4BDA090BAE72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534C7-A233-4819-8E59-1780564A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E7D44-2577-4573-90E3-A9CEC473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AD54-A285-4C62-8319-9EDBCCD3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179725"/>
            <a:ext cx="11163868" cy="82894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Headline 32pt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081" y="1207516"/>
            <a:ext cx="11094260" cy="4987365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7300" y="6489007"/>
            <a:ext cx="609600" cy="182880"/>
          </a:xfrm>
          <a:prstGeom prst="rect">
            <a:avLst/>
          </a:prstGeom>
          <a:ln>
            <a:noFill/>
          </a:ln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fld id="{3127AD54-A285-4C62-8319-9EDBCCD33F65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0" y="0"/>
            <a:ext cx="323709" cy="6858000"/>
          </a:xfrm>
          <a:prstGeom prst="rect">
            <a:avLst/>
          </a:prstGeom>
          <a:solidFill>
            <a:srgbClr val="094875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00">
              <a:solidFill>
                <a:srgbClr val="7AB800"/>
              </a:solidFill>
              <a:latin typeface="Arial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4267" y="6472729"/>
            <a:ext cx="9234311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7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3200" b="1" i="0" kern="1200" cap="none" baseline="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Wingdings" charset="2"/>
        <a:buChar char="§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573088" indent="-298450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Lucida Grande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519113" indent="217488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569913" indent="237744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Arial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Clr>
          <a:schemeClr val="tx2">
            <a:lumMod val="75000"/>
          </a:schemeClr>
        </a:buClr>
        <a:buFont typeface="Wingdings" charset="2"/>
        <a:buChar char="§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0DF9-0C60-4EAE-B367-82B20192A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OASYS-</a:t>
            </a:r>
            <a:r>
              <a:rPr lang="en-US" sz="5400" dirty="0" err="1"/>
              <a:t>ShadowOui</a:t>
            </a:r>
            <a:r>
              <a:rPr lang="en-US" sz="5400" dirty="0"/>
              <a:t>-Hybrid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764D9-D24C-48BD-937D-69D3BA468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3680"/>
            <a:ext cx="9144000" cy="1214120"/>
          </a:xfrm>
        </p:spPr>
        <p:txBody>
          <a:bodyPr/>
          <a:lstStyle/>
          <a:p>
            <a:r>
              <a:rPr lang="en-US" sz="2800" dirty="0"/>
              <a:t>Xianbo Shi</a:t>
            </a:r>
          </a:p>
        </p:txBody>
      </p:sp>
    </p:spTree>
    <p:extLst>
      <p:ext uri="{BB962C8B-B14F-4D97-AF65-F5344CB8AC3E}">
        <p14:creationId xmlns:p14="http://schemas.microsoft.com/office/powerpoint/2010/main" val="115894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073DD2-43C7-4CAE-AA4F-A28AC1DF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338" y="179725"/>
            <a:ext cx="7432432" cy="828948"/>
          </a:xfrm>
        </p:spPr>
        <p:txBody>
          <a:bodyPr/>
          <a:lstStyle/>
          <a:p>
            <a:r>
              <a:rPr lang="en-US" dirty="0"/>
              <a:t>Hybrid method: combining ray-tracing and wavefront propagation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975F97-BAE3-40FE-ACBF-07EA86184177}"/>
              </a:ext>
            </a:extLst>
          </p:cNvPr>
          <p:cNvGrpSpPr>
            <a:grpSpLocks noChangeAspect="1"/>
          </p:cNvGrpSpPr>
          <p:nvPr/>
        </p:nvGrpSpPr>
        <p:grpSpPr>
          <a:xfrm>
            <a:off x="3010915" y="1352622"/>
            <a:ext cx="6404630" cy="4572000"/>
            <a:chOff x="977768" y="1423045"/>
            <a:chExt cx="5486400" cy="3840480"/>
          </a:xfrm>
        </p:grpSpPr>
        <p:pic>
          <p:nvPicPr>
            <p:cNvPr id="7" name="Picture 3" descr="D:\Dropbox\Meetings\SPIE_2014\Figures\fig01_flowchart.jpg">
              <a:extLst>
                <a:ext uri="{FF2B5EF4-FFF2-40B4-BE49-F238E27FC236}">
                  <a16:creationId xmlns:a16="http://schemas.microsoft.com/office/drawing/2014/main" id="{E50B29D0-5DB5-48ED-851D-E7B8FB6757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768" y="1423045"/>
              <a:ext cx="5486400" cy="3840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ight Arrow 10">
              <a:extLst>
                <a:ext uri="{FF2B5EF4-FFF2-40B4-BE49-F238E27FC236}">
                  <a16:creationId xmlns:a16="http://schemas.microsoft.com/office/drawing/2014/main" id="{2FF1F555-2972-4373-B96B-5ABDA69A1281}"/>
                </a:ext>
              </a:extLst>
            </p:cNvPr>
            <p:cNvSpPr/>
            <p:nvPr/>
          </p:nvSpPr>
          <p:spPr bwMode="auto">
            <a:xfrm rot="19241151">
              <a:off x="3290721" y="2312887"/>
              <a:ext cx="1501815" cy="381000"/>
            </a:xfrm>
            <a:prstGeom prst="rightArrow">
              <a:avLst>
                <a:gd name="adj1" fmla="val 42912"/>
                <a:gd name="adj2" fmla="val 58228"/>
              </a:avLst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3FCF8F-9E7F-422B-8E86-84EFCF013796}"/>
              </a:ext>
            </a:extLst>
          </p:cNvPr>
          <p:cNvSpPr txBox="1"/>
          <p:nvPr/>
        </p:nvSpPr>
        <p:spPr>
          <a:xfrm>
            <a:off x="6796751" y="6037738"/>
            <a:ext cx="5237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Iterative, valid in far-field approximation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F8004C-6C84-4EBD-8D4E-22BD8EF35B9D}"/>
              </a:ext>
            </a:extLst>
          </p:cNvPr>
          <p:cNvSpPr txBox="1"/>
          <p:nvPr/>
        </p:nvSpPr>
        <p:spPr>
          <a:xfrm>
            <a:off x="7582129" y="6477429"/>
            <a:ext cx="4191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X. Shi, et al., </a:t>
            </a:r>
            <a:r>
              <a:rPr lang="sv-SE" sz="1600" dirty="0">
                <a:solidFill>
                  <a:schemeClr val="tx2"/>
                </a:solidFill>
              </a:rPr>
              <a:t>J. Synchrotron Rad. </a:t>
            </a:r>
            <a:r>
              <a:rPr lang="sv-SE" sz="1600" b="1" dirty="0">
                <a:solidFill>
                  <a:schemeClr val="tx2"/>
                </a:solidFill>
              </a:rPr>
              <a:t>21</a:t>
            </a:r>
            <a:r>
              <a:rPr lang="sv-SE" sz="1600" dirty="0">
                <a:solidFill>
                  <a:schemeClr val="tx2"/>
                </a:solidFill>
              </a:rPr>
              <a:t>, 669 (2014). 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86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073DD2-43C7-4CAE-AA4F-A28AC1DF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338" y="179725"/>
            <a:ext cx="7432432" cy="828948"/>
          </a:xfrm>
        </p:spPr>
        <p:txBody>
          <a:bodyPr/>
          <a:lstStyle/>
          <a:p>
            <a:r>
              <a:rPr lang="en-US" dirty="0"/>
              <a:t>Hybrid method: combining ray-tracing and wavefront propagation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03FB60-D970-4832-92FA-662953B6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322" y="1162755"/>
            <a:ext cx="8663355" cy="5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7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473161-4922-4335-9954-43B7871C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ambria" panose="02040503050406030204" pitchFamily="18" charset="0"/>
              </a:rPr>
              <a:t>SHADOW-HYBRID</a:t>
            </a:r>
            <a:r>
              <a:rPr lang="en-US" dirty="0">
                <a:latin typeface="Cambria" panose="02040503050406030204" pitchFamily="18" charset="0"/>
              </a:rPr>
              <a:t> in OASYS</a:t>
            </a:r>
            <a:br>
              <a:rPr lang="en-US" dirty="0">
                <a:latin typeface="Cambria" panose="02040503050406030204" pitchFamily="18" charset="0"/>
              </a:rPr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CF160F-8A9D-4F7A-9110-9F1825EDF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0" y="2507410"/>
            <a:ext cx="5724493" cy="22936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94FE82-F6E9-47C2-8597-3C4D96D80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4" y="1519758"/>
            <a:ext cx="4537384" cy="97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7536DB-A52F-4D62-9CAF-8073D3C34C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337" y="3780168"/>
            <a:ext cx="2926080" cy="2645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89DB02-2656-4043-8624-874CC52331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337" y="1115051"/>
            <a:ext cx="2926080" cy="266511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EA40D4-7A78-41FE-9DE7-E878AB8195FA}"/>
              </a:ext>
            </a:extLst>
          </p:cNvPr>
          <p:cNvCxnSpPr>
            <a:endCxn id="11" idx="1"/>
          </p:cNvCxnSpPr>
          <p:nvPr/>
        </p:nvCxnSpPr>
        <p:spPr>
          <a:xfrm flipV="1">
            <a:off x="6621193" y="2447610"/>
            <a:ext cx="2377144" cy="26527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AFA639-68F7-4F8D-86B2-91EBA2890240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544343" y="3654249"/>
            <a:ext cx="2453995" cy="144855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8DB951C-F01C-4D08-8541-AC6148ABC1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877" y="4825780"/>
            <a:ext cx="3011396" cy="18288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DAC26C-7D26-4F06-9C5D-603F5A9EB397}"/>
              </a:ext>
            </a:extLst>
          </p:cNvPr>
          <p:cNvCxnSpPr>
            <a:endCxn id="14" idx="0"/>
          </p:cNvCxnSpPr>
          <p:nvPr/>
        </p:nvCxnSpPr>
        <p:spPr>
          <a:xfrm>
            <a:off x="5887516" y="4456324"/>
            <a:ext cx="411059" cy="36945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191E31D-7023-4262-9C3F-B16CBA4DAE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24" y="4827789"/>
            <a:ext cx="3034147" cy="18288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1B5833-9003-4D8E-A11C-5A8AAF679FBD}"/>
              </a:ext>
            </a:extLst>
          </p:cNvPr>
          <p:cNvCxnSpPr/>
          <p:nvPr/>
        </p:nvCxnSpPr>
        <p:spPr>
          <a:xfrm flipH="1">
            <a:off x="3216776" y="4436545"/>
            <a:ext cx="870787" cy="36454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E63869-6939-4783-B040-CC75A4E6474D}"/>
              </a:ext>
            </a:extLst>
          </p:cNvPr>
          <p:cNvSpPr txBox="1"/>
          <p:nvPr/>
        </p:nvSpPr>
        <p:spPr>
          <a:xfrm>
            <a:off x="5164786" y="854203"/>
            <a:ext cx="39440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F497D"/>
                </a:solidFill>
                <a:latin typeface="Cambria" panose="02040503050406030204" pitchFamily="18" charset="0"/>
              </a:rPr>
              <a:t>X. Shi, et al., </a:t>
            </a:r>
            <a:r>
              <a:rPr lang="sv-SE" sz="1400" dirty="0">
                <a:solidFill>
                  <a:srgbClr val="1F497D"/>
                </a:solidFill>
                <a:latin typeface="Cambria" panose="02040503050406030204" pitchFamily="18" charset="0"/>
              </a:rPr>
              <a:t>J. Synchrotron Rad. 21, 669 (2014).</a:t>
            </a:r>
          </a:p>
          <a:p>
            <a:r>
              <a:rPr lang="it-IT" sz="1400" dirty="0">
                <a:solidFill>
                  <a:srgbClr val="1F497D"/>
                </a:solidFill>
                <a:latin typeface="Cambria" panose="02040503050406030204" pitchFamily="18" charset="0"/>
              </a:rPr>
              <a:t>X. Shi, et al., Proc. SPIE 9209, 920911 (2014). </a:t>
            </a:r>
          </a:p>
          <a:p>
            <a:r>
              <a:rPr lang="it-IT" sz="1400" dirty="0">
                <a:solidFill>
                  <a:srgbClr val="1F497D"/>
                </a:solidFill>
                <a:latin typeface="Cambria" panose="02040503050406030204" pitchFamily="18" charset="0"/>
              </a:rPr>
              <a:t>X. Shi, et al., Proc. SPIE 9209, 920909 (2014).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104D379-3263-4BD7-82FF-8C7489F13D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00" y="3383015"/>
            <a:ext cx="2059665" cy="1235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291B07E-9AA7-4A04-B0C1-1122650EDCA4}"/>
              </a:ext>
            </a:extLst>
          </p:cNvPr>
          <p:cNvSpPr txBox="1"/>
          <p:nvPr/>
        </p:nvSpPr>
        <p:spPr>
          <a:xfrm>
            <a:off x="10597662" y="2037240"/>
            <a:ext cx="101502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latin typeface="Cambria" panose="02040503050406030204" pitchFamily="18" charset="0"/>
              </a:rPr>
              <a:t>0.30 µm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C2B6BB-0698-42DA-A4B4-6C2A37465A6C}"/>
              </a:ext>
            </a:extLst>
          </p:cNvPr>
          <p:cNvSpPr txBox="1"/>
          <p:nvPr/>
        </p:nvSpPr>
        <p:spPr>
          <a:xfrm>
            <a:off x="10672314" y="4702357"/>
            <a:ext cx="101502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latin typeface="Cambria" panose="02040503050406030204" pitchFamily="18" charset="0"/>
              </a:rPr>
              <a:t>0.38 µm</a:t>
            </a:r>
          </a:p>
        </p:txBody>
      </p:sp>
    </p:spTree>
    <p:extLst>
      <p:ext uri="{BB962C8B-B14F-4D97-AF65-F5344CB8AC3E}">
        <p14:creationId xmlns:p14="http://schemas.microsoft.com/office/powerpoint/2010/main" val="150199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C1FCB1-5972-478C-9354-3A93CAC3D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79725"/>
            <a:ext cx="11163868" cy="569793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pic>
        <p:nvPicPr>
          <p:cNvPr id="4" name="Picture 3" descr="A diagram of a graph&#10;&#10;AI-generated content may be incorrect.">
            <a:extLst>
              <a:ext uri="{FF2B5EF4-FFF2-40B4-BE49-F238E27FC236}">
                <a16:creationId xmlns:a16="http://schemas.microsoft.com/office/drawing/2014/main" id="{2BAA51B4-9855-E40B-320C-1576F07CB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" t="908" r="-364" b="1"/>
          <a:stretch/>
        </p:blipFill>
        <p:spPr>
          <a:xfrm>
            <a:off x="3565132" y="775772"/>
            <a:ext cx="5363111" cy="600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9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C1FCB1-5972-478C-9354-3A93CAC3D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79725"/>
            <a:ext cx="11163868" cy="569793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CF480228-5F59-BBA3-3157-632B2C66D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806" y="823937"/>
            <a:ext cx="5240375" cy="60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3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presentation_4x3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DirectorReview_CD-2_Aug2018_XShi</Template>
  <TotalTime>631</TotalTime>
  <Words>105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</vt:lpstr>
      <vt:lpstr>Lucida Grande</vt:lpstr>
      <vt:lpstr>Times New Roman</vt:lpstr>
      <vt:lpstr>Wingdings</vt:lpstr>
      <vt:lpstr>1_presentation_4x3</vt:lpstr>
      <vt:lpstr>OASYS-ShadowOui-Hybrid</vt:lpstr>
      <vt:lpstr>Hybrid method: combining ray-tracing and wavefront propagation</vt:lpstr>
      <vt:lpstr>Hybrid method: combining ray-tracing and wavefront propagation</vt:lpstr>
      <vt:lpstr>SHADOW-HYBRID in OASYS </vt:lpstr>
      <vt:lpstr>Example 1</vt:lpstr>
      <vt:lpstr>Example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OASYS-ShadowOui-Hybrid</dc:title>
  <dc:creator>Xianbo Shi</dc:creator>
  <cp:lastModifiedBy>Luca Rebuffi</cp:lastModifiedBy>
  <cp:revision>17</cp:revision>
  <dcterms:created xsi:type="dcterms:W3CDTF">2019-05-14T07:37:51Z</dcterms:created>
  <dcterms:modified xsi:type="dcterms:W3CDTF">2025-05-11T15:50:04Z</dcterms:modified>
</cp:coreProperties>
</file>