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5"/>
  </p:notesMasterIdLst>
  <p:sldIdLst>
    <p:sldId id="265" r:id="rId2"/>
    <p:sldId id="551" r:id="rId3"/>
    <p:sldId id="581" r:id="rId4"/>
    <p:sldId id="582" r:id="rId5"/>
    <p:sldId id="593" r:id="rId6"/>
    <p:sldId id="595" r:id="rId7"/>
    <p:sldId id="594" r:id="rId8"/>
    <p:sldId id="596" r:id="rId9"/>
    <p:sldId id="592" r:id="rId10"/>
    <p:sldId id="583" r:id="rId11"/>
    <p:sldId id="591" r:id="rId12"/>
    <p:sldId id="590" r:id="rId13"/>
    <p:sldId id="57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2"/>
    <a:srgbClr val="4F81BD"/>
    <a:srgbClr val="254061"/>
    <a:srgbClr val="990033"/>
    <a:srgbClr val="D1C4E9"/>
    <a:srgbClr val="B3E5FC"/>
    <a:srgbClr val="C8E6C9"/>
    <a:srgbClr val="FFECB3"/>
    <a:srgbClr val="FFB3B3"/>
    <a:srgbClr val="F8BB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031" autoAdjust="0"/>
    <p:restoredTop sz="94657" autoAdjust="0"/>
  </p:normalViewPr>
  <p:slideViewPr>
    <p:cSldViewPr snapToGrid="0">
      <p:cViewPr varScale="1">
        <p:scale>
          <a:sx n="146" d="100"/>
          <a:sy n="146" d="100"/>
        </p:scale>
        <p:origin x="114" y="2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/>
        </p:nvSpPr>
        <p:spPr>
          <a:xfrm>
            <a:off x="0" y="4924425"/>
            <a:ext cx="9144000" cy="219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spcFirstLastPara="1" wrap="square" lIns="91425" tIns="27425" rIns="91425" bIns="2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CE5CD"/>
                </a:solidFill>
              </a:rPr>
              <a:t>Beamline Optics </a:t>
            </a:r>
            <a:r>
              <a:rPr lang="en-GB" sz="1000" b="1" dirty="0">
                <a:solidFill>
                  <a:srgbClr val="FCE5CD"/>
                </a:solidFill>
              </a:rPr>
              <a:t>Design and Simulation Workshop @ DESY </a:t>
            </a:r>
            <a:r>
              <a:rPr lang="en" sz="1000" b="1" dirty="0">
                <a:solidFill>
                  <a:srgbClr val="FCE5CD"/>
                </a:solidFill>
              </a:rPr>
              <a:t>2025</a:t>
            </a:r>
            <a:endParaRPr sz="1000" b="1" dirty="0">
              <a:solidFill>
                <a:srgbClr val="FCE5CD"/>
              </a:solidFill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31100" y="619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7175" y="46375"/>
            <a:ext cx="895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06950" y="4908739"/>
            <a:ext cx="690300" cy="249000"/>
          </a:xfrm>
          <a:prstGeom prst="rect">
            <a:avLst/>
          </a:prstGeom>
        </p:spPr>
        <p:txBody>
          <a:bodyPr spcFirstLastPara="1" wrap="square" lIns="91425" tIns="27425" rIns="91425" bIns="27425" anchor="ctr" anchorCtr="0">
            <a:normAutofit/>
          </a:bodyPr>
          <a:lstStyle>
            <a:lvl1pPr lvl="0" rtl="0">
              <a:buNone/>
              <a:defRPr b="1">
                <a:solidFill>
                  <a:srgbClr val="EFEFEF"/>
                </a:solidFill>
              </a:defRPr>
            </a:lvl1pPr>
            <a:lvl2pPr lvl="1" rtl="0">
              <a:buNone/>
              <a:defRPr b="1">
                <a:solidFill>
                  <a:srgbClr val="EFEFEF"/>
                </a:solidFill>
              </a:defRPr>
            </a:lvl2pPr>
            <a:lvl3pPr lvl="2" rtl="0">
              <a:buNone/>
              <a:defRPr b="1">
                <a:solidFill>
                  <a:srgbClr val="EFEFEF"/>
                </a:solidFill>
              </a:defRPr>
            </a:lvl3pPr>
            <a:lvl4pPr lvl="3" rtl="0">
              <a:buNone/>
              <a:defRPr b="1">
                <a:solidFill>
                  <a:srgbClr val="EFEFEF"/>
                </a:solidFill>
              </a:defRPr>
            </a:lvl4pPr>
            <a:lvl5pPr lvl="4" rtl="0">
              <a:buNone/>
              <a:defRPr b="1">
                <a:solidFill>
                  <a:srgbClr val="EFEFEF"/>
                </a:solidFill>
              </a:defRPr>
            </a:lvl5pPr>
            <a:lvl6pPr lvl="5" rtl="0">
              <a:buNone/>
              <a:defRPr b="1">
                <a:solidFill>
                  <a:srgbClr val="EFEFEF"/>
                </a:solidFill>
              </a:defRPr>
            </a:lvl6pPr>
            <a:lvl7pPr lvl="6" rtl="0">
              <a:buNone/>
              <a:defRPr b="1">
                <a:solidFill>
                  <a:srgbClr val="EFEFEF"/>
                </a:solidFill>
              </a:defRPr>
            </a:lvl7pPr>
            <a:lvl8pPr lvl="7" rtl="0">
              <a:buNone/>
              <a:defRPr b="1">
                <a:solidFill>
                  <a:srgbClr val="EFEFEF"/>
                </a:solidFill>
              </a:defRPr>
            </a:lvl8pPr>
            <a:lvl9pPr lvl="8" rtl="0">
              <a:buNone/>
              <a:defRPr b="1">
                <a:solidFill>
                  <a:srgbClr val="EFEFE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/>
        </p:nvSpPr>
        <p:spPr>
          <a:xfrm>
            <a:off x="0" y="4924425"/>
            <a:ext cx="9144000" cy="219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spcFirstLastPara="1" wrap="square" lIns="91425" tIns="27425" rIns="91425" bIns="2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FCE5CD"/>
                </a:solidFill>
              </a:rPr>
              <a:t>Beamline Optics Design and Simulation Workshop @ DESY 2025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06950" y="4908739"/>
            <a:ext cx="690300" cy="249000"/>
          </a:xfrm>
          <a:prstGeom prst="rect">
            <a:avLst/>
          </a:prstGeom>
        </p:spPr>
        <p:txBody>
          <a:bodyPr spcFirstLastPara="1" wrap="square" lIns="91425" tIns="27425" rIns="91425" bIns="27425" anchor="ctr" anchorCtr="0">
            <a:normAutofit/>
          </a:bodyPr>
          <a:lstStyle>
            <a:lvl1pPr lvl="0" rtl="0">
              <a:buNone/>
              <a:defRPr b="1">
                <a:solidFill>
                  <a:srgbClr val="EFEFEF"/>
                </a:solidFill>
              </a:defRPr>
            </a:lvl1pPr>
            <a:lvl2pPr lvl="1" rtl="0">
              <a:buNone/>
              <a:defRPr b="1">
                <a:solidFill>
                  <a:srgbClr val="EFEFEF"/>
                </a:solidFill>
              </a:defRPr>
            </a:lvl2pPr>
            <a:lvl3pPr lvl="2" rtl="0">
              <a:buNone/>
              <a:defRPr b="1">
                <a:solidFill>
                  <a:srgbClr val="EFEFEF"/>
                </a:solidFill>
              </a:defRPr>
            </a:lvl3pPr>
            <a:lvl4pPr lvl="3" rtl="0">
              <a:buNone/>
              <a:defRPr b="1">
                <a:solidFill>
                  <a:srgbClr val="EFEFEF"/>
                </a:solidFill>
              </a:defRPr>
            </a:lvl4pPr>
            <a:lvl5pPr lvl="4" rtl="0">
              <a:buNone/>
              <a:defRPr b="1">
                <a:solidFill>
                  <a:srgbClr val="EFEFEF"/>
                </a:solidFill>
              </a:defRPr>
            </a:lvl5pPr>
            <a:lvl6pPr lvl="5" rtl="0">
              <a:buNone/>
              <a:defRPr b="1">
                <a:solidFill>
                  <a:srgbClr val="EFEFEF"/>
                </a:solidFill>
              </a:defRPr>
            </a:lvl6pPr>
            <a:lvl7pPr lvl="6" rtl="0">
              <a:buNone/>
              <a:defRPr b="1">
                <a:solidFill>
                  <a:srgbClr val="EFEFEF"/>
                </a:solidFill>
              </a:defRPr>
            </a:lvl7pPr>
            <a:lvl8pPr lvl="7" rtl="0">
              <a:buNone/>
              <a:defRPr b="1">
                <a:solidFill>
                  <a:srgbClr val="EFEFEF"/>
                </a:solidFill>
              </a:defRPr>
            </a:lvl8pPr>
            <a:lvl9pPr lvl="8" rtl="0">
              <a:buNone/>
              <a:defRPr b="1">
                <a:solidFill>
                  <a:srgbClr val="EFEFE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7675" y="62425"/>
            <a:ext cx="90396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727200" y="113400"/>
            <a:ext cx="8236800" cy="447120"/>
          </a:xfrm>
          <a:solidFill>
            <a:schemeClr val="accent1"/>
          </a:solidFill>
        </p:spPr>
        <p:txBody>
          <a:bodyPr lIns="108000" tIns="0" rIns="108000" anchor="ctr" anchorCtr="0"/>
          <a:lstStyle>
            <a:lvl1pPr>
              <a:lnSpc>
                <a:spcPct val="85000"/>
              </a:lnSpc>
              <a:defRPr sz="225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271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727688" y="573528"/>
            <a:ext cx="8236800" cy="40500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4pPr>
              <a:spcBef>
                <a:spcPts val="0"/>
              </a:spcBef>
              <a:spcAft>
                <a:spcPts val="225"/>
              </a:spcAft>
              <a:buSzPct val="80000"/>
              <a:defRPr/>
            </a:lvl4pPr>
            <a:lvl5pPr>
              <a:spcAft>
                <a:spcPts val="225"/>
              </a:spcAft>
              <a:defRPr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/>
          <a:p>
            <a:pPr lvl="0">
              <a:defRPr/>
            </a:pPr>
            <a:fld id="{86CB4B4D-7CA3-9044-876B-883B54F8677D}" type="slidenum">
              <a:rPr lang="uk-UA"/>
              <a:t>‹#›</a:t>
            </a:fld>
            <a:endParaRPr lang="uk-UA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l Title of Presentation l Date of Presentation l Author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74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727200" y="113400"/>
            <a:ext cx="8236800" cy="447120"/>
          </a:xfrm>
          <a:solidFill>
            <a:schemeClr val="accent1"/>
          </a:solidFill>
        </p:spPr>
        <p:txBody>
          <a:bodyPr lIns="108000" tIns="0" rIns="108000" anchor="ctr" anchorCtr="0"/>
          <a:lstStyle>
            <a:lvl1pPr>
              <a:lnSpc>
                <a:spcPct val="85000"/>
              </a:lnSpc>
              <a:defRPr sz="225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3351600" y="823500"/>
            <a:ext cx="5612400" cy="2673000"/>
          </a:xfrm>
          <a:solidFill>
            <a:srgbClr val="4E5B99"/>
          </a:solidFill>
        </p:spPr>
        <p:txBody>
          <a:bodyPr lIns="216000" tIns="252000"/>
          <a:lstStyle>
            <a:lvl1pPr marL="0" indent="0">
              <a:spcAft>
                <a:spcPts val="270"/>
              </a:spcAft>
              <a:buFont typeface="Arial" pitchFamily="34" charset="0"/>
              <a:buNone/>
              <a:defRPr sz="2520">
                <a:solidFill>
                  <a:schemeClr val="bg1"/>
                </a:solidFill>
              </a:defRPr>
            </a:lvl1pPr>
            <a:lvl2pPr marL="0" indent="0">
              <a:spcBef>
                <a:spcPts val="360"/>
              </a:spcBef>
              <a:spcAft>
                <a:spcPts val="0"/>
              </a:spcAft>
              <a:buFont typeface="Arial" pitchFamily="34" charset="0"/>
              <a:buNone/>
              <a:defRPr sz="2340" b="1">
                <a:solidFill>
                  <a:schemeClr val="bg1"/>
                </a:solidFill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 sz="2025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180"/>
              </a:spcAft>
              <a:buSzPct val="80000"/>
              <a:buNone/>
              <a:defRPr sz="1575">
                <a:solidFill>
                  <a:schemeClr val="bg1"/>
                </a:solidFill>
              </a:defRPr>
            </a:lvl4pPr>
            <a:lvl5pPr marL="0" indent="0">
              <a:lnSpc>
                <a:spcPct val="80000"/>
              </a:lnSpc>
              <a:spcAft>
                <a:spcPts val="0"/>
              </a:spcAft>
              <a:buNone/>
              <a:defRPr sz="1350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27200" y="823500"/>
            <a:ext cx="2574000" cy="2673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26/07/2013</a:t>
            </a: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OASYS-Coherence transport | HERCULES2023</a:t>
            </a:r>
          </a:p>
        </p:txBody>
      </p:sp>
    </p:spTree>
    <p:extLst>
      <p:ext uri="{BB962C8B-B14F-4D97-AF65-F5344CB8AC3E}">
        <p14:creationId xmlns:p14="http://schemas.microsoft.com/office/powerpoint/2010/main" val="157363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727200" y="113400"/>
            <a:ext cx="8236800" cy="447120"/>
          </a:xfrm>
          <a:solidFill>
            <a:schemeClr val="accent1"/>
          </a:solidFill>
        </p:spPr>
        <p:txBody>
          <a:bodyPr lIns="108000" tIns="0" rIns="108000" anchor="ctr" anchorCtr="0"/>
          <a:lstStyle>
            <a:lvl1pPr>
              <a:lnSpc>
                <a:spcPct val="85000"/>
              </a:lnSpc>
              <a:defRPr sz="225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3351600" y="823500"/>
            <a:ext cx="5612400" cy="2673000"/>
          </a:xfrm>
          <a:solidFill>
            <a:srgbClr val="4E5B99"/>
          </a:solidFill>
        </p:spPr>
        <p:txBody>
          <a:bodyPr lIns="216000" tIns="252000"/>
          <a:lstStyle>
            <a:lvl1pPr marL="0" indent="0">
              <a:spcAft>
                <a:spcPts val="270"/>
              </a:spcAft>
              <a:buFont typeface="Arial" pitchFamily="34" charset="0"/>
              <a:buNone/>
              <a:defRPr sz="2520">
                <a:solidFill>
                  <a:schemeClr val="bg1"/>
                </a:solidFill>
              </a:defRPr>
            </a:lvl1pPr>
            <a:lvl2pPr marL="0" indent="0">
              <a:spcBef>
                <a:spcPts val="360"/>
              </a:spcBef>
              <a:spcAft>
                <a:spcPts val="0"/>
              </a:spcAft>
              <a:buFont typeface="Arial" pitchFamily="34" charset="0"/>
              <a:buNone/>
              <a:defRPr sz="2340" b="1">
                <a:solidFill>
                  <a:schemeClr val="bg1"/>
                </a:solidFill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 sz="2025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180"/>
              </a:spcAft>
              <a:buSzPct val="80000"/>
              <a:buNone/>
              <a:defRPr sz="1575">
                <a:solidFill>
                  <a:schemeClr val="bg1"/>
                </a:solidFill>
              </a:defRPr>
            </a:lvl4pPr>
            <a:lvl5pPr marL="0" indent="0">
              <a:lnSpc>
                <a:spcPct val="80000"/>
              </a:lnSpc>
              <a:spcAft>
                <a:spcPts val="0"/>
              </a:spcAft>
              <a:buNone/>
              <a:defRPr sz="1350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27200" y="823500"/>
            <a:ext cx="2574000" cy="2673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26/07/2013</a:t>
            </a: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OASYS-Coherence transport | HERCULES2023</a:t>
            </a:r>
          </a:p>
        </p:txBody>
      </p:sp>
    </p:spTree>
    <p:extLst>
      <p:ext uri="{BB962C8B-B14F-4D97-AF65-F5344CB8AC3E}">
        <p14:creationId xmlns:p14="http://schemas.microsoft.com/office/powerpoint/2010/main" val="200372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727200" y="113400"/>
            <a:ext cx="8236800" cy="447120"/>
          </a:xfrm>
          <a:solidFill>
            <a:schemeClr val="accent1"/>
          </a:solidFill>
        </p:spPr>
        <p:txBody>
          <a:bodyPr lIns="108000" tIns="0" rIns="108000" anchor="ctr" anchorCtr="0"/>
          <a:lstStyle>
            <a:lvl1pPr>
              <a:lnSpc>
                <a:spcPct val="85000"/>
              </a:lnSpc>
              <a:defRPr sz="225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3351600" y="823500"/>
            <a:ext cx="5612400" cy="2673000"/>
          </a:xfrm>
          <a:solidFill>
            <a:srgbClr val="4E5B99"/>
          </a:solidFill>
        </p:spPr>
        <p:txBody>
          <a:bodyPr lIns="216000" tIns="252000"/>
          <a:lstStyle>
            <a:lvl1pPr marL="0" indent="0">
              <a:spcAft>
                <a:spcPts val="270"/>
              </a:spcAft>
              <a:buFont typeface="Arial" pitchFamily="34" charset="0"/>
              <a:buNone/>
              <a:defRPr sz="2520">
                <a:solidFill>
                  <a:schemeClr val="bg1"/>
                </a:solidFill>
              </a:defRPr>
            </a:lvl1pPr>
            <a:lvl2pPr marL="0" indent="0">
              <a:spcBef>
                <a:spcPts val="360"/>
              </a:spcBef>
              <a:spcAft>
                <a:spcPts val="0"/>
              </a:spcAft>
              <a:buFont typeface="Arial" pitchFamily="34" charset="0"/>
              <a:buNone/>
              <a:defRPr sz="2340" b="1">
                <a:solidFill>
                  <a:schemeClr val="bg1"/>
                </a:solidFill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 sz="2025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180"/>
              </a:spcAft>
              <a:buSzPct val="80000"/>
              <a:buNone/>
              <a:defRPr sz="1575">
                <a:solidFill>
                  <a:schemeClr val="bg1"/>
                </a:solidFill>
              </a:defRPr>
            </a:lvl4pPr>
            <a:lvl5pPr marL="0" indent="0">
              <a:lnSpc>
                <a:spcPct val="80000"/>
              </a:lnSpc>
              <a:spcAft>
                <a:spcPts val="0"/>
              </a:spcAft>
              <a:buNone/>
              <a:defRPr sz="1350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27200" y="823500"/>
            <a:ext cx="2574000" cy="2673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26/07/2013</a:t>
            </a: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OASYS-Coherence transport | HERCULES2023</a:t>
            </a:r>
          </a:p>
        </p:txBody>
      </p:sp>
    </p:spTree>
    <p:extLst>
      <p:ext uri="{BB962C8B-B14F-4D97-AF65-F5344CB8AC3E}">
        <p14:creationId xmlns:p14="http://schemas.microsoft.com/office/powerpoint/2010/main" val="300142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4" r:id="rId3"/>
    <p:sldLayoutId id="2147483679" r:id="rId4"/>
    <p:sldLayoutId id="2147483680" r:id="rId5"/>
    <p:sldLayoutId id="2147483681" r:id="rId6"/>
    <p:sldLayoutId id="214748368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A1271D0-9E0F-4467-A265-ABAFC1F1A0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noProof="0" smtClean="0"/>
              <a:t>1</a:t>
            </a:fld>
            <a:endParaRPr lang="en-GB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256032" y="1277276"/>
            <a:ext cx="8646566" cy="22621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822960">
              <a:buClrTx/>
            </a:pPr>
            <a:r>
              <a:rPr lang="en-US" sz="2800" b="1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SR source related calculations with SRW</a:t>
            </a:r>
            <a:endParaRPr lang="en-GB" sz="600" b="1" kern="1200" noProof="0" dirty="0">
              <a:solidFill>
                <a:srgbClr val="002060"/>
              </a:solidFill>
              <a:latin typeface="Candara" panose="020E0502030303020204" pitchFamily="34" charset="0"/>
              <a:ea typeface="+mn-ea"/>
              <a:cs typeface="+mn-cs"/>
            </a:endParaRPr>
          </a:p>
          <a:p>
            <a:pPr algn="ctr" defTabSz="822960">
              <a:buClrTx/>
            </a:pPr>
            <a:endParaRPr lang="en-GB" sz="600" b="1" kern="1200" noProof="0" dirty="0">
              <a:solidFill>
                <a:srgbClr val="254061"/>
              </a:solidFill>
              <a:latin typeface="Candara" panose="020E0502030303020204" pitchFamily="34" charset="0"/>
              <a:ea typeface="+mn-ea"/>
              <a:cs typeface="+mn-cs"/>
            </a:endParaRPr>
          </a:p>
          <a:p>
            <a:pPr algn="ctr" defTabSz="822960">
              <a:buClrTx/>
            </a:pPr>
            <a:r>
              <a:rPr lang="en-GB" sz="1600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Luca </a:t>
            </a:r>
            <a:r>
              <a:rPr lang="en-GB" sz="1600" kern="1200" noProof="0" dirty="0" err="1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Rebuffi</a:t>
            </a:r>
            <a:endParaRPr lang="en-GB" sz="1600" kern="1200" noProof="0" dirty="0">
              <a:solidFill>
                <a:srgbClr val="254061"/>
              </a:solidFill>
              <a:latin typeface="Candara" panose="020E0502030303020204" pitchFamily="34" charset="0"/>
              <a:ea typeface="+mn-ea"/>
              <a:cs typeface="+mn-cs"/>
            </a:endParaRPr>
          </a:p>
          <a:p>
            <a:pPr algn="ctr" defTabSz="822960">
              <a:buClrTx/>
            </a:pPr>
            <a:r>
              <a:rPr lang="en-GB" sz="1050" kern="1200" noProof="0" dirty="0" err="1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lrebuffi@a</a:t>
            </a:r>
            <a:r>
              <a:rPr lang="en-GB" sz="105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nl.gov</a:t>
            </a:r>
            <a:endParaRPr lang="en-GB" sz="1050" kern="1200" noProof="0" dirty="0">
              <a:solidFill>
                <a:srgbClr val="254061"/>
              </a:solidFill>
              <a:latin typeface="Candara" panose="020E0502030303020204" pitchFamily="34" charset="0"/>
              <a:ea typeface="+mn-ea"/>
              <a:cs typeface="+mn-cs"/>
            </a:endParaRPr>
          </a:p>
          <a:p>
            <a:pPr algn="ctr" defTabSz="822960">
              <a:buClrTx/>
            </a:pPr>
            <a:endParaRPr lang="en-GB" sz="600" kern="1200" noProof="0" dirty="0">
              <a:solidFill>
                <a:srgbClr val="254061"/>
              </a:solidFill>
              <a:latin typeface="Candara" panose="020E0502030303020204" pitchFamily="34" charset="0"/>
              <a:ea typeface="+mn-ea"/>
              <a:cs typeface="+mn-cs"/>
            </a:endParaRPr>
          </a:p>
          <a:p>
            <a:pPr algn="ctr" defTabSz="822960">
              <a:buClrTx/>
            </a:pPr>
            <a:r>
              <a:rPr lang="en-GB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Optics Group, Advanced Photon Source</a:t>
            </a:r>
          </a:p>
          <a:p>
            <a:pPr algn="ctr" defTabSz="822960">
              <a:buClrTx/>
            </a:pPr>
            <a:endParaRPr lang="en-GB" b="1" kern="1200" dirty="0">
              <a:solidFill>
                <a:srgbClr val="254061"/>
              </a:solidFill>
              <a:latin typeface="Candara" panose="020E0502030303020204" pitchFamily="34" charset="0"/>
              <a:ea typeface="+mn-ea"/>
              <a:cs typeface="+mn-cs"/>
            </a:endParaRPr>
          </a:p>
          <a:p>
            <a:pPr algn="ctr" defTabSz="822960">
              <a:buClrTx/>
            </a:pPr>
            <a:r>
              <a:rPr lang="en-GB" sz="1600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Rafael </a:t>
            </a:r>
            <a:r>
              <a:rPr lang="en-GB" sz="1600" kern="1200" noProof="0" dirty="0" err="1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Celestre</a:t>
            </a:r>
            <a:endParaRPr lang="en-GB" sz="1600" kern="1200" noProof="0" dirty="0">
              <a:solidFill>
                <a:srgbClr val="254061"/>
              </a:solidFill>
              <a:latin typeface="Candara" panose="020E0502030303020204" pitchFamily="34" charset="0"/>
              <a:ea typeface="+mn-ea"/>
              <a:cs typeface="+mn-cs"/>
            </a:endParaRPr>
          </a:p>
          <a:p>
            <a:pPr algn="ctr" defTabSz="822960">
              <a:buClrTx/>
            </a:pPr>
            <a:r>
              <a:rPr lang="en-GB" sz="1050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rafael.celestre@gmail.com</a:t>
            </a:r>
          </a:p>
          <a:p>
            <a:pPr algn="ctr" defTabSz="822960">
              <a:buClrTx/>
            </a:pPr>
            <a:endParaRPr lang="en-GB" sz="600" kern="1200" noProof="0" dirty="0">
              <a:solidFill>
                <a:srgbClr val="254061"/>
              </a:solidFill>
              <a:latin typeface="Candara" panose="020E0502030303020204" pitchFamily="34" charset="0"/>
              <a:ea typeface="+mn-ea"/>
              <a:cs typeface="+mn-cs"/>
            </a:endParaRPr>
          </a:p>
          <a:p>
            <a:pPr algn="ctr" defTabSz="822960">
              <a:buClrTx/>
            </a:pPr>
            <a:r>
              <a:rPr lang="fr-FR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Groupe Optique, Division Expériences, Synchrotron SOLEIL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BEFE08-E3BC-3299-F9F8-546DD9640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358" y="2596046"/>
            <a:ext cx="1860883" cy="897762"/>
          </a:xfrm>
          <a:prstGeom prst="rect">
            <a:avLst/>
          </a:prstGeom>
        </p:spPr>
      </p:pic>
      <p:pic>
        <p:nvPicPr>
          <p:cNvPr id="15" name="Picture 14" descr="A logo with colorful triangles&#10;&#10;AI-generated content may be incorrect.">
            <a:extLst>
              <a:ext uri="{FF2B5EF4-FFF2-40B4-BE49-F238E27FC236}">
                <a16:creationId xmlns:a16="http://schemas.microsoft.com/office/drawing/2014/main" id="{6EC68872-3B44-2BE1-E841-30B5B9BBB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198" y="1619226"/>
            <a:ext cx="1105201" cy="11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9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801A1-E56E-E36E-F314-C015B10E2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3A52-5504-4BE1-CAE0-0CE547E3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5" y="62425"/>
            <a:ext cx="9039600" cy="553968"/>
          </a:xfrm>
        </p:spPr>
        <p:txBody>
          <a:bodyPr/>
          <a:lstStyle/>
          <a:p>
            <a:pPr algn="ctr" defTabSz="822960">
              <a:buClrTx/>
            </a:pPr>
            <a:r>
              <a:rPr lang="en-US" sz="24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How is it done?</a:t>
            </a:r>
            <a:endParaRPr lang="en-GB" sz="500" b="1" kern="1200" noProof="0" dirty="0">
              <a:solidFill>
                <a:srgbClr val="002060"/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8AA5A-5DE7-4EAF-69B8-1E8AD40D02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noProof="0" smtClean="0"/>
              <a:t>10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BB7B02-8A7A-1B24-E340-99F8BB931AFA}"/>
                  </a:ext>
                </a:extLst>
              </p:cNvPr>
              <p:cNvSpPr txBox="1"/>
              <p:nvPr/>
            </p:nvSpPr>
            <p:spPr>
              <a:xfrm>
                <a:off x="254000" y="855907"/>
                <a:ext cx="8651875" cy="3503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822960">
                  <a:buClrTx/>
                </a:pPr>
                <a:r>
                  <a:rPr lang="en-GB" sz="1600" b="1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+mn-cs"/>
                  </a:rPr>
                  <a:t>Spontaneous emission by a relativistic electron in free space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+mn-cs"/>
                  </a:rPr>
                  <a:t> (retarded potentials approach in Gaussian CGS):</a:t>
                </a:r>
                <a:r>
                  <a:rPr lang="en-GB" sz="1600" b="1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+mn-cs"/>
                  </a:rPr>
                  <a:t> </a:t>
                </a:r>
              </a:p>
              <a:p>
                <a:pPr algn="just" defTabSz="82296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fr-FR" i="1">
                          <a:solidFill>
                            <a:srgbClr val="3760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𝑖𝑒</m:t>
                          </m:r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𝑖𝑐</m:t>
                                      </m:r>
                                    </m:num>
                                    <m:den>
                                      <m: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  <m:func>
                            <m:funcPr>
                              <m:ctrlP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fr-FR" i="1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GB" dirty="0"/>
              </a:p>
              <a:p>
                <a:pPr algn="just" defTabSz="822960">
                  <a:buClrTx/>
                </a:pPr>
                <a:endParaRPr lang="en-GB" sz="500" dirty="0"/>
              </a:p>
              <a:p>
                <a:pPr algn="just" defTabSz="822960">
                  <a:buClrTx/>
                </a:pP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 is a particular electron trajectory,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fr-FR" sz="1600" b="0" i="0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d</m:t>
                    </m:r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m:rPr>
                        <m:sty m:val="p"/>
                      </m:rPr>
                      <a:rPr lang="fr-FR" sz="160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 is the relative velocity of the electron;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1600" dirty="0">
                    <a:solidFill>
                      <a:srgbClr val="25406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fr-FR" sz="1600" b="0" i="0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r-FR" sz="1600" b="0" i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sz="1600" b="0" i="0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1600" i="1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600" i="1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</m:d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;</a:t>
                </a:r>
                <a:r>
                  <a:rPr lang="fr-FR" sz="1600" dirty="0">
                    <a:solidFill>
                      <a:srgbClr val="25406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r-FR" sz="160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 denotes the observation point.</a:t>
                </a:r>
              </a:p>
              <a:p>
                <a:pPr algn="just" defTabSz="822960">
                  <a:buClrTx/>
                </a:pPr>
                <a:endParaRPr lang="en-GB" sz="500" kern="1200" dirty="0">
                  <a:solidFill>
                    <a:srgbClr val="254061"/>
                  </a:solidFill>
                  <a:latin typeface="Candara" panose="020E0502030303020204" pitchFamily="34" charset="0"/>
                  <a:ea typeface="+mn-ea"/>
                  <a:cs typeface="Courier New" panose="02070309020205020404" pitchFamily="49" charset="0"/>
                </a:endParaRPr>
              </a:p>
              <a:p>
                <a:pPr algn="just" defTabSz="822960">
                  <a:buClrTx/>
                </a:pP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The phase in the exponent can be expanded assuming small observation angles while still preserving the variation of</a:t>
                </a:r>
                <a:r>
                  <a:rPr lang="fr-FR" sz="1600" dirty="0">
                    <a:solidFill>
                      <a:srgbClr val="25406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600" i="1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 with the electron position (near field calculation):</a:t>
                </a:r>
              </a:p>
              <a:p>
                <a:pPr algn="just" defTabSz="822960">
                  <a:buClrTx/>
                </a:pPr>
                <a:endParaRPr lang="en-GB" sz="500" kern="1200" dirty="0">
                  <a:solidFill>
                    <a:srgbClr val="254061"/>
                  </a:solidFill>
                  <a:latin typeface="Candara" panose="020E0502030303020204" pitchFamily="34" charset="0"/>
                  <a:ea typeface="+mn-ea"/>
                  <a:cs typeface="Courier New" panose="02070309020205020404" pitchFamily="49" charset="0"/>
                </a:endParaRPr>
              </a:p>
              <a:p>
                <a:pPr algn="just" defTabSz="82296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376092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</m:e>
                      </m:d>
                      <m:r>
                        <a:rPr lang="fr-FR" b="0" i="1" smtClean="0">
                          <a:solidFill>
                            <a:srgbClr val="376092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sSup>
                        <m:sSupPr>
                          <m:ctrlP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b="0" i="1" smtClean="0">
                          <a:solidFill>
                            <a:srgbClr val="37609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fr-FR" b="0" i="1" smtClean="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FR" b="0" i="1" smtClean="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fr-FR" i="1">
                                                  <a:solidFill>
                                                    <a:srgbClr val="37609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fr-FR" b="0" i="1" smtClean="0">
                                                  <a:solidFill>
                                                    <a:srgbClr val="37609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FR" b="0" i="1" smtClean="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acc>
                                <m:accPr>
                                  <m:chr m:val="̃"/>
                                  <m:ctrlPr>
                                    <a:rPr lang="fr-FR" b="0" i="1" smtClean="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</m:nary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b="0" i="1" smtClean="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b="0" i="1" smtClean="0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fr-FR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fr-FR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r>
                                        <a:rPr lang="fr-FR" b="0" i="1" smtClean="0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fr-FR" b="0" i="1" smtClean="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fr-FR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fr-FR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r>
                                        <a:rPr lang="fr-FR" b="0" i="1" smtClean="0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>
                  <a:solidFill>
                    <a:srgbClr val="376092"/>
                  </a:solidFill>
                </a:endParaRPr>
              </a:p>
              <a:p>
                <a:pPr algn="just" defTabSz="822960">
                  <a:buClrTx/>
                </a:pP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begChr m:val="|"/>
                        <m:endChr m:val="|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600" i="1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 as integration variable.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BB7B02-8A7A-1B24-E340-99F8BB931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855907"/>
                <a:ext cx="8651875" cy="3503651"/>
              </a:xfrm>
              <a:prstGeom prst="rect">
                <a:avLst/>
              </a:prstGeom>
              <a:blipFill>
                <a:blip r:embed="rId2"/>
                <a:stretch>
                  <a:fillRect l="-423" t="-522" r="-352" b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4559DB9-8711-3A2B-DB1C-4002CFD175DC}"/>
              </a:ext>
            </a:extLst>
          </p:cNvPr>
          <p:cNvSpPr txBox="1"/>
          <p:nvPr/>
        </p:nvSpPr>
        <p:spPr>
          <a:xfrm>
            <a:off x="3378200" y="4475181"/>
            <a:ext cx="571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1200" noProof="0" dirty="0" err="1">
                <a:solidFill>
                  <a:srgbClr val="4F81BD"/>
                </a:solidFill>
                <a:latin typeface="Candara" panose="020E0502030303020204" pitchFamily="34" charset="0"/>
                <a:ea typeface="+mn-ea"/>
                <a:cs typeface="+mn-cs"/>
              </a:rPr>
              <a:t>Chubar</a:t>
            </a:r>
            <a:r>
              <a:rPr lang="en-US" sz="1200" noProof="0" dirty="0">
                <a:solidFill>
                  <a:srgbClr val="4F81BD"/>
                </a:solidFill>
                <a:latin typeface="Candara" panose="020E0502030303020204" pitchFamily="34" charset="0"/>
              </a:rPr>
              <a:t>, </a:t>
            </a:r>
            <a:r>
              <a:rPr lang="en-US" sz="1200" i="1" noProof="0" dirty="0">
                <a:solidFill>
                  <a:srgbClr val="4F81BD"/>
                </a:solidFill>
                <a:latin typeface="Candara" panose="020E0502030303020204" pitchFamily="34" charset="0"/>
              </a:rPr>
              <a:t>Review of Scientific Instruments 66(2)</a:t>
            </a:r>
            <a:r>
              <a:rPr lang="en-US" sz="1200" noProof="0" dirty="0">
                <a:solidFill>
                  <a:srgbClr val="4F81BD"/>
                </a:solidFill>
                <a:latin typeface="Candara" panose="020E0502030303020204" pitchFamily="34" charset="0"/>
              </a:rPr>
              <a:t>, 1872–1874 (1995)</a:t>
            </a:r>
          </a:p>
          <a:p>
            <a:pPr algn="r"/>
            <a:r>
              <a:rPr lang="en-US" sz="1200" noProof="0" dirty="0" err="1">
                <a:solidFill>
                  <a:srgbClr val="4F81BD"/>
                </a:solidFill>
                <a:latin typeface="Candara" panose="020E0502030303020204" pitchFamily="34" charset="0"/>
              </a:rPr>
              <a:t>Chubar</a:t>
            </a:r>
            <a:r>
              <a:rPr lang="en-US" sz="1200" noProof="0" dirty="0">
                <a:solidFill>
                  <a:srgbClr val="4F81BD"/>
                </a:solidFill>
                <a:latin typeface="Candara" panose="020E0502030303020204" pitchFamily="34" charset="0"/>
              </a:rPr>
              <a:t>, </a:t>
            </a:r>
            <a:r>
              <a:rPr lang="en-US" sz="1200" i="1" noProof="0" dirty="0">
                <a:solidFill>
                  <a:srgbClr val="4F81BD"/>
                </a:solidFill>
                <a:latin typeface="Candara" panose="020E0502030303020204" pitchFamily="34" charset="0"/>
              </a:rPr>
              <a:t>Infrared Physics &amp; Technology </a:t>
            </a:r>
            <a:r>
              <a:rPr lang="en-US" sz="1200" noProof="0" dirty="0">
                <a:solidFill>
                  <a:srgbClr val="4F81BD"/>
                </a:solidFill>
                <a:latin typeface="Candara" panose="020E0502030303020204" pitchFamily="34" charset="0"/>
              </a:rPr>
              <a:t>49(1–2), 96–103 (2006)</a:t>
            </a:r>
            <a:endParaRPr lang="en-GB" sz="1200" noProof="0" dirty="0">
              <a:solidFill>
                <a:srgbClr val="4F81BD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88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12509-8510-2BBC-6D65-9CF25489E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8E54-CD15-9759-675B-49EE95A9E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5" y="62425"/>
            <a:ext cx="9039600" cy="553968"/>
          </a:xfrm>
        </p:spPr>
        <p:txBody>
          <a:bodyPr/>
          <a:lstStyle/>
          <a:p>
            <a:pPr algn="ctr" defTabSz="822960">
              <a:buClrTx/>
            </a:pPr>
            <a:r>
              <a:rPr lang="en-US" sz="24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How is it done?</a:t>
            </a:r>
            <a:endParaRPr lang="en-GB" sz="500" b="1" kern="1200" noProof="0" dirty="0">
              <a:solidFill>
                <a:srgbClr val="002060"/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952B0-D729-7F28-7188-AEEAD3DF8A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noProof="0" smtClean="0"/>
              <a:t>11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75D4E0-D720-5C3A-2AAB-B27B90274EBB}"/>
                  </a:ext>
                </a:extLst>
              </p:cNvPr>
              <p:cNvSpPr txBox="1"/>
              <p:nvPr/>
            </p:nvSpPr>
            <p:spPr>
              <a:xfrm>
                <a:off x="254000" y="855907"/>
                <a:ext cx="8651875" cy="3528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822960">
                  <a:buClrTx/>
                </a:pPr>
                <a:r>
                  <a:rPr lang="en-GB" sz="1600" b="1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+mn-cs"/>
                  </a:rPr>
                  <a:t>Spontaneous emission by a relativistic electron in free space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+mn-cs"/>
                  </a:rPr>
                  <a:t> (retarded potentials approach in Gaussian CGS):</a:t>
                </a:r>
                <a:r>
                  <a:rPr lang="en-GB" sz="1600" b="1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+mn-cs"/>
                  </a:rPr>
                  <a:t> </a:t>
                </a:r>
              </a:p>
              <a:p>
                <a:pPr algn="just" defTabSz="82296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fr-FR" i="1">
                          <a:solidFill>
                            <a:srgbClr val="3760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𝑖𝑒</m:t>
                          </m:r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𝑖𝑐</m:t>
                                      </m:r>
                                    </m:num>
                                    <m:den>
                                      <m: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  <m:func>
                            <m:funcPr>
                              <m:ctrlP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fr-FR" i="1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GB" dirty="0"/>
              </a:p>
              <a:p>
                <a:pPr algn="just" defTabSz="822960">
                  <a:buClrTx/>
                </a:pPr>
                <a:endParaRPr lang="en-GB" sz="500" dirty="0"/>
              </a:p>
              <a:p>
                <a:pPr algn="just" defTabSz="822960">
                  <a:buClrTx/>
                </a:pP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 is a particular electron trajectory,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fr-FR" sz="1600" b="0" i="0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d</m:t>
                    </m:r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m:rPr>
                        <m:sty m:val="p"/>
                      </m:rPr>
                      <a:rPr lang="fr-FR" sz="160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 is the relative velocity of the electron;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1600" dirty="0">
                    <a:solidFill>
                      <a:srgbClr val="25406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fr-FR" sz="1600" b="0" i="0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r-FR" sz="1600" b="0" i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sz="1600" b="0" i="0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1600" i="1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600" i="1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</m:d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;</a:t>
                </a:r>
                <a:r>
                  <a:rPr lang="fr-FR" sz="1600" dirty="0">
                    <a:solidFill>
                      <a:srgbClr val="25406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r-FR" sz="160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 denotes the observation point.</a:t>
                </a:r>
              </a:p>
              <a:p>
                <a:pPr algn="just" defTabSz="822960">
                  <a:buClrTx/>
                </a:pPr>
                <a:endParaRPr lang="en-GB" sz="500" kern="1200" dirty="0">
                  <a:solidFill>
                    <a:srgbClr val="254061"/>
                  </a:solidFill>
                  <a:latin typeface="Candara" panose="020E0502030303020204" pitchFamily="34" charset="0"/>
                  <a:ea typeface="+mn-ea"/>
                  <a:cs typeface="Courier New" panose="02070309020205020404" pitchFamily="49" charset="0"/>
                </a:endParaRPr>
              </a:p>
              <a:p>
                <a:pPr algn="just" defTabSz="822960">
                  <a:buClrTx/>
                </a:pPr>
                <a:r>
                  <a:rPr lang="en-US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Asymptotic expansion of the radiation integral (to accelerate computation):</a:t>
                </a:r>
                <a:endParaRPr lang="en-GB" sz="500" kern="1200" dirty="0">
                  <a:solidFill>
                    <a:srgbClr val="254061"/>
                  </a:solidFill>
                  <a:latin typeface="Candara" panose="020E0502030303020204" pitchFamily="34" charset="0"/>
                  <a:ea typeface="+mn-ea"/>
                  <a:cs typeface="Courier New" panose="02070309020205020404" pitchFamily="49" charset="0"/>
                </a:endParaRPr>
              </a:p>
              <a:p>
                <a:pPr algn="just" defTabSz="82296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fr-FR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  <m:r>
                            <a:rPr lang="fr-FR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limLoc m:val="undOvr"/>
                          <m:ctrlP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fr-FR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  <m:r>
                            <a:rPr lang="fr-FR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ctrlP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fr-FR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</m:d>
                              <m:r>
                                <a:rPr lang="fr-FR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nary>
                          <m:nary>
                            <m:naryPr>
                              <m:limLoc m:val="undOvr"/>
                              <m:ctrlP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fr-FR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</m:d>
                              <m:r>
                                <a:rPr lang="fr-FR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dirty="0">
                  <a:solidFill>
                    <a:srgbClr val="376092"/>
                  </a:solidFill>
                </a:endParaRPr>
              </a:p>
              <a:p>
                <a:pPr algn="just" defTabSz="82296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sSub>
                            <m:sSubPr>
                              <m:ctrlP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fr-FR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  <m:r>
                            <a:rPr lang="fr-FR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limLoc m:val="undOvr"/>
                          <m:ctrlP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fr-FR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  <m:r>
                            <a:rPr lang="fr-FR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  <m:r>
                        <a:rPr lang="fr-FR" b="0" i="1" smtClean="0">
                          <a:solidFill>
                            <a:srgbClr val="376092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b="0" i="1" smtClean="0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b="0" i="1" smtClean="0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num>
                                    <m:den>
                                      <m:r>
                                        <a:rPr lang="fr-FR" b="0" i="1" smtClean="0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p>
                                        <m:sSupPr>
                                          <m:ctrlPr>
                                            <a:rPr lang="fr-FR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b="0" i="0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</m:e>
                                        <m:sup>
                                          <m:r>
                                            <a:rPr lang="fr-FR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fr-FR" b="0" i="1" smtClean="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fr-FR" b="0" i="1" smtClean="0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fr-FR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p>
                                          <m:r>
                                            <a:rPr lang="fr-FR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fr-FR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p>
                                          <m:r>
                                            <a:rPr lang="fr-FR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fr-FR" b="0" i="1" smtClean="0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sSup>
                                        <m:sSupPr>
                                          <m:ctrlPr>
                                            <a:rPr lang="fr-FR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b="0" i="0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</m:e>
                                        <m:sup>
                                          <m:r>
                                            <a:rPr lang="fr-FR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′′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fr-FR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b="0" i="0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</m:e>
                                        <m:sup>
                                          <m:r>
                                            <a:rPr lang="fr-FR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′3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fr-FR" b="0" i="1" smtClean="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+…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GB" dirty="0">
                  <a:solidFill>
                    <a:srgbClr val="376092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75D4E0-D720-5C3A-2AAB-B27B90274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855907"/>
                <a:ext cx="8651875" cy="3528723"/>
              </a:xfrm>
              <a:prstGeom prst="rect">
                <a:avLst/>
              </a:prstGeom>
              <a:blipFill>
                <a:blip r:embed="rId2"/>
                <a:stretch>
                  <a:fillRect l="-423" t="-518" r="-3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39A8A7B-2C06-65A7-FE2C-6E4EDE3E2016}"/>
              </a:ext>
            </a:extLst>
          </p:cNvPr>
          <p:cNvSpPr txBox="1"/>
          <p:nvPr/>
        </p:nvSpPr>
        <p:spPr>
          <a:xfrm>
            <a:off x="3378200" y="4475181"/>
            <a:ext cx="571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1200" noProof="0" dirty="0" err="1">
                <a:solidFill>
                  <a:srgbClr val="4F81BD"/>
                </a:solidFill>
                <a:latin typeface="Candara" panose="020E0502030303020204" pitchFamily="34" charset="0"/>
                <a:ea typeface="+mn-ea"/>
                <a:cs typeface="+mn-cs"/>
              </a:rPr>
              <a:t>Chubar</a:t>
            </a:r>
            <a:r>
              <a:rPr lang="en-US" sz="1200" noProof="0" dirty="0">
                <a:solidFill>
                  <a:srgbClr val="4F81BD"/>
                </a:solidFill>
                <a:latin typeface="Candara" panose="020E0502030303020204" pitchFamily="34" charset="0"/>
              </a:rPr>
              <a:t>, </a:t>
            </a:r>
            <a:r>
              <a:rPr lang="en-US" sz="1200" i="1" noProof="0" dirty="0">
                <a:solidFill>
                  <a:srgbClr val="4F81BD"/>
                </a:solidFill>
                <a:latin typeface="Candara" panose="020E0502030303020204" pitchFamily="34" charset="0"/>
              </a:rPr>
              <a:t>Review of Scientific Instruments 66(2)</a:t>
            </a:r>
            <a:r>
              <a:rPr lang="en-US" sz="1200" noProof="0" dirty="0">
                <a:solidFill>
                  <a:srgbClr val="4F81BD"/>
                </a:solidFill>
                <a:latin typeface="Candara" panose="020E0502030303020204" pitchFamily="34" charset="0"/>
              </a:rPr>
              <a:t>, 1872–1874 (1995)</a:t>
            </a:r>
          </a:p>
          <a:p>
            <a:pPr algn="r"/>
            <a:r>
              <a:rPr lang="en-US" sz="1200" noProof="0" dirty="0" err="1">
                <a:solidFill>
                  <a:srgbClr val="4F81BD"/>
                </a:solidFill>
                <a:latin typeface="Candara" panose="020E0502030303020204" pitchFamily="34" charset="0"/>
              </a:rPr>
              <a:t>Chubar</a:t>
            </a:r>
            <a:r>
              <a:rPr lang="en-US" sz="1200" noProof="0" dirty="0">
                <a:solidFill>
                  <a:srgbClr val="4F81BD"/>
                </a:solidFill>
                <a:latin typeface="Candara" panose="020E0502030303020204" pitchFamily="34" charset="0"/>
              </a:rPr>
              <a:t>, </a:t>
            </a:r>
            <a:r>
              <a:rPr lang="en-US" sz="1200" i="1" noProof="0" dirty="0">
                <a:solidFill>
                  <a:srgbClr val="4F81BD"/>
                </a:solidFill>
                <a:latin typeface="Candara" panose="020E0502030303020204" pitchFamily="34" charset="0"/>
              </a:rPr>
              <a:t>Infrared Physics &amp; Technology </a:t>
            </a:r>
            <a:r>
              <a:rPr lang="en-US" sz="1200" noProof="0" dirty="0">
                <a:solidFill>
                  <a:srgbClr val="4F81BD"/>
                </a:solidFill>
                <a:latin typeface="Candara" panose="020E0502030303020204" pitchFamily="34" charset="0"/>
              </a:rPr>
              <a:t>49(1–2), 96–103 (2006)</a:t>
            </a:r>
            <a:endParaRPr lang="en-GB" sz="1200" noProof="0" dirty="0">
              <a:solidFill>
                <a:srgbClr val="4F81BD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12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7EBA5-1EAA-111D-33C0-29DB5D42C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0C85-2DFC-8536-C732-AA4A1184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5" y="62425"/>
            <a:ext cx="9039600" cy="553968"/>
          </a:xfrm>
        </p:spPr>
        <p:txBody>
          <a:bodyPr/>
          <a:lstStyle/>
          <a:p>
            <a:pPr algn="ctr" defTabSz="822960">
              <a:buClrTx/>
            </a:pPr>
            <a:r>
              <a:rPr lang="en-US" sz="24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Examples</a:t>
            </a:r>
            <a:endParaRPr lang="en-GB" sz="500" b="1" kern="1200" noProof="0" dirty="0">
              <a:solidFill>
                <a:srgbClr val="002060"/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7C3D3-9BC8-8534-C850-7EC580D67B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noProof="0" smtClean="0"/>
              <a:t>12</a:t>
            </a:fld>
            <a:endParaRPr lang="en-GB" noProof="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789C0A-6920-CA00-1662-58CF574AAEC4}"/>
              </a:ext>
            </a:extLst>
          </p:cNvPr>
          <p:cNvSpPr txBox="1"/>
          <p:nvPr/>
        </p:nvSpPr>
        <p:spPr>
          <a:xfrm>
            <a:off x="256406" y="2405829"/>
            <a:ext cx="8647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822960">
              <a:buClrTx/>
            </a:pPr>
            <a:r>
              <a:rPr lang="en-US" sz="1600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Live demo using OASYS…</a:t>
            </a:r>
          </a:p>
        </p:txBody>
      </p:sp>
    </p:spTree>
    <p:extLst>
      <p:ext uri="{BB962C8B-B14F-4D97-AF65-F5344CB8AC3E}">
        <p14:creationId xmlns:p14="http://schemas.microsoft.com/office/powerpoint/2010/main" val="1878062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04C16-2944-2169-0B02-0AF77BBCB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F837-9A1B-8AF8-A1AE-0DEC6E27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2" y="2297611"/>
            <a:ext cx="9039600" cy="615523"/>
          </a:xfrm>
        </p:spPr>
        <p:txBody>
          <a:bodyPr/>
          <a:lstStyle/>
          <a:p>
            <a:pPr algn="ctr"/>
            <a:r>
              <a:rPr lang="en-GB" sz="2800" cap="none" noProof="0" dirty="0">
                <a:solidFill>
                  <a:srgbClr val="254061"/>
                </a:solidFill>
                <a:latin typeface="Candara" panose="020E0502030303020204" pitchFamily="34" charset="0"/>
              </a:rPr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D9FFB-9ED6-C019-89E7-041D293AF1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noProof="0" smtClean="0"/>
              <a:t>13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8508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80D9D-F055-9908-73B5-04D92A006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3A35-7460-2F76-8F72-4BBE509B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5" y="62425"/>
            <a:ext cx="9039600" cy="553968"/>
          </a:xfrm>
        </p:spPr>
        <p:txBody>
          <a:bodyPr/>
          <a:lstStyle/>
          <a:p>
            <a:pPr algn="ctr" defTabSz="822960">
              <a:buClrTx/>
            </a:pPr>
            <a:r>
              <a:rPr lang="en-US" sz="2400" b="1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SR source related calculations with SRW</a:t>
            </a:r>
            <a:endParaRPr lang="en-GB" sz="500" b="1" kern="1200" noProof="0" dirty="0">
              <a:solidFill>
                <a:srgbClr val="002060"/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455BB-6493-697F-CBCC-F2833DF7D32B}"/>
              </a:ext>
            </a:extLst>
          </p:cNvPr>
          <p:cNvSpPr txBox="1"/>
          <p:nvPr/>
        </p:nvSpPr>
        <p:spPr>
          <a:xfrm>
            <a:off x="252484" y="1581310"/>
            <a:ext cx="8639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buClrTx/>
            </a:pPr>
            <a:r>
              <a:rPr lang="en-GB" sz="1800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Outline:</a:t>
            </a:r>
          </a:p>
          <a:p>
            <a:pPr defTabSz="822960">
              <a:buClrTx/>
            </a:pPr>
            <a:endParaRPr lang="en-GB" sz="600" kern="1200" noProof="0" dirty="0">
              <a:solidFill>
                <a:srgbClr val="254061"/>
              </a:solidFill>
              <a:latin typeface="Candara" panose="020E0502030303020204" pitchFamily="34" charset="0"/>
              <a:ea typeface="+mn-ea"/>
              <a:cs typeface="+mn-cs"/>
            </a:endParaRPr>
          </a:p>
          <a:p>
            <a:pPr marL="257175" indent="-257175" defTabSz="822960">
              <a:buClrTx/>
              <a:buFont typeface="Wingdings" panose="05000000000000000000" pitchFamily="2" charset="2"/>
              <a:buChar char="§"/>
            </a:pPr>
            <a:r>
              <a:rPr lang="en-US" sz="1800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What do we want from source related calculations?</a:t>
            </a:r>
          </a:p>
          <a:p>
            <a:pPr marL="257175" indent="-257175" defTabSz="822960">
              <a:buClrTx/>
              <a:buFont typeface="Wingdings" panose="05000000000000000000" pitchFamily="2" charset="2"/>
              <a:buChar char="§"/>
            </a:pPr>
            <a:r>
              <a:rPr lang="en-US" sz="1800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Which elements constitute the source in SRW?</a:t>
            </a:r>
          </a:p>
          <a:p>
            <a:pPr marL="257175" indent="-257175" defTabSz="822960">
              <a:buClrTx/>
              <a:buFont typeface="Wingdings" panose="05000000000000000000" pitchFamily="2" charset="2"/>
              <a:buChar char="§"/>
            </a:pPr>
            <a:r>
              <a:rPr lang="en-US" sz="18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How is it done?</a:t>
            </a:r>
          </a:p>
          <a:p>
            <a:pPr marL="257175" indent="-257175" defTabSz="822960">
              <a:buClrTx/>
              <a:buFont typeface="Wingdings" panose="05000000000000000000" pitchFamily="2" charset="2"/>
              <a:buChar char="§"/>
            </a:pPr>
            <a:r>
              <a:rPr lang="en-US" sz="1800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Live demo using OASYS</a:t>
            </a:r>
            <a:endParaRPr lang="en-GB" sz="1800" kern="1200" noProof="0" dirty="0">
              <a:solidFill>
                <a:srgbClr val="254061"/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A8BC7-CAA7-56C0-704F-8C21DCEB45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noProof="0" smtClean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8925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F851E-D277-932A-4633-D8CD0698C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857E-B458-134F-4422-9DC976518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5" y="62425"/>
            <a:ext cx="9039600" cy="553968"/>
          </a:xfrm>
        </p:spPr>
        <p:txBody>
          <a:bodyPr/>
          <a:lstStyle/>
          <a:p>
            <a:pPr algn="ctr" defTabSz="822960">
              <a:buClrTx/>
            </a:pPr>
            <a:r>
              <a:rPr lang="en-US" sz="2400" b="1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What do we want from source related calculations?</a:t>
            </a:r>
            <a:endParaRPr lang="en-GB" sz="500" b="1" kern="1200" noProof="0" dirty="0">
              <a:solidFill>
                <a:srgbClr val="002060"/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C8397-D63C-7691-BB87-3EFDB9376A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noProof="0" smtClean="0"/>
              <a:t>3</a:t>
            </a:fld>
            <a:endParaRPr lang="en-GB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34B945-7D7D-E8DD-9648-9BC26BC98ADF}"/>
              </a:ext>
            </a:extLst>
          </p:cNvPr>
          <p:cNvSpPr txBox="1"/>
          <p:nvPr/>
        </p:nvSpPr>
        <p:spPr>
          <a:xfrm>
            <a:off x="1695450" y="1099747"/>
            <a:ext cx="718946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822960">
              <a:buClrTx/>
            </a:pPr>
            <a:r>
              <a:rPr lang="en-GB" sz="1600" b="1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Spectral</a:t>
            </a:r>
            <a:r>
              <a:rPr lang="en-GB" sz="1600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 properties:</a:t>
            </a:r>
          </a:p>
          <a:p>
            <a:pPr marL="555625" indent="-285750" algn="just" defTabSz="822960">
              <a:buClrTx/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“on axis” or “through slit” photon flux (and tuning curves for undulators);</a:t>
            </a:r>
          </a:p>
          <a:p>
            <a:pPr marL="555625" indent="-285750" algn="just" defTabSz="822960">
              <a:buClrTx/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spectral brightness;</a:t>
            </a:r>
          </a:p>
          <a:p>
            <a:pPr marL="555625" indent="-285750" algn="just" defTabSz="822960">
              <a:buClrTx/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coherent flux and fraction;</a:t>
            </a:r>
          </a:p>
          <a:p>
            <a:pPr marL="555625" indent="-285750" algn="just" defTabSz="822960">
              <a:buClrTx/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spectral &amp; cumulated power (“total” or “through slit”)…</a:t>
            </a:r>
          </a:p>
          <a:p>
            <a:pPr marL="555625" indent="-285750" algn="just" defTabSz="822960">
              <a:buClrTx/>
              <a:buFont typeface="Arial" panose="020B0604020202020204" pitchFamily="34" charset="0"/>
              <a:buChar char="•"/>
            </a:pPr>
            <a:endParaRPr lang="en-GB" sz="500" kern="1200" dirty="0">
              <a:solidFill>
                <a:srgbClr val="254061"/>
              </a:solidFill>
              <a:latin typeface="Candara" panose="020E0502030303020204" pitchFamily="34" charset="0"/>
              <a:ea typeface="+mn-ea"/>
              <a:cs typeface="+mn-cs"/>
            </a:endParaRPr>
          </a:p>
          <a:p>
            <a:pPr algn="just" defTabSz="822960">
              <a:buClrTx/>
            </a:pPr>
            <a:r>
              <a:rPr lang="en-GB" sz="1600" b="1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Spatial</a:t>
            </a:r>
            <a:r>
              <a:rPr lang="en-GB" sz="1600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 properties:</a:t>
            </a:r>
          </a:p>
          <a:p>
            <a:pPr marL="555625" indent="-285750" algn="just" defTabSz="822960">
              <a:buClrTx/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beam profile or angular distribution (intensity and phase);</a:t>
            </a:r>
          </a:p>
          <a:p>
            <a:pPr marL="555625" indent="-285750" algn="just" defTabSz="822960">
              <a:buClrTx/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coherent mode decomposition, cross spectral density, mutual intensity…</a:t>
            </a:r>
          </a:p>
          <a:p>
            <a:pPr marL="555625" indent="-285750" algn="just" defTabSz="822960">
              <a:buClrTx/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power density…</a:t>
            </a:r>
          </a:p>
          <a:p>
            <a:pPr marL="555625" indent="-285750" algn="just" defTabSz="822960">
              <a:buClrTx/>
              <a:buFont typeface="Arial" panose="020B0604020202020204" pitchFamily="34" charset="0"/>
              <a:buChar char="•"/>
            </a:pPr>
            <a:endParaRPr lang="en-GB" sz="500" kern="1200" dirty="0">
              <a:solidFill>
                <a:srgbClr val="254061"/>
              </a:solidFill>
              <a:latin typeface="Candara" panose="020E0502030303020204" pitchFamily="34" charset="0"/>
              <a:ea typeface="+mn-ea"/>
              <a:cs typeface="+mn-cs"/>
            </a:endParaRPr>
          </a:p>
          <a:p>
            <a:pPr algn="just" defTabSz="822960">
              <a:buClrTx/>
            </a:pPr>
            <a:r>
              <a:rPr lang="en-GB" sz="1600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Spectral distribution of spatial properties and spatial distribution of spectral properties (3D data sets)…</a:t>
            </a:r>
            <a:endParaRPr lang="en-GB" sz="1600" kern="1200" dirty="0">
              <a:solidFill>
                <a:srgbClr val="254061"/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FCAACC-0EEB-DC50-2227-179958293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1859233"/>
            <a:ext cx="1435966" cy="142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9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74AD8-6FA7-2A1E-B57D-4C7D2B057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F855205-C631-A2EC-D68C-581E1A041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664" y="1945640"/>
            <a:ext cx="3674425" cy="29630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AE91DC-F328-1365-97B4-011F863C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5" y="62425"/>
            <a:ext cx="9039600" cy="553968"/>
          </a:xfrm>
        </p:spPr>
        <p:txBody>
          <a:bodyPr/>
          <a:lstStyle/>
          <a:p>
            <a:pPr algn="ctr" defTabSz="822960">
              <a:buClrTx/>
            </a:pPr>
            <a:r>
              <a:rPr lang="en-US" sz="24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Which elements constitute the source in SRW</a:t>
            </a:r>
            <a:r>
              <a:rPr lang="en-US" sz="2400" b="1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?</a:t>
            </a:r>
            <a:endParaRPr lang="en-GB" sz="500" b="1" kern="1200" noProof="0" dirty="0">
              <a:solidFill>
                <a:srgbClr val="002060"/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7BB39-5FBF-9B61-71F0-01960A3FB4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noProof="0" smtClean="0"/>
              <a:t>4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9E937B-8079-1CC1-E2A8-BAF867DBE3F8}"/>
                  </a:ext>
                </a:extLst>
              </p:cNvPr>
              <p:cNvSpPr txBox="1"/>
              <p:nvPr/>
            </p:nvSpPr>
            <p:spPr>
              <a:xfrm>
                <a:off x="254000" y="855907"/>
                <a:ext cx="8651875" cy="3431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822960">
                  <a:buClrTx/>
                </a:pPr>
                <a:r>
                  <a:rPr lang="en-GB" sz="1600" b="1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+mn-cs"/>
                  </a:rPr>
                  <a:t>Electron beam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+mn-cs"/>
                  </a:rPr>
                  <a:t> (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SRWLPartBeam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):</a:t>
                </a:r>
              </a:p>
              <a:p>
                <a:pPr algn="just" defTabSz="822960">
                  <a:buClrTx/>
                </a:pPr>
                <a:endParaRPr lang="en-GB" sz="500" kern="1200" dirty="0">
                  <a:solidFill>
                    <a:srgbClr val="254061"/>
                  </a:solidFill>
                  <a:latin typeface="Candara" panose="020E0502030303020204" pitchFamily="34" charset="0"/>
                  <a:ea typeface="+mn-ea"/>
                  <a:cs typeface="Courier New" panose="02070309020205020404" pitchFamily="49" charset="0"/>
                </a:endParaRPr>
              </a:p>
              <a:p>
                <a:pPr marL="539750" indent="-269875" algn="just" defTabSz="822960">
                  <a:buClrTx/>
                  <a:buFont typeface="Arial" panose="020B0604020202020204" pitchFamily="34" charset="0"/>
                  <a:buChar char="•"/>
                </a:pPr>
                <a:r>
                  <a:rPr lang="en-GB" sz="1600" kern="1200" noProof="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storage ring current and energy </a:t>
                </a:r>
                <a14:m>
                  <m:oMath xmlns:m="http://schemas.openxmlformats.org/officeDocument/2006/math">
                    <m:r>
                      <a:rPr lang="en-GB" sz="1600" i="1" kern="1200" noProof="0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ℇ</m:t>
                    </m:r>
                  </m:oMath>
                </a14:m>
                <a:endParaRPr lang="en-GB" sz="1600" kern="1200" noProof="0" dirty="0">
                  <a:solidFill>
                    <a:srgbClr val="254061"/>
                  </a:solidFill>
                  <a:latin typeface="Candara" panose="020E0502030303020204" pitchFamily="34" charset="0"/>
                  <a:ea typeface="+mn-ea"/>
                  <a:cs typeface="Courier New" panose="02070309020205020404" pitchFamily="49" charset="0"/>
                </a:endParaRPr>
              </a:p>
              <a:p>
                <a:pPr marL="539750" indent="-269875" algn="just" defTabSz="822960">
                  <a:buClrTx/>
                  <a:buFont typeface="Arial" panose="020B0604020202020204" pitchFamily="34" charset="0"/>
                  <a:buChar char="•"/>
                </a:pP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single electron initial condition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GB" sz="160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  <m:r>
                      <a:rPr lang="en-GB" sz="1600" i="1" kern="1200" dirty="0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, </m:t>
                    </m:r>
                    <m:sSub>
                      <m:sSubPr>
                        <m:ctrlPr>
                          <a:rPr lang="fr-FR" sz="1600" b="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GB" sz="160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𝑦</m:t>
                        </m:r>
                      </m:e>
                      <m:sub>
                        <m:r>
                          <a:rPr lang="fr-FR" sz="1600" b="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  <m:r>
                      <a:rPr lang="en-GB" sz="1600" i="1" kern="1200" dirty="0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, </m:t>
                    </m:r>
                    <m:sSub>
                      <m:sSubPr>
                        <m:ctrlPr>
                          <a:rPr lang="fr-FR" sz="1600" b="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GB" sz="160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𝑧</m:t>
                        </m:r>
                      </m:e>
                      <m:sub>
                        <m:r>
                          <a:rPr lang="fr-FR" sz="1600" b="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  <m:r>
                      <a:rPr lang="fr-FR" sz="1600" b="0" i="1" kern="1200" dirty="0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1600" i="1" kern="1200" dirty="0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 </m:t>
                    </m:r>
                    <m:sSubSup>
                      <m:sSubSupPr>
                        <m:ctrlPr>
                          <a:rPr lang="fr-FR" sz="1600" b="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SupPr>
                      <m:e>
                        <m:r>
                          <a:rPr lang="en-GB" sz="160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0</m:t>
                        </m:r>
                      </m:sub>
                      <m:sup>
                        <m:r>
                          <a:rPr lang="fr-FR" sz="1600" b="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′</m:t>
                        </m:r>
                      </m:sup>
                    </m:sSubSup>
                    <m:r>
                      <a:rPr lang="en-GB" sz="1600" i="1" kern="1200" dirty="0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, </m:t>
                    </m:r>
                    <m:sSubSup>
                      <m:sSubSupPr>
                        <m:ctrlPr>
                          <a:rPr lang="fr-FR" sz="1600" b="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SupPr>
                      <m:e>
                        <m:r>
                          <a:rPr lang="en-GB" sz="160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𝑦</m:t>
                        </m:r>
                      </m:e>
                      <m:sub>
                        <m:r>
                          <a:rPr lang="fr-FR" sz="1600" b="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0</m:t>
                        </m:r>
                      </m:sub>
                      <m:sup>
                        <m:r>
                          <a:rPr lang="fr-FR" sz="1600" b="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kern="120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GB" sz="1600" i="1" kern="120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ℇ</m:t>
                        </m:r>
                      </m:e>
                      <m:sub>
                        <m:r>
                          <a:rPr lang="fr-FR" sz="1600" b="0" i="0" kern="120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 – first order statistical moments).</a:t>
                </a:r>
              </a:p>
              <a:p>
                <a:pPr marL="539750" indent="-269875" algn="just" defTabSz="822960">
                  <a:buClrTx/>
                  <a:buFont typeface="Arial" panose="020B0604020202020204" pitchFamily="34" charset="0"/>
                  <a:buChar char="•"/>
                </a:pP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electron beam second order moments (Twiss parameters or RMS values).</a:t>
                </a:r>
              </a:p>
              <a:p>
                <a:pPr marL="539750" indent="-269875" algn="just" defTabSz="822960">
                  <a:buClrTx/>
                  <a:buFont typeface="Arial" panose="020B0604020202020204" pitchFamily="34" charset="0"/>
                  <a:buChar char="•"/>
                </a:pPr>
                <a:endParaRPr lang="en-GB" sz="500" kern="1200" noProof="0" dirty="0">
                  <a:solidFill>
                    <a:srgbClr val="254061"/>
                  </a:solidFill>
                  <a:latin typeface="Candara" panose="020E0502030303020204" pitchFamily="34" charset="0"/>
                  <a:ea typeface="+mn-ea"/>
                  <a:cs typeface="Courier New" panose="02070309020205020404" pitchFamily="49" charset="0"/>
                </a:endParaRPr>
              </a:p>
              <a:p>
                <a:pPr algn="just" defTabSz="822960">
                  <a:buClrTx/>
                </a:pPr>
                <a:r>
                  <a:rPr lang="en-GB" sz="1600" b="1" kern="1200" dirty="0">
                    <a:solidFill>
                      <a:srgbClr val="254061"/>
                    </a:solidFill>
                    <a:latin typeface="Candara" panose="020E0502030303020204" pitchFamily="34" charset="0"/>
                  </a:rPr>
                  <a:t>Magnetic field container 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</a:rPr>
                  <a:t>(</a:t>
                </a:r>
                <a:r>
                  <a:rPr lang="en-GB" sz="1600" kern="1200" dirty="0" err="1">
                    <a:solidFill>
                      <a:srgbClr val="25406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SRWLMagFldC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cs typeface="Courier New" panose="02070309020205020404" pitchFamily="49" charset="0"/>
                  </a:rPr>
                  <a:t>):</a:t>
                </a:r>
              </a:p>
              <a:p>
                <a:pPr algn="just" defTabSz="822960">
                  <a:buClrTx/>
                </a:pPr>
                <a:endParaRPr lang="en-GB" sz="500" kern="1200" dirty="0">
                  <a:solidFill>
                    <a:srgbClr val="254061"/>
                  </a:solidFill>
                  <a:latin typeface="Candara" panose="020E0502030303020204" pitchFamily="34" charset="0"/>
                  <a:cs typeface="Courier New" panose="02070309020205020404" pitchFamily="49" charset="0"/>
                </a:endParaRPr>
              </a:p>
              <a:p>
                <a:pPr marL="539750" indent="-269875" algn="just" defTabSz="822960">
                  <a:buClrTx/>
                  <a:buFont typeface="Arial" panose="020B0604020202020204" pitchFamily="34" charset="0"/>
                  <a:buChar char="•"/>
                </a:pP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cs typeface="Courier New" panose="02070309020205020404" pitchFamily="49" charset="0"/>
                  </a:rPr>
                  <a:t>magnetic field structure: </a:t>
                </a:r>
              </a:p>
              <a:p>
                <a:pPr marL="806450" lvl="1" indent="-266700" algn="just" defTabSz="822960">
                  <a:buClrTx/>
                  <a:buFont typeface="Wingdings" panose="05000000000000000000" pitchFamily="2" charset="2"/>
                  <a:buChar char="§"/>
                </a:pP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cs typeface="Courier New" panose="02070309020205020404" pitchFamily="49" charset="0"/>
                  </a:rPr>
                  <a:t>arbitrary 3D field (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SRWLMagFld3D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cs typeface="Courier New" panose="02070309020205020404" pitchFamily="49" charset="0"/>
                  </a:rPr>
                  <a:t>)</a:t>
                </a:r>
              </a:p>
              <a:p>
                <a:pPr marL="806450" lvl="1" indent="-266700" algn="just" defTabSz="822960">
                  <a:buClrTx/>
                  <a:buFont typeface="Wingdings" panose="05000000000000000000" pitchFamily="2" charset="2"/>
                  <a:buChar char="§"/>
                </a:pP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cs typeface="Courier New" panose="02070309020205020404" pitchFamily="49" charset="0"/>
                  </a:rPr>
                  <a:t>dipole magnet (</a:t>
                </a:r>
                <a:r>
                  <a:rPr lang="en-GB" sz="1600" kern="1200" dirty="0" err="1">
                    <a:solidFill>
                      <a:srgbClr val="25406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SRWLMagFldM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cs typeface="Courier New" panose="02070309020205020404" pitchFamily="49" charset="0"/>
                  </a:rPr>
                  <a:t>)</a:t>
                </a:r>
              </a:p>
              <a:p>
                <a:pPr marL="806450" lvl="1" indent="-266700" algn="just" defTabSz="822960">
                  <a:buClrTx/>
                  <a:buFont typeface="Wingdings" panose="05000000000000000000" pitchFamily="2" charset="2"/>
                  <a:buChar char="§"/>
                </a:pP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cs typeface="Courier New" panose="02070309020205020404" pitchFamily="49" charset="0"/>
                  </a:rPr>
                  <a:t>undulator (</a:t>
                </a:r>
                <a:r>
                  <a:rPr lang="en-GB" sz="1600" kern="1200" dirty="0" err="1">
                    <a:solidFill>
                      <a:srgbClr val="25406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SRWLMagFldU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cs typeface="Courier New" panose="02070309020205020404" pitchFamily="49" charset="0"/>
                  </a:rPr>
                  <a:t>)</a:t>
                </a:r>
              </a:p>
              <a:p>
                <a:pPr marL="539750" indent="-269875" algn="just" defTabSz="822960">
                  <a:buClrTx/>
                  <a:buFont typeface="Arial" panose="020B0604020202020204" pitchFamily="34" charset="0"/>
                  <a:buChar char="•"/>
                </a:pPr>
                <a:r>
                  <a:rPr lang="en-US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cs typeface="Courier New" panose="02070309020205020404" pitchFamily="49" charset="0"/>
                  </a:rPr>
                  <a:t>center positions of magnetic field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kern="1200" dirty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GB" sz="1600" i="1" kern="1200" dirty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b="0" i="0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C</m:t>
                        </m:r>
                      </m:sub>
                    </m:sSub>
                    <m:r>
                      <a:rPr lang="en-GB" sz="1600" i="1" kern="1200" dirty="0">
                        <a:solidFill>
                          <a:srgbClr val="25406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sSub>
                      <m:sSubPr>
                        <m:ctrlPr>
                          <a:rPr lang="fr-FR" sz="1600" i="1" kern="1200" dirty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GB" sz="1600" i="1" kern="1200" dirty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b="0" i="0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C</m:t>
                        </m:r>
                      </m:sub>
                    </m:sSub>
                    <m:r>
                      <a:rPr lang="en-GB" sz="1600" i="1" kern="1200" dirty="0">
                        <a:solidFill>
                          <a:srgbClr val="25406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sSub>
                      <m:sSubPr>
                        <m:ctrlPr>
                          <a:rPr lang="fr-FR" sz="1600" i="1" kern="1200" dirty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GB" sz="1600" i="1" kern="1200" dirty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b="0" i="0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cs typeface="Courier New" panose="02070309020205020404" pitchFamily="49" charset="0"/>
                  </a:rPr>
                  <a:t>)</a:t>
                </a:r>
              </a:p>
              <a:p>
                <a:pPr marL="539750" indent="-269875" algn="just" defTabSz="822960">
                  <a:buClrTx/>
                  <a:buFont typeface="Arial" panose="020B0604020202020204" pitchFamily="34" charset="0"/>
                  <a:buChar char="•"/>
                </a:pPr>
                <a:endParaRPr lang="en-US" sz="500" kern="1200" dirty="0">
                  <a:solidFill>
                    <a:srgbClr val="254061"/>
                  </a:solidFill>
                  <a:latin typeface="Candara" panose="020E0502030303020204" pitchFamily="34" charset="0"/>
                  <a:cs typeface="Courier New" panose="02070309020205020404" pitchFamily="49" charset="0"/>
                </a:endParaRPr>
              </a:p>
              <a:p>
                <a:pPr algn="just" defTabSz="822960">
                  <a:buClrTx/>
                </a:pPr>
                <a:r>
                  <a:rPr lang="en-GB" sz="1600" b="1" kern="1200" dirty="0">
                    <a:solidFill>
                      <a:srgbClr val="254061"/>
                    </a:solidFill>
                    <a:latin typeface="Candara" panose="020E0502030303020204" pitchFamily="34" charset="0"/>
                  </a:rPr>
                  <a:t>Stokes container 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</a:rPr>
                  <a:t>(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SRWLStokes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cs typeface="Courier New" panose="02070309020205020404" pitchFamily="49" charset="0"/>
                  </a:rPr>
                  <a:t> or </a:t>
                </a:r>
                <a:r>
                  <a:rPr lang="en-GB" sz="1600" kern="1200" dirty="0" err="1">
                    <a:solidFill>
                      <a:srgbClr val="25406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SRWLWfr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cs typeface="Courier New" panose="02070309020205020404" pitchFamily="49" charset="0"/>
                  </a:rPr>
                  <a:t>):</a:t>
                </a:r>
              </a:p>
              <a:p>
                <a:pPr algn="just" defTabSz="822960">
                  <a:buClrTx/>
                </a:pPr>
                <a:endParaRPr lang="en-GB" sz="500" kern="1200" dirty="0">
                  <a:solidFill>
                    <a:srgbClr val="254061"/>
                  </a:solidFill>
                  <a:latin typeface="Candara" panose="020E0502030303020204" pitchFamily="34" charset="0"/>
                  <a:cs typeface="Courier New" panose="02070309020205020404" pitchFamily="49" charset="0"/>
                </a:endParaRPr>
              </a:p>
              <a:p>
                <a:pPr marL="539750" indent="-269875" algn="just" defTabSz="822960">
                  <a:buClrTx/>
                  <a:buFont typeface="Arial" panose="020B0604020202020204" pitchFamily="34" charset="0"/>
                  <a:buChar char="•"/>
                </a:pP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cs typeface="Courier New" panose="02070309020205020404" pitchFamily="49" charset="0"/>
                  </a:rPr>
                  <a:t>allocates arrays for electric field calculations.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9E937B-8079-1CC1-E2A8-BAF867DBE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855907"/>
                <a:ext cx="8651875" cy="3431709"/>
              </a:xfrm>
              <a:prstGeom prst="rect">
                <a:avLst/>
              </a:prstGeom>
              <a:blipFill>
                <a:blip r:embed="rId3"/>
                <a:stretch>
                  <a:fillRect l="-423" t="-710" b="-1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91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57E03-76C3-B021-471E-261A68C92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41649-5622-1317-820C-6F673F66A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5" y="62425"/>
            <a:ext cx="9039600" cy="553968"/>
          </a:xfrm>
        </p:spPr>
        <p:txBody>
          <a:bodyPr/>
          <a:lstStyle/>
          <a:p>
            <a:pPr algn="ctr" defTabSz="822960">
              <a:buClrTx/>
            </a:pPr>
            <a:r>
              <a:rPr lang="en-US" sz="24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Which elements constitute the source in SRW</a:t>
            </a:r>
            <a:r>
              <a:rPr lang="en-US" sz="2400" b="1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?</a:t>
            </a:r>
            <a:endParaRPr lang="en-GB" sz="500" b="1" kern="1200" noProof="0" dirty="0">
              <a:solidFill>
                <a:srgbClr val="002060"/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44CB7-99F5-B3A1-AF81-1456917463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noProof="0" smtClean="0"/>
              <a:t>5</a:t>
            </a:fld>
            <a:endParaRPr lang="en-GB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E3230-1EC3-E421-85D2-23587E5F4202}"/>
              </a:ext>
            </a:extLst>
          </p:cNvPr>
          <p:cNvSpPr txBox="1"/>
          <p:nvPr/>
        </p:nvSpPr>
        <p:spPr>
          <a:xfrm>
            <a:off x="254000" y="855907"/>
            <a:ext cx="8651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822960">
              <a:buClrTx/>
            </a:pPr>
            <a:r>
              <a:rPr lang="en-GB" sz="1600" b="1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Electron beam</a:t>
            </a:r>
            <a:r>
              <a:rPr lang="en-GB" sz="16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 (</a:t>
            </a:r>
            <a:r>
              <a:rPr lang="en-GB" sz="1600" kern="1200" dirty="0" err="1">
                <a:solidFill>
                  <a:srgbClr val="25406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SRWLPartBeam</a:t>
            </a:r>
            <a:r>
              <a:rPr lang="en-GB" sz="16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Courier New" panose="02070309020205020404" pitchFamily="49" charset="0"/>
              </a:rPr>
              <a:t>):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B1D571-3C88-3F28-55F6-59105347E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68" y="1253482"/>
            <a:ext cx="7480663" cy="31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0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1258E-67C9-E35F-8E00-523E164F0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3AAE-76A9-1A9A-5987-99F44BF8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5" y="62425"/>
            <a:ext cx="9039600" cy="553968"/>
          </a:xfrm>
        </p:spPr>
        <p:txBody>
          <a:bodyPr/>
          <a:lstStyle/>
          <a:p>
            <a:pPr algn="ctr" defTabSz="822960">
              <a:buClrTx/>
            </a:pPr>
            <a:r>
              <a:rPr lang="en-US" sz="24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Which elements constitute the source in SRW</a:t>
            </a:r>
            <a:r>
              <a:rPr lang="en-US" sz="2400" b="1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?</a:t>
            </a:r>
            <a:endParaRPr lang="en-GB" sz="500" b="1" kern="1200" noProof="0" dirty="0">
              <a:solidFill>
                <a:srgbClr val="002060"/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B815A-E914-DC84-6E03-FB9B53460F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noProof="0" smtClean="0"/>
              <a:t>6</a:t>
            </a:fld>
            <a:endParaRPr lang="en-GB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7638D7-553B-68FF-AB91-D5209C2918E6}"/>
              </a:ext>
            </a:extLst>
          </p:cNvPr>
          <p:cNvSpPr txBox="1"/>
          <p:nvPr/>
        </p:nvSpPr>
        <p:spPr>
          <a:xfrm>
            <a:off x="254000" y="855907"/>
            <a:ext cx="8651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822960">
              <a:buClrTx/>
            </a:pPr>
            <a:r>
              <a:rPr lang="en-GB" sz="1600" b="1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Electron beam</a:t>
            </a:r>
            <a:r>
              <a:rPr lang="en-GB" sz="16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 (</a:t>
            </a:r>
            <a:r>
              <a:rPr lang="en-GB" sz="1600" kern="1200" dirty="0" err="1">
                <a:solidFill>
                  <a:srgbClr val="25406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SRWLPartBeam</a:t>
            </a:r>
            <a:r>
              <a:rPr lang="en-GB" sz="16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Courier New" panose="02070309020205020404" pitchFamily="49" charset="0"/>
              </a:rPr>
              <a:t>):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AD0BAD-D33D-A81C-3951-6D7294943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98" y="1296818"/>
            <a:ext cx="2959003" cy="304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3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5AB61-C084-D2C7-5BCC-2ABA9CC4C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C454-2168-489D-A7EF-518D9D9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5" y="62425"/>
            <a:ext cx="9039600" cy="553968"/>
          </a:xfrm>
        </p:spPr>
        <p:txBody>
          <a:bodyPr/>
          <a:lstStyle/>
          <a:p>
            <a:pPr algn="ctr" defTabSz="822960">
              <a:buClrTx/>
            </a:pPr>
            <a:r>
              <a:rPr lang="en-US" sz="24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Which elements constitute the source in SRW</a:t>
            </a:r>
            <a:r>
              <a:rPr lang="en-US" sz="2400" b="1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?</a:t>
            </a:r>
            <a:endParaRPr lang="en-GB" sz="500" b="1" kern="1200" noProof="0" dirty="0">
              <a:solidFill>
                <a:srgbClr val="002060"/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A9A7D-C714-4D47-3515-08113B624F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noProof="0" smtClean="0"/>
              <a:t>7</a:t>
            </a:fld>
            <a:endParaRPr lang="en-GB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1D193E-E7E2-6FD7-702A-58E37A2AC089}"/>
              </a:ext>
            </a:extLst>
          </p:cNvPr>
          <p:cNvSpPr txBox="1"/>
          <p:nvPr/>
        </p:nvSpPr>
        <p:spPr>
          <a:xfrm>
            <a:off x="254000" y="855907"/>
            <a:ext cx="8651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822960">
              <a:buClrTx/>
            </a:pPr>
            <a:r>
              <a:rPr lang="en-GB" sz="1600" b="1" kern="1200" dirty="0">
                <a:solidFill>
                  <a:srgbClr val="254061"/>
                </a:solidFill>
                <a:latin typeface="Candara" panose="020E0502030303020204" pitchFamily="34" charset="0"/>
              </a:rPr>
              <a:t>Magnetic field container </a:t>
            </a:r>
            <a:r>
              <a:rPr lang="en-GB" sz="1600" kern="1200" dirty="0">
                <a:solidFill>
                  <a:srgbClr val="254061"/>
                </a:solidFill>
                <a:latin typeface="Candara" panose="020E0502030303020204" pitchFamily="34" charset="0"/>
              </a:rPr>
              <a:t>(</a:t>
            </a:r>
            <a:r>
              <a:rPr lang="en-GB" sz="1600" kern="1200" dirty="0" err="1">
                <a:solidFill>
                  <a:srgbClr val="2540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SRWLMagFldC</a:t>
            </a:r>
            <a:r>
              <a:rPr lang="en-GB" sz="1600" kern="1200" dirty="0">
                <a:solidFill>
                  <a:srgbClr val="254061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):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C1B417-A6C8-22EB-EDC9-E7B9AAC85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20" y="1773630"/>
            <a:ext cx="7883434" cy="139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4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2AED1-E263-4CF8-921E-39E18699E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2BBC-394E-E2C5-F1F2-5B7C5A7C6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5" y="62425"/>
            <a:ext cx="9039600" cy="553968"/>
          </a:xfrm>
        </p:spPr>
        <p:txBody>
          <a:bodyPr/>
          <a:lstStyle/>
          <a:p>
            <a:pPr algn="ctr" defTabSz="822960">
              <a:buClrTx/>
            </a:pPr>
            <a:r>
              <a:rPr lang="en-US" sz="24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Which elements constitute the source in SRW</a:t>
            </a:r>
            <a:r>
              <a:rPr lang="en-US" sz="2400" b="1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?</a:t>
            </a:r>
            <a:endParaRPr lang="en-GB" sz="500" b="1" kern="1200" noProof="0" dirty="0">
              <a:solidFill>
                <a:srgbClr val="002060"/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99400-FC5A-EF63-FF66-80B9795E47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noProof="0" smtClean="0"/>
              <a:t>8</a:t>
            </a:fld>
            <a:endParaRPr lang="en-GB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785953-5601-5429-79C8-BFAB364D6155}"/>
              </a:ext>
            </a:extLst>
          </p:cNvPr>
          <p:cNvSpPr txBox="1"/>
          <p:nvPr/>
        </p:nvSpPr>
        <p:spPr>
          <a:xfrm>
            <a:off x="254000" y="855907"/>
            <a:ext cx="8651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822960">
              <a:buClrTx/>
            </a:pPr>
            <a:r>
              <a:rPr lang="en-GB" sz="1600" b="1" kern="1200" dirty="0">
                <a:solidFill>
                  <a:srgbClr val="254061"/>
                </a:solidFill>
                <a:latin typeface="Candara" panose="020E0502030303020204" pitchFamily="34" charset="0"/>
              </a:rPr>
              <a:t>Stokes container </a:t>
            </a:r>
            <a:r>
              <a:rPr lang="en-GB" sz="1600" kern="1200" dirty="0">
                <a:solidFill>
                  <a:srgbClr val="254061"/>
                </a:solidFill>
                <a:latin typeface="Candara" panose="020E0502030303020204" pitchFamily="34" charset="0"/>
              </a:rPr>
              <a:t>(</a:t>
            </a:r>
            <a:r>
              <a:rPr lang="en-GB" sz="1600" kern="1200" dirty="0" err="1">
                <a:solidFill>
                  <a:srgbClr val="2540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SRWLStokes</a:t>
            </a:r>
            <a:r>
              <a:rPr lang="en-GB" sz="1600" kern="1200" dirty="0">
                <a:solidFill>
                  <a:srgbClr val="254061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 or </a:t>
            </a:r>
            <a:r>
              <a:rPr lang="en-GB" sz="1600" kern="1200" dirty="0" err="1">
                <a:solidFill>
                  <a:srgbClr val="2540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SRWLWfr</a:t>
            </a:r>
            <a:r>
              <a:rPr lang="en-GB" sz="1600" kern="1200" dirty="0">
                <a:solidFill>
                  <a:srgbClr val="254061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):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468D07-D5F5-F4E3-BE9B-D819A9B63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534" y="1318432"/>
            <a:ext cx="2224931" cy="339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09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C13C7-8424-BB30-436B-EC4FE4A44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276F-7529-0F1B-3EFD-713B3DD7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5" y="62425"/>
            <a:ext cx="9039600" cy="553968"/>
          </a:xfrm>
        </p:spPr>
        <p:txBody>
          <a:bodyPr/>
          <a:lstStyle/>
          <a:p>
            <a:pPr algn="ctr" defTabSz="822960">
              <a:buClrTx/>
            </a:pPr>
            <a:r>
              <a:rPr lang="en-US" sz="24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How is it done?</a:t>
            </a:r>
            <a:endParaRPr lang="en-GB" sz="500" b="1" kern="1200" noProof="0" dirty="0">
              <a:solidFill>
                <a:srgbClr val="002060"/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2C643-27E8-6707-9113-97F387332C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noProof="0" smtClean="0"/>
              <a:t>9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EE5C80-CDDF-BE6A-DE9E-FAD210C322DC}"/>
                  </a:ext>
                </a:extLst>
              </p:cNvPr>
              <p:cNvSpPr txBox="1"/>
              <p:nvPr/>
            </p:nvSpPr>
            <p:spPr>
              <a:xfrm>
                <a:off x="254000" y="855907"/>
                <a:ext cx="8651875" cy="3920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822960">
                  <a:buClrTx/>
                </a:pPr>
                <a:r>
                  <a:rPr lang="en-GB" sz="1600" b="1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+mn-cs"/>
                  </a:rPr>
                  <a:t>Spontaneous emission by whole relativistic electron beam in free 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+mn-cs"/>
                  </a:rPr>
                  <a:t>:</a:t>
                </a:r>
                <a:r>
                  <a:rPr lang="en-GB" sz="1600" b="1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+mn-cs"/>
                  </a:rPr>
                  <a:t> </a:t>
                </a:r>
              </a:p>
              <a:p>
                <a:pPr algn="just" defTabSz="82296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𝑝h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fr-FR" b="0" i="1" smtClean="0">
                          <a:solidFill>
                            <a:srgbClr val="3760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ISR</m:t>
                              </m:r>
                            </m:sub>
                          </m:sSub>
                          <m:r>
                            <a:rPr lang="fr-FR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CSR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  <a:p>
                <a:pPr algn="just" defTabSz="822960">
                  <a:buClrTx/>
                </a:pPr>
                <a:endParaRPr lang="en-GB" sz="500" dirty="0"/>
              </a:p>
              <a:p>
                <a:pPr algn="just" defTabSz="822960">
                  <a:buClrTx/>
                </a:pP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The incoherent synchrotron radiation is given by:</a:t>
                </a:r>
              </a:p>
              <a:p>
                <a:pPr algn="just" defTabSz="82296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ISR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3760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fr-FR" i="1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b="0" i="1" smtClean="0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b="0" i="0" smtClean="0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  <m:r>
                            <a:rPr lang="fr-FR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dΩ</m:t>
                          </m:r>
                        </m:e>
                      </m:nary>
                    </m:oMath>
                  </m:oMathPara>
                </a14:m>
                <a:endParaRPr lang="en-GB" kern="1200" dirty="0">
                  <a:solidFill>
                    <a:srgbClr val="376092"/>
                  </a:solidFill>
                  <a:latin typeface="Candara" panose="020E0502030303020204" pitchFamily="34" charset="0"/>
                  <a:ea typeface="+mn-ea"/>
                  <a:cs typeface="Courier New" panose="02070309020205020404" pitchFamily="49" charset="0"/>
                </a:endParaRPr>
              </a:p>
              <a:p>
                <a:pPr algn="just" defTabSz="822960">
                  <a:buClrTx/>
                </a:pPr>
                <a:endParaRPr lang="en-GB" sz="500" kern="1200" dirty="0">
                  <a:solidFill>
                    <a:srgbClr val="254061"/>
                  </a:solidFill>
                  <a:latin typeface="Candara" panose="020E0502030303020204" pitchFamily="34" charset="0"/>
                  <a:ea typeface="+mn-ea"/>
                  <a:cs typeface="Courier New" panose="02070309020205020404" pitchFamily="49" charset="0"/>
                </a:endParaRPr>
              </a:p>
              <a:p>
                <a:pPr algn="just" defTabSz="822960">
                  <a:buClrTx/>
                </a:pP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And the coherent synchrotron radiation is given by:</a:t>
                </a:r>
              </a:p>
              <a:p>
                <a:pPr algn="just" defTabSz="82296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CSR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3760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fr-FR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dΩ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GB" kern="1200" dirty="0">
                  <a:solidFill>
                    <a:srgbClr val="376092"/>
                  </a:solidFill>
                  <a:latin typeface="Candara" panose="020E0502030303020204" pitchFamily="34" charset="0"/>
                  <a:ea typeface="+mn-ea"/>
                  <a:cs typeface="Courier New" panose="02070309020205020404" pitchFamily="49" charset="0"/>
                </a:endParaRPr>
              </a:p>
              <a:p>
                <a:pPr algn="just" defTabSz="822960">
                  <a:buClrTx/>
                </a:pPr>
                <a:endParaRPr lang="en-GB" sz="500" kern="1200" dirty="0">
                  <a:solidFill>
                    <a:srgbClr val="254061"/>
                  </a:solidFill>
                  <a:latin typeface="Candara" panose="020E0502030303020204" pitchFamily="34" charset="0"/>
                  <a:ea typeface="+mn-ea"/>
                  <a:cs typeface="Courier New" panose="02070309020205020404" pitchFamily="49" charset="0"/>
                </a:endParaRPr>
              </a:p>
              <a:p>
                <a:pPr algn="just" defTabSz="822960">
                  <a:buClrTx/>
                </a:pPr>
                <a:r>
                  <a:rPr lang="en-US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The particle density distribution in the 6D phase space is described by the function </a:t>
                </a:r>
                <a14:m>
                  <m:oMath xmlns:m="http://schemas.openxmlformats.org/officeDocument/2006/math">
                    <m:r>
                      <a:rPr lang="fr-FR" sz="160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fr-FR" sz="160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and normalised to 1:</a:t>
                </a:r>
              </a:p>
              <a:p>
                <a:pPr algn="just" defTabSz="82296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fr-FR" sz="1600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fr-FR" sz="1600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1600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160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  <m:r>
                            <a:rPr lang="fr-FR" sz="160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sz="160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dΩ</m:t>
                          </m:r>
                        </m:e>
                      </m:nary>
                      <m:r>
                        <a:rPr lang="fr-FR" sz="1600" b="0" i="1" smtClean="0">
                          <a:solidFill>
                            <a:srgbClr val="3760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0" i="1" smtClean="0">
                          <a:solidFill>
                            <a:srgbClr val="37609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𝛿𝛾</m:t>
                          </m:r>
                        </m:e>
                      </m:d>
                      <m:sSup>
                        <m:sSupPr>
                          <m:ctrlP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1600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600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sz="1600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sz="1600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sz="1600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sz="1600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1600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1600" b="0" i="0" smtClean="0">
                          <a:solidFill>
                            <a:srgbClr val="37609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1600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fr-FR" sz="1600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1600" b="0" i="0" smtClean="0">
                          <a:solidFill>
                            <a:srgbClr val="37609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600" b="0" i="0" smtClean="0">
                          <a:solidFill>
                            <a:srgbClr val="376092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fr-FR" sz="1600" b="0" i="1" smtClean="0">
                          <a:solidFill>
                            <a:srgbClr val="376092"/>
                          </a:solidFill>
                          <a:latin typeface="Cambria Math" panose="02040503050406030204" pitchFamily="18" charset="0"/>
                        </a:rPr>
                        <m:t>𝛿𝛾</m:t>
                      </m:r>
                      <m:r>
                        <a:rPr lang="fr-FR" sz="1600" b="0" i="1" smtClean="0">
                          <a:solidFill>
                            <a:srgbClr val="376092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1600" i="1" kern="1200" dirty="0">
                  <a:solidFill>
                    <a:srgbClr val="254061"/>
                  </a:solidFill>
                  <a:latin typeface="Candara" panose="020E0502030303020204" pitchFamily="34" charset="0"/>
                  <a:ea typeface="+mn-ea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EE5C80-CDDF-BE6A-DE9E-FAD210C32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855907"/>
                <a:ext cx="8651875" cy="3920432"/>
              </a:xfrm>
              <a:prstGeom prst="rect">
                <a:avLst/>
              </a:prstGeom>
              <a:blipFill>
                <a:blip r:embed="rId2"/>
                <a:stretch>
                  <a:fillRect l="-423" t="-466" r="-3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409E2CC-E8A9-36EF-2171-F0EAE36E0EA0}"/>
              </a:ext>
            </a:extLst>
          </p:cNvPr>
          <p:cNvSpPr txBox="1"/>
          <p:nvPr/>
        </p:nvSpPr>
        <p:spPr>
          <a:xfrm>
            <a:off x="3378200" y="4475181"/>
            <a:ext cx="571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1200" noProof="0" dirty="0" err="1">
                <a:solidFill>
                  <a:srgbClr val="4F81BD"/>
                </a:solidFill>
                <a:latin typeface="Candara" panose="020E0502030303020204" pitchFamily="34" charset="0"/>
                <a:ea typeface="+mn-ea"/>
                <a:cs typeface="+mn-cs"/>
              </a:rPr>
              <a:t>Chubar</a:t>
            </a:r>
            <a:r>
              <a:rPr lang="en-US" sz="1200" noProof="0" dirty="0">
                <a:solidFill>
                  <a:srgbClr val="4F81BD"/>
                </a:solidFill>
                <a:latin typeface="Candara" panose="020E0502030303020204" pitchFamily="34" charset="0"/>
              </a:rPr>
              <a:t>, </a:t>
            </a:r>
            <a:r>
              <a:rPr lang="en-US" sz="1200" i="1" noProof="0" dirty="0">
                <a:solidFill>
                  <a:srgbClr val="4F81BD"/>
                </a:solidFill>
                <a:latin typeface="Candara" panose="020E0502030303020204" pitchFamily="34" charset="0"/>
              </a:rPr>
              <a:t>Review of Scientific Instruments 66(2)</a:t>
            </a:r>
            <a:r>
              <a:rPr lang="en-US" sz="1200" noProof="0" dirty="0">
                <a:solidFill>
                  <a:srgbClr val="4F81BD"/>
                </a:solidFill>
                <a:latin typeface="Candara" panose="020E0502030303020204" pitchFamily="34" charset="0"/>
              </a:rPr>
              <a:t>, 1872–1874 (1995)</a:t>
            </a:r>
          </a:p>
          <a:p>
            <a:pPr algn="r"/>
            <a:r>
              <a:rPr lang="en-US" sz="1200" noProof="0" dirty="0" err="1">
                <a:solidFill>
                  <a:srgbClr val="4F81BD"/>
                </a:solidFill>
                <a:latin typeface="Candara" panose="020E0502030303020204" pitchFamily="34" charset="0"/>
              </a:rPr>
              <a:t>Chubar</a:t>
            </a:r>
            <a:r>
              <a:rPr lang="en-US" sz="1200" noProof="0" dirty="0">
                <a:solidFill>
                  <a:srgbClr val="4F81BD"/>
                </a:solidFill>
                <a:latin typeface="Candara" panose="020E0502030303020204" pitchFamily="34" charset="0"/>
              </a:rPr>
              <a:t>, </a:t>
            </a:r>
            <a:r>
              <a:rPr lang="en-US" sz="1200" i="1" noProof="0" dirty="0">
                <a:solidFill>
                  <a:srgbClr val="4F81BD"/>
                </a:solidFill>
                <a:latin typeface="Candara" panose="020E0502030303020204" pitchFamily="34" charset="0"/>
              </a:rPr>
              <a:t>Infrared Physics &amp; Technology </a:t>
            </a:r>
            <a:r>
              <a:rPr lang="en-US" sz="1200" noProof="0" dirty="0">
                <a:solidFill>
                  <a:srgbClr val="4F81BD"/>
                </a:solidFill>
                <a:latin typeface="Candara" panose="020E0502030303020204" pitchFamily="34" charset="0"/>
              </a:rPr>
              <a:t>49(1–2), 96–103 (2006)</a:t>
            </a:r>
            <a:endParaRPr lang="en-GB" sz="1200" noProof="0" dirty="0">
              <a:solidFill>
                <a:srgbClr val="4F81BD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54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9138</TotalTime>
  <Words>700</Words>
  <Application>Microsoft Office PowerPoint</Application>
  <PresentationFormat>On-screen Show (16:9)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Candara</vt:lpstr>
      <vt:lpstr>Courier New</vt:lpstr>
      <vt:lpstr>Wingdings</vt:lpstr>
      <vt:lpstr>Simple Light</vt:lpstr>
      <vt:lpstr>PowerPoint Presentation</vt:lpstr>
      <vt:lpstr>SR source related calculations with SRW</vt:lpstr>
      <vt:lpstr>What do we want from source related calculations?</vt:lpstr>
      <vt:lpstr>Which elements constitute the source in SRW?</vt:lpstr>
      <vt:lpstr>Which elements constitute the source in SRW?</vt:lpstr>
      <vt:lpstr>Which elements constitute the source in SRW?</vt:lpstr>
      <vt:lpstr>Which elements constitute the source in SRW?</vt:lpstr>
      <vt:lpstr>Which elements constitute the source in SRW?</vt:lpstr>
      <vt:lpstr>How is it done?</vt:lpstr>
      <vt:lpstr>How is it done?</vt:lpstr>
      <vt:lpstr>How is it done?</vt:lpstr>
      <vt:lpstr>Examples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SRW</dc:title>
  <dc:creator>Rafael CELESTRE</dc:creator>
  <cp:lastModifiedBy>CELESTRE Rafael</cp:lastModifiedBy>
  <cp:revision>464</cp:revision>
  <dcterms:modified xsi:type="dcterms:W3CDTF">2025-05-21T05:01:57Z</dcterms:modified>
</cp:coreProperties>
</file>