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454" r:id="rId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9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9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231227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F0BA-34FC-40ED-AE97-6668E798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D63C7-6172-4C1B-A85D-5CF250CEA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6188-56B8-475B-A0C5-0FC753B2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7E83-4023-44EE-B544-4BDA090BAE7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534C7-A233-4819-8E59-1780564A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7D44-2577-4573-90E3-A9CEC473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0DF9-0C60-4EAE-B367-82B20192A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OASYS-Shadow4-Hybrid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64D9-D24C-48BD-937D-69D3BA468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3680"/>
            <a:ext cx="9144000" cy="1214120"/>
          </a:xfrm>
        </p:spPr>
        <p:txBody>
          <a:bodyPr/>
          <a:lstStyle/>
          <a:p>
            <a:r>
              <a:rPr lang="en-US" sz="2800" dirty="0"/>
              <a:t>Xianbo Shi</a:t>
            </a:r>
          </a:p>
        </p:txBody>
      </p:sp>
    </p:spTree>
    <p:extLst>
      <p:ext uri="{BB962C8B-B14F-4D97-AF65-F5344CB8AC3E}">
        <p14:creationId xmlns:p14="http://schemas.microsoft.com/office/powerpoint/2010/main" val="115894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73DD2-43C7-4CAE-AA4F-A28AC1D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338" y="179725"/>
            <a:ext cx="7432432" cy="828948"/>
          </a:xfrm>
        </p:spPr>
        <p:txBody>
          <a:bodyPr/>
          <a:lstStyle/>
          <a:p>
            <a:r>
              <a:rPr lang="en-US" dirty="0"/>
              <a:t>Hybrid method: combining ray-tracing and wavefront propagation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975F97-BAE3-40FE-ACBF-07EA86184177}"/>
              </a:ext>
            </a:extLst>
          </p:cNvPr>
          <p:cNvGrpSpPr>
            <a:grpSpLocks noChangeAspect="1"/>
          </p:cNvGrpSpPr>
          <p:nvPr/>
        </p:nvGrpSpPr>
        <p:grpSpPr>
          <a:xfrm>
            <a:off x="1055852" y="2005489"/>
            <a:ext cx="5620326" cy="4012118"/>
            <a:chOff x="977768" y="1423045"/>
            <a:chExt cx="5486400" cy="3840480"/>
          </a:xfrm>
        </p:grpSpPr>
        <p:pic>
          <p:nvPicPr>
            <p:cNvPr id="7" name="Picture 3" descr="D:\Dropbox\Meetings\SPIE_2014\Figures\fig01_flowchart.jpg">
              <a:extLst>
                <a:ext uri="{FF2B5EF4-FFF2-40B4-BE49-F238E27FC236}">
                  <a16:creationId xmlns:a16="http://schemas.microsoft.com/office/drawing/2014/main" id="{E50B29D0-5DB5-48ED-851D-E7B8FB675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768" y="1423045"/>
              <a:ext cx="5486400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ight Arrow 10">
              <a:extLst>
                <a:ext uri="{FF2B5EF4-FFF2-40B4-BE49-F238E27FC236}">
                  <a16:creationId xmlns:a16="http://schemas.microsoft.com/office/drawing/2014/main" id="{2FF1F555-2972-4373-B96B-5ABDA69A1281}"/>
                </a:ext>
              </a:extLst>
            </p:cNvPr>
            <p:cNvSpPr/>
            <p:nvPr/>
          </p:nvSpPr>
          <p:spPr bwMode="auto">
            <a:xfrm rot="19241151">
              <a:off x="3290721" y="2312887"/>
              <a:ext cx="1501815" cy="381000"/>
            </a:xfrm>
            <a:prstGeom prst="rightArrow">
              <a:avLst>
                <a:gd name="adj1" fmla="val 42912"/>
                <a:gd name="adj2" fmla="val 58228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3FCF8F-9E7F-422B-8E86-84EFCF013796}"/>
              </a:ext>
            </a:extLst>
          </p:cNvPr>
          <p:cNvSpPr txBox="1"/>
          <p:nvPr/>
        </p:nvSpPr>
        <p:spPr>
          <a:xfrm>
            <a:off x="528143" y="1307621"/>
            <a:ext cx="431220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Far-field (on focal plane)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8004C-6C84-4EBD-8D4E-22BD8EF35B9D}"/>
              </a:ext>
            </a:extLst>
          </p:cNvPr>
          <p:cNvSpPr txBox="1"/>
          <p:nvPr/>
        </p:nvSpPr>
        <p:spPr>
          <a:xfrm>
            <a:off x="1549549" y="6166336"/>
            <a:ext cx="4191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X. Shi, et al., </a:t>
            </a:r>
            <a:r>
              <a:rPr lang="sv-SE" sz="1600" dirty="0">
                <a:solidFill>
                  <a:schemeClr val="tx2"/>
                </a:solidFill>
              </a:rPr>
              <a:t>J. Synchrotron Rad. </a:t>
            </a:r>
            <a:r>
              <a:rPr lang="sv-SE" sz="1600" b="1" dirty="0">
                <a:solidFill>
                  <a:schemeClr val="tx2"/>
                </a:solidFill>
              </a:rPr>
              <a:t>21</a:t>
            </a:r>
            <a:r>
              <a:rPr lang="sv-SE" sz="1600" dirty="0">
                <a:solidFill>
                  <a:schemeClr val="tx2"/>
                </a:solidFill>
              </a:rPr>
              <a:t>, 669 (2014).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43A5F40B-71E8-9F5C-FEBC-F6291E3BE3B9}"/>
              </a:ext>
            </a:extLst>
          </p:cNvPr>
          <p:cNvSpPr/>
          <p:nvPr/>
        </p:nvSpPr>
        <p:spPr>
          <a:xfrm>
            <a:off x="9668968" y="1346527"/>
            <a:ext cx="212851" cy="952500"/>
          </a:xfrm>
          <a:prstGeom prst="upDownArrow">
            <a:avLst>
              <a:gd name="adj1" fmla="val 50000"/>
              <a:gd name="adj2" fmla="val 92865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47B8F2-A70A-D220-69B6-49FC32946CE6}"/>
              </a:ext>
            </a:extLst>
          </p:cNvPr>
          <p:cNvCxnSpPr/>
          <p:nvPr/>
        </p:nvCxnSpPr>
        <p:spPr>
          <a:xfrm>
            <a:off x="9901934" y="1486672"/>
            <a:ext cx="0" cy="67704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5F7FCC-03C7-FFDC-B92C-27728CAA0BF7}"/>
              </a:ext>
            </a:extLst>
          </p:cNvPr>
          <p:cNvCxnSpPr/>
          <p:nvPr/>
        </p:nvCxnSpPr>
        <p:spPr>
          <a:xfrm>
            <a:off x="9929402" y="1825195"/>
            <a:ext cx="10272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B6A8CD-05F8-67E6-83A2-0AFC699A30D1}"/>
              </a:ext>
            </a:extLst>
          </p:cNvPr>
          <p:cNvCxnSpPr>
            <a:cxnSpLocks/>
          </p:cNvCxnSpPr>
          <p:nvPr/>
        </p:nvCxnSpPr>
        <p:spPr>
          <a:xfrm>
            <a:off x="6406650" y="1825195"/>
            <a:ext cx="33401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B5B5E6-C7B3-D3DC-D84F-03AEB0910737}"/>
              </a:ext>
            </a:extLst>
          </p:cNvPr>
          <p:cNvCxnSpPr>
            <a:cxnSpLocks/>
          </p:cNvCxnSpPr>
          <p:nvPr/>
        </p:nvCxnSpPr>
        <p:spPr>
          <a:xfrm flipH="1">
            <a:off x="9109376" y="2140812"/>
            <a:ext cx="505743" cy="53726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ECDA25-E7AC-17F0-A2B0-FB9619DC950A}"/>
              </a:ext>
            </a:extLst>
          </p:cNvPr>
          <p:cNvCxnSpPr>
            <a:cxnSpLocks/>
          </p:cNvCxnSpPr>
          <p:nvPr/>
        </p:nvCxnSpPr>
        <p:spPr>
          <a:xfrm>
            <a:off x="9943776" y="2151581"/>
            <a:ext cx="222943" cy="48596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AAEFC03-0044-C9B8-AC56-684D7F4C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933" y="2678077"/>
            <a:ext cx="1664828" cy="1371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247E6F2-1C04-33FC-62C7-00C19744A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119" y="2639948"/>
            <a:ext cx="1655806" cy="1371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846046B-6110-BB5E-D638-F76233190E29}"/>
              </a:ext>
            </a:extLst>
          </p:cNvPr>
          <p:cNvSpPr txBox="1"/>
          <p:nvPr/>
        </p:nvSpPr>
        <p:spPr>
          <a:xfrm>
            <a:off x="7311046" y="2340767"/>
            <a:ext cx="173637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Entrance plane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CCB19A-7924-A810-50FE-77BD0A063CD1}"/>
              </a:ext>
            </a:extLst>
          </p:cNvPr>
          <p:cNvSpPr txBox="1"/>
          <p:nvPr/>
        </p:nvSpPr>
        <p:spPr>
          <a:xfrm>
            <a:off x="10166684" y="2248891"/>
            <a:ext cx="119776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Exit plane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C47601-AC7D-E70C-0159-C0133AC663BA}"/>
              </a:ext>
            </a:extLst>
          </p:cNvPr>
          <p:cNvSpPr txBox="1"/>
          <p:nvPr/>
        </p:nvSpPr>
        <p:spPr>
          <a:xfrm>
            <a:off x="9295761" y="919658"/>
            <a:ext cx="117211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Ideal lens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3E505D-3733-D513-F680-DC1D97737BEB}"/>
              </a:ext>
            </a:extLst>
          </p:cNvPr>
          <p:cNvCxnSpPr/>
          <p:nvPr/>
        </p:nvCxnSpPr>
        <p:spPr>
          <a:xfrm>
            <a:off x="10075213" y="4550534"/>
            <a:ext cx="0" cy="67704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78CA27-038A-A2C0-0AC8-C7069C39A288}"/>
              </a:ext>
            </a:extLst>
          </p:cNvPr>
          <p:cNvCxnSpPr>
            <a:cxnSpLocks/>
            <a:stCxn id="71" idx="2"/>
          </p:cNvCxnSpPr>
          <p:nvPr/>
        </p:nvCxnSpPr>
        <p:spPr>
          <a:xfrm flipV="1">
            <a:off x="10075213" y="4363003"/>
            <a:ext cx="713972" cy="5260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7B6793-C2BD-6480-8E06-C7E96686F0C1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6515444" y="4876492"/>
            <a:ext cx="3559769" cy="125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7BCFF08-9E73-A4CF-6E92-8D266D20FF3E}"/>
              </a:ext>
            </a:extLst>
          </p:cNvPr>
          <p:cNvSpPr txBox="1"/>
          <p:nvPr/>
        </p:nvSpPr>
        <p:spPr>
          <a:xfrm>
            <a:off x="8763281" y="414249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Focusing mirror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F4DFEF-8769-91E3-AD20-6DD317D3A000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6383204" y="1346527"/>
            <a:ext cx="3392190" cy="458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8C8E32-48F4-A554-242D-12064EA5D2B0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9775394" y="1346527"/>
            <a:ext cx="1181249" cy="493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0C81D4-CB30-3C5C-C5CC-85309B6B61E1}"/>
              </a:ext>
            </a:extLst>
          </p:cNvPr>
          <p:cNvCxnSpPr>
            <a:cxnSpLocks/>
            <a:stCxn id="11" idx="4"/>
          </p:cNvCxnSpPr>
          <p:nvPr/>
        </p:nvCxnSpPr>
        <p:spPr>
          <a:xfrm flipV="1">
            <a:off x="9775394" y="1848317"/>
            <a:ext cx="1134514" cy="4507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C9E4035-17E7-4571-4986-617F9A38FC5F}"/>
              </a:ext>
            </a:extLst>
          </p:cNvPr>
          <p:cNvCxnSpPr>
            <a:cxnSpLocks/>
          </p:cNvCxnSpPr>
          <p:nvPr/>
        </p:nvCxnSpPr>
        <p:spPr>
          <a:xfrm>
            <a:off x="6406649" y="1831718"/>
            <a:ext cx="3340141" cy="467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Block Arc 70">
            <a:extLst>
              <a:ext uri="{FF2B5EF4-FFF2-40B4-BE49-F238E27FC236}">
                <a16:creationId xmlns:a16="http://schemas.microsoft.com/office/drawing/2014/main" id="{D2B43826-A2F8-1D9E-4543-7D92CDA584B2}"/>
              </a:ext>
            </a:extLst>
          </p:cNvPr>
          <p:cNvSpPr/>
          <p:nvPr/>
        </p:nvSpPr>
        <p:spPr>
          <a:xfrm rot="9252519">
            <a:off x="9772857" y="4785729"/>
            <a:ext cx="604713" cy="206657"/>
          </a:xfrm>
          <a:prstGeom prst="blockArc">
            <a:avLst>
              <a:gd name="adj1" fmla="val 10830407"/>
              <a:gd name="adj2" fmla="val 0"/>
              <a:gd name="adj3" fmla="val 2500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069ADFF-FCC0-19BB-EAC6-F21927F262B7}"/>
              </a:ext>
            </a:extLst>
          </p:cNvPr>
          <p:cNvCxnSpPr>
            <a:cxnSpLocks/>
          </p:cNvCxnSpPr>
          <p:nvPr/>
        </p:nvCxnSpPr>
        <p:spPr>
          <a:xfrm>
            <a:off x="9854005" y="4587048"/>
            <a:ext cx="368448" cy="53801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E8D824-5207-B43E-946F-180BC31FD010}"/>
              </a:ext>
            </a:extLst>
          </p:cNvPr>
          <p:cNvCxnSpPr>
            <a:cxnSpLocks/>
            <a:endCxn id="71" idx="0"/>
          </p:cNvCxnSpPr>
          <p:nvPr/>
        </p:nvCxnSpPr>
        <p:spPr>
          <a:xfrm flipV="1">
            <a:off x="6515444" y="4771016"/>
            <a:ext cx="3809662" cy="905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8BBFC1-0C9C-55CB-D77D-D06AC4095B3B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6554689" y="4881890"/>
            <a:ext cx="3271546" cy="127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D76CBF-0BBB-5160-57C8-2FC9FE1C0C9F}"/>
              </a:ext>
            </a:extLst>
          </p:cNvPr>
          <p:cNvCxnSpPr>
            <a:cxnSpLocks/>
            <a:stCxn id="71" idx="1"/>
          </p:cNvCxnSpPr>
          <p:nvPr/>
        </p:nvCxnSpPr>
        <p:spPr>
          <a:xfrm flipV="1">
            <a:off x="9826235" y="4362458"/>
            <a:ext cx="950560" cy="646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327E338-666A-340F-4790-64056FBA4C4F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10325106" y="4385384"/>
            <a:ext cx="451689" cy="385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6CE67AF3-B3A1-0558-5CE8-CBCE3FE12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933" y="5305442"/>
            <a:ext cx="1664828" cy="137160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E5470FB-6049-F2DB-1239-281573AEB08B}"/>
              </a:ext>
            </a:extLst>
          </p:cNvPr>
          <p:cNvCxnSpPr>
            <a:cxnSpLocks/>
          </p:cNvCxnSpPr>
          <p:nvPr/>
        </p:nvCxnSpPr>
        <p:spPr>
          <a:xfrm flipH="1">
            <a:off x="9027226" y="5113647"/>
            <a:ext cx="1035597" cy="20761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0C4F088-DE8E-5F5D-691B-A5A7EE98B2A6}"/>
              </a:ext>
            </a:extLst>
          </p:cNvPr>
          <p:cNvCxnSpPr/>
          <p:nvPr/>
        </p:nvCxnSpPr>
        <p:spPr>
          <a:xfrm>
            <a:off x="9644991" y="1486672"/>
            <a:ext cx="0" cy="67704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41E6DEA-BBC2-F04C-1B06-4E2DC1277350}"/>
              </a:ext>
            </a:extLst>
          </p:cNvPr>
          <p:cNvCxnSpPr>
            <a:cxnSpLocks/>
          </p:cNvCxnSpPr>
          <p:nvPr/>
        </p:nvCxnSpPr>
        <p:spPr>
          <a:xfrm>
            <a:off x="10222453" y="5137512"/>
            <a:ext cx="220569" cy="27220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CBDA28F1-D642-AB8A-D349-DBCB3B568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119" y="5281941"/>
            <a:ext cx="1656661" cy="1371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75D7026-4143-277D-EEDD-EA91A669FEE8}"/>
                  </a:ext>
                </a:extLst>
              </p:cNvPr>
              <p:cNvSpPr txBox="1"/>
              <p:nvPr/>
            </p:nvSpPr>
            <p:spPr>
              <a:xfrm>
                <a:off x="10696146" y="5555942"/>
                <a:ext cx="15581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due to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along mirror</a:t>
                </a: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75D7026-4143-277D-EEDD-EA91A669F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146" y="5555942"/>
                <a:ext cx="1558158" cy="923330"/>
              </a:xfrm>
              <a:prstGeom prst="rect">
                <a:avLst/>
              </a:prstGeom>
              <a:blipFill>
                <a:blip r:embed="rId6"/>
                <a:stretch>
                  <a:fillRect l="-3529" t="-3289" r="-470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73DD2-43C7-4CAE-AA4F-A28AC1D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338" y="179725"/>
            <a:ext cx="7432432" cy="828948"/>
          </a:xfrm>
        </p:spPr>
        <p:txBody>
          <a:bodyPr/>
          <a:lstStyle/>
          <a:p>
            <a:r>
              <a:rPr lang="en-US" dirty="0"/>
              <a:t>Hybrid method: combining ray-tracing and wavefront propagation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03FB60-D970-4832-92FA-662953B6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91"/>
          <a:stretch/>
        </p:blipFill>
        <p:spPr>
          <a:xfrm>
            <a:off x="2215634" y="1379432"/>
            <a:ext cx="8663355" cy="5268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8B92A-3F57-1A7C-84B6-85E5C9DEC1E1}"/>
              </a:ext>
            </a:extLst>
          </p:cNvPr>
          <p:cNvSpPr txBox="1"/>
          <p:nvPr/>
        </p:nvSpPr>
        <p:spPr>
          <a:xfrm>
            <a:off x="439119" y="808376"/>
            <a:ext cx="186281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Near-field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4384A-772B-5998-3D16-AA2580AB3173}"/>
              </a:ext>
            </a:extLst>
          </p:cNvPr>
          <p:cNvSpPr txBox="1"/>
          <p:nvPr/>
        </p:nvSpPr>
        <p:spPr>
          <a:xfrm>
            <a:off x="3644983" y="3846459"/>
            <a:ext cx="206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at observation plane at 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7D397-F376-96B9-58D6-445C8AD72FC2}"/>
              </a:ext>
            </a:extLst>
          </p:cNvPr>
          <p:cNvSpPr txBox="1"/>
          <p:nvPr/>
        </p:nvSpPr>
        <p:spPr>
          <a:xfrm>
            <a:off x="6517037" y="2825445"/>
            <a:ext cx="234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focal 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E9053-C321-C52E-A372-0B568336F49E}"/>
              </a:ext>
            </a:extLst>
          </p:cNvPr>
          <p:cNvSpPr txBox="1"/>
          <p:nvPr/>
        </p:nvSpPr>
        <p:spPr>
          <a:xfrm>
            <a:off x="6673362" y="3747040"/>
            <a:ext cx="15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Propagate to D</a:t>
            </a:r>
          </a:p>
        </p:txBody>
      </p:sp>
    </p:spTree>
    <p:extLst>
      <p:ext uri="{BB962C8B-B14F-4D97-AF65-F5344CB8AC3E}">
        <p14:creationId xmlns:p14="http://schemas.microsoft.com/office/powerpoint/2010/main" val="228797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C1FCB1-5972-478C-9354-3A93CAC3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918" y="354121"/>
            <a:ext cx="4042527" cy="569793"/>
          </a:xfrm>
        </p:spPr>
        <p:txBody>
          <a:bodyPr/>
          <a:lstStyle/>
          <a:p>
            <a:r>
              <a:rPr lang="en-US" dirty="0"/>
              <a:t>Example 1 (Mirror)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74750E-918D-B80F-6616-F5E62FF6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174" y="1034865"/>
            <a:ext cx="8224225" cy="5620457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95BEF50D-8B13-1F21-A952-7F1A7F07D674}"/>
              </a:ext>
            </a:extLst>
          </p:cNvPr>
          <p:cNvSpPr txBox="1">
            <a:spLocks/>
          </p:cNvSpPr>
          <p:nvPr/>
        </p:nvSpPr>
        <p:spPr>
          <a:xfrm>
            <a:off x="7727141" y="354121"/>
            <a:ext cx="3477881" cy="56979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cap="none" baseline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 2 (CRL)</a:t>
            </a:r>
          </a:p>
        </p:txBody>
      </p:sp>
    </p:spTree>
    <p:extLst>
      <p:ext uri="{BB962C8B-B14F-4D97-AF65-F5344CB8AC3E}">
        <p14:creationId xmlns:p14="http://schemas.microsoft.com/office/powerpoint/2010/main" val="36804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DirectorReview_CD-2_Aug2018_XShi</Template>
  <TotalTime>735</TotalTime>
  <Words>83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Lucida Grande</vt:lpstr>
      <vt:lpstr>Arial</vt:lpstr>
      <vt:lpstr>Calibri</vt:lpstr>
      <vt:lpstr>Cambria Math</vt:lpstr>
      <vt:lpstr>Times New Roman</vt:lpstr>
      <vt:lpstr>Wingdings</vt:lpstr>
      <vt:lpstr>1_presentation_4x3</vt:lpstr>
      <vt:lpstr>OASYS-Shadow4-Hybrid</vt:lpstr>
      <vt:lpstr>Hybrid method: combining ray-tracing and wavefront propagation</vt:lpstr>
      <vt:lpstr>Hybrid method: combining ray-tracing and wavefront propagation</vt:lpstr>
      <vt:lpstr>Example 1 (Mirror)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OASYS-ShadowOui-Hybrid</dc:title>
  <dc:creator>Xianbo Shi</dc:creator>
  <cp:lastModifiedBy>Shi, Xianbo</cp:lastModifiedBy>
  <cp:revision>31</cp:revision>
  <dcterms:created xsi:type="dcterms:W3CDTF">2019-05-14T07:37:51Z</dcterms:created>
  <dcterms:modified xsi:type="dcterms:W3CDTF">2025-05-19T22:52:28Z</dcterms:modified>
</cp:coreProperties>
</file>